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18" r:id="rId4"/>
    <p:sldId id="258" r:id="rId5"/>
    <p:sldId id="259" r:id="rId6"/>
    <p:sldId id="260" r:id="rId7"/>
    <p:sldId id="419" r:id="rId8"/>
    <p:sldId id="261" r:id="rId9"/>
    <p:sldId id="262" r:id="rId10"/>
    <p:sldId id="420" r:id="rId11"/>
    <p:sldId id="425" r:id="rId12"/>
    <p:sldId id="421" r:id="rId13"/>
    <p:sldId id="263" r:id="rId14"/>
    <p:sldId id="264" r:id="rId15"/>
    <p:sldId id="265" r:id="rId16"/>
    <p:sldId id="266" r:id="rId17"/>
    <p:sldId id="267" r:id="rId18"/>
    <p:sldId id="268" r:id="rId19"/>
    <p:sldId id="269" r:id="rId20"/>
    <p:sldId id="422" r:id="rId21"/>
    <p:sldId id="270" r:id="rId22"/>
    <p:sldId id="271" r:id="rId23"/>
    <p:sldId id="423"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424" r:id="rId78"/>
    <p:sldId id="325" r:id="rId79"/>
    <p:sldId id="326" r:id="rId80"/>
    <p:sldId id="327" r:id="rId81"/>
    <p:sldId id="328" r:id="rId82"/>
    <p:sldId id="329" r:id="rId83"/>
    <p:sldId id="330" r:id="rId84"/>
    <p:sldId id="331" r:id="rId85"/>
    <p:sldId id="332" r:id="rId86"/>
    <p:sldId id="333" r:id="rId87"/>
    <p:sldId id="334" r:id="rId88"/>
    <p:sldId id="335" r:id="rId89"/>
    <p:sldId id="338" r:id="rId90"/>
    <p:sldId id="336" r:id="rId91"/>
    <p:sldId id="337" r:id="rId92"/>
    <p:sldId id="339" r:id="rId93"/>
    <p:sldId id="341" r:id="rId94"/>
    <p:sldId id="340"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5" r:id="rId108"/>
    <p:sldId id="356" r:id="rId109"/>
    <p:sldId id="354"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6" r:id="rId149"/>
    <p:sldId id="395"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95194" autoAdjust="0"/>
  </p:normalViewPr>
  <p:slideViewPr>
    <p:cSldViewPr snapToGrid="0">
      <p:cViewPr varScale="1">
        <p:scale>
          <a:sx n="80" d="100"/>
          <a:sy n="80" d="100"/>
        </p:scale>
        <p:origin x="58"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E5263-3B5D-B55F-24FE-67C43AF6E64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B70EC2F-17E5-1A97-87D8-87745C407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1BE89FE-C44D-48D3-1CB9-C73DDF5DDF55}"/>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6081759E-ECE6-E1E7-E746-EAE533763B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25B0101-0D9D-C276-BEFD-799823A226AE}"/>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7241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50AA2-60C1-EE3A-E0AB-3A2996840AC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25EBD94-05BA-43E7-7922-3BF8F8EF5CD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A77E9B1-1CC7-1CE6-8589-940A6ABB390E}"/>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702829EA-63E7-3866-9B92-66EC52C935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5B6F1B-4A66-B511-ED00-BCC52F1DC748}"/>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29991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C779404-4A47-4D12-CB19-0243118B5E1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6AB1AE1-C7A5-0912-24EA-31C5479C56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E0909A9-9127-92AC-F2F1-BB70E9F037F1}"/>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BF623A95-CC0E-783F-B96C-A2A919A31B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13F817-1B0B-833C-9A7C-890F33C6004D}"/>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37326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195EA-C2BE-51FD-1061-56CC20EE482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9FB58EA-61BF-AB47-3A2A-0FBBD74CC7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BC1085-B09D-A5D9-9974-92E86045A81D}"/>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5AC9CA0C-9998-9803-EBEA-D3CAA09A53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E1182A-6741-C69D-D1DC-73F74DEA3171}"/>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397230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FCAA2-ABDF-C94E-AC2A-A729B47111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EF58167-9760-D688-10F5-970B3DE025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8231EFD-22AA-1307-2787-C1851F7D0C18}"/>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6E93693A-C94C-7857-17EB-820BA8A50C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8EA2A20-766F-9CD2-D62A-B409EF95D80C}"/>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74683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254EE8-A1D1-9BEC-D7FE-D324A79B35E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FB058A2-15BA-0DE9-91BF-CCD7EF7EB33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51B21EA-A702-6050-24FF-E4DF487FA96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23693B1-519D-EF4D-42F4-6B860BEB5503}"/>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6" name="Fußzeilenplatzhalter 5">
            <a:extLst>
              <a:ext uri="{FF2B5EF4-FFF2-40B4-BE49-F238E27FC236}">
                <a16:creationId xmlns:a16="http://schemas.microsoft.com/office/drawing/2014/main" id="{1B4BA935-D9D5-7EB4-B732-EFF4159FE1E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133B9-ECCC-80C3-87FF-5721D3ECADBE}"/>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40643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9BA06-A5BA-FE38-3144-8E1A45421F2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671A17E-F7E3-4299-4103-98D0AEE95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AA3089D-F0DF-CCAC-277E-D9643ADEE14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13A0CEB-C8D3-F2A4-3DF2-DCF67A48D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B7CD5D4-7E2D-7F5C-88AA-B47A63FEAF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4CCAE8E-4FF9-3213-C373-65430675F9AA}"/>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8" name="Fußzeilenplatzhalter 7">
            <a:extLst>
              <a:ext uri="{FF2B5EF4-FFF2-40B4-BE49-F238E27FC236}">
                <a16:creationId xmlns:a16="http://schemas.microsoft.com/office/drawing/2014/main" id="{E12EF893-A3BB-11E5-181E-DFD60019A7C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22D3F41-0415-F03F-8302-B8891EF2110D}"/>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04582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66F71-2FFF-4886-F165-A95B9443276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54B31E8-8E34-DAE5-B98E-ADDC78585C7E}"/>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4" name="Fußzeilenplatzhalter 3">
            <a:extLst>
              <a:ext uri="{FF2B5EF4-FFF2-40B4-BE49-F238E27FC236}">
                <a16:creationId xmlns:a16="http://schemas.microsoft.com/office/drawing/2014/main" id="{373984E1-19A8-6652-CE74-1C946EE6FCA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586A6A7-5DD1-EDC3-AB6D-FF8DAD24405B}"/>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184933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140FB77-C9BB-97FC-EEEA-4E5162652E32}"/>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3" name="Fußzeilenplatzhalter 2">
            <a:extLst>
              <a:ext uri="{FF2B5EF4-FFF2-40B4-BE49-F238E27FC236}">
                <a16:creationId xmlns:a16="http://schemas.microsoft.com/office/drawing/2014/main" id="{8BAEA29E-805C-B102-34CC-4BBBA422778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C124290-7A3A-7C58-A98B-8A6227406EB8}"/>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37349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571ED-B1CF-797E-EE98-30CC47366FE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9C9C2A9-CA54-7679-7CAE-CCD6D9CB8D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85B34FE-D290-FBC9-B6CE-9EB067A3D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FF9A0C-8A4A-F292-C163-2481194A763C}"/>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6" name="Fußzeilenplatzhalter 5">
            <a:extLst>
              <a:ext uri="{FF2B5EF4-FFF2-40B4-BE49-F238E27FC236}">
                <a16:creationId xmlns:a16="http://schemas.microsoft.com/office/drawing/2014/main" id="{33107937-525C-8436-AA0B-3A04EB99075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F0DCE10-50AE-23DF-9DB9-FF5C158D3EE9}"/>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177995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FA16B-897F-0AD8-C9B3-56B359C642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7776127-9E7B-AC33-94DC-552B546E3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7086B1B-4D90-AD0D-2FC9-872B886E7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156B9C1-F13F-41A8-5FC1-B981D0973E51}"/>
              </a:ext>
            </a:extLst>
          </p:cNvPr>
          <p:cNvSpPr>
            <a:spLocks noGrp="1"/>
          </p:cNvSpPr>
          <p:nvPr>
            <p:ph type="dt" sz="half" idx="10"/>
          </p:nvPr>
        </p:nvSpPr>
        <p:spPr/>
        <p:txBody>
          <a:bodyPr/>
          <a:lstStyle/>
          <a:p>
            <a:fld id="{4097E79A-0125-4510-94F1-EEEE73943F1C}" type="datetimeFigureOut">
              <a:rPr lang="de-DE" smtClean="0"/>
              <a:t>04.08.2025</a:t>
            </a:fld>
            <a:endParaRPr lang="de-DE"/>
          </a:p>
        </p:txBody>
      </p:sp>
      <p:sp>
        <p:nvSpPr>
          <p:cNvPr id="6" name="Fußzeilenplatzhalter 5">
            <a:extLst>
              <a:ext uri="{FF2B5EF4-FFF2-40B4-BE49-F238E27FC236}">
                <a16:creationId xmlns:a16="http://schemas.microsoft.com/office/drawing/2014/main" id="{8BD2CDFE-2916-4FA2-F3B3-870B6B52A5F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FB78E8C-03A2-D765-FDAC-F49E19464A42}"/>
              </a:ext>
            </a:extLst>
          </p:cNvPr>
          <p:cNvSpPr>
            <a:spLocks noGrp="1"/>
          </p:cNvSpPr>
          <p:nvPr>
            <p:ph type="sldNum" sz="quarter" idx="12"/>
          </p:nvPr>
        </p:nvSpPr>
        <p:spPr/>
        <p:txBody>
          <a:bodyPr/>
          <a:lstStyle/>
          <a:p>
            <a:fld id="{F3CC9CF6-515D-4190-A64D-DE274397F6C7}" type="slidenum">
              <a:rPr lang="de-DE" smtClean="0"/>
              <a:t>‹Nr.›</a:t>
            </a:fld>
            <a:endParaRPr lang="de-DE"/>
          </a:p>
        </p:txBody>
      </p:sp>
    </p:spTree>
    <p:extLst>
      <p:ext uri="{BB962C8B-B14F-4D97-AF65-F5344CB8AC3E}">
        <p14:creationId xmlns:p14="http://schemas.microsoft.com/office/powerpoint/2010/main" val="265379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76230A0-FE34-9E58-1388-16EF90A55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6A38050-468C-5C21-3DD5-2806770D13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D0F43AE-E20E-BA72-B163-C1342689A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7E79A-0125-4510-94F1-EEEE73943F1C}" type="datetimeFigureOut">
              <a:rPr lang="de-DE" smtClean="0"/>
              <a:t>04.08.2025</a:t>
            </a:fld>
            <a:endParaRPr lang="de-DE"/>
          </a:p>
        </p:txBody>
      </p:sp>
      <p:sp>
        <p:nvSpPr>
          <p:cNvPr id="5" name="Fußzeilenplatzhalter 4">
            <a:extLst>
              <a:ext uri="{FF2B5EF4-FFF2-40B4-BE49-F238E27FC236}">
                <a16:creationId xmlns:a16="http://schemas.microsoft.com/office/drawing/2014/main" id="{E4B32E88-8550-FC7C-E182-449B38440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9CBCB2E-A935-E2B3-A0C5-549493941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C9CF6-515D-4190-A64D-DE274397F6C7}" type="slidenum">
              <a:rPr lang="de-DE" smtClean="0"/>
              <a:t>‹Nr.›</a:t>
            </a:fld>
            <a:endParaRPr lang="de-DE"/>
          </a:p>
        </p:txBody>
      </p:sp>
    </p:spTree>
    <p:extLst>
      <p:ext uri="{BB962C8B-B14F-4D97-AF65-F5344CB8AC3E}">
        <p14:creationId xmlns:p14="http://schemas.microsoft.com/office/powerpoint/2010/main" val="79306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video" Target="https://www.youtube.com/embed/PBeRDGkMf8E?feature=oembed" TargetMode="External"/><Relationship Id="rId5" Type="http://schemas.openxmlformats.org/officeDocument/2006/relationships/image" Target="../media/image122.jpeg"/><Relationship Id="rId4" Type="http://schemas.openxmlformats.org/officeDocument/2006/relationships/image" Target="../media/image12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109.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NkwDvAkJtcM?list=PLGNd5iHtpS_AKVPJ7VAT_SZ_nKN6jYFf9"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7.xml"/><Relationship Id="rId5" Type="http://schemas.openxmlformats.org/officeDocument/2006/relationships/image" Target="../media/image140.emf"/><Relationship Id="rId4" Type="http://schemas.openxmlformats.org/officeDocument/2006/relationships/image" Target="../media/image139.emf"/></Relationships>
</file>

<file path=ppt/slides/_rels/slide116.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7.xml"/><Relationship Id="rId5" Type="http://schemas.openxmlformats.org/officeDocument/2006/relationships/image" Target="../media/image146.emf"/><Relationship Id="rId4" Type="http://schemas.openxmlformats.org/officeDocument/2006/relationships/image" Target="../media/image145.emf"/></Relationships>
</file>

<file path=ppt/slides/_rels/slide118.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image" Target="../media/image148.emf"/><Relationship Id="rId7" Type="http://schemas.openxmlformats.org/officeDocument/2006/relationships/image" Target="../media/image152.emf"/><Relationship Id="rId2" Type="http://schemas.openxmlformats.org/officeDocument/2006/relationships/image" Target="../media/image147.emf"/><Relationship Id="rId1" Type="http://schemas.openxmlformats.org/officeDocument/2006/relationships/slideLayout" Target="../slideLayouts/slideLayout7.xml"/><Relationship Id="rId6" Type="http://schemas.openxmlformats.org/officeDocument/2006/relationships/image" Target="../media/image151.emf"/><Relationship Id="rId5" Type="http://schemas.openxmlformats.org/officeDocument/2006/relationships/image" Target="../media/image150.emf"/><Relationship Id="rId10" Type="http://schemas.openxmlformats.org/officeDocument/2006/relationships/image" Target="../media/image155.emf"/><Relationship Id="rId4" Type="http://schemas.openxmlformats.org/officeDocument/2006/relationships/image" Target="../media/image149.emf"/><Relationship Id="rId9" Type="http://schemas.openxmlformats.org/officeDocument/2006/relationships/image" Target="../media/image154.emf"/></Relationships>
</file>

<file path=ppt/slides/_rels/slide119.xml.rels><?xml version="1.0" encoding="UTF-8" standalone="yes"?>
<Relationships xmlns="http://schemas.openxmlformats.org/package/2006/relationships"><Relationship Id="rId3" Type="http://schemas.openxmlformats.org/officeDocument/2006/relationships/image" Target="../media/image157.emf"/><Relationship Id="rId7" Type="http://schemas.openxmlformats.org/officeDocument/2006/relationships/image" Target="../media/image161.png"/><Relationship Id="rId2" Type="http://schemas.openxmlformats.org/officeDocument/2006/relationships/image" Target="../media/image156.emf"/><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125.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e.wikipedia.org/wiki/Arzneimittel" TargetMode="External"/><Relationship Id="rId2" Type="http://schemas.openxmlformats.org/officeDocument/2006/relationships/hyperlink" Target="https://reimbursement.institute/glossar/icd-10/" TargetMode="External"/><Relationship Id="rId1" Type="http://schemas.openxmlformats.org/officeDocument/2006/relationships/slideLayout" Target="../slideLayouts/slideLayout7.xml"/><Relationship Id="rId4" Type="http://schemas.openxmlformats.org/officeDocument/2006/relationships/hyperlink" Target="https://de.wikipedia.org/wiki/Pharmazeutischer_Hilfsstoff"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49.emf"/><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13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7.xml"/><Relationship Id="rId4" Type="http://schemas.openxmlformats.org/officeDocument/2006/relationships/image" Target="../media/image151.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png"/><Relationship Id="rId4" Type="http://schemas.openxmlformats.org/officeDocument/2006/relationships/image" Target="../media/image197.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sdmanuals.com/de/heim/st%C3%B6rungen-der-hirn-r%C3%BCckenmarks-und-nervenfunktion/schmerzen/behandlung-von-schmerzen#v734695_de" TargetMode="External"/><Relationship Id="rId2" Type="http://schemas.openxmlformats.org/officeDocument/2006/relationships/hyperlink" Target="https://www.msdmanuals.com/de/heim/medikamente/rezeptfreie-arzneimittel/%C3%BCbersicht-%C3%BCber-rezeptfreie-arzneimitte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https://www.barmer.de/gesundheit-verstehen/medizin/medikamente/zulassungsverfahren-1056064" TargetMode="External"/><Relationship Id="rId2" Type="http://schemas.openxmlformats.org/officeDocument/2006/relationships/hyperlink" Target="https://www.barmer.de/gesundheit-verstehen/medizin/medikamente"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A6a4WTSPIuM?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pls58mTuJls?list=PLGNd5iHtpS_AKVPJ7VAT_SZ_nKN6jYFf9"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emf"/></Relationships>
</file>

<file path=ppt/slides/_rels/slide8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emf"/><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2" Type="http://schemas.openxmlformats.org/officeDocument/2006/relationships/hyperlink" Target="https://www.youtube.com/watch?v=fmhvGa4jdZM"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5023F14-8F46-4A54-6787-3DDDCF11F036}"/>
              </a:ext>
            </a:extLst>
          </p:cNvPr>
          <p:cNvSpPr txBox="1"/>
          <p:nvPr/>
        </p:nvSpPr>
        <p:spPr>
          <a:xfrm>
            <a:off x="959005" y="936702"/>
            <a:ext cx="8182206" cy="923330"/>
          </a:xfrm>
          <a:prstGeom prst="rect">
            <a:avLst/>
          </a:prstGeom>
          <a:noFill/>
        </p:spPr>
        <p:txBody>
          <a:bodyPr wrap="square">
            <a:spAutoFit/>
          </a:bodyPr>
          <a:lstStyle/>
          <a:p>
            <a:r>
              <a:rPr lang="de-DE" dirty="0"/>
              <a:t>Sozialbetreuungspersonen sind häufig Bindeglied &amp; Vermittler zwischen ÄrztInnen &amp; KlientInnen/PatientInnen. Aufgaben von Sozialbetreuungspersonen sind in dem Zusammenhang:</a:t>
            </a:r>
          </a:p>
        </p:txBody>
      </p:sp>
      <p:graphicFrame>
        <p:nvGraphicFramePr>
          <p:cNvPr id="6" name="Tabelle 6">
            <a:extLst>
              <a:ext uri="{FF2B5EF4-FFF2-40B4-BE49-F238E27FC236}">
                <a16:creationId xmlns:a16="http://schemas.microsoft.com/office/drawing/2014/main" id="{B68774C3-4827-DAF1-5D50-29BBCC6372B4}"/>
              </a:ext>
            </a:extLst>
          </p:cNvPr>
          <p:cNvGraphicFramePr>
            <a:graphicFrameLocks noGrp="1"/>
          </p:cNvGraphicFramePr>
          <p:nvPr>
            <p:extLst>
              <p:ext uri="{D42A27DB-BD31-4B8C-83A1-F6EECF244321}">
                <p14:modId xmlns:p14="http://schemas.microsoft.com/office/powerpoint/2010/main" val="1536659983"/>
              </p:ext>
            </p:extLst>
          </p:nvPr>
        </p:nvGraphicFramePr>
        <p:xfrm>
          <a:off x="959005" y="2007220"/>
          <a:ext cx="10058400" cy="2085275"/>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2658976478"/>
                    </a:ext>
                  </a:extLst>
                </a:gridCol>
              </a:tblGrid>
              <a:tr h="417055">
                <a:tc>
                  <a:txBody>
                    <a:bodyPr/>
                    <a:lstStyle/>
                    <a:p>
                      <a:endParaRPr lang="de-DE"/>
                    </a:p>
                  </a:txBody>
                  <a:tcPr/>
                </a:tc>
                <a:extLst>
                  <a:ext uri="{0D108BD9-81ED-4DB2-BD59-A6C34878D82A}">
                    <a16:rowId xmlns:a16="http://schemas.microsoft.com/office/drawing/2014/main" val="1978270320"/>
                  </a:ext>
                </a:extLst>
              </a:tr>
              <a:tr h="417055">
                <a:tc>
                  <a:txBody>
                    <a:bodyPr/>
                    <a:lstStyle/>
                    <a:p>
                      <a:endParaRPr lang="de-DE"/>
                    </a:p>
                  </a:txBody>
                  <a:tcPr/>
                </a:tc>
                <a:extLst>
                  <a:ext uri="{0D108BD9-81ED-4DB2-BD59-A6C34878D82A}">
                    <a16:rowId xmlns:a16="http://schemas.microsoft.com/office/drawing/2014/main" val="2855546592"/>
                  </a:ext>
                </a:extLst>
              </a:tr>
              <a:tr h="417055">
                <a:tc>
                  <a:txBody>
                    <a:bodyPr/>
                    <a:lstStyle/>
                    <a:p>
                      <a:endParaRPr lang="de-DE"/>
                    </a:p>
                  </a:txBody>
                  <a:tcPr/>
                </a:tc>
                <a:extLst>
                  <a:ext uri="{0D108BD9-81ED-4DB2-BD59-A6C34878D82A}">
                    <a16:rowId xmlns:a16="http://schemas.microsoft.com/office/drawing/2014/main" val="585678098"/>
                  </a:ext>
                </a:extLst>
              </a:tr>
              <a:tr h="417055">
                <a:tc>
                  <a:txBody>
                    <a:bodyPr/>
                    <a:lstStyle/>
                    <a:p>
                      <a:endParaRPr lang="de-DE"/>
                    </a:p>
                  </a:txBody>
                  <a:tcPr/>
                </a:tc>
                <a:extLst>
                  <a:ext uri="{0D108BD9-81ED-4DB2-BD59-A6C34878D82A}">
                    <a16:rowId xmlns:a16="http://schemas.microsoft.com/office/drawing/2014/main" val="1239026341"/>
                  </a:ext>
                </a:extLst>
              </a:tr>
              <a:tr h="417055">
                <a:tc>
                  <a:txBody>
                    <a:bodyPr/>
                    <a:lstStyle/>
                    <a:p>
                      <a:endParaRPr lang="de-DE" dirty="0"/>
                    </a:p>
                  </a:txBody>
                  <a:tcPr/>
                </a:tc>
                <a:extLst>
                  <a:ext uri="{0D108BD9-81ED-4DB2-BD59-A6C34878D82A}">
                    <a16:rowId xmlns:a16="http://schemas.microsoft.com/office/drawing/2014/main" val="891490522"/>
                  </a:ext>
                </a:extLst>
              </a:tr>
            </a:tbl>
          </a:graphicData>
        </a:graphic>
      </p:graphicFrame>
    </p:spTree>
    <p:extLst>
      <p:ext uri="{BB962C8B-B14F-4D97-AF65-F5344CB8AC3E}">
        <p14:creationId xmlns:p14="http://schemas.microsoft.com/office/powerpoint/2010/main" val="143157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913E15C-6B86-6D72-2A24-59FE7D83B71C}"/>
              </a:ext>
            </a:extLst>
          </p:cNvPr>
          <p:cNvSpPr txBox="1"/>
          <p:nvPr/>
        </p:nvSpPr>
        <p:spPr>
          <a:xfrm>
            <a:off x="984738" y="527539"/>
            <a:ext cx="8159262" cy="646331"/>
          </a:xfrm>
          <a:prstGeom prst="rect">
            <a:avLst/>
          </a:prstGeom>
          <a:noFill/>
        </p:spPr>
        <p:txBody>
          <a:bodyPr wrap="square">
            <a:spAutoFit/>
          </a:bodyPr>
          <a:lstStyle/>
          <a:p>
            <a:r>
              <a:rPr lang="de-DE" dirty="0"/>
              <a:t>Definition Pharmakodynamik: Lehre vom Einfluss des Arzneimittels auf den Organismus</a:t>
            </a:r>
          </a:p>
        </p:txBody>
      </p:sp>
      <p:pic>
        <p:nvPicPr>
          <p:cNvPr id="4098" name="Picture 2" descr="Pharmakokinetik und Pharmakodynamik von Antihypertensiva">
            <a:extLst>
              <a:ext uri="{FF2B5EF4-FFF2-40B4-BE49-F238E27FC236}">
                <a16:creationId xmlns:a16="http://schemas.microsoft.com/office/drawing/2014/main" id="{31CAA6FA-94CF-8EED-D860-9217C819A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030" y="1713864"/>
            <a:ext cx="9319845" cy="436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282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gentropfen Trockene Augen | Richtige Anwendung">
            <a:extLst>
              <a:ext uri="{FF2B5EF4-FFF2-40B4-BE49-F238E27FC236}">
                <a16:creationId xmlns:a16="http://schemas.microsoft.com/office/drawing/2014/main" id="{62CC33FF-AA2F-2D7A-9ED0-72BC6976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10" y="941574"/>
            <a:ext cx="2752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enheilkunde">
            <a:extLst>
              <a:ext uri="{FF2B5EF4-FFF2-40B4-BE49-F238E27FC236}">
                <a16:creationId xmlns:a16="http://schemas.microsoft.com/office/drawing/2014/main" id="{C5D8B684-9B71-3225-9261-4270CDF6A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13" y="941574"/>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medien 1" title="Instruktion für die korrekte Verabreichung von Augentropfen und Augensalbe">
            <a:hlinkClick r:id="" action="ppaction://media"/>
            <a:extLst>
              <a:ext uri="{FF2B5EF4-FFF2-40B4-BE49-F238E27FC236}">
                <a16:creationId xmlns:a16="http://schemas.microsoft.com/office/drawing/2014/main" id="{ECD50DF4-5753-03BF-0A93-4F929A88CFAC}"/>
              </a:ext>
            </a:extLst>
          </p:cNvPr>
          <p:cNvPicPr>
            <a:picLocks noRot="1" noChangeAspect="1"/>
          </p:cNvPicPr>
          <p:nvPr>
            <a:videoFile r:link="rId1"/>
          </p:nvPr>
        </p:nvPicPr>
        <p:blipFill>
          <a:blip r:embed="rId5"/>
          <a:stretch>
            <a:fillRect/>
          </a:stretch>
        </p:blipFill>
        <p:spPr>
          <a:xfrm>
            <a:off x="4826000" y="2711450"/>
            <a:ext cx="2540000" cy="1435100"/>
          </a:xfrm>
          <a:prstGeom prst="rect">
            <a:avLst/>
          </a:prstGeom>
        </p:spPr>
      </p:pic>
    </p:spTree>
    <p:extLst>
      <p:ext uri="{BB962C8B-B14F-4D97-AF65-F5344CB8AC3E}">
        <p14:creationId xmlns:p14="http://schemas.microsoft.com/office/powerpoint/2010/main" val="26090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527C6B-FFB1-4A34-E122-B43D24A43E6B}"/>
              </a:ext>
            </a:extLst>
          </p:cNvPr>
          <p:cNvSpPr txBox="1"/>
          <p:nvPr/>
        </p:nvSpPr>
        <p:spPr>
          <a:xfrm>
            <a:off x="602166" y="479502"/>
            <a:ext cx="11117766" cy="2308324"/>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Aufbewahrung: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Raumtemperatur </a:t>
            </a:r>
          </a:p>
          <a:p>
            <a:endParaRPr lang="de-DE" sz="1800" b="0" i="0" u="none" strike="noStrike" baseline="0" dirty="0">
              <a:solidFill>
                <a:srgbClr val="000000"/>
              </a:solidFill>
              <a:latin typeface="Courier New" panose="02070309020205020404" pitchFamily="49" charset="0"/>
            </a:endParaRPr>
          </a:p>
          <a:p>
            <a:r>
              <a:rPr lang="de-DE" sz="1800" b="0" i="1" u="none" strike="noStrike" baseline="0" dirty="0">
                <a:solidFill>
                  <a:srgbClr val="FF0000"/>
                </a:solidFill>
                <a:latin typeface="Calibri" panose="020F0502020204030204" pitchFamily="34" charset="0"/>
              </a:rPr>
              <a:t>Allgemeine Hinweise: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Verweildauer von Augentropfen im Auge verlängerbar durch die Unterdrückung des Lidschlags oder durch das Schließen des Auges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Bei Verabreichung verschiedener Augentropfen am selben Auge mindestens 10 Minuten zwischen der Applikation (Verabreichung) der nächsten Augentropfen warten </a:t>
            </a:r>
          </a:p>
        </p:txBody>
      </p:sp>
      <p:sp>
        <p:nvSpPr>
          <p:cNvPr id="5" name="Textfeld 4">
            <a:extLst>
              <a:ext uri="{FF2B5EF4-FFF2-40B4-BE49-F238E27FC236}">
                <a16:creationId xmlns:a16="http://schemas.microsoft.com/office/drawing/2014/main" id="{6275141F-05B0-1253-0B0A-A6EAB79C2D43}"/>
              </a:ext>
            </a:extLst>
          </p:cNvPr>
          <p:cNvSpPr txBox="1"/>
          <p:nvPr/>
        </p:nvSpPr>
        <p:spPr>
          <a:xfrm>
            <a:off x="434898" y="2955074"/>
            <a:ext cx="11285033" cy="646331"/>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Nach Anwendung können störende Begleiterscheinungen auftreten </a:t>
            </a:r>
          </a:p>
          <a:p>
            <a:r>
              <a:rPr lang="de-DE" sz="1800" b="0" i="0" u="none" strike="noStrike" baseline="0" dirty="0">
                <a:solidFill>
                  <a:srgbClr val="000000"/>
                </a:solidFill>
                <a:latin typeface="Calibri" panose="020F0502020204030204" pitchFamily="34" charset="0"/>
              </a:rPr>
              <a:t>In der Regel keine Kontaktlinsen während oder unmittelbar nach der Anwendung </a:t>
            </a:r>
            <a:endParaRPr lang="de-DE" dirty="0"/>
          </a:p>
        </p:txBody>
      </p:sp>
    </p:spTree>
    <p:extLst>
      <p:ext uri="{BB962C8B-B14F-4D97-AF65-F5344CB8AC3E}">
        <p14:creationId xmlns:p14="http://schemas.microsoft.com/office/powerpoint/2010/main" val="7271003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4C86DBF-5853-535D-B5AC-488428126078}"/>
              </a:ext>
            </a:extLst>
          </p:cNvPr>
          <p:cNvSpPr txBox="1"/>
          <p:nvPr/>
        </p:nvSpPr>
        <p:spPr>
          <a:xfrm>
            <a:off x="211873" y="167269"/>
            <a:ext cx="11753386" cy="1569660"/>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22.5. Arzneimittel zur Anwendung am Ohr</a:t>
            </a:r>
            <a:r>
              <a:rPr lang="de-DE" sz="24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I</a:t>
            </a:r>
            <a:r>
              <a:rPr lang="de-DE" sz="1800" b="0" i="0" u="none" strike="noStrike" baseline="0" dirty="0">
                <a:solidFill>
                  <a:srgbClr val="FF0000"/>
                </a:solidFill>
                <a:latin typeface="Calibri" panose="020F0502020204030204" pitchFamily="34" charset="0"/>
              </a:rPr>
              <a:t>ndikationen</a:t>
            </a:r>
            <a:r>
              <a:rPr lang="de-DE" sz="1800" b="0" i="0" u="none" strike="noStrike" baseline="0" dirty="0">
                <a:solidFill>
                  <a:srgbClr val="000000"/>
                </a:solidFill>
                <a:latin typeface="Calibri" panose="020F0502020204030204" pitchFamily="34" charset="0"/>
              </a:rPr>
              <a:t> für Ohrentropfen &amp; –salben: </a:t>
            </a:r>
          </a:p>
          <a:p>
            <a:r>
              <a:rPr lang="de-DE" sz="1800" b="0" i="0" u="none" strike="noStrike" baseline="0" dirty="0">
                <a:solidFill>
                  <a:srgbClr val="000000"/>
                </a:solidFill>
                <a:latin typeface="Calibri" panose="020F0502020204030204" pitchFamily="34" charset="0"/>
              </a:rPr>
              <a:t>Lokale Entzündungen, Furunkel, Pflege, Auflösen von Ohrschmalzpfropfen </a:t>
            </a:r>
          </a:p>
          <a:p>
            <a:r>
              <a:rPr lang="de-DE" sz="1800" b="0" i="0" u="none" strike="noStrike" baseline="0" dirty="0">
                <a:solidFill>
                  <a:srgbClr val="FF0000"/>
                </a:solidFill>
                <a:latin typeface="Calibri" panose="020F0502020204030204" pitchFamily="34" charset="0"/>
              </a:rPr>
              <a:t>Voraussetzung: </a:t>
            </a:r>
          </a:p>
          <a:p>
            <a:r>
              <a:rPr lang="de-DE" sz="1800" b="0" i="0" u="none" strike="noStrike" baseline="0" dirty="0">
                <a:solidFill>
                  <a:srgbClr val="000000"/>
                </a:solidFill>
                <a:latin typeface="Calibri" panose="020F0502020204030204" pitchFamily="34" charset="0"/>
              </a:rPr>
              <a:t>Das Trommelfell muss intakt sein </a:t>
            </a:r>
            <a:endParaRPr lang="de-DE" dirty="0"/>
          </a:p>
        </p:txBody>
      </p:sp>
      <p:pic>
        <p:nvPicPr>
          <p:cNvPr id="5" name="Grafik 4">
            <a:extLst>
              <a:ext uri="{FF2B5EF4-FFF2-40B4-BE49-F238E27FC236}">
                <a16:creationId xmlns:a16="http://schemas.microsoft.com/office/drawing/2014/main" id="{B4E1C7BF-D4BB-87DF-23EA-03830F039998}"/>
              </a:ext>
            </a:extLst>
          </p:cNvPr>
          <p:cNvPicPr>
            <a:picLocks noChangeAspect="1"/>
          </p:cNvPicPr>
          <p:nvPr/>
        </p:nvPicPr>
        <p:blipFill>
          <a:blip r:embed="rId2"/>
          <a:stretch>
            <a:fillRect/>
          </a:stretch>
        </p:blipFill>
        <p:spPr>
          <a:xfrm>
            <a:off x="5105914" y="1423441"/>
            <a:ext cx="5214026" cy="2918298"/>
          </a:xfrm>
          <a:prstGeom prst="rect">
            <a:avLst/>
          </a:prstGeom>
        </p:spPr>
      </p:pic>
      <p:sp>
        <p:nvSpPr>
          <p:cNvPr id="7" name="Textfeld 6">
            <a:extLst>
              <a:ext uri="{FF2B5EF4-FFF2-40B4-BE49-F238E27FC236}">
                <a16:creationId xmlns:a16="http://schemas.microsoft.com/office/drawing/2014/main" id="{4027F1DE-43C5-0A33-67A2-2D1645E52D4B}"/>
              </a:ext>
            </a:extLst>
          </p:cNvPr>
          <p:cNvSpPr txBox="1"/>
          <p:nvPr/>
        </p:nvSpPr>
        <p:spPr>
          <a:xfrm>
            <a:off x="479503" y="2386361"/>
            <a:ext cx="4259766" cy="369332"/>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Nur für äußeren Gehörgang geeignet </a:t>
            </a:r>
            <a:endParaRPr lang="de-DE" dirty="0"/>
          </a:p>
        </p:txBody>
      </p:sp>
    </p:spTree>
    <p:extLst>
      <p:ext uri="{BB962C8B-B14F-4D97-AF65-F5344CB8AC3E}">
        <p14:creationId xmlns:p14="http://schemas.microsoft.com/office/powerpoint/2010/main" val="16718917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Oval 410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7" name="Group 4106">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410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0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4098" name="Picture 2">
            <a:extLst>
              <a:ext uri="{FF2B5EF4-FFF2-40B4-BE49-F238E27FC236}">
                <a16:creationId xmlns:a16="http://schemas.microsoft.com/office/drawing/2014/main" id="{7C35B1E0-F7A8-9682-959E-60D294722C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6471" y="1485320"/>
            <a:ext cx="3952579" cy="3394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2043AA2-8405-C2F0-7BC7-E12039F5E872}"/>
              </a:ext>
            </a:extLst>
          </p:cNvPr>
          <p:cNvSpPr txBox="1"/>
          <p:nvPr/>
        </p:nvSpPr>
        <p:spPr>
          <a:xfrm>
            <a:off x="6307655" y="162501"/>
            <a:ext cx="5561379" cy="5742189"/>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2400" b="0" i="0" u="none" strike="noStrike" baseline="0" dirty="0">
                <a:solidFill>
                  <a:schemeClr val="tx1">
                    <a:alpha val="80000"/>
                  </a:schemeClr>
                </a:solidFill>
              </a:rPr>
              <a:t>22.5.1. </a:t>
            </a:r>
            <a:r>
              <a:rPr lang="en-US" sz="2400" b="0" i="0" u="none" strike="noStrike" baseline="0" dirty="0" err="1">
                <a:solidFill>
                  <a:schemeClr val="tx1">
                    <a:alpha val="80000"/>
                  </a:schemeClr>
                </a:solidFill>
              </a:rPr>
              <a:t>Richtige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Anwendung</a:t>
            </a:r>
            <a:r>
              <a:rPr lang="en-US" sz="2400" b="0" i="0" u="none" strike="noStrike" baseline="0" dirty="0">
                <a:solidFill>
                  <a:schemeClr val="tx1">
                    <a:alpha val="80000"/>
                  </a:schemeClr>
                </a:solidFill>
              </a:rPr>
              <a:t> von </a:t>
            </a:r>
            <a:r>
              <a:rPr lang="en-US" sz="2400" b="0" i="0" u="none" strike="noStrike" baseline="0" dirty="0" err="1">
                <a:solidFill>
                  <a:schemeClr val="tx1">
                    <a:alpha val="80000"/>
                  </a:schemeClr>
                </a:solidFill>
              </a:rPr>
              <a:t>Arzneimitteln</a:t>
            </a:r>
            <a:r>
              <a:rPr lang="en-US" sz="2400" b="0" i="0" u="none" strike="noStrike" baseline="0" dirty="0">
                <a:solidFill>
                  <a:schemeClr val="tx1">
                    <a:alpha val="80000"/>
                  </a:schemeClr>
                </a:solidFill>
              </a:rPr>
              <a:t> Auge / </a:t>
            </a:r>
            <a:r>
              <a:rPr lang="en-US" sz="2400" b="0" i="0" u="none" strike="noStrike" baseline="0" dirty="0" err="1">
                <a:solidFill>
                  <a:schemeClr val="tx1">
                    <a:alpha val="80000"/>
                  </a:schemeClr>
                </a:solidFill>
              </a:rPr>
              <a:t>Nase</a:t>
            </a:r>
            <a:r>
              <a:rPr lang="en-US" sz="2400" b="0" i="0" u="none" strike="noStrike" baseline="0" dirty="0">
                <a:solidFill>
                  <a:schemeClr val="tx1">
                    <a:alpha val="80000"/>
                  </a:schemeClr>
                </a:solidFill>
              </a:rPr>
              <a:t> / </a:t>
            </a:r>
            <a:r>
              <a:rPr lang="en-US" sz="2400" b="0" i="0" u="none" strike="noStrike" baseline="0" dirty="0" err="1">
                <a:solidFill>
                  <a:schemeClr val="tx1">
                    <a:alpha val="80000"/>
                  </a:schemeClr>
                </a:solidFill>
              </a:rPr>
              <a:t>Ohr</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Durch</a:t>
            </a:r>
            <a:r>
              <a:rPr lang="en-US" sz="2400" b="0" i="0" u="none" strike="noStrike" baseline="0" dirty="0">
                <a:solidFill>
                  <a:schemeClr val="tx1">
                    <a:alpha val="80000"/>
                  </a:schemeClr>
                </a:solidFill>
              </a:rPr>
              <a:t> die </a:t>
            </a:r>
            <a:r>
              <a:rPr lang="en-US" sz="2400" b="0" i="0" u="none" strike="noStrike" baseline="0" dirty="0" err="1">
                <a:solidFill>
                  <a:schemeClr val="tx1">
                    <a:alpha val="80000"/>
                  </a:schemeClr>
                </a:solidFill>
              </a:rPr>
              <a:t>KlientInnen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selbst</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HeimhelferInnen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dürfen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nur</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Unterstützen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a:solidFill>
                  <a:srgbClr val="FF0000">
                    <a:alpha val="80000"/>
                  </a:srgbClr>
                </a:solidFill>
              </a:rPr>
              <a:t>Merke: </a:t>
            </a:r>
            <a:r>
              <a:rPr lang="en-US" sz="2400" b="0" i="0" u="none" strike="noStrike" baseline="0" dirty="0" err="1">
                <a:solidFill>
                  <a:schemeClr val="tx1">
                    <a:alpha val="80000"/>
                  </a:schemeClr>
                </a:solidFill>
              </a:rPr>
              <a:t>HeimhelferInnen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dürfen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keine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Fremdkörper</a:t>
            </a:r>
            <a:r>
              <a:rPr lang="en-US" sz="2400" b="0" i="0" u="none" strike="noStrike" baseline="0" dirty="0">
                <a:solidFill>
                  <a:schemeClr val="tx1">
                    <a:alpha val="80000"/>
                  </a:schemeClr>
                </a:solidFill>
              </a:rPr>
              <a:t> in </a:t>
            </a:r>
            <a:r>
              <a:rPr lang="en-US" sz="2400" b="0" i="0" u="none" strike="noStrike" baseline="0" dirty="0" err="1">
                <a:solidFill>
                  <a:schemeClr val="tx1">
                    <a:alpha val="80000"/>
                  </a:schemeClr>
                </a:solidFill>
              </a:rPr>
              <a:t>präformierte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vorgeformte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Körperöffnungen</a:t>
            </a:r>
            <a:r>
              <a:rPr lang="en-US" sz="2400" b="0" i="0" u="none" strike="noStrike" baseline="0" dirty="0">
                <a:solidFill>
                  <a:schemeClr val="tx1">
                    <a:alpha val="80000"/>
                  </a:schemeClr>
                </a:solidFill>
              </a:rPr>
              <a:t> (z. B. </a:t>
            </a:r>
            <a:r>
              <a:rPr lang="en-US" sz="2400" b="0" i="0" u="none" strike="noStrike" baseline="0" dirty="0" err="1">
                <a:solidFill>
                  <a:schemeClr val="tx1">
                    <a:alpha val="80000"/>
                  </a:schemeClr>
                </a:solidFill>
              </a:rPr>
              <a:t>Nase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Ohren</a:t>
            </a:r>
            <a:r>
              <a:rPr lang="en-US" sz="2400" b="0" i="0" u="none" strike="noStrike" baseline="0" dirty="0">
                <a:solidFill>
                  <a:schemeClr val="tx1">
                    <a:alpha val="80000"/>
                  </a:schemeClr>
                </a:solidFill>
              </a:rPr>
              <a:t>, Vagina, </a:t>
            </a:r>
            <a:r>
              <a:rPr lang="en-US" sz="2400" b="0" i="0" u="none" strike="noStrike" baseline="0" dirty="0" err="1">
                <a:solidFill>
                  <a:schemeClr val="tx1">
                    <a:alpha val="80000"/>
                  </a:schemeClr>
                </a:solidFill>
              </a:rPr>
              <a:t>Rektum</a:t>
            </a:r>
            <a:r>
              <a:rPr lang="en-US" sz="2400" b="0" i="0" u="none" strike="noStrike" baseline="0" dirty="0">
                <a:solidFill>
                  <a:schemeClr val="tx1">
                    <a:alpha val="80000"/>
                  </a:schemeClr>
                </a:solidFill>
              </a:rPr>
              <a:t>, …) </a:t>
            </a:r>
            <a:r>
              <a:rPr lang="en-US" sz="2400" b="0" i="0" u="none" strike="noStrike" baseline="0" dirty="0" err="1">
                <a:solidFill>
                  <a:schemeClr val="tx1">
                    <a:alpha val="80000"/>
                  </a:schemeClr>
                </a:solidFill>
              </a:rPr>
              <a:t>einführen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Zimmertemperatur</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Vorbereitung</a:t>
            </a:r>
            <a:r>
              <a:rPr lang="en-US" sz="2400" b="0" i="0" u="none" strike="noStrike" baseline="0" dirty="0">
                <a:solidFill>
                  <a:schemeClr val="tx1">
                    <a:alpha val="80000"/>
                  </a:schemeClr>
                </a:solidFill>
              </a:rPr>
              <a:t> der </a:t>
            </a:r>
            <a:r>
              <a:rPr lang="en-US" sz="2400" b="0" i="0" u="none" strike="noStrike" baseline="0" dirty="0" err="1">
                <a:solidFill>
                  <a:schemeClr val="tx1">
                    <a:alpha val="80000"/>
                  </a:schemeClr>
                </a:solidFill>
              </a:rPr>
              <a:t>benötigten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Materialien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Hilfsmittel</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Hinweise</a:t>
            </a:r>
            <a:r>
              <a:rPr lang="en-US" sz="2400" b="0" i="0" u="none" strike="noStrike" baseline="0" dirty="0">
                <a:solidFill>
                  <a:schemeClr val="tx1">
                    <a:alpha val="80000"/>
                  </a:schemeClr>
                </a:solidFill>
              </a:rPr>
              <a:t> auf </a:t>
            </a:r>
            <a:r>
              <a:rPr lang="en-US" sz="2400" b="0" i="0" u="none" strike="noStrike" baseline="0" dirty="0" err="1">
                <a:solidFill>
                  <a:schemeClr val="tx1">
                    <a:alpha val="80000"/>
                  </a:schemeClr>
                </a:solidFill>
              </a:rPr>
              <a:t>vorübergehende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Sehtrübung</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a:solidFill>
                  <a:schemeClr val="tx1">
                    <a:alpha val="80000"/>
                  </a:schemeClr>
                </a:solidFill>
              </a:rPr>
              <a:t>Hygiene </a:t>
            </a:r>
            <a:r>
              <a:rPr lang="en-US" sz="2400" b="0" i="0" u="none" strike="noStrike" baseline="0" dirty="0" err="1">
                <a:solidFill>
                  <a:schemeClr val="tx1">
                    <a:alpha val="80000"/>
                  </a:schemeClr>
                </a:solidFill>
              </a:rPr>
              <a:t>bei</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Nasentropfen</a:t>
            </a:r>
            <a:r>
              <a:rPr lang="en-US" sz="2400" b="0" i="0" u="none" strike="noStrike" baseline="0" dirty="0">
                <a:solidFill>
                  <a:schemeClr val="tx1">
                    <a:alpha val="80000"/>
                  </a:schemeClr>
                </a:solidFill>
              </a:rPr>
              <a:t>, Dauer der </a:t>
            </a:r>
            <a:r>
              <a:rPr lang="en-US" sz="2400" b="0" i="0" u="none" strike="noStrike" baseline="0" dirty="0" err="1">
                <a:solidFill>
                  <a:schemeClr val="tx1">
                    <a:alpha val="80000"/>
                  </a:schemeClr>
                </a:solidFill>
              </a:rPr>
              <a:t>Anwendung</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begrenzt</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Nasensprays</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einsprühen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Anzahl</a:t>
            </a:r>
            <a:r>
              <a:rPr lang="en-US" sz="2400" b="0" i="0" u="none" strike="noStrike" baseline="0" dirty="0">
                <a:solidFill>
                  <a:schemeClr val="tx1">
                    <a:alpha val="80000"/>
                  </a:schemeClr>
                </a:solidFill>
              </a:rPr>
              <a:t> der </a:t>
            </a:r>
            <a:r>
              <a:rPr lang="en-US" sz="2400" b="0" i="0" u="none" strike="noStrike" baseline="0" dirty="0" err="1">
                <a:solidFill>
                  <a:schemeClr val="tx1">
                    <a:alpha val="80000"/>
                  </a:schemeClr>
                </a:solidFill>
              </a:rPr>
              <a:t>verordneten</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Sprühstöße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beachten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r>
              <a:rPr lang="en-US" sz="2400" b="0" i="0" u="none" strike="noStrike" baseline="0" dirty="0" err="1">
                <a:solidFill>
                  <a:schemeClr val="tx1">
                    <a:alpha val="80000"/>
                  </a:schemeClr>
                </a:solidFill>
              </a:rPr>
              <a:t>Richtige</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Kopfhaltung</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beim</a:t>
            </a:r>
            <a:r>
              <a:rPr lang="en-US" sz="2400" b="0" i="0" u="none" strike="noStrike" baseline="0" dirty="0">
                <a:solidFill>
                  <a:schemeClr val="tx1">
                    <a:alpha val="80000"/>
                  </a:schemeClr>
                </a:solidFill>
              </a:rPr>
              <a:t> </a:t>
            </a:r>
            <a:r>
              <a:rPr lang="en-US" sz="2400" b="0" i="0" u="none" strike="noStrike" baseline="0" dirty="0" err="1">
                <a:solidFill>
                  <a:schemeClr val="tx1">
                    <a:alpha val="80000"/>
                  </a:schemeClr>
                </a:solidFill>
              </a:rPr>
              <a:t>Eintropfen</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endParaRPr lang="en-US" sz="800" b="0" i="0" u="none" strike="noStrike" baseline="0" dirty="0">
              <a:solidFill>
                <a:schemeClr val="tx1">
                  <a:alpha val="80000"/>
                </a:schemeClr>
              </a:solidFill>
            </a:endParaRPr>
          </a:p>
        </p:txBody>
      </p:sp>
      <p:sp>
        <p:nvSpPr>
          <p:cNvPr id="411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13" name="Straight Connector 41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9346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D613DB7-E4ED-1195-9D00-EE6BAC6DF073}"/>
              </a:ext>
            </a:extLst>
          </p:cNvPr>
          <p:cNvSpPr txBox="1"/>
          <p:nvPr/>
        </p:nvSpPr>
        <p:spPr>
          <a:xfrm>
            <a:off x="234176" y="234177"/>
            <a:ext cx="11742234" cy="1754326"/>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22.5.2. Richtige Anwendung von Arzneimitteln Nase </a:t>
            </a:r>
          </a:p>
          <a:p>
            <a:r>
              <a:rPr lang="de-DE" sz="1800" b="0" i="0" u="none" strike="noStrike" baseline="0" dirty="0">
                <a:solidFill>
                  <a:srgbClr val="000000"/>
                </a:solidFill>
                <a:latin typeface="Calibri" panose="020F0502020204030204" pitchFamily="34" charset="0"/>
              </a:rPr>
              <a:t>Zuerst Nase gründlich reinigen </a:t>
            </a:r>
          </a:p>
          <a:p>
            <a:r>
              <a:rPr lang="de-DE" sz="1800" b="0" i="1" u="none" strike="noStrike" baseline="0" dirty="0">
                <a:solidFill>
                  <a:srgbClr val="FF0000"/>
                </a:solidFill>
                <a:latin typeface="Calibri" panose="020F0502020204030204" pitchFamily="34" charset="0"/>
              </a:rPr>
              <a:t>Nasentropfen: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Kopf nach hinten beugen, 2-3 Tropfen pro Nasenloch eintropfen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Kopf nach vorne beugen &amp; nach links &amp; rechts bewegen (Tropfen werden besser verteilt </a:t>
            </a:r>
          </a:p>
          <a:p>
            <a:r>
              <a:rPr lang="de-DE" sz="1800" b="0" i="0" u="none" strike="noStrike" baseline="0" dirty="0">
                <a:solidFill>
                  <a:srgbClr val="000000"/>
                </a:solidFill>
                <a:latin typeface="Courier New" panose="02070309020205020404" pitchFamily="49" charset="0"/>
              </a:rPr>
              <a:t>o Tropfer reinigen (Wasser od. sauberes Tuch) </a:t>
            </a:r>
          </a:p>
        </p:txBody>
      </p:sp>
      <p:pic>
        <p:nvPicPr>
          <p:cNvPr id="5122" name="Picture 2" descr="nasentropfen-richtig-anwenden | Schnupfen">
            <a:extLst>
              <a:ext uri="{FF2B5EF4-FFF2-40B4-BE49-F238E27FC236}">
                <a16:creationId xmlns:a16="http://schemas.microsoft.com/office/drawing/2014/main" id="{418DA9CE-4935-4BCA-6D8C-A19304A70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826" y="253969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qsg.de - das Altenpflegemagazin im Internet / Online-Magazin für die  Altenpflege">
            <a:extLst>
              <a:ext uri="{FF2B5EF4-FFF2-40B4-BE49-F238E27FC236}">
                <a16:creationId xmlns:a16="http://schemas.microsoft.com/office/drawing/2014/main" id="{AC3B27EA-3775-6748-1B01-A24125BC5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38" y="2281238"/>
            <a:ext cx="1990725" cy="2295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34149B3-BA2C-108B-2DBF-D1888C2047A1}"/>
              </a:ext>
            </a:extLst>
          </p:cNvPr>
          <p:cNvSpPr txBox="1"/>
          <p:nvPr/>
        </p:nvSpPr>
        <p:spPr>
          <a:xfrm rot="10800000" flipV="1">
            <a:off x="669072" y="4721661"/>
            <a:ext cx="10939347" cy="1754326"/>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Nasenspray: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Kopf aufrecht halten, Spray ca. 1 cm tief in Nasenloch einführen </a:t>
            </a:r>
          </a:p>
          <a:p>
            <a:r>
              <a:rPr lang="de-DE" sz="1800" b="0" i="0" u="none" strike="noStrike" baseline="0" dirty="0">
                <a:solidFill>
                  <a:srgbClr val="000000"/>
                </a:solidFill>
                <a:latin typeface="Courier New" panose="02070309020205020404" pitchFamily="49" charset="0"/>
              </a:rPr>
              <a:t>Sprühen </a:t>
            </a:r>
          </a:p>
          <a:p>
            <a:r>
              <a:rPr lang="de-DE" sz="1800" b="0" i="0" u="none" strike="noStrike" baseline="0" dirty="0">
                <a:solidFill>
                  <a:srgbClr val="000000"/>
                </a:solidFill>
                <a:latin typeface="Courier New" panose="02070309020205020404" pitchFamily="49" charset="0"/>
              </a:rPr>
              <a:t>Sprühöffnung mit Tuch reinigen </a:t>
            </a:r>
          </a:p>
          <a:p>
            <a:r>
              <a:rPr lang="de-DE" sz="1800" b="0" i="0" u="none" strike="noStrike" baseline="0" dirty="0">
                <a:solidFill>
                  <a:srgbClr val="000000"/>
                </a:solidFill>
                <a:latin typeface="Courier New" panose="02070309020205020404" pitchFamily="49" charset="0"/>
              </a:rPr>
              <a:t>Dosiersprays besser dosierbar </a:t>
            </a:r>
          </a:p>
          <a:p>
            <a:r>
              <a:rPr lang="de-DE" sz="1800" b="0" i="0" u="none" strike="noStrike" baseline="0" dirty="0">
                <a:solidFill>
                  <a:srgbClr val="FF0000"/>
                </a:solidFill>
                <a:latin typeface="Courier New" panose="02070309020205020404" pitchFamily="49" charset="0"/>
              </a:rPr>
              <a:t>Merke: </a:t>
            </a:r>
            <a:r>
              <a:rPr lang="de-DE" sz="1800" b="0" i="0" u="none" strike="noStrike" baseline="0" dirty="0" err="1">
                <a:solidFill>
                  <a:srgbClr val="000000"/>
                </a:solidFill>
                <a:latin typeface="Courier New" panose="02070309020205020404" pitchFamily="49" charset="0"/>
              </a:rPr>
              <a:t>HeimhelferInnen</a:t>
            </a:r>
            <a:r>
              <a:rPr lang="de-DE" sz="1800" b="0" i="0" u="none" strike="noStrike" baseline="0" dirty="0">
                <a:solidFill>
                  <a:srgbClr val="000000"/>
                </a:solidFill>
                <a:latin typeface="Courier New" panose="02070309020205020404" pitchFamily="49" charset="0"/>
              </a:rPr>
              <a:t> dürfen keine Fremdkörper in Nasenhöhle einführen </a:t>
            </a:r>
          </a:p>
        </p:txBody>
      </p:sp>
      <p:pic>
        <p:nvPicPr>
          <p:cNvPr id="5126" name="Picture 6" descr="WDR-Sendung: 100.000 Nasenspray-Abhängige">
            <a:extLst>
              <a:ext uri="{FF2B5EF4-FFF2-40B4-BE49-F238E27FC236}">
                <a16:creationId xmlns:a16="http://schemas.microsoft.com/office/drawing/2014/main" id="{A59F5EDC-70B5-CEA6-4231-08AFEA5D4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598" y="3921561"/>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41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FC3BBAC-6FA2-0005-31A1-3800E6977823}"/>
              </a:ext>
            </a:extLst>
          </p:cNvPr>
          <p:cNvSpPr txBox="1"/>
          <p:nvPr/>
        </p:nvSpPr>
        <p:spPr>
          <a:xfrm>
            <a:off x="278780" y="434898"/>
            <a:ext cx="11630722" cy="2585323"/>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Abschwellende Nasentropfen / Nasensprays: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Nach 5 min schnäuzen &amp; noch einmal anwenden, um tiefer liegende Nasenbereiche zu erreichen </a:t>
            </a:r>
          </a:p>
          <a:p>
            <a:r>
              <a:rPr lang="de-DE" sz="1800" b="0" i="1" u="none" strike="noStrike" baseline="0" dirty="0">
                <a:solidFill>
                  <a:srgbClr val="000000"/>
                </a:solidFill>
                <a:latin typeface="Calibri" panose="020F0502020204030204" pitchFamily="34" charset="0"/>
              </a:rPr>
              <a:t>Allgemein: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Funktionskontrolle bei Sprays, „Einsprühen“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Tropfpipetten &amp; Knautschfläschchen im gedrückten Zustand herausziehen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Abschwellende Substanzen maximal 7 Tage – Gewöhnungsgefahr! </a:t>
            </a:r>
          </a:p>
          <a:p>
            <a:r>
              <a:rPr lang="de-DE" sz="1800" b="0" i="0" u="none" strike="noStrike" baseline="0" dirty="0">
                <a:solidFill>
                  <a:srgbClr val="000000"/>
                </a:solidFill>
                <a:latin typeface="Courier New" panose="02070309020205020404" pitchFamily="49" charset="0"/>
              </a:rPr>
              <a:t>o Aufbrauchfrist nach Anbruch beachten </a:t>
            </a:r>
          </a:p>
          <a:p>
            <a:r>
              <a:rPr lang="de-DE" sz="1800" b="0" i="0" u="none" strike="noStrike" baseline="0" dirty="0">
                <a:solidFill>
                  <a:srgbClr val="000000"/>
                </a:solidFill>
                <a:latin typeface="Courier New" panose="02070309020205020404" pitchFamily="49" charset="0"/>
              </a:rPr>
              <a:t>o 1 Spray / Tropfen pro Person!!! (Keime!!!) </a:t>
            </a:r>
          </a:p>
          <a:p>
            <a:r>
              <a:rPr lang="de-DE" sz="1800" b="0" i="0" u="none" strike="noStrike" baseline="0" dirty="0">
                <a:solidFill>
                  <a:srgbClr val="000000"/>
                </a:solidFill>
                <a:latin typeface="Courier New" panose="02070309020205020404" pitchFamily="49" charset="0"/>
              </a:rPr>
              <a:t>o Meist lokal, systemisch bei Geburtsvorbereitung, Osteoporose </a:t>
            </a:r>
          </a:p>
        </p:txBody>
      </p:sp>
      <p:pic>
        <p:nvPicPr>
          <p:cNvPr id="5" name="Grafik 4">
            <a:extLst>
              <a:ext uri="{FF2B5EF4-FFF2-40B4-BE49-F238E27FC236}">
                <a16:creationId xmlns:a16="http://schemas.microsoft.com/office/drawing/2014/main" id="{3094DBE8-2326-D962-C101-FC3CBBBBBFDE}"/>
              </a:ext>
            </a:extLst>
          </p:cNvPr>
          <p:cNvPicPr>
            <a:picLocks noChangeAspect="1"/>
          </p:cNvPicPr>
          <p:nvPr/>
        </p:nvPicPr>
        <p:blipFill>
          <a:blip r:embed="rId2"/>
          <a:stretch>
            <a:fillRect/>
          </a:stretch>
        </p:blipFill>
        <p:spPr>
          <a:xfrm>
            <a:off x="884110" y="3300286"/>
            <a:ext cx="2684834" cy="2889115"/>
          </a:xfrm>
          <a:prstGeom prst="rect">
            <a:avLst/>
          </a:prstGeom>
        </p:spPr>
      </p:pic>
    </p:spTree>
    <p:extLst>
      <p:ext uri="{BB962C8B-B14F-4D97-AF65-F5344CB8AC3E}">
        <p14:creationId xmlns:p14="http://schemas.microsoft.com/office/powerpoint/2010/main" val="24875014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1F70553-2B8D-5FD4-5B1D-6B46776516FC}"/>
              </a:ext>
            </a:extLst>
          </p:cNvPr>
          <p:cNvSpPr txBox="1"/>
          <p:nvPr/>
        </p:nvSpPr>
        <p:spPr>
          <a:xfrm>
            <a:off x="289932" y="468351"/>
            <a:ext cx="11519209" cy="2031325"/>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22.5.3. Richtige Anwendung von Ohrentropfen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Ohrentropfen körperwarm anwenden </a:t>
            </a:r>
          </a:p>
          <a:p>
            <a:r>
              <a:rPr lang="de-DE" sz="1800" b="0" i="0" u="none" strike="noStrike" baseline="0" dirty="0">
                <a:solidFill>
                  <a:srgbClr val="000000"/>
                </a:solidFill>
                <a:latin typeface="Courier New" panose="02070309020205020404" pitchFamily="49" charset="0"/>
              </a:rPr>
              <a:t>o Beim Einträufeln Krümmung des Ohres ausgleichen </a:t>
            </a:r>
          </a:p>
          <a:p>
            <a:r>
              <a:rPr lang="de-DE" sz="1800" b="0" i="0" u="none" strike="noStrike" baseline="0" dirty="0">
                <a:solidFill>
                  <a:srgbClr val="000000"/>
                </a:solidFill>
                <a:latin typeface="Courier New" panose="02070309020205020404" pitchFamily="49" charset="0"/>
              </a:rPr>
              <a:t>o Seitliches Liegen </a:t>
            </a:r>
          </a:p>
          <a:p>
            <a:r>
              <a:rPr lang="de-DE" sz="1800" b="0" i="0" u="none" strike="noStrike" baseline="0" dirty="0">
                <a:solidFill>
                  <a:srgbClr val="000000"/>
                </a:solidFill>
                <a:latin typeface="Courier New" panose="02070309020205020404" pitchFamily="49" charset="0"/>
              </a:rPr>
              <a:t>o Lage 5 Minuten beibehalten </a:t>
            </a:r>
          </a:p>
          <a:p>
            <a:r>
              <a:rPr lang="de-DE" sz="1800" b="0" i="0" u="none" strike="noStrike" baseline="0" dirty="0">
                <a:solidFill>
                  <a:srgbClr val="000000"/>
                </a:solidFill>
                <a:latin typeface="Courier New" panose="02070309020205020404" pitchFamily="49" charset="0"/>
              </a:rPr>
              <a:t>o Beim Ausspülen Gebrauchsanweisung genau befolgen </a:t>
            </a:r>
          </a:p>
          <a:p>
            <a:r>
              <a:rPr lang="de-DE" sz="1800" b="0" i="0" u="none" strike="noStrike" baseline="0" dirty="0">
                <a:solidFill>
                  <a:srgbClr val="000000"/>
                </a:solidFill>
                <a:latin typeface="Courier New" panose="02070309020205020404" pitchFamily="49" charset="0"/>
              </a:rPr>
              <a:t>o Nach Anwendung Gehörgang nicht mit Watte verschließen </a:t>
            </a:r>
          </a:p>
        </p:txBody>
      </p:sp>
      <p:pic>
        <p:nvPicPr>
          <p:cNvPr id="6146" name="Picture 2">
            <a:extLst>
              <a:ext uri="{FF2B5EF4-FFF2-40B4-BE49-F238E27FC236}">
                <a16:creationId xmlns:a16="http://schemas.microsoft.com/office/drawing/2014/main" id="{298AD16C-9D50-E6B2-205A-CF4658034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4" y="2733674"/>
            <a:ext cx="4852707" cy="217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272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5074180-674C-AA30-E72C-872A48734A57}"/>
              </a:ext>
            </a:extLst>
          </p:cNvPr>
          <p:cNvSpPr txBox="1"/>
          <p:nvPr/>
        </p:nvSpPr>
        <p:spPr>
          <a:xfrm>
            <a:off x="457200" y="501805"/>
            <a:ext cx="11218127" cy="1015663"/>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22.6. Arzneimittel zur rektalen Anwendung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Lokal für Erkrankungen der Analregion (Hämorrhoiden) oder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Systemisch (Schmerz, Erbrechen) </a:t>
            </a:r>
          </a:p>
        </p:txBody>
      </p:sp>
      <p:pic>
        <p:nvPicPr>
          <p:cNvPr id="5" name="Grafik 4">
            <a:extLst>
              <a:ext uri="{FF2B5EF4-FFF2-40B4-BE49-F238E27FC236}">
                <a16:creationId xmlns:a16="http://schemas.microsoft.com/office/drawing/2014/main" id="{5D7E67E9-DFD6-0EFE-3D98-50EE2C8972C6}"/>
              </a:ext>
            </a:extLst>
          </p:cNvPr>
          <p:cNvPicPr>
            <a:picLocks noChangeAspect="1"/>
          </p:cNvPicPr>
          <p:nvPr/>
        </p:nvPicPr>
        <p:blipFill>
          <a:blip r:embed="rId2"/>
          <a:stretch>
            <a:fillRect/>
          </a:stretch>
        </p:blipFill>
        <p:spPr>
          <a:xfrm>
            <a:off x="457200" y="1614247"/>
            <a:ext cx="5001993" cy="4741947"/>
          </a:xfrm>
          <a:prstGeom prst="rect">
            <a:avLst/>
          </a:prstGeom>
        </p:spPr>
      </p:pic>
      <p:sp>
        <p:nvSpPr>
          <p:cNvPr id="7" name="Textfeld 6">
            <a:extLst>
              <a:ext uri="{FF2B5EF4-FFF2-40B4-BE49-F238E27FC236}">
                <a16:creationId xmlns:a16="http://schemas.microsoft.com/office/drawing/2014/main" id="{C1A3BC1C-1D7C-B912-95EE-92BF674D31DB}"/>
              </a:ext>
            </a:extLst>
          </p:cNvPr>
          <p:cNvSpPr txBox="1"/>
          <p:nvPr/>
        </p:nvSpPr>
        <p:spPr>
          <a:xfrm>
            <a:off x="5631365" y="2999677"/>
            <a:ext cx="5765181" cy="923330"/>
          </a:xfrm>
          <a:prstGeom prst="rect">
            <a:avLst/>
          </a:prstGeom>
          <a:noFill/>
        </p:spPr>
        <p:txBody>
          <a:bodyPr wrap="square">
            <a:spAutoFit/>
          </a:bodyPr>
          <a:lstStyle/>
          <a:p>
            <a:r>
              <a:rPr lang="de-DE" sz="1800" b="0" i="1" u="none" strike="noStrike" baseline="0" dirty="0">
                <a:solidFill>
                  <a:srgbClr val="000000"/>
                </a:solidFill>
                <a:latin typeface="Calibri" panose="020F0502020204030204" pitchFamily="34" charset="0"/>
              </a:rPr>
              <a:t>Zielgruppe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Kinder, KlientInnen mit </a:t>
            </a:r>
          </a:p>
          <a:p>
            <a:r>
              <a:rPr lang="de-DE" sz="1800" b="0" i="0" u="none" strike="noStrike" baseline="0" dirty="0">
                <a:solidFill>
                  <a:srgbClr val="000000"/>
                </a:solidFill>
                <a:latin typeface="Calibri" panose="020F0502020204030204" pitchFamily="34" charset="0"/>
              </a:rPr>
              <a:t>Magen- &amp; Schluckbeschwerden </a:t>
            </a:r>
            <a:endParaRPr lang="de-DE" dirty="0"/>
          </a:p>
        </p:txBody>
      </p:sp>
    </p:spTree>
    <p:extLst>
      <p:ext uri="{BB962C8B-B14F-4D97-AF65-F5344CB8AC3E}">
        <p14:creationId xmlns:p14="http://schemas.microsoft.com/office/powerpoint/2010/main" val="16285936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1AA6966-A240-36A8-AFEC-2F866F466AF6}"/>
              </a:ext>
            </a:extLst>
          </p:cNvPr>
          <p:cNvSpPr txBox="1"/>
          <p:nvPr/>
        </p:nvSpPr>
        <p:spPr>
          <a:xfrm>
            <a:off x="412594" y="367990"/>
            <a:ext cx="11441151" cy="1200329"/>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Vor- &amp; Nachteile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Umgehung des First-pass-Effekts, Art &amp; Intensität der Wirkung nicht so gut steuerbar </a:t>
            </a:r>
          </a:p>
          <a:p>
            <a:r>
              <a:rPr lang="de-DE" sz="1800" b="0" i="1" u="none" strike="noStrike" baseline="0" dirty="0">
                <a:solidFill>
                  <a:srgbClr val="FF0000"/>
                </a:solidFill>
                <a:latin typeface="Calibri" panose="020F0502020204030204" pitchFamily="34" charset="0"/>
              </a:rPr>
              <a:t>Allgemeines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Zäpfchen (Suppositorien) (1 bis 3 Gramm), Rektalkapseln, Klysmen (Klistiere, Einläufe </a:t>
            </a:r>
            <a:endParaRPr lang="de-DE" dirty="0"/>
          </a:p>
        </p:txBody>
      </p:sp>
      <p:pic>
        <p:nvPicPr>
          <p:cNvPr id="7170" name="Picture 2" descr="Klistier &amp; Zäpfchen: Unbeliebte Helfer bei Verstopfung? | APOTHEKE ADHOC">
            <a:extLst>
              <a:ext uri="{FF2B5EF4-FFF2-40B4-BE49-F238E27FC236}">
                <a16:creationId xmlns:a16="http://schemas.microsoft.com/office/drawing/2014/main" id="{9F7BC86C-4CE3-3647-B638-EA4D70634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098" y="23901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ie benutze ich ein Klistier? | Apotheken Umschau">
            <a:extLst>
              <a:ext uri="{FF2B5EF4-FFF2-40B4-BE49-F238E27FC236}">
                <a16:creationId xmlns:a16="http://schemas.microsoft.com/office/drawing/2014/main" id="{8B039DD0-38F3-BBDA-9347-E4D17A9D3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267176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o funktioniert der Einlauf bei Darmproblemen">
            <a:extLst>
              <a:ext uri="{FF2B5EF4-FFF2-40B4-BE49-F238E27FC236}">
                <a16:creationId xmlns:a16="http://schemas.microsoft.com/office/drawing/2014/main" id="{60E2CE1A-A260-679B-F8FF-6B2C8171C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277" y="2500313"/>
            <a:ext cx="2714625"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11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0E622CA-1C36-D3EB-05D9-93182A337F46}"/>
              </a:ext>
            </a:extLst>
          </p:cNvPr>
          <p:cNvSpPr txBox="1"/>
          <p:nvPr/>
        </p:nvSpPr>
        <p:spPr>
          <a:xfrm>
            <a:off x="301083" y="245327"/>
            <a:ext cx="11653024" cy="4339650"/>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22.7. Arzneimittel für die vaginale Anwendung </a:t>
            </a:r>
          </a:p>
          <a:p>
            <a:r>
              <a:rPr lang="de-DE" sz="1800" b="0" i="1" u="none" strike="noStrike" baseline="0" dirty="0">
                <a:solidFill>
                  <a:srgbClr val="FF0000"/>
                </a:solidFill>
                <a:latin typeface="Calibri" panose="020F0502020204030204" pitchFamily="34" charset="0"/>
              </a:rPr>
              <a:t>Anwendung finden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Globuli, Ovula, Vaginalkapseln, - </a:t>
            </a:r>
            <a:r>
              <a:rPr lang="de-DE" sz="1800" b="0" i="0" u="none" strike="noStrike" baseline="0" dirty="0" err="1">
                <a:solidFill>
                  <a:srgbClr val="000000"/>
                </a:solidFill>
                <a:latin typeface="Calibri" panose="020F0502020204030204" pitchFamily="34" charset="0"/>
              </a:rPr>
              <a:t>zäpfchen</a:t>
            </a:r>
            <a:r>
              <a:rPr lang="de-DE" sz="1800" b="0" i="0" u="none" strike="noStrike" baseline="0" dirty="0">
                <a:solidFill>
                  <a:srgbClr val="000000"/>
                </a:solidFill>
                <a:latin typeface="Calibri" panose="020F0502020204030204" pitchFamily="34" charset="0"/>
              </a:rPr>
              <a:t>, Spülungen </a:t>
            </a:r>
          </a:p>
          <a:p>
            <a:endParaRPr lang="de-DE" sz="1800" b="0" i="0" u="none" strike="noStrike" baseline="0" dirty="0">
              <a:solidFill>
                <a:srgbClr val="000000"/>
              </a:solidFill>
              <a:latin typeface="Calibri" panose="020F0502020204030204" pitchFamily="34" charset="0"/>
            </a:endParaRPr>
          </a:p>
          <a:p>
            <a:r>
              <a:rPr lang="de-DE" sz="1800" b="0" i="1" u="none" strike="noStrike" baseline="0" dirty="0">
                <a:solidFill>
                  <a:srgbClr val="FF0000"/>
                </a:solidFill>
                <a:latin typeface="Calibri" panose="020F0502020204030204" pitchFamily="34" charset="0"/>
              </a:rPr>
              <a:t>Lagerhinweise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Vor Feuchtigkeit &amp; Temperaturen über 25° C schützen </a:t>
            </a:r>
          </a:p>
          <a:p>
            <a:endParaRPr lang="de-DE" sz="1800" b="0" i="0" u="none" strike="noStrike" baseline="0" dirty="0">
              <a:solidFill>
                <a:srgbClr val="000000"/>
              </a:solidFill>
              <a:latin typeface="Calibri" panose="020F0502020204030204" pitchFamily="34" charset="0"/>
            </a:endParaRPr>
          </a:p>
          <a:p>
            <a:r>
              <a:rPr lang="de-DE" sz="1800" b="0" i="1" u="none" strike="noStrike" baseline="0" dirty="0">
                <a:solidFill>
                  <a:srgbClr val="FF0000"/>
                </a:solidFill>
                <a:latin typeface="Calibri" panose="020F0502020204030204" pitchFamily="34" charset="0"/>
              </a:rPr>
              <a:t>Anwendungshinweis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Zum besseren Einführen kurz vorher in Wasser eintauchen, </a:t>
            </a:r>
          </a:p>
          <a:p>
            <a:r>
              <a:rPr lang="de-DE" sz="1800" b="0" i="0" u="none" strike="noStrike" baseline="0" dirty="0">
                <a:solidFill>
                  <a:srgbClr val="000000"/>
                </a:solidFill>
                <a:latin typeface="Courier New" panose="02070309020205020404" pitchFamily="49" charset="0"/>
              </a:rPr>
              <a:t>o Applikation: abends </a:t>
            </a:r>
          </a:p>
          <a:p>
            <a:r>
              <a:rPr lang="de-DE" sz="1800" b="0" i="0" u="none" strike="noStrike" baseline="0" dirty="0">
                <a:solidFill>
                  <a:srgbClr val="000000"/>
                </a:solidFill>
                <a:latin typeface="Courier New" panose="02070309020205020404" pitchFamily="49" charset="0"/>
              </a:rPr>
              <a:t>o Keine Verwendung eines Applikators während der </a:t>
            </a:r>
          </a:p>
          <a:p>
            <a:r>
              <a:rPr lang="de-DE" sz="1800" b="0" i="0" u="none" strike="noStrike" baseline="0" dirty="0">
                <a:solidFill>
                  <a:srgbClr val="000000"/>
                </a:solidFill>
                <a:latin typeface="Courier New" panose="02070309020205020404" pitchFamily="49" charset="0"/>
              </a:rPr>
              <a:t>Schwangerschaft </a:t>
            </a:r>
          </a:p>
          <a:p>
            <a:pPr algn="l"/>
            <a:endParaRPr lang="de-DE" sz="1800" b="0" i="0" u="none" strike="noStrike" baseline="0" dirty="0">
              <a:solidFill>
                <a:srgbClr val="000000"/>
              </a:solidFill>
              <a:latin typeface="Calibri" panose="020F0502020204030204" pitchFamily="34" charset="0"/>
            </a:endParaRPr>
          </a:p>
          <a:p>
            <a:r>
              <a:rPr lang="de-DE" sz="1800" b="0" i="1" u="none" strike="noStrike" baseline="0" dirty="0" err="1">
                <a:solidFill>
                  <a:srgbClr val="000000"/>
                </a:solidFill>
                <a:latin typeface="Calibri" panose="020F0502020204030204" pitchFamily="34" charset="0"/>
              </a:rPr>
              <a:t>NuvaRing</a:t>
            </a:r>
            <a:r>
              <a:rPr lang="de-DE" sz="1800" b="0" i="1" u="none" strike="noStrike" baseline="0" dirty="0">
                <a:solidFill>
                  <a:srgbClr val="000000"/>
                </a:solidFill>
                <a:latin typeface="Calibri" panose="020F0502020204030204" pitchFamily="34" charset="0"/>
              </a:rPr>
              <a:t>® (Schwangerschaftsverhütung </a:t>
            </a:r>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ourier New" panose="02070309020205020404" pitchFamily="49" charset="0"/>
            </a:endParaRPr>
          </a:p>
        </p:txBody>
      </p:sp>
      <p:pic>
        <p:nvPicPr>
          <p:cNvPr id="5" name="Grafik 4">
            <a:extLst>
              <a:ext uri="{FF2B5EF4-FFF2-40B4-BE49-F238E27FC236}">
                <a16:creationId xmlns:a16="http://schemas.microsoft.com/office/drawing/2014/main" id="{AD00752F-8B21-5119-763C-14465BAE65FA}"/>
              </a:ext>
            </a:extLst>
          </p:cNvPr>
          <p:cNvPicPr>
            <a:picLocks noChangeAspect="1"/>
          </p:cNvPicPr>
          <p:nvPr/>
        </p:nvPicPr>
        <p:blipFill>
          <a:blip r:embed="rId2"/>
          <a:stretch>
            <a:fillRect/>
          </a:stretch>
        </p:blipFill>
        <p:spPr>
          <a:xfrm>
            <a:off x="8145294" y="1174887"/>
            <a:ext cx="4046706" cy="3910519"/>
          </a:xfrm>
          <a:prstGeom prst="rect">
            <a:avLst/>
          </a:prstGeom>
        </p:spPr>
      </p:pic>
    </p:spTree>
    <p:extLst>
      <p:ext uri="{BB962C8B-B14F-4D97-AF65-F5344CB8AC3E}">
        <p14:creationId xmlns:p14="http://schemas.microsoft.com/office/powerpoint/2010/main" val="367680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Pharmakodynamik | Medikamentenlehre | Pflege Kanal">
            <a:hlinkClick r:id="" action="ppaction://media"/>
            <a:extLst>
              <a:ext uri="{FF2B5EF4-FFF2-40B4-BE49-F238E27FC236}">
                <a16:creationId xmlns:a16="http://schemas.microsoft.com/office/drawing/2014/main" id="{BA586A83-64F9-C706-A327-E0081EBB454D}"/>
              </a:ext>
            </a:extLst>
          </p:cNvPr>
          <p:cNvPicPr>
            <a:picLocks noRot="1" noChangeAspect="1"/>
          </p:cNvPicPr>
          <p:nvPr>
            <a:videoFile r:link="rId1"/>
          </p:nvPr>
        </p:nvPicPr>
        <p:blipFill>
          <a:blip r:embed="rId3"/>
          <a:stretch>
            <a:fillRect/>
          </a:stretch>
        </p:blipFill>
        <p:spPr>
          <a:xfrm>
            <a:off x="4302125" y="2987675"/>
            <a:ext cx="2540000" cy="1435100"/>
          </a:xfrm>
          <a:prstGeom prst="rect">
            <a:avLst/>
          </a:prstGeom>
        </p:spPr>
      </p:pic>
    </p:spTree>
    <p:extLst>
      <p:ext uri="{BB962C8B-B14F-4D97-AF65-F5344CB8AC3E}">
        <p14:creationId xmlns:p14="http://schemas.microsoft.com/office/powerpoint/2010/main" val="10537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A65EC9D-D48D-F1A8-A629-213F3307103A}"/>
              </a:ext>
            </a:extLst>
          </p:cNvPr>
          <p:cNvSpPr txBox="1"/>
          <p:nvPr/>
        </p:nvSpPr>
        <p:spPr>
          <a:xfrm>
            <a:off x="0" y="282388"/>
            <a:ext cx="11772900" cy="3724096"/>
          </a:xfrm>
          <a:prstGeom prst="rect">
            <a:avLst/>
          </a:prstGeom>
          <a:noFill/>
        </p:spPr>
        <p:txBody>
          <a:bodyPr wrap="square">
            <a:spAutoFit/>
          </a:bodyPr>
          <a:lstStyle/>
          <a:p>
            <a:pPr algn="l"/>
            <a:endParaRPr lang="de-DE" sz="2000" b="0" i="0" u="none" strike="noStrike" baseline="0" dirty="0">
              <a:solidFill>
                <a:srgbClr val="00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22.7.1. Korrekte Anwendung von vaginalen &amp; </a:t>
            </a:r>
            <a:r>
              <a:rPr lang="de-DE" sz="1800" b="0" i="0" u="none" strike="noStrike" baseline="0" dirty="0" err="1">
                <a:solidFill>
                  <a:srgbClr val="FF0000"/>
                </a:solidFill>
                <a:latin typeface="Calibri" panose="020F0502020204030204" pitchFamily="34" charset="0"/>
              </a:rPr>
              <a:t>rectalen</a:t>
            </a:r>
            <a:r>
              <a:rPr lang="de-DE" sz="1800" b="0" i="0" u="none" strike="noStrike" baseline="0" dirty="0">
                <a:solidFill>
                  <a:srgbClr val="FF0000"/>
                </a:solidFill>
                <a:latin typeface="Calibri" panose="020F0502020204030204" pitchFamily="34" charset="0"/>
              </a:rPr>
              <a:t> Arzneimitteln </a:t>
            </a:r>
          </a:p>
          <a:p>
            <a:r>
              <a:rPr lang="de-DE" sz="1800" b="0" i="0" u="none" strike="noStrike" baseline="0" dirty="0">
                <a:solidFill>
                  <a:srgbClr val="000000"/>
                </a:solidFill>
                <a:latin typeface="Courier New" panose="02070309020205020404" pitchFamily="49" charset="0"/>
              </a:rPr>
              <a:t>Gegossene Zäpfchen in Kunststoffformen </a:t>
            </a:r>
          </a:p>
          <a:p>
            <a:r>
              <a:rPr lang="de-DE" sz="1800" b="0" i="0" u="none" strike="noStrike" baseline="0" dirty="0">
                <a:solidFill>
                  <a:srgbClr val="000000"/>
                </a:solidFill>
                <a:latin typeface="Courier New" panose="02070309020205020404" pitchFamily="49" charset="0"/>
              </a:rPr>
              <a:t>Öffnen der Folien nicht einfach, aufschneiden </a:t>
            </a:r>
          </a:p>
          <a:p>
            <a:r>
              <a:rPr lang="de-DE" sz="1800" b="0" i="0" u="none" strike="noStrike" baseline="0" dirty="0">
                <a:solidFill>
                  <a:srgbClr val="000000"/>
                </a:solidFill>
                <a:latin typeface="Courier New" panose="02070309020205020404" pitchFamily="49" charset="0"/>
              </a:rPr>
              <a:t>Halbieren erlaubt? </a:t>
            </a:r>
          </a:p>
          <a:p>
            <a:r>
              <a:rPr lang="de-DE" sz="1800" b="0" i="0" u="none" strike="noStrike" baseline="0" dirty="0">
                <a:solidFill>
                  <a:srgbClr val="000000"/>
                </a:solidFill>
                <a:latin typeface="Courier New" panose="02070309020205020404" pitchFamily="49" charset="0"/>
              </a:rPr>
              <a:t>Einführrichtung? </a:t>
            </a:r>
          </a:p>
          <a:p>
            <a:r>
              <a:rPr lang="de-DE" sz="1800" b="0" i="0" u="none" strike="noStrike" baseline="0" dirty="0">
                <a:solidFill>
                  <a:srgbClr val="000000"/>
                </a:solidFill>
                <a:latin typeface="Calibri" panose="020F0502020204030204" pitchFamily="34" charset="0"/>
              </a:rPr>
              <a:t>Klistiere auf Raumtemperatur erwärmen </a:t>
            </a:r>
          </a:p>
          <a:p>
            <a:r>
              <a:rPr lang="de-DE" sz="1800" b="0" i="0" u="none" strike="noStrike" baseline="0" dirty="0">
                <a:solidFill>
                  <a:srgbClr val="000000"/>
                </a:solidFill>
                <a:latin typeface="Courier New" panose="02070309020205020404" pitchFamily="49" charset="0"/>
              </a:rPr>
              <a:t>Nach Verabreichung mit zusammengedrücktem Füllkörper wieder herausziehen </a:t>
            </a:r>
          </a:p>
          <a:p>
            <a:r>
              <a:rPr lang="de-DE" sz="1800" b="0" i="0" u="none" strike="noStrike" baseline="0" dirty="0">
                <a:solidFill>
                  <a:srgbClr val="000000"/>
                </a:solidFill>
                <a:latin typeface="Courier New" panose="02070309020205020404" pitchFamily="49" charset="0"/>
              </a:rPr>
              <a:t>Vor Temperaturen über 25 Grad C schützen </a:t>
            </a:r>
          </a:p>
          <a:p>
            <a:r>
              <a:rPr lang="de-DE" sz="1800" b="0" i="0" u="none" strike="noStrike" baseline="0" dirty="0">
                <a:solidFill>
                  <a:srgbClr val="000000"/>
                </a:solidFill>
                <a:latin typeface="Courier New" panose="02070309020205020404" pitchFamily="49" charset="0"/>
              </a:rPr>
              <a:t>Intimbereich, vor Verabreichung von Suppositorien </a:t>
            </a:r>
            <a:r>
              <a:rPr lang="de-DE" sz="1800" b="0" i="0" u="none" strike="noStrike" baseline="0" dirty="0">
                <a:solidFill>
                  <a:srgbClr val="000000"/>
                </a:solidFill>
                <a:latin typeface="Calibri" panose="020F0502020204030204" pitchFamily="34" charset="0"/>
              </a:rPr>
              <a:t>(=Zäpfchen) oder Klistieren Toilettengang anbieten </a:t>
            </a:r>
          </a:p>
          <a:p>
            <a:r>
              <a:rPr lang="de-DE" sz="1800" b="0" i="0" u="none" strike="noStrike" baseline="0" dirty="0">
                <a:solidFill>
                  <a:srgbClr val="000000"/>
                </a:solidFill>
                <a:latin typeface="Calibri" panose="020F0502020204030204" pitchFamily="34" charset="0"/>
              </a:rPr>
              <a:t>Fingerling, Handschuh, Applikator, Schürze </a:t>
            </a:r>
          </a:p>
          <a:p>
            <a:r>
              <a:rPr lang="de-DE" sz="1800" b="0" i="0" u="none" strike="noStrike" baseline="0" dirty="0">
                <a:solidFill>
                  <a:srgbClr val="FF0000"/>
                </a:solidFill>
                <a:latin typeface="Calibri" panose="020F0502020204030204" pitchFamily="34" charset="0"/>
              </a:rPr>
              <a:t>Merke</a:t>
            </a:r>
            <a:r>
              <a:rPr lang="de-DE" sz="1800" b="0" i="0" u="none" strike="noStrike" baseline="0" dirty="0">
                <a:solidFill>
                  <a:srgbClr val="000000"/>
                </a:solidFill>
                <a:latin typeface="Calibri" panose="020F0502020204030204" pitchFamily="34" charset="0"/>
              </a:rPr>
              <a:t>: </a:t>
            </a:r>
            <a:r>
              <a:rPr lang="de-DE" sz="1800" b="0" i="0" u="none" strike="noStrike" baseline="0" dirty="0" err="1">
                <a:solidFill>
                  <a:srgbClr val="000000"/>
                </a:solidFill>
                <a:latin typeface="Calibri" panose="020F0502020204030204" pitchFamily="34" charset="0"/>
              </a:rPr>
              <a:t>HeimhelferInnen</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dürfen weder Suppositorien noch Klistiere oder Einläufe verabreichen </a:t>
            </a:r>
            <a:endParaRPr lang="de-DE" dirty="0"/>
          </a:p>
        </p:txBody>
      </p:sp>
      <p:pic>
        <p:nvPicPr>
          <p:cNvPr id="5" name="Grafik 4">
            <a:extLst>
              <a:ext uri="{FF2B5EF4-FFF2-40B4-BE49-F238E27FC236}">
                <a16:creationId xmlns:a16="http://schemas.microsoft.com/office/drawing/2014/main" id="{DABA5D92-13CB-1200-D9DD-C80343717367}"/>
              </a:ext>
            </a:extLst>
          </p:cNvPr>
          <p:cNvPicPr>
            <a:picLocks noChangeAspect="1"/>
          </p:cNvPicPr>
          <p:nvPr/>
        </p:nvPicPr>
        <p:blipFill>
          <a:blip r:embed="rId2"/>
          <a:stretch>
            <a:fillRect/>
          </a:stretch>
        </p:blipFill>
        <p:spPr>
          <a:xfrm>
            <a:off x="7036178" y="3219569"/>
            <a:ext cx="4474723" cy="3356043"/>
          </a:xfrm>
          <a:prstGeom prst="rect">
            <a:avLst/>
          </a:prstGeom>
        </p:spPr>
      </p:pic>
    </p:spTree>
    <p:extLst>
      <p:ext uri="{BB962C8B-B14F-4D97-AF65-F5344CB8AC3E}">
        <p14:creationId xmlns:p14="http://schemas.microsoft.com/office/powerpoint/2010/main" val="13700975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E1FD5F5-A21C-C977-6D59-0EA031DE64D0}"/>
              </a:ext>
            </a:extLst>
          </p:cNvPr>
          <p:cNvSpPr txBox="1"/>
          <p:nvPr/>
        </p:nvSpPr>
        <p:spPr>
          <a:xfrm>
            <a:off x="144966" y="379141"/>
            <a:ext cx="11675327" cy="738664"/>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Parenterale Verabreichung von Arzneimitteln </a:t>
            </a:r>
          </a:p>
          <a:p>
            <a:r>
              <a:rPr lang="de-DE" sz="1800" b="0" i="0" u="none" strike="noStrike" baseline="0" dirty="0">
                <a:solidFill>
                  <a:srgbClr val="000000"/>
                </a:solidFill>
                <a:latin typeface="Calibri" panose="020F0502020204030204" pitchFamily="34" charset="0"/>
              </a:rPr>
              <a:t>Bei der parenteralen Verabreichung von Arzneimitteln wird der Darm als Ort der Medikamentenresorption umgangen </a:t>
            </a:r>
            <a:endParaRPr lang="de-DE" dirty="0"/>
          </a:p>
        </p:txBody>
      </p:sp>
      <p:sp>
        <p:nvSpPr>
          <p:cNvPr id="5" name="Textfeld 4">
            <a:extLst>
              <a:ext uri="{FF2B5EF4-FFF2-40B4-BE49-F238E27FC236}">
                <a16:creationId xmlns:a16="http://schemas.microsoft.com/office/drawing/2014/main" id="{022816EC-E86C-BAD6-3E7F-F35FAD2E771F}"/>
              </a:ext>
            </a:extLst>
          </p:cNvPr>
          <p:cNvSpPr txBox="1"/>
          <p:nvPr/>
        </p:nvSpPr>
        <p:spPr>
          <a:xfrm>
            <a:off x="356839" y="1572322"/>
            <a:ext cx="8784372" cy="64633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Resorption: </a:t>
            </a:r>
            <a:r>
              <a:rPr lang="de-DE" sz="1800" b="0" i="0" u="none" strike="noStrike" baseline="0" dirty="0">
                <a:solidFill>
                  <a:srgbClr val="000000"/>
                </a:solidFill>
                <a:latin typeface="Calibri" panose="020F0502020204030204" pitchFamily="34" charset="0"/>
              </a:rPr>
              <a:t>Stoffaufnahme in biologischen Systemen.  Aufnahme von Stoffen aus dem Nahrungsbrei im Darm während der Verdauung</a:t>
            </a:r>
            <a:endParaRPr lang="de-DE" dirty="0"/>
          </a:p>
        </p:txBody>
      </p:sp>
      <p:sp>
        <p:nvSpPr>
          <p:cNvPr id="7" name="Textfeld 6">
            <a:extLst>
              <a:ext uri="{FF2B5EF4-FFF2-40B4-BE49-F238E27FC236}">
                <a16:creationId xmlns:a16="http://schemas.microsoft.com/office/drawing/2014/main" id="{B9F417F2-4918-9CD4-7977-23B0EA974958}"/>
              </a:ext>
            </a:extLst>
          </p:cNvPr>
          <p:cNvSpPr txBox="1"/>
          <p:nvPr/>
        </p:nvSpPr>
        <p:spPr>
          <a:xfrm>
            <a:off x="356838" y="2673169"/>
            <a:ext cx="11385396"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Warum &amp; in welchen Fällen wird der Darm als Resorptionsort umgangen</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Z. B. wenn die Darmresorption gestört ist </a:t>
            </a:r>
          </a:p>
          <a:p>
            <a:r>
              <a:rPr lang="de-DE" sz="1800" b="0" i="0" u="none" strike="noStrike" baseline="0" dirty="0">
                <a:solidFill>
                  <a:srgbClr val="000000"/>
                </a:solidFill>
                <a:latin typeface="Courier New" panose="02070309020205020404" pitchFamily="49" charset="0"/>
              </a:rPr>
              <a:t>o Das Arzneimittel für den Darm nicht geeignet ist oder </a:t>
            </a:r>
            <a:r>
              <a:rPr lang="de-DE" sz="1800" b="0" i="0" u="none" strike="noStrike" baseline="0" dirty="0">
                <a:solidFill>
                  <a:srgbClr val="000000"/>
                </a:solidFill>
                <a:latin typeface="Calibri" panose="020F0502020204030204" pitchFamily="34" charset="0"/>
              </a:rPr>
              <a:t>Die KlientInnen bewusstlos sind </a:t>
            </a:r>
          </a:p>
        </p:txBody>
      </p:sp>
      <p:pic>
        <p:nvPicPr>
          <p:cNvPr id="8194" name="Picture 2" descr="Bauchschmerzen sind ein häufiges Symptom, wenn der Darm chronisch entzündet ist.">
            <a:extLst>
              <a:ext uri="{FF2B5EF4-FFF2-40B4-BE49-F238E27FC236}">
                <a16:creationId xmlns:a16="http://schemas.microsoft.com/office/drawing/2014/main" id="{3D2AD910-9A5D-9DE7-68A3-FBD807A53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394" y="3832698"/>
            <a:ext cx="4521355" cy="254429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F050AB06-E636-2825-4E7A-313C60894234}"/>
              </a:ext>
            </a:extLst>
          </p:cNvPr>
          <p:cNvSpPr txBox="1"/>
          <p:nvPr/>
        </p:nvSpPr>
        <p:spPr>
          <a:xfrm rot="10800000" flipV="1">
            <a:off x="713677" y="3752166"/>
            <a:ext cx="5820937" cy="646331"/>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In diesen Fällen werden z.B. Injektionen oder Infusionen verabreicht </a:t>
            </a:r>
            <a:endParaRPr lang="de-DE" dirty="0"/>
          </a:p>
        </p:txBody>
      </p:sp>
    </p:spTree>
    <p:extLst>
      <p:ext uri="{BB962C8B-B14F-4D97-AF65-F5344CB8AC3E}">
        <p14:creationId xmlns:p14="http://schemas.microsoft.com/office/powerpoint/2010/main" val="30595549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2">
            <a:extLst>
              <a:ext uri="{FF2B5EF4-FFF2-40B4-BE49-F238E27FC236}">
                <a16:creationId xmlns:a16="http://schemas.microsoft.com/office/drawing/2014/main" id="{8498A878-0B6B-AAF8-4C93-EA573F241736}"/>
              </a:ext>
            </a:extLst>
          </p:cNvPr>
          <p:cNvGraphicFramePr>
            <a:graphicFrameLocks noGrp="1"/>
          </p:cNvGraphicFramePr>
          <p:nvPr>
            <p:extLst>
              <p:ext uri="{D42A27DB-BD31-4B8C-83A1-F6EECF244321}">
                <p14:modId xmlns:p14="http://schemas.microsoft.com/office/powerpoint/2010/main" val="3187396371"/>
              </p:ext>
            </p:extLst>
          </p:nvPr>
        </p:nvGraphicFramePr>
        <p:xfrm>
          <a:off x="2032000" y="719666"/>
          <a:ext cx="8128000" cy="45770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14690013"/>
                    </a:ext>
                  </a:extLst>
                </a:gridCol>
                <a:gridCol w="4064000">
                  <a:extLst>
                    <a:ext uri="{9D8B030D-6E8A-4147-A177-3AD203B41FA5}">
                      <a16:colId xmlns:a16="http://schemas.microsoft.com/office/drawing/2014/main" val="3811652985"/>
                    </a:ext>
                  </a:extLst>
                </a:gridCol>
              </a:tblGrid>
              <a:tr h="370840">
                <a:tc>
                  <a:txBody>
                    <a:bodyPr/>
                    <a:lstStyle/>
                    <a:p>
                      <a:r>
                        <a:rPr lang="de-DE" dirty="0"/>
                        <a:t>Vorteile</a:t>
                      </a:r>
                    </a:p>
                  </a:txBody>
                  <a:tcPr/>
                </a:tc>
                <a:tc>
                  <a:txBody>
                    <a:bodyPr/>
                    <a:lstStyle/>
                    <a:p>
                      <a:r>
                        <a:rPr lang="de-DE" dirty="0"/>
                        <a:t>Nachteile</a:t>
                      </a:r>
                    </a:p>
                  </a:txBody>
                  <a:tcPr/>
                </a:tc>
                <a:extLst>
                  <a:ext uri="{0D108BD9-81ED-4DB2-BD59-A6C34878D82A}">
                    <a16:rowId xmlns:a16="http://schemas.microsoft.com/office/drawing/2014/main" val="1797642179"/>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Umgehung des Magen-Darm-Traktes</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Höheres Allergierisiko 	</a:t>
                      </a:r>
                    </a:p>
                    <a:p>
                      <a:endParaRPr lang="de-DE" dirty="0"/>
                    </a:p>
                  </a:txBody>
                  <a:tcPr/>
                </a:tc>
                <a:extLst>
                  <a:ext uri="{0D108BD9-81ED-4DB2-BD59-A6C34878D82A}">
                    <a16:rowId xmlns:a16="http://schemas.microsoft.com/office/drawing/2014/main" val="819144000"/>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Schnelle Resorption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Höheres Nebenwirkungsrisiko 	</a:t>
                      </a:r>
                    </a:p>
                    <a:p>
                      <a:endParaRPr lang="de-DE" dirty="0"/>
                    </a:p>
                  </a:txBody>
                  <a:tcPr/>
                </a:tc>
                <a:extLst>
                  <a:ext uri="{0D108BD9-81ED-4DB2-BD59-A6C34878D82A}">
                    <a16:rowId xmlns:a16="http://schemas.microsoft.com/office/drawing/2014/main" val="4002939710"/>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Geringerer Wirkstoffaufwand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Höheres Infektionsrisiko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3816339693"/>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Verabreichung von Arzneimitteln, die oral nicht möglich sind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Die Wirkung ist nicht mehr rückgängig zu machen 	</a:t>
                      </a:r>
                    </a:p>
                    <a:p>
                      <a:endParaRPr lang="de-DE" dirty="0"/>
                    </a:p>
                  </a:txBody>
                  <a:tcPr/>
                </a:tc>
                <a:extLst>
                  <a:ext uri="{0D108BD9-81ED-4DB2-BD59-A6C34878D82A}">
                    <a16:rowId xmlns:a16="http://schemas.microsoft.com/office/drawing/2014/main" val="1646582131"/>
                  </a:ext>
                </a:extLst>
              </a:tr>
            </a:tbl>
          </a:graphicData>
        </a:graphic>
      </p:graphicFrame>
    </p:spTree>
    <p:extLst>
      <p:ext uri="{BB962C8B-B14F-4D97-AF65-F5344CB8AC3E}">
        <p14:creationId xmlns:p14="http://schemas.microsoft.com/office/powerpoint/2010/main" val="8830513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3A85BEE-13E7-91E7-1218-C364A2166742}"/>
              </a:ext>
            </a:extLst>
          </p:cNvPr>
          <p:cNvSpPr txBox="1"/>
          <p:nvPr/>
        </p:nvSpPr>
        <p:spPr>
          <a:xfrm>
            <a:off x="223024" y="156117"/>
            <a:ext cx="11686478" cy="369332"/>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22.8.2. Parenterale Verabreichungsmöglichkeiten </a:t>
            </a:r>
            <a:endParaRPr lang="de-DE" dirty="0">
              <a:solidFill>
                <a:srgbClr val="FF0000"/>
              </a:solidFill>
            </a:endParaRPr>
          </a:p>
        </p:txBody>
      </p:sp>
      <p:graphicFrame>
        <p:nvGraphicFramePr>
          <p:cNvPr id="4" name="Tabelle 4">
            <a:extLst>
              <a:ext uri="{FF2B5EF4-FFF2-40B4-BE49-F238E27FC236}">
                <a16:creationId xmlns:a16="http://schemas.microsoft.com/office/drawing/2014/main" id="{E5BFDB3E-DB13-9806-0762-43482850853E}"/>
              </a:ext>
            </a:extLst>
          </p:cNvPr>
          <p:cNvGraphicFramePr>
            <a:graphicFrameLocks noGrp="1"/>
          </p:cNvGraphicFramePr>
          <p:nvPr>
            <p:extLst>
              <p:ext uri="{D42A27DB-BD31-4B8C-83A1-F6EECF244321}">
                <p14:modId xmlns:p14="http://schemas.microsoft.com/office/powerpoint/2010/main" val="3622620322"/>
              </p:ext>
            </p:extLst>
          </p:nvPr>
        </p:nvGraphicFramePr>
        <p:xfrm>
          <a:off x="223024" y="525449"/>
          <a:ext cx="11686478" cy="6239235"/>
        </p:xfrm>
        <a:graphic>
          <a:graphicData uri="http://schemas.openxmlformats.org/drawingml/2006/table">
            <a:tbl>
              <a:tblPr firstRow="1" bandRow="1">
                <a:tableStyleId>{5C22544A-7EE6-4342-B048-85BDC9FD1C3A}</a:tableStyleId>
              </a:tblPr>
              <a:tblGrid>
                <a:gridCol w="6633692">
                  <a:extLst>
                    <a:ext uri="{9D8B030D-6E8A-4147-A177-3AD203B41FA5}">
                      <a16:colId xmlns:a16="http://schemas.microsoft.com/office/drawing/2014/main" val="4180098848"/>
                    </a:ext>
                  </a:extLst>
                </a:gridCol>
                <a:gridCol w="5052786">
                  <a:extLst>
                    <a:ext uri="{9D8B030D-6E8A-4147-A177-3AD203B41FA5}">
                      <a16:colId xmlns:a16="http://schemas.microsoft.com/office/drawing/2014/main" val="2083854368"/>
                    </a:ext>
                  </a:extLst>
                </a:gridCol>
              </a:tblGrid>
              <a:tr h="897427">
                <a:tc>
                  <a:txBody>
                    <a:bodyPr/>
                    <a:lstStyle/>
                    <a:p>
                      <a:r>
                        <a:rPr lang="de-DE" sz="1800" b="0" i="0" u="none" strike="noStrike" kern="1200" baseline="0" dirty="0">
                          <a:solidFill>
                            <a:schemeClr val="tx1"/>
                          </a:solidFill>
                          <a:latin typeface="+mn-lt"/>
                          <a:ea typeface="+mn-ea"/>
                          <a:cs typeface="+mn-cs"/>
                        </a:rPr>
                        <a:t>Intravenös (</a:t>
                      </a:r>
                      <a:r>
                        <a:rPr lang="de-DE" sz="1800" b="0" i="0" u="none" strike="noStrike" kern="1200" baseline="0" dirty="0" err="1">
                          <a:solidFill>
                            <a:schemeClr val="tx1"/>
                          </a:solidFill>
                          <a:latin typeface="+mn-lt"/>
                          <a:ea typeface="+mn-ea"/>
                          <a:cs typeface="+mn-cs"/>
                        </a:rPr>
                        <a:t>i.v.</a:t>
                      </a:r>
                      <a:r>
                        <a:rPr lang="de-DE" sz="1800" b="0" i="0" u="none" strike="noStrike" kern="1200" baseline="0" dirty="0">
                          <a:solidFill>
                            <a:schemeClr val="tx1"/>
                          </a:solidFill>
                          <a:latin typeface="+mn-lt"/>
                          <a:ea typeface="+mn-ea"/>
                          <a:cs typeface="+mn-cs"/>
                        </a:rPr>
                        <a:t>) </a:t>
                      </a:r>
                    </a:p>
                    <a:p>
                      <a:r>
                        <a:rPr lang="de-DE" sz="1800" b="0" i="1" u="none" strike="noStrike" kern="1200" baseline="0" dirty="0">
                          <a:solidFill>
                            <a:schemeClr val="tx1"/>
                          </a:solidFill>
                          <a:latin typeface="+mn-lt"/>
                          <a:ea typeface="+mn-ea"/>
                          <a:cs typeface="+mn-cs"/>
                        </a:rPr>
                        <a:t>Injektion in die Vene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Direkt in die Vene</a:t>
                      </a:r>
                      <a:endParaRPr lang="de-DE" dirty="0">
                        <a:solidFill>
                          <a:schemeClr val="tx1"/>
                        </a:solidFill>
                      </a:endParaRPr>
                    </a:p>
                  </a:txBody>
                  <a:tcPr/>
                </a:tc>
                <a:extLst>
                  <a:ext uri="{0D108BD9-81ED-4DB2-BD59-A6C34878D82A}">
                    <a16:rowId xmlns:a16="http://schemas.microsoft.com/office/drawing/2014/main" val="602217235"/>
                  </a:ext>
                </a:extLst>
              </a:tr>
              <a:tr h="999017">
                <a:tc>
                  <a:txBody>
                    <a:bodyPr/>
                    <a:lstStyle/>
                    <a:p>
                      <a:r>
                        <a:rPr lang="de-DE" sz="1800" b="0" i="0" u="none" strike="noStrike" kern="1200" baseline="0" dirty="0">
                          <a:solidFill>
                            <a:schemeClr val="dk1"/>
                          </a:solidFill>
                          <a:latin typeface="+mn-lt"/>
                          <a:ea typeface="+mn-ea"/>
                          <a:cs typeface="+mn-cs"/>
                        </a:rPr>
                        <a:t>Intramuskulär (</a:t>
                      </a:r>
                      <a:r>
                        <a:rPr lang="de-DE" sz="1800" b="0" i="0" u="none" strike="noStrike" kern="1200" baseline="0" dirty="0" err="1">
                          <a:solidFill>
                            <a:schemeClr val="dk1"/>
                          </a:solidFill>
                          <a:latin typeface="+mn-lt"/>
                          <a:ea typeface="+mn-ea"/>
                          <a:cs typeface="+mn-cs"/>
                        </a:rPr>
                        <a:t>i.m</a:t>
                      </a:r>
                      <a:r>
                        <a:rPr lang="de-DE" sz="1800" b="0" i="0" u="none" strike="noStrike" kern="1200" baseline="0" dirty="0">
                          <a:solidFill>
                            <a:schemeClr val="dk1"/>
                          </a:solidFill>
                          <a:latin typeface="+mn-lt"/>
                          <a:ea typeface="+mn-ea"/>
                          <a:cs typeface="+mn-cs"/>
                        </a:rPr>
                        <a:t>.) </a:t>
                      </a:r>
                    </a:p>
                    <a:p>
                      <a:r>
                        <a:rPr lang="de-DE" sz="1800" b="0" i="1" u="none" strike="noStrike" kern="1200" baseline="0" dirty="0">
                          <a:solidFill>
                            <a:schemeClr val="dk1"/>
                          </a:solidFill>
                          <a:latin typeface="+mn-lt"/>
                          <a:ea typeface="+mn-ea"/>
                          <a:cs typeface="+mn-cs"/>
                        </a:rPr>
                        <a:t>Injektion in den Muskel </a:t>
                      </a:r>
                      <a:r>
                        <a:rPr lang="de-DE" sz="1800" b="0" i="0" u="none" strike="noStrike" kern="1200" baseline="0" dirty="0">
                          <a:solidFill>
                            <a:schemeClr val="dk1"/>
                          </a:solidFill>
                          <a:latin typeface="+mn-lt"/>
                          <a:ea typeface="+mn-ea"/>
                          <a:cs typeface="+mn-cs"/>
                        </a:rPr>
                        <a:t>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Z. B. bei Impfungen, nicht bei KlientInnen die Blutverdünner (z. B. Marcoumar) einnehmen, Anwendung für Depotmedikamente </a:t>
                      </a:r>
                      <a:endParaRPr lang="de-DE" dirty="0"/>
                    </a:p>
                  </a:txBody>
                  <a:tcPr/>
                </a:tc>
                <a:extLst>
                  <a:ext uri="{0D108BD9-81ED-4DB2-BD59-A6C34878D82A}">
                    <a16:rowId xmlns:a16="http://schemas.microsoft.com/office/drawing/2014/main" val="1634286267"/>
                  </a:ext>
                </a:extLst>
              </a:tr>
              <a:tr h="897427">
                <a:tc>
                  <a:txBody>
                    <a:bodyPr/>
                    <a:lstStyle/>
                    <a:p>
                      <a:r>
                        <a:rPr lang="de-DE" sz="1800" b="0" i="0" u="none" strike="noStrike" kern="1200" baseline="0" dirty="0" err="1">
                          <a:solidFill>
                            <a:schemeClr val="dk1"/>
                          </a:solidFill>
                          <a:latin typeface="+mn-lt"/>
                          <a:ea typeface="+mn-ea"/>
                          <a:cs typeface="+mn-cs"/>
                        </a:rPr>
                        <a:t>Subcutan</a:t>
                      </a:r>
                      <a:r>
                        <a:rPr lang="de-DE" sz="1800" b="0" i="0" u="none" strike="noStrike" kern="1200" baseline="0" dirty="0">
                          <a:solidFill>
                            <a:schemeClr val="dk1"/>
                          </a:solidFill>
                          <a:latin typeface="+mn-lt"/>
                          <a:ea typeface="+mn-ea"/>
                          <a:cs typeface="+mn-cs"/>
                        </a:rPr>
                        <a:t> (</a:t>
                      </a:r>
                      <a:r>
                        <a:rPr lang="de-DE" sz="1800" b="0" i="0" u="none" strike="noStrike" kern="1200" baseline="0" dirty="0" err="1">
                          <a:solidFill>
                            <a:schemeClr val="dk1"/>
                          </a:solidFill>
                          <a:latin typeface="+mn-lt"/>
                          <a:ea typeface="+mn-ea"/>
                          <a:cs typeface="+mn-cs"/>
                        </a:rPr>
                        <a:t>s.c</a:t>
                      </a:r>
                      <a:r>
                        <a:rPr lang="de-DE" sz="1800" b="0" i="0" u="none" strike="noStrike" kern="1200" baseline="0" dirty="0">
                          <a:solidFill>
                            <a:schemeClr val="dk1"/>
                          </a:solidFill>
                          <a:latin typeface="+mn-lt"/>
                          <a:ea typeface="+mn-ea"/>
                          <a:cs typeface="+mn-cs"/>
                        </a:rPr>
                        <a:t>.) </a:t>
                      </a:r>
                    </a:p>
                    <a:p>
                      <a:r>
                        <a:rPr lang="de-DE" sz="1800" b="0" i="1" u="none" strike="noStrike" kern="1200" baseline="0" dirty="0">
                          <a:solidFill>
                            <a:schemeClr val="dk1"/>
                          </a:solidFill>
                          <a:latin typeface="+mn-lt"/>
                          <a:ea typeface="+mn-ea"/>
                          <a:cs typeface="+mn-cs"/>
                        </a:rPr>
                        <a:t>Injektion unter die Haut </a:t>
                      </a:r>
                      <a:endParaRPr lang="de-DE" dirty="0"/>
                    </a:p>
                  </a:txBody>
                  <a:tcPr/>
                </a:tc>
                <a:tc>
                  <a:txBody>
                    <a:bodyPr/>
                    <a:lstStyle/>
                    <a:p>
                      <a:r>
                        <a:rPr lang="de-DE" sz="1800" b="0" i="0" u="none" strike="noStrike" kern="1200" baseline="0" dirty="0">
                          <a:solidFill>
                            <a:schemeClr val="dk1"/>
                          </a:solidFill>
                          <a:latin typeface="+mn-lt"/>
                          <a:ea typeface="+mn-ea"/>
                          <a:cs typeface="+mn-cs"/>
                        </a:rPr>
                        <a:t>Langsamere Stoffaufnahme </a:t>
                      </a:r>
                    </a:p>
                    <a:p>
                      <a:r>
                        <a:rPr lang="de-DE" sz="1800" b="0" i="0" u="none" strike="noStrike" kern="1200" baseline="0" dirty="0">
                          <a:solidFill>
                            <a:schemeClr val="dk1"/>
                          </a:solidFill>
                          <a:latin typeface="+mn-lt"/>
                          <a:ea typeface="+mn-ea"/>
                          <a:cs typeface="+mn-cs"/>
                        </a:rPr>
                        <a:t>z. B.: Heparin &amp; Insulin 	</a:t>
                      </a:r>
                    </a:p>
                    <a:p>
                      <a:endParaRPr lang="de-DE" dirty="0"/>
                    </a:p>
                  </a:txBody>
                  <a:tcPr/>
                </a:tc>
                <a:extLst>
                  <a:ext uri="{0D108BD9-81ED-4DB2-BD59-A6C34878D82A}">
                    <a16:rowId xmlns:a16="http://schemas.microsoft.com/office/drawing/2014/main" val="310065991"/>
                  </a:ext>
                </a:extLst>
              </a:tr>
              <a:tr h="897427">
                <a:tc>
                  <a:txBody>
                    <a:bodyPr/>
                    <a:lstStyle/>
                    <a:p>
                      <a:r>
                        <a:rPr lang="de-DE" sz="1800" b="0" i="0" u="none" strike="noStrike" kern="1200" baseline="0" dirty="0" err="1">
                          <a:solidFill>
                            <a:schemeClr val="dk1"/>
                          </a:solidFill>
                          <a:latin typeface="+mn-lt"/>
                          <a:ea typeface="+mn-ea"/>
                          <a:cs typeface="+mn-cs"/>
                        </a:rPr>
                        <a:t>Intracutan</a:t>
                      </a:r>
                      <a:r>
                        <a:rPr lang="de-DE" sz="1800" b="0" i="0" u="none" strike="noStrike" kern="1200" baseline="0" dirty="0">
                          <a:solidFill>
                            <a:schemeClr val="dk1"/>
                          </a:solidFill>
                          <a:latin typeface="+mn-lt"/>
                          <a:ea typeface="+mn-ea"/>
                          <a:cs typeface="+mn-cs"/>
                        </a:rPr>
                        <a:t> (</a:t>
                      </a:r>
                      <a:r>
                        <a:rPr lang="de-DE" sz="1800" b="0" i="0" u="none" strike="noStrike" kern="1200" baseline="0" dirty="0" err="1">
                          <a:solidFill>
                            <a:schemeClr val="dk1"/>
                          </a:solidFill>
                          <a:latin typeface="+mn-lt"/>
                          <a:ea typeface="+mn-ea"/>
                          <a:cs typeface="+mn-cs"/>
                        </a:rPr>
                        <a:t>i.c</a:t>
                      </a:r>
                      <a:r>
                        <a:rPr lang="de-DE" sz="1800" b="0" i="0" u="none" strike="noStrike" kern="1200" baseline="0" dirty="0">
                          <a:solidFill>
                            <a:schemeClr val="dk1"/>
                          </a:solidFill>
                          <a:latin typeface="+mn-lt"/>
                          <a:ea typeface="+mn-ea"/>
                          <a:cs typeface="+mn-cs"/>
                        </a:rPr>
                        <a:t>.) </a:t>
                      </a:r>
                    </a:p>
                    <a:p>
                      <a:r>
                        <a:rPr lang="de-DE" sz="1800" b="0" i="1" u="none" strike="noStrike" kern="1200" baseline="0" dirty="0">
                          <a:solidFill>
                            <a:schemeClr val="dk1"/>
                          </a:solidFill>
                          <a:latin typeface="+mn-lt"/>
                          <a:ea typeface="+mn-ea"/>
                          <a:cs typeface="+mn-cs"/>
                        </a:rPr>
                        <a:t>Injektion in die Haut </a:t>
                      </a:r>
                      <a:r>
                        <a:rPr lang="de-DE" sz="1800" b="0" i="0" u="none" strike="noStrike" kern="1200" baseline="0" dirty="0">
                          <a:solidFill>
                            <a:schemeClr val="dk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Z. B. bei Allergietests</a:t>
                      </a:r>
                      <a:endParaRPr lang="de-DE" dirty="0"/>
                    </a:p>
                  </a:txBody>
                  <a:tcPr/>
                </a:tc>
                <a:extLst>
                  <a:ext uri="{0D108BD9-81ED-4DB2-BD59-A6C34878D82A}">
                    <a16:rowId xmlns:a16="http://schemas.microsoft.com/office/drawing/2014/main" val="1191468728"/>
                  </a:ext>
                </a:extLst>
              </a:tr>
              <a:tr h="1088463">
                <a:tc>
                  <a:txBody>
                    <a:bodyPr/>
                    <a:lstStyle/>
                    <a:p>
                      <a:r>
                        <a:rPr lang="de-DE" sz="1800" b="0" i="0" u="none" strike="noStrike" kern="1200" baseline="0" dirty="0">
                          <a:solidFill>
                            <a:schemeClr val="dk1"/>
                          </a:solidFill>
                          <a:latin typeface="+mn-lt"/>
                          <a:ea typeface="+mn-ea"/>
                          <a:cs typeface="+mn-cs"/>
                        </a:rPr>
                        <a:t>Intraarteriell (i.a.) </a:t>
                      </a:r>
                    </a:p>
                    <a:p>
                      <a:r>
                        <a:rPr lang="de-DE" sz="1800" b="0" i="1" u="none" strike="noStrike" kern="1200" baseline="0" dirty="0">
                          <a:solidFill>
                            <a:schemeClr val="dk1"/>
                          </a:solidFill>
                          <a:latin typeface="+mn-lt"/>
                          <a:ea typeface="+mn-ea"/>
                          <a:cs typeface="+mn-cs"/>
                        </a:rPr>
                        <a:t>Injektion in die Arterie </a:t>
                      </a:r>
                      <a:endParaRPr lang="de-DE" dirty="0"/>
                    </a:p>
                  </a:txBody>
                  <a:tcPr/>
                </a:tc>
                <a:tc>
                  <a:txBody>
                    <a:bodyPr/>
                    <a:lstStyle/>
                    <a:p>
                      <a:r>
                        <a:rPr lang="de-DE" sz="1800" b="0" i="0" u="none" strike="noStrike" kern="1200" baseline="0" dirty="0">
                          <a:solidFill>
                            <a:schemeClr val="dk1"/>
                          </a:solidFill>
                          <a:latin typeface="+mn-lt"/>
                          <a:ea typeface="+mn-ea"/>
                          <a:cs typeface="+mn-cs"/>
                        </a:rPr>
                        <a:t>Z. B. Röntgenkontrastmittel zur Darstellung von </a:t>
                      </a:r>
                    </a:p>
                    <a:p>
                      <a:r>
                        <a:rPr lang="de-DE" sz="1800" b="0" i="0" u="none" strike="noStrike" kern="1200" baseline="0" dirty="0">
                          <a:solidFill>
                            <a:schemeClr val="dk1"/>
                          </a:solidFill>
                          <a:latin typeface="+mn-lt"/>
                          <a:ea typeface="+mn-ea"/>
                          <a:cs typeface="+mn-cs"/>
                        </a:rPr>
                        <a:t>Blutgefäßen 	</a:t>
                      </a:r>
                    </a:p>
                    <a:p>
                      <a:endParaRPr lang="de-DE" dirty="0"/>
                    </a:p>
                  </a:txBody>
                  <a:tcPr/>
                </a:tc>
                <a:extLst>
                  <a:ext uri="{0D108BD9-81ED-4DB2-BD59-A6C34878D82A}">
                    <a16:rowId xmlns:a16="http://schemas.microsoft.com/office/drawing/2014/main" val="2467940757"/>
                  </a:ext>
                </a:extLst>
              </a:tr>
              <a:tr h="768475">
                <a:tc>
                  <a:txBody>
                    <a:bodyPr/>
                    <a:lstStyle/>
                    <a:p>
                      <a:r>
                        <a:rPr lang="de-DE" sz="1800" b="0" i="0" u="none" strike="noStrike" kern="1200" baseline="0" dirty="0" err="1">
                          <a:solidFill>
                            <a:schemeClr val="dk1"/>
                          </a:solidFill>
                          <a:latin typeface="+mn-lt"/>
                          <a:ea typeface="+mn-ea"/>
                          <a:cs typeface="+mn-cs"/>
                        </a:rPr>
                        <a:t>Buccal</a:t>
                      </a:r>
                      <a:r>
                        <a:rPr lang="de-DE" sz="1800" b="0" i="0" u="none" strike="noStrike" kern="1200" baseline="0" dirty="0">
                          <a:solidFill>
                            <a:schemeClr val="dk1"/>
                          </a:solidFill>
                          <a:latin typeface="+mn-lt"/>
                          <a:ea typeface="+mn-ea"/>
                          <a:cs typeface="+mn-cs"/>
                        </a:rPr>
                        <a:t> </a:t>
                      </a:r>
                    </a:p>
                    <a:p>
                      <a:r>
                        <a:rPr lang="de-DE" sz="1800" b="0" i="1" u="none" strike="noStrike" kern="1200" baseline="0" dirty="0">
                          <a:solidFill>
                            <a:schemeClr val="dk1"/>
                          </a:solidFill>
                          <a:latin typeface="+mn-lt"/>
                          <a:ea typeface="+mn-ea"/>
                          <a:cs typeface="+mn-cs"/>
                        </a:rPr>
                        <a:t>In die Wangentasche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Z. B. Mundspray </a:t>
                      </a:r>
                      <a:endParaRPr lang="de-DE" dirty="0"/>
                    </a:p>
                  </a:txBody>
                  <a:tcPr/>
                </a:tc>
                <a:extLst>
                  <a:ext uri="{0D108BD9-81ED-4DB2-BD59-A6C34878D82A}">
                    <a16:rowId xmlns:a16="http://schemas.microsoft.com/office/drawing/2014/main" val="496303775"/>
                  </a:ext>
                </a:extLst>
              </a:tr>
              <a:tr h="628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Schleimhaut (Narkose)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Z. B. bei einer Narkose 	</a:t>
                      </a:r>
                    </a:p>
                    <a:p>
                      <a:endParaRPr lang="de-DE" dirty="0"/>
                    </a:p>
                  </a:txBody>
                  <a:tcPr/>
                </a:tc>
                <a:extLst>
                  <a:ext uri="{0D108BD9-81ED-4DB2-BD59-A6C34878D82A}">
                    <a16:rowId xmlns:a16="http://schemas.microsoft.com/office/drawing/2014/main" val="1658532349"/>
                  </a:ext>
                </a:extLst>
              </a:tr>
            </a:tbl>
          </a:graphicData>
        </a:graphic>
      </p:graphicFrame>
    </p:spTree>
    <p:extLst>
      <p:ext uri="{BB962C8B-B14F-4D97-AF65-F5344CB8AC3E}">
        <p14:creationId xmlns:p14="http://schemas.microsoft.com/office/powerpoint/2010/main" val="18117728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C4BC73-5CD6-A1D7-2140-B938B9FFCE04}"/>
              </a:ext>
            </a:extLst>
          </p:cNvPr>
          <p:cNvPicPr>
            <a:picLocks noChangeAspect="1"/>
          </p:cNvPicPr>
          <p:nvPr/>
        </p:nvPicPr>
        <p:blipFill>
          <a:blip r:embed="rId2"/>
          <a:stretch>
            <a:fillRect/>
          </a:stretch>
        </p:blipFill>
        <p:spPr>
          <a:xfrm>
            <a:off x="2224391" y="997085"/>
            <a:ext cx="7743217" cy="4863830"/>
          </a:xfrm>
          <a:prstGeom prst="rect">
            <a:avLst/>
          </a:prstGeom>
        </p:spPr>
      </p:pic>
    </p:spTree>
    <p:extLst>
      <p:ext uri="{BB962C8B-B14F-4D97-AF65-F5344CB8AC3E}">
        <p14:creationId xmlns:p14="http://schemas.microsoft.com/office/powerpoint/2010/main" val="503016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365CB9A-C2B1-EAD9-108C-4E33E5221DAA}"/>
              </a:ext>
            </a:extLst>
          </p:cNvPr>
          <p:cNvSpPr txBox="1"/>
          <p:nvPr/>
        </p:nvSpPr>
        <p:spPr>
          <a:xfrm>
            <a:off x="724829" y="234176"/>
            <a:ext cx="8817826" cy="369332"/>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22.8.3. Parenterale Arzneimittel </a:t>
            </a:r>
            <a:endParaRPr lang="de-DE" dirty="0">
              <a:solidFill>
                <a:srgbClr val="FF0000"/>
              </a:solidFill>
            </a:endParaRPr>
          </a:p>
        </p:txBody>
      </p:sp>
      <p:graphicFrame>
        <p:nvGraphicFramePr>
          <p:cNvPr id="4" name="Tabelle 4">
            <a:extLst>
              <a:ext uri="{FF2B5EF4-FFF2-40B4-BE49-F238E27FC236}">
                <a16:creationId xmlns:a16="http://schemas.microsoft.com/office/drawing/2014/main" id="{2EF6927C-8AF7-0614-F42B-9B62C98A600D}"/>
              </a:ext>
            </a:extLst>
          </p:cNvPr>
          <p:cNvGraphicFramePr>
            <a:graphicFrameLocks noGrp="1"/>
          </p:cNvGraphicFramePr>
          <p:nvPr>
            <p:extLst>
              <p:ext uri="{D42A27DB-BD31-4B8C-83A1-F6EECF244321}">
                <p14:modId xmlns:p14="http://schemas.microsoft.com/office/powerpoint/2010/main" val="4076841639"/>
              </p:ext>
            </p:extLst>
          </p:nvPr>
        </p:nvGraphicFramePr>
        <p:xfrm>
          <a:off x="72326" y="863104"/>
          <a:ext cx="11422129" cy="5760720"/>
        </p:xfrm>
        <a:graphic>
          <a:graphicData uri="http://schemas.openxmlformats.org/drawingml/2006/table">
            <a:tbl>
              <a:tblPr firstRow="1" bandRow="1">
                <a:tableStyleId>{5C22544A-7EE6-4342-B048-85BDC9FD1C3A}</a:tableStyleId>
              </a:tblPr>
              <a:tblGrid>
                <a:gridCol w="4064776">
                  <a:extLst>
                    <a:ext uri="{9D8B030D-6E8A-4147-A177-3AD203B41FA5}">
                      <a16:colId xmlns:a16="http://schemas.microsoft.com/office/drawing/2014/main" val="1210084276"/>
                    </a:ext>
                  </a:extLst>
                </a:gridCol>
                <a:gridCol w="7357353">
                  <a:extLst>
                    <a:ext uri="{9D8B030D-6E8A-4147-A177-3AD203B41FA5}">
                      <a16:colId xmlns:a16="http://schemas.microsoft.com/office/drawing/2014/main" val="1302964784"/>
                    </a:ext>
                  </a:extLst>
                </a:gridCol>
              </a:tblGrid>
              <a:tr h="2280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Brech- oder Sägeampulle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endParaRPr lang="de-DE" dirty="0"/>
                    </a:p>
                  </a:txBody>
                  <a:tcPr/>
                </a:tc>
                <a:tc>
                  <a:txBody>
                    <a:bodyPr/>
                    <a:lstStyle/>
                    <a:p>
                      <a:r>
                        <a:rPr lang="de-DE" sz="1800" b="0" i="0" u="none" strike="noStrike" kern="1200" baseline="0" dirty="0">
                          <a:solidFill>
                            <a:schemeClr val="tx1"/>
                          </a:solidFill>
                          <a:latin typeface="+mn-lt"/>
                          <a:ea typeface="+mn-ea"/>
                          <a:cs typeface="+mn-cs"/>
                        </a:rPr>
                        <a:t>aufgesägt oder aufgebrochen. Sofortigen Verwendung geeignet</a:t>
                      </a:r>
                      <a:r>
                        <a:rPr lang="de-DE" sz="1800" b="0" i="0" u="none" strike="noStrike" kern="1200" baseline="0" dirty="0">
                          <a:solidFill>
                            <a:schemeClr val="lt1"/>
                          </a:solidFill>
                          <a:latin typeface="+mn-lt"/>
                          <a:ea typeface="+mn-ea"/>
                          <a:cs typeface="+mn-cs"/>
                        </a:rPr>
                        <a:t>. 	</a:t>
                      </a:r>
                    </a:p>
                    <a:p>
                      <a:endParaRPr lang="de-DE" dirty="0"/>
                    </a:p>
                  </a:txBody>
                  <a:tcPr/>
                </a:tc>
                <a:extLst>
                  <a:ext uri="{0D108BD9-81ED-4DB2-BD59-A6C34878D82A}">
                    <a16:rowId xmlns:a16="http://schemas.microsoft.com/office/drawing/2014/main" val="2417011756"/>
                  </a:ext>
                </a:extLst>
              </a:tr>
              <a:tr h="2006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Stechampulle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Einzel- &amp; Mehrfachdosen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Der Gummistopfen (Gummimembran zum Verschluss der Stechampulle) muss vor jedem Anstechen desinfiziert werden, bei der Erstentnahme muss die Stechampulle mit dem Erstentnahmedatum beschriftet werden. Korrekte Lagerung 	</a:t>
                      </a:r>
                    </a:p>
                    <a:p>
                      <a:endParaRPr lang="de-DE" dirty="0"/>
                    </a:p>
                  </a:txBody>
                  <a:tcPr/>
                </a:tc>
                <a:extLst>
                  <a:ext uri="{0D108BD9-81ED-4DB2-BD59-A6C34878D82A}">
                    <a16:rowId xmlns:a16="http://schemas.microsoft.com/office/drawing/2014/main" val="1291139051"/>
                  </a:ext>
                </a:extLst>
              </a:tr>
              <a:tr h="1459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Trockenstechampullen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Eine Trockensubstanz wird aufgelöst 	</a:t>
                      </a:r>
                    </a:p>
                    <a:p>
                      <a:endParaRPr lang="de-DE" dirty="0"/>
                    </a:p>
                  </a:txBody>
                  <a:tcPr/>
                </a:tc>
                <a:extLst>
                  <a:ext uri="{0D108BD9-81ED-4DB2-BD59-A6C34878D82A}">
                    <a16:rowId xmlns:a16="http://schemas.microsoft.com/office/drawing/2014/main" val="111500249"/>
                  </a:ext>
                </a:extLst>
              </a:tr>
            </a:tbl>
          </a:graphicData>
        </a:graphic>
      </p:graphicFrame>
      <p:pic>
        <p:nvPicPr>
          <p:cNvPr id="6" name="Grafik 5">
            <a:extLst>
              <a:ext uri="{FF2B5EF4-FFF2-40B4-BE49-F238E27FC236}">
                <a16:creationId xmlns:a16="http://schemas.microsoft.com/office/drawing/2014/main" id="{A7B0328C-FEAF-38B7-1691-C880A5274CEC}"/>
              </a:ext>
            </a:extLst>
          </p:cNvPr>
          <p:cNvPicPr>
            <a:picLocks noChangeAspect="1"/>
          </p:cNvPicPr>
          <p:nvPr/>
        </p:nvPicPr>
        <p:blipFill>
          <a:blip r:embed="rId2"/>
          <a:stretch>
            <a:fillRect/>
          </a:stretch>
        </p:blipFill>
        <p:spPr>
          <a:xfrm>
            <a:off x="724829" y="1174987"/>
            <a:ext cx="2451370" cy="1964987"/>
          </a:xfrm>
          <a:prstGeom prst="rect">
            <a:avLst/>
          </a:prstGeom>
        </p:spPr>
      </p:pic>
      <p:pic>
        <p:nvPicPr>
          <p:cNvPr id="8" name="Grafik 7">
            <a:extLst>
              <a:ext uri="{FF2B5EF4-FFF2-40B4-BE49-F238E27FC236}">
                <a16:creationId xmlns:a16="http://schemas.microsoft.com/office/drawing/2014/main" id="{FE569B42-302C-B91F-0620-222BA37E5864}"/>
              </a:ext>
            </a:extLst>
          </p:cNvPr>
          <p:cNvPicPr>
            <a:picLocks noChangeAspect="1"/>
          </p:cNvPicPr>
          <p:nvPr/>
        </p:nvPicPr>
        <p:blipFill>
          <a:blip r:embed="rId3"/>
          <a:stretch>
            <a:fillRect/>
          </a:stretch>
        </p:blipFill>
        <p:spPr>
          <a:xfrm>
            <a:off x="6573130" y="1473385"/>
            <a:ext cx="2101174" cy="1391055"/>
          </a:xfrm>
          <a:prstGeom prst="rect">
            <a:avLst/>
          </a:prstGeom>
        </p:spPr>
      </p:pic>
      <p:pic>
        <p:nvPicPr>
          <p:cNvPr id="10" name="Grafik 9">
            <a:extLst>
              <a:ext uri="{FF2B5EF4-FFF2-40B4-BE49-F238E27FC236}">
                <a16:creationId xmlns:a16="http://schemas.microsoft.com/office/drawing/2014/main" id="{58CC4715-D0D4-3E3A-1EAA-D36A92AFE6AD}"/>
              </a:ext>
            </a:extLst>
          </p:cNvPr>
          <p:cNvPicPr>
            <a:picLocks noChangeAspect="1"/>
          </p:cNvPicPr>
          <p:nvPr/>
        </p:nvPicPr>
        <p:blipFill>
          <a:blip r:embed="rId4"/>
          <a:stretch>
            <a:fillRect/>
          </a:stretch>
        </p:blipFill>
        <p:spPr>
          <a:xfrm>
            <a:off x="724829" y="3493612"/>
            <a:ext cx="2023353" cy="1325490"/>
          </a:xfrm>
          <a:prstGeom prst="rect">
            <a:avLst/>
          </a:prstGeom>
        </p:spPr>
      </p:pic>
      <p:pic>
        <p:nvPicPr>
          <p:cNvPr id="12" name="Grafik 11">
            <a:extLst>
              <a:ext uri="{FF2B5EF4-FFF2-40B4-BE49-F238E27FC236}">
                <a16:creationId xmlns:a16="http://schemas.microsoft.com/office/drawing/2014/main" id="{A373BC56-1711-5265-410C-EAB72918DB77}"/>
              </a:ext>
            </a:extLst>
          </p:cNvPr>
          <p:cNvPicPr>
            <a:picLocks noChangeAspect="1"/>
          </p:cNvPicPr>
          <p:nvPr/>
        </p:nvPicPr>
        <p:blipFill>
          <a:blip r:embed="rId5"/>
          <a:stretch>
            <a:fillRect/>
          </a:stretch>
        </p:blipFill>
        <p:spPr>
          <a:xfrm rot="10800000" flipV="1">
            <a:off x="724829" y="5452410"/>
            <a:ext cx="1731791" cy="1084972"/>
          </a:xfrm>
          <a:prstGeom prst="rect">
            <a:avLst/>
          </a:prstGeom>
        </p:spPr>
      </p:pic>
    </p:spTree>
    <p:extLst>
      <p:ext uri="{BB962C8B-B14F-4D97-AF65-F5344CB8AC3E}">
        <p14:creationId xmlns:p14="http://schemas.microsoft.com/office/powerpoint/2010/main" val="1178996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9357DCA0-2A9F-2A54-EF17-358AE7881D4F}"/>
              </a:ext>
            </a:extLst>
          </p:cNvPr>
          <p:cNvGraphicFramePr>
            <a:graphicFrameLocks noGrp="1"/>
          </p:cNvGraphicFramePr>
          <p:nvPr>
            <p:extLst>
              <p:ext uri="{D42A27DB-BD31-4B8C-83A1-F6EECF244321}">
                <p14:modId xmlns:p14="http://schemas.microsoft.com/office/powerpoint/2010/main" val="3606336516"/>
              </p:ext>
            </p:extLst>
          </p:nvPr>
        </p:nvGraphicFramePr>
        <p:xfrm>
          <a:off x="525966" y="1742712"/>
          <a:ext cx="9936976" cy="4297680"/>
        </p:xfrm>
        <a:graphic>
          <a:graphicData uri="http://schemas.openxmlformats.org/drawingml/2006/table">
            <a:tbl>
              <a:tblPr firstRow="1" bandRow="1">
                <a:tableStyleId>{5C22544A-7EE6-4342-B048-85BDC9FD1C3A}</a:tableStyleId>
              </a:tblPr>
              <a:tblGrid>
                <a:gridCol w="3214370">
                  <a:extLst>
                    <a:ext uri="{9D8B030D-6E8A-4147-A177-3AD203B41FA5}">
                      <a16:colId xmlns:a16="http://schemas.microsoft.com/office/drawing/2014/main" val="1845598695"/>
                    </a:ext>
                  </a:extLst>
                </a:gridCol>
                <a:gridCol w="6722606">
                  <a:extLst>
                    <a:ext uri="{9D8B030D-6E8A-4147-A177-3AD203B41FA5}">
                      <a16:colId xmlns:a16="http://schemas.microsoft.com/office/drawing/2014/main" val="1894691592"/>
                    </a:ext>
                  </a:extLst>
                </a:gridCol>
              </a:tblGrid>
              <a:tr h="369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Fertigspritzen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lt1"/>
                          </a:solidFill>
                          <a:latin typeface="+mn-lt"/>
                          <a:ea typeface="+mn-ea"/>
                          <a:cs typeface="+mn-cs"/>
                        </a:rPr>
                        <a:t>	</a:t>
                      </a:r>
                    </a:p>
                    <a:p>
                      <a:endParaRPr lang="de-DE" dirty="0"/>
                    </a:p>
                  </a:txBody>
                  <a:tcPr/>
                </a:tc>
                <a:tc>
                  <a:txBody>
                    <a:bodyPr/>
                    <a:lstStyle/>
                    <a:p>
                      <a:r>
                        <a:rPr lang="de-DE" sz="1800" b="0" i="0" u="none" strike="noStrike" kern="1200" baseline="0" dirty="0">
                          <a:solidFill>
                            <a:schemeClr val="tx1"/>
                          </a:solidFill>
                          <a:latin typeface="+mn-lt"/>
                          <a:ea typeface="+mn-ea"/>
                          <a:cs typeface="+mn-cs"/>
                        </a:rPr>
                        <a:t>Fertig für die Verabreichung </a:t>
                      </a:r>
                      <a:r>
                        <a:rPr lang="de-DE" sz="1800" b="0" i="0" u="none" strike="noStrike" kern="1200" baseline="0" dirty="0">
                          <a:solidFill>
                            <a:schemeClr val="lt1"/>
                          </a:solidFill>
                          <a:latin typeface="+mn-lt"/>
                          <a:ea typeface="+mn-ea"/>
                          <a:cs typeface="+mn-cs"/>
                        </a:rPr>
                        <a:t>	</a:t>
                      </a:r>
                    </a:p>
                    <a:p>
                      <a:endParaRPr lang="de-DE" dirty="0"/>
                    </a:p>
                  </a:txBody>
                  <a:tcPr/>
                </a:tc>
                <a:extLst>
                  <a:ext uri="{0D108BD9-81ED-4DB2-BD59-A6C34878D82A}">
                    <a16:rowId xmlns:a16="http://schemas.microsoft.com/office/drawing/2014/main" val="3678006615"/>
                  </a:ext>
                </a:extLst>
              </a:tr>
              <a:tr h="369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l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Ist ein Behälter zur mehrmaligen Abgabe (Verabreichung) eines Medikamentes z. B. Insulinpen 	</a:t>
                      </a:r>
                    </a:p>
                    <a:p>
                      <a:endParaRPr lang="de-DE" dirty="0"/>
                    </a:p>
                  </a:txBody>
                  <a:tcPr/>
                </a:tc>
                <a:extLst>
                  <a:ext uri="{0D108BD9-81ED-4DB2-BD59-A6C34878D82A}">
                    <a16:rowId xmlns:a16="http://schemas.microsoft.com/office/drawing/2014/main" val="4170026705"/>
                  </a:ext>
                </a:extLst>
              </a:tr>
            </a:tbl>
          </a:graphicData>
        </a:graphic>
      </p:graphicFrame>
      <p:pic>
        <p:nvPicPr>
          <p:cNvPr id="4" name="Grafik 3">
            <a:extLst>
              <a:ext uri="{FF2B5EF4-FFF2-40B4-BE49-F238E27FC236}">
                <a16:creationId xmlns:a16="http://schemas.microsoft.com/office/drawing/2014/main" id="{C86034CB-1D75-B9AF-FF7D-B5D9B4EB689D}"/>
              </a:ext>
            </a:extLst>
          </p:cNvPr>
          <p:cNvPicPr>
            <a:picLocks noChangeAspect="1"/>
          </p:cNvPicPr>
          <p:nvPr/>
        </p:nvPicPr>
        <p:blipFill>
          <a:blip r:embed="rId2"/>
          <a:stretch>
            <a:fillRect/>
          </a:stretch>
        </p:blipFill>
        <p:spPr>
          <a:xfrm>
            <a:off x="693233" y="2248328"/>
            <a:ext cx="2980421" cy="1643224"/>
          </a:xfrm>
          <a:prstGeom prst="rect">
            <a:avLst/>
          </a:prstGeom>
        </p:spPr>
      </p:pic>
      <p:pic>
        <p:nvPicPr>
          <p:cNvPr id="6" name="Grafik 5">
            <a:extLst>
              <a:ext uri="{FF2B5EF4-FFF2-40B4-BE49-F238E27FC236}">
                <a16:creationId xmlns:a16="http://schemas.microsoft.com/office/drawing/2014/main" id="{8C09E31B-38B4-BF82-ACF6-6B704101E5FB}"/>
              </a:ext>
            </a:extLst>
          </p:cNvPr>
          <p:cNvPicPr>
            <a:picLocks noChangeAspect="1"/>
          </p:cNvPicPr>
          <p:nvPr/>
        </p:nvPicPr>
        <p:blipFill>
          <a:blip r:embed="rId3"/>
          <a:stretch>
            <a:fillRect/>
          </a:stretch>
        </p:blipFill>
        <p:spPr>
          <a:xfrm>
            <a:off x="960863" y="4397168"/>
            <a:ext cx="2184176" cy="1643224"/>
          </a:xfrm>
          <a:prstGeom prst="rect">
            <a:avLst/>
          </a:prstGeom>
        </p:spPr>
      </p:pic>
    </p:spTree>
    <p:extLst>
      <p:ext uri="{BB962C8B-B14F-4D97-AF65-F5344CB8AC3E}">
        <p14:creationId xmlns:p14="http://schemas.microsoft.com/office/powerpoint/2010/main" val="12016924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B14D5E1-77A6-5C97-42D5-21A64E02B661}"/>
              </a:ext>
            </a:extLst>
          </p:cNvPr>
          <p:cNvSpPr txBox="1"/>
          <p:nvPr/>
        </p:nvSpPr>
        <p:spPr>
          <a:xfrm>
            <a:off x="579862" y="468352"/>
            <a:ext cx="11329639" cy="313932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Infusionen </a:t>
            </a:r>
          </a:p>
          <a:p>
            <a:r>
              <a:rPr lang="de-DE" sz="1800" b="0" i="0" u="none" strike="noStrike" baseline="0" dirty="0">
                <a:solidFill>
                  <a:srgbClr val="FF0000"/>
                </a:solidFill>
                <a:latin typeface="Calibri" panose="020F0502020204030204" pitchFamily="34" charset="0"/>
              </a:rPr>
              <a:t>Behältnisse für Infusionen sind: </a:t>
            </a:r>
          </a:p>
          <a:p>
            <a:r>
              <a:rPr lang="de-DE" sz="1800" b="0" i="0" u="none" strike="noStrike" baseline="0" dirty="0">
                <a:solidFill>
                  <a:srgbClr val="000000"/>
                </a:solidFill>
                <a:latin typeface="Courier New" panose="02070309020205020404" pitchFamily="49" charset="0"/>
              </a:rPr>
              <a:t>o Glasflaschen </a:t>
            </a:r>
          </a:p>
          <a:p>
            <a:r>
              <a:rPr lang="de-DE" sz="1800" b="0" i="0" u="none" strike="noStrike" baseline="0" dirty="0">
                <a:solidFill>
                  <a:srgbClr val="000000"/>
                </a:solidFill>
                <a:latin typeface="Courier New" panose="02070309020205020404" pitchFamily="49" charset="0"/>
              </a:rPr>
              <a:t>o Kunststoffflaschen </a:t>
            </a:r>
          </a:p>
          <a:p>
            <a:r>
              <a:rPr lang="de-DE" sz="1800" b="0" i="0" u="none" strike="noStrike" baseline="0" dirty="0">
                <a:solidFill>
                  <a:srgbClr val="000000"/>
                </a:solidFill>
                <a:latin typeface="Courier New" panose="02070309020205020404" pitchFamily="49" charset="0"/>
              </a:rPr>
              <a:t>o Beutel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FF0000"/>
                </a:solidFill>
                <a:latin typeface="Calibri" panose="020F0502020204030204" pitchFamily="34" charset="0"/>
              </a:rPr>
              <a:t>Infusionen dienen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Als Trägerlösung für Arzneimittel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Zur Parenteralen Ernährung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Zum Flüssigkeitsersatz </a:t>
            </a:r>
          </a:p>
          <a:p>
            <a:r>
              <a:rPr lang="de-DE" sz="1800" b="0" i="0" u="none" strike="noStrike" baseline="0" dirty="0">
                <a:solidFill>
                  <a:srgbClr val="000000"/>
                </a:solidFill>
                <a:latin typeface="Courier New" panose="02070309020205020404" pitchFamily="49" charset="0"/>
              </a:rPr>
              <a:t>o Zum Blutersatz </a:t>
            </a:r>
          </a:p>
        </p:txBody>
      </p:sp>
      <p:pic>
        <p:nvPicPr>
          <p:cNvPr id="5" name="Grafik 4">
            <a:extLst>
              <a:ext uri="{FF2B5EF4-FFF2-40B4-BE49-F238E27FC236}">
                <a16:creationId xmlns:a16="http://schemas.microsoft.com/office/drawing/2014/main" id="{FFA2BA93-0EF3-DF0C-8D39-6D0DD7A01F48}"/>
              </a:ext>
            </a:extLst>
          </p:cNvPr>
          <p:cNvPicPr>
            <a:picLocks noChangeAspect="1"/>
          </p:cNvPicPr>
          <p:nvPr/>
        </p:nvPicPr>
        <p:blipFill>
          <a:blip r:embed="rId2"/>
          <a:stretch>
            <a:fillRect/>
          </a:stretch>
        </p:blipFill>
        <p:spPr>
          <a:xfrm>
            <a:off x="5056094" y="403147"/>
            <a:ext cx="3204526" cy="3204526"/>
          </a:xfrm>
          <a:prstGeom prst="rect">
            <a:avLst/>
          </a:prstGeom>
        </p:spPr>
      </p:pic>
      <p:pic>
        <p:nvPicPr>
          <p:cNvPr id="7" name="Grafik 6">
            <a:extLst>
              <a:ext uri="{FF2B5EF4-FFF2-40B4-BE49-F238E27FC236}">
                <a16:creationId xmlns:a16="http://schemas.microsoft.com/office/drawing/2014/main" id="{FEB76119-1C68-9060-5CB1-15F1CC955610}"/>
              </a:ext>
            </a:extLst>
          </p:cNvPr>
          <p:cNvPicPr>
            <a:picLocks noChangeAspect="1"/>
          </p:cNvPicPr>
          <p:nvPr/>
        </p:nvPicPr>
        <p:blipFill>
          <a:blip r:embed="rId3"/>
          <a:stretch>
            <a:fillRect/>
          </a:stretch>
        </p:blipFill>
        <p:spPr>
          <a:xfrm>
            <a:off x="8592103" y="228335"/>
            <a:ext cx="3204526" cy="3204526"/>
          </a:xfrm>
          <a:prstGeom prst="rect">
            <a:avLst/>
          </a:prstGeom>
        </p:spPr>
      </p:pic>
      <p:pic>
        <p:nvPicPr>
          <p:cNvPr id="9" name="Grafik 8">
            <a:extLst>
              <a:ext uri="{FF2B5EF4-FFF2-40B4-BE49-F238E27FC236}">
                <a16:creationId xmlns:a16="http://schemas.microsoft.com/office/drawing/2014/main" id="{45799C0E-B6F3-7824-F71C-3563071DD9A6}"/>
              </a:ext>
            </a:extLst>
          </p:cNvPr>
          <p:cNvPicPr>
            <a:picLocks noChangeAspect="1"/>
          </p:cNvPicPr>
          <p:nvPr/>
        </p:nvPicPr>
        <p:blipFill>
          <a:blip r:embed="rId4"/>
          <a:stretch>
            <a:fillRect/>
          </a:stretch>
        </p:blipFill>
        <p:spPr>
          <a:xfrm>
            <a:off x="5056094" y="3607673"/>
            <a:ext cx="2960547" cy="2954166"/>
          </a:xfrm>
          <a:prstGeom prst="rect">
            <a:avLst/>
          </a:prstGeom>
        </p:spPr>
      </p:pic>
      <p:pic>
        <p:nvPicPr>
          <p:cNvPr id="11" name="Grafik 10">
            <a:extLst>
              <a:ext uri="{FF2B5EF4-FFF2-40B4-BE49-F238E27FC236}">
                <a16:creationId xmlns:a16="http://schemas.microsoft.com/office/drawing/2014/main" id="{D9C425F8-1D06-C920-3129-488921A2B866}"/>
              </a:ext>
            </a:extLst>
          </p:cNvPr>
          <p:cNvPicPr>
            <a:picLocks noChangeAspect="1"/>
          </p:cNvPicPr>
          <p:nvPr/>
        </p:nvPicPr>
        <p:blipFill>
          <a:blip r:embed="rId5"/>
          <a:stretch>
            <a:fillRect/>
          </a:stretch>
        </p:blipFill>
        <p:spPr>
          <a:xfrm>
            <a:off x="8193777" y="3672878"/>
            <a:ext cx="3602852" cy="2526216"/>
          </a:xfrm>
          <a:prstGeom prst="rect">
            <a:avLst/>
          </a:prstGeom>
        </p:spPr>
      </p:pic>
    </p:spTree>
    <p:extLst>
      <p:ext uri="{BB962C8B-B14F-4D97-AF65-F5344CB8AC3E}">
        <p14:creationId xmlns:p14="http://schemas.microsoft.com/office/powerpoint/2010/main" val="11475090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7C9C5F-24E1-7764-700C-BF5ED6AC6913}"/>
              </a:ext>
            </a:extLst>
          </p:cNvPr>
          <p:cNvSpPr txBox="1"/>
          <p:nvPr/>
        </p:nvSpPr>
        <p:spPr>
          <a:xfrm>
            <a:off x="301084" y="278780"/>
            <a:ext cx="11496906" cy="6247417"/>
          </a:xfrm>
          <a:prstGeom prst="rect">
            <a:avLst/>
          </a:prstGeom>
          <a:noFill/>
        </p:spPr>
        <p:txBody>
          <a:bodyPr wrap="square">
            <a:spAutoFit/>
          </a:bodyPr>
          <a:lstStyle/>
          <a:p>
            <a:pPr algn="ctr"/>
            <a:r>
              <a:rPr lang="de-DE" sz="2000" b="0" i="0" u="none" strike="noStrike" baseline="0" dirty="0">
                <a:solidFill>
                  <a:srgbClr val="FF0000"/>
                </a:solidFill>
                <a:latin typeface="Calibri" panose="020F0502020204030204" pitchFamily="34" charset="0"/>
              </a:rPr>
              <a:t>23. Übersicht spezielle Arzneimittellehre </a:t>
            </a: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000000"/>
                </a:solidFill>
                <a:latin typeface="Calibri" panose="020F0502020204030204" pitchFamily="34" charset="0"/>
              </a:rPr>
              <a:t>Magen – Darm Trakt </a:t>
            </a:r>
          </a:p>
          <a:p>
            <a:endParaRPr lang="de-DE" sz="2000" b="0" i="0" u="none" strike="noStrike" baseline="0" dirty="0">
              <a:solidFill>
                <a:srgbClr val="000000"/>
              </a:solidFill>
              <a:latin typeface="Calibri" panose="020F0502020204030204" pitchFamily="34" charset="0"/>
            </a:endParaRP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000000"/>
                </a:solidFill>
                <a:latin typeface="Calibri" panose="020F0502020204030204" pitchFamily="34" charset="0"/>
              </a:rPr>
              <a:t>Herz – Kreislauf –System </a:t>
            </a:r>
          </a:p>
          <a:p>
            <a:endParaRPr lang="de-DE" sz="2000" b="0" i="0" u="none" strike="noStrike" baseline="0" dirty="0">
              <a:solidFill>
                <a:srgbClr val="000000"/>
              </a:solidFill>
              <a:latin typeface="Calibri" panose="020F0502020204030204" pitchFamily="34" charset="0"/>
            </a:endParaRPr>
          </a:p>
          <a:p>
            <a:r>
              <a:rPr lang="de-DE" sz="2000" b="0" i="0" u="none" strike="noStrike" baseline="0" dirty="0">
                <a:solidFill>
                  <a:srgbClr val="000000"/>
                </a:solidFill>
                <a:latin typeface="Courier New" panose="02070309020205020404" pitchFamily="49" charset="0"/>
              </a:rPr>
              <a:t>o Diabetes mellitus </a:t>
            </a:r>
          </a:p>
          <a:p>
            <a:endParaRPr lang="de-DE" sz="2000" b="0" i="0" u="none" strike="noStrike" baseline="0" dirty="0">
              <a:solidFill>
                <a:srgbClr val="000000"/>
              </a:solidFill>
              <a:latin typeface="Courier New" panose="02070309020205020404" pitchFamily="49" charset="0"/>
            </a:endParaRPr>
          </a:p>
          <a:p>
            <a:r>
              <a:rPr lang="de-DE" sz="2000" b="0" i="0" u="none" strike="noStrike" baseline="0" dirty="0">
                <a:solidFill>
                  <a:srgbClr val="000000"/>
                </a:solidFill>
                <a:latin typeface="Courier New" panose="02070309020205020404" pitchFamily="49" charset="0"/>
              </a:rPr>
              <a:t>o Lipidsenker </a:t>
            </a:r>
          </a:p>
          <a:p>
            <a:endParaRPr lang="de-DE" sz="2000" b="0" i="0" u="none" strike="noStrike" baseline="0" dirty="0">
              <a:solidFill>
                <a:srgbClr val="000000"/>
              </a:solidFill>
              <a:latin typeface="Courier New" panose="02070309020205020404" pitchFamily="49" charset="0"/>
            </a:endParaRPr>
          </a:p>
          <a:p>
            <a:r>
              <a:rPr lang="de-DE" sz="2000" b="0" i="0" u="none" strike="noStrike" baseline="0" dirty="0">
                <a:solidFill>
                  <a:srgbClr val="000000"/>
                </a:solidFill>
                <a:latin typeface="Courier New" panose="02070309020205020404" pitchFamily="49" charset="0"/>
              </a:rPr>
              <a:t>o Therapie der Gicht </a:t>
            </a:r>
          </a:p>
          <a:p>
            <a:endParaRPr lang="de-DE" sz="2000" b="0" i="0" u="none" strike="noStrike" baseline="0" dirty="0">
              <a:solidFill>
                <a:srgbClr val="000000"/>
              </a:solidFill>
              <a:latin typeface="Courier New" panose="02070309020205020404" pitchFamily="49" charset="0"/>
            </a:endParaRPr>
          </a:p>
          <a:p>
            <a:r>
              <a:rPr lang="de-DE" sz="2000" b="0" i="0" u="none" strike="noStrike" baseline="0" dirty="0">
                <a:solidFill>
                  <a:srgbClr val="000000"/>
                </a:solidFill>
                <a:latin typeface="Courier New" panose="02070309020205020404" pitchFamily="49" charset="0"/>
              </a:rPr>
              <a:t>o Osteoporose </a:t>
            </a:r>
          </a:p>
          <a:p>
            <a:endParaRPr lang="de-DE" sz="3200" b="0" i="0" u="none" strike="noStrike" baseline="0" dirty="0">
              <a:solidFill>
                <a:srgbClr val="000000"/>
              </a:solidFill>
              <a:latin typeface="Courier New" panose="02070309020205020404" pitchFamily="49" charset="0"/>
            </a:endParaRP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000000"/>
                </a:solidFill>
                <a:latin typeface="Calibri" panose="020F0502020204030204" pitchFamily="34" charset="0"/>
              </a:rPr>
              <a:t>Antiinfektiva: Antibiotika, Antimykotika, antivirale Therapie </a:t>
            </a:r>
          </a:p>
          <a:p>
            <a:endParaRPr lang="de-DE" sz="2000" b="0" i="0" u="none" strike="noStrike" baseline="0" dirty="0">
              <a:solidFill>
                <a:srgbClr val="000000"/>
              </a:solidFill>
              <a:latin typeface="Calibri" panose="020F0502020204030204" pitchFamily="34" charset="0"/>
            </a:endParaRPr>
          </a:p>
          <a:p>
            <a:r>
              <a:rPr lang="de-DE" sz="2000" b="0" i="0" u="none" strike="noStrike" baseline="0" dirty="0">
                <a:solidFill>
                  <a:srgbClr val="000000"/>
                </a:solidFill>
                <a:latin typeface="Courier New" panose="02070309020205020404" pitchFamily="49" charset="0"/>
              </a:rPr>
              <a:t>o Schmerztherapie </a:t>
            </a:r>
          </a:p>
          <a:p>
            <a:endParaRPr lang="de-DE" sz="2000" b="0" i="0" u="none" strike="noStrike" baseline="0" dirty="0">
              <a:solidFill>
                <a:srgbClr val="000000"/>
              </a:solidFill>
              <a:latin typeface="Courier New" panose="02070309020205020404" pitchFamily="49" charset="0"/>
            </a:endParaRPr>
          </a:p>
          <a:p>
            <a:r>
              <a:rPr lang="de-DE" sz="2000" b="0" i="0" u="none" strike="noStrike" baseline="0" dirty="0">
                <a:solidFill>
                  <a:srgbClr val="000000"/>
                </a:solidFill>
                <a:latin typeface="Courier New" panose="02070309020205020404" pitchFamily="49" charset="0"/>
              </a:rPr>
              <a:t>o Nervensystem </a:t>
            </a:r>
          </a:p>
          <a:p>
            <a:endParaRPr lang="de-DE" sz="2000" b="0" i="0" u="none" strike="noStrike" baseline="0" dirty="0">
              <a:solidFill>
                <a:srgbClr val="000000"/>
              </a:solidFill>
              <a:latin typeface="Courier New" panose="02070309020205020404" pitchFamily="49" charset="0"/>
            </a:endParaRPr>
          </a:p>
        </p:txBody>
      </p:sp>
      <p:pic>
        <p:nvPicPr>
          <p:cNvPr id="5" name="Grafik 4">
            <a:extLst>
              <a:ext uri="{FF2B5EF4-FFF2-40B4-BE49-F238E27FC236}">
                <a16:creationId xmlns:a16="http://schemas.microsoft.com/office/drawing/2014/main" id="{D3EE938E-BF4E-EFBE-D1AE-4E93EC6F3765}"/>
              </a:ext>
            </a:extLst>
          </p:cNvPr>
          <p:cNvPicPr>
            <a:picLocks noChangeAspect="1"/>
          </p:cNvPicPr>
          <p:nvPr/>
        </p:nvPicPr>
        <p:blipFill>
          <a:blip r:embed="rId2"/>
          <a:stretch>
            <a:fillRect/>
          </a:stretch>
        </p:blipFill>
        <p:spPr>
          <a:xfrm>
            <a:off x="3994826" y="648550"/>
            <a:ext cx="2101174" cy="1167319"/>
          </a:xfrm>
          <a:prstGeom prst="rect">
            <a:avLst/>
          </a:prstGeom>
        </p:spPr>
      </p:pic>
      <p:pic>
        <p:nvPicPr>
          <p:cNvPr id="7" name="Grafik 6">
            <a:extLst>
              <a:ext uri="{FF2B5EF4-FFF2-40B4-BE49-F238E27FC236}">
                <a16:creationId xmlns:a16="http://schemas.microsoft.com/office/drawing/2014/main" id="{42B26C97-DA26-5D38-CB2B-69CB83AC1C86}"/>
              </a:ext>
            </a:extLst>
          </p:cNvPr>
          <p:cNvPicPr>
            <a:picLocks noChangeAspect="1"/>
          </p:cNvPicPr>
          <p:nvPr/>
        </p:nvPicPr>
        <p:blipFill>
          <a:blip r:embed="rId3"/>
          <a:stretch>
            <a:fillRect/>
          </a:stretch>
        </p:blipFill>
        <p:spPr>
          <a:xfrm>
            <a:off x="5778309" y="1207890"/>
            <a:ext cx="1906621" cy="1215957"/>
          </a:xfrm>
          <a:prstGeom prst="rect">
            <a:avLst/>
          </a:prstGeom>
        </p:spPr>
      </p:pic>
      <p:pic>
        <p:nvPicPr>
          <p:cNvPr id="9" name="Grafik 8">
            <a:extLst>
              <a:ext uri="{FF2B5EF4-FFF2-40B4-BE49-F238E27FC236}">
                <a16:creationId xmlns:a16="http://schemas.microsoft.com/office/drawing/2014/main" id="{01E05397-B155-AA9A-2E07-8EC8644B336D}"/>
              </a:ext>
            </a:extLst>
          </p:cNvPr>
          <p:cNvPicPr>
            <a:picLocks noChangeAspect="1"/>
          </p:cNvPicPr>
          <p:nvPr/>
        </p:nvPicPr>
        <p:blipFill>
          <a:blip r:embed="rId4"/>
          <a:stretch>
            <a:fillRect/>
          </a:stretch>
        </p:blipFill>
        <p:spPr>
          <a:xfrm>
            <a:off x="3994826" y="1825714"/>
            <a:ext cx="2014654" cy="1527243"/>
          </a:xfrm>
          <a:prstGeom prst="rect">
            <a:avLst/>
          </a:prstGeom>
        </p:spPr>
      </p:pic>
      <p:pic>
        <p:nvPicPr>
          <p:cNvPr id="11" name="Grafik 10">
            <a:extLst>
              <a:ext uri="{FF2B5EF4-FFF2-40B4-BE49-F238E27FC236}">
                <a16:creationId xmlns:a16="http://schemas.microsoft.com/office/drawing/2014/main" id="{7BBAC081-7431-F154-B34D-ADF9B6EC8B93}"/>
              </a:ext>
            </a:extLst>
          </p:cNvPr>
          <p:cNvPicPr>
            <a:picLocks noChangeAspect="1"/>
          </p:cNvPicPr>
          <p:nvPr/>
        </p:nvPicPr>
        <p:blipFill>
          <a:blip r:embed="rId5"/>
          <a:stretch>
            <a:fillRect/>
          </a:stretch>
        </p:blipFill>
        <p:spPr>
          <a:xfrm>
            <a:off x="2451886" y="2185639"/>
            <a:ext cx="1634247" cy="904672"/>
          </a:xfrm>
          <a:prstGeom prst="rect">
            <a:avLst/>
          </a:prstGeom>
        </p:spPr>
      </p:pic>
      <p:pic>
        <p:nvPicPr>
          <p:cNvPr id="13" name="Grafik 12">
            <a:extLst>
              <a:ext uri="{FF2B5EF4-FFF2-40B4-BE49-F238E27FC236}">
                <a16:creationId xmlns:a16="http://schemas.microsoft.com/office/drawing/2014/main" id="{A870266D-3D62-4A6C-C00D-288E3A895C7A}"/>
              </a:ext>
            </a:extLst>
          </p:cNvPr>
          <p:cNvPicPr>
            <a:picLocks noChangeAspect="1"/>
          </p:cNvPicPr>
          <p:nvPr/>
        </p:nvPicPr>
        <p:blipFill>
          <a:blip r:embed="rId6"/>
          <a:stretch>
            <a:fillRect/>
          </a:stretch>
        </p:blipFill>
        <p:spPr>
          <a:xfrm>
            <a:off x="5025957" y="2665378"/>
            <a:ext cx="2140085" cy="1527243"/>
          </a:xfrm>
          <a:prstGeom prst="rect">
            <a:avLst/>
          </a:prstGeom>
        </p:spPr>
      </p:pic>
      <p:pic>
        <p:nvPicPr>
          <p:cNvPr id="15" name="Grafik 14">
            <a:extLst>
              <a:ext uri="{FF2B5EF4-FFF2-40B4-BE49-F238E27FC236}">
                <a16:creationId xmlns:a16="http://schemas.microsoft.com/office/drawing/2014/main" id="{E5F4294D-8EA0-177D-887F-320FFEB1F95A}"/>
              </a:ext>
            </a:extLst>
          </p:cNvPr>
          <p:cNvPicPr>
            <a:picLocks noChangeAspect="1"/>
          </p:cNvPicPr>
          <p:nvPr/>
        </p:nvPicPr>
        <p:blipFill>
          <a:blip r:embed="rId7"/>
          <a:stretch>
            <a:fillRect/>
          </a:stretch>
        </p:blipFill>
        <p:spPr>
          <a:xfrm>
            <a:off x="7166042" y="2819019"/>
            <a:ext cx="4298906" cy="1527243"/>
          </a:xfrm>
          <a:prstGeom prst="rect">
            <a:avLst/>
          </a:prstGeom>
        </p:spPr>
      </p:pic>
      <p:pic>
        <p:nvPicPr>
          <p:cNvPr id="17" name="Grafik 16">
            <a:extLst>
              <a:ext uri="{FF2B5EF4-FFF2-40B4-BE49-F238E27FC236}">
                <a16:creationId xmlns:a16="http://schemas.microsoft.com/office/drawing/2014/main" id="{06919B44-9630-E461-9072-1A9F5CA4C0D3}"/>
              </a:ext>
            </a:extLst>
          </p:cNvPr>
          <p:cNvPicPr>
            <a:picLocks noChangeAspect="1"/>
          </p:cNvPicPr>
          <p:nvPr/>
        </p:nvPicPr>
        <p:blipFill>
          <a:blip r:embed="rId8"/>
          <a:stretch>
            <a:fillRect/>
          </a:stretch>
        </p:blipFill>
        <p:spPr>
          <a:xfrm>
            <a:off x="7166042" y="4407257"/>
            <a:ext cx="2996119" cy="1682885"/>
          </a:xfrm>
          <a:prstGeom prst="rect">
            <a:avLst/>
          </a:prstGeom>
        </p:spPr>
      </p:pic>
      <p:pic>
        <p:nvPicPr>
          <p:cNvPr id="19" name="Grafik 18">
            <a:extLst>
              <a:ext uri="{FF2B5EF4-FFF2-40B4-BE49-F238E27FC236}">
                <a16:creationId xmlns:a16="http://schemas.microsoft.com/office/drawing/2014/main" id="{33B2578C-B960-3F18-8B4E-BF1E35CC0DF7}"/>
              </a:ext>
            </a:extLst>
          </p:cNvPr>
          <p:cNvPicPr>
            <a:picLocks noChangeAspect="1"/>
          </p:cNvPicPr>
          <p:nvPr/>
        </p:nvPicPr>
        <p:blipFill>
          <a:blip r:embed="rId9"/>
          <a:stretch>
            <a:fillRect/>
          </a:stretch>
        </p:blipFill>
        <p:spPr>
          <a:xfrm>
            <a:off x="4964578" y="4809324"/>
            <a:ext cx="2062264" cy="1147864"/>
          </a:xfrm>
          <a:prstGeom prst="rect">
            <a:avLst/>
          </a:prstGeom>
        </p:spPr>
      </p:pic>
      <p:pic>
        <p:nvPicPr>
          <p:cNvPr id="21" name="Grafik 20">
            <a:extLst>
              <a:ext uri="{FF2B5EF4-FFF2-40B4-BE49-F238E27FC236}">
                <a16:creationId xmlns:a16="http://schemas.microsoft.com/office/drawing/2014/main" id="{5DBFC5E9-F443-6C67-6400-49C9225632AC}"/>
              </a:ext>
            </a:extLst>
          </p:cNvPr>
          <p:cNvPicPr>
            <a:picLocks noChangeAspect="1"/>
          </p:cNvPicPr>
          <p:nvPr/>
        </p:nvPicPr>
        <p:blipFill>
          <a:blip r:embed="rId10"/>
          <a:stretch>
            <a:fillRect/>
          </a:stretch>
        </p:blipFill>
        <p:spPr>
          <a:xfrm>
            <a:off x="2899358" y="5383256"/>
            <a:ext cx="2373549" cy="1384127"/>
          </a:xfrm>
          <a:prstGeom prst="rect">
            <a:avLst/>
          </a:prstGeom>
        </p:spPr>
      </p:pic>
    </p:spTree>
    <p:extLst>
      <p:ext uri="{BB962C8B-B14F-4D97-AF65-F5344CB8AC3E}">
        <p14:creationId xmlns:p14="http://schemas.microsoft.com/office/powerpoint/2010/main" val="17167491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3FAC2E-CF37-A9D8-8497-2C62492BAE13}"/>
              </a:ext>
            </a:extLst>
          </p:cNvPr>
          <p:cNvSpPr txBox="1"/>
          <p:nvPr/>
        </p:nvSpPr>
        <p:spPr>
          <a:xfrm>
            <a:off x="501804" y="245327"/>
            <a:ext cx="11218127" cy="738664"/>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23.1. Magen </a:t>
            </a:r>
          </a:p>
          <a:p>
            <a:r>
              <a:rPr lang="de-DE" sz="1800" b="0" i="0" u="none" strike="noStrike" baseline="0" dirty="0">
                <a:solidFill>
                  <a:srgbClr val="000000"/>
                </a:solidFill>
                <a:latin typeface="Calibri" panose="020F0502020204030204" pitchFamily="34" charset="0"/>
              </a:rPr>
              <a:t>Übermäßige Magensäureproduktion kann Gastritis, </a:t>
            </a:r>
            <a:r>
              <a:rPr lang="de-DE" sz="1800" b="0" i="0" u="none" strike="noStrike" baseline="0" dirty="0" err="1">
                <a:solidFill>
                  <a:srgbClr val="000000"/>
                </a:solidFill>
                <a:latin typeface="Calibri" panose="020F0502020204030204" pitchFamily="34" charset="0"/>
              </a:rPr>
              <a:t>Magengeschwür,Sodbrennen</a:t>
            </a:r>
            <a:r>
              <a:rPr lang="de-DE" sz="1800" b="0" i="0" u="none" strike="noStrike" baseline="0" dirty="0">
                <a:solidFill>
                  <a:srgbClr val="000000"/>
                </a:solidFill>
                <a:latin typeface="Calibri" panose="020F0502020204030204" pitchFamily="34" charset="0"/>
              </a:rPr>
              <a:t> oder Refluxkrankheit verursachen. </a:t>
            </a:r>
            <a:endParaRPr lang="de-DE" dirty="0"/>
          </a:p>
        </p:txBody>
      </p:sp>
      <p:graphicFrame>
        <p:nvGraphicFramePr>
          <p:cNvPr id="4" name="Tabelle 4">
            <a:extLst>
              <a:ext uri="{FF2B5EF4-FFF2-40B4-BE49-F238E27FC236}">
                <a16:creationId xmlns:a16="http://schemas.microsoft.com/office/drawing/2014/main" id="{614A6528-9A0D-5E39-97EA-7E218AC81DB9}"/>
              </a:ext>
            </a:extLst>
          </p:cNvPr>
          <p:cNvGraphicFramePr>
            <a:graphicFrameLocks noGrp="1"/>
          </p:cNvGraphicFramePr>
          <p:nvPr>
            <p:extLst>
              <p:ext uri="{D42A27DB-BD31-4B8C-83A1-F6EECF244321}">
                <p14:modId xmlns:p14="http://schemas.microsoft.com/office/powerpoint/2010/main" val="962630136"/>
              </p:ext>
            </p:extLst>
          </p:nvPr>
        </p:nvGraphicFramePr>
        <p:xfrm>
          <a:off x="345689" y="983992"/>
          <a:ext cx="8497228" cy="5394960"/>
        </p:xfrm>
        <a:graphic>
          <a:graphicData uri="http://schemas.openxmlformats.org/drawingml/2006/table">
            <a:tbl>
              <a:tblPr firstRow="1" bandRow="1">
                <a:tableStyleId>{5C22544A-7EE6-4342-B048-85BDC9FD1C3A}</a:tableStyleId>
              </a:tblPr>
              <a:tblGrid>
                <a:gridCol w="4079552">
                  <a:extLst>
                    <a:ext uri="{9D8B030D-6E8A-4147-A177-3AD203B41FA5}">
                      <a16:colId xmlns:a16="http://schemas.microsoft.com/office/drawing/2014/main" val="4131215881"/>
                    </a:ext>
                  </a:extLst>
                </a:gridCol>
                <a:gridCol w="4417676">
                  <a:extLst>
                    <a:ext uri="{9D8B030D-6E8A-4147-A177-3AD203B41FA5}">
                      <a16:colId xmlns:a16="http://schemas.microsoft.com/office/drawing/2014/main" val="2357495671"/>
                    </a:ext>
                  </a:extLst>
                </a:gridCol>
              </a:tblGrid>
              <a:tr h="2277393">
                <a:tc>
                  <a:txBody>
                    <a:bodyPr/>
                    <a:lstStyle/>
                    <a:p>
                      <a:r>
                        <a:rPr lang="de-DE" sz="1800" b="0" i="0" u="none" strike="noStrike" kern="1200" baseline="0" dirty="0">
                          <a:solidFill>
                            <a:schemeClr val="tx1"/>
                          </a:solidFill>
                          <a:latin typeface="+mn-lt"/>
                          <a:ea typeface="+mn-ea"/>
                          <a:cs typeface="+mn-cs"/>
                        </a:rPr>
                        <a:t>Antazida: </a:t>
                      </a:r>
                    </a:p>
                    <a:p>
                      <a:r>
                        <a:rPr lang="de-DE" sz="1800" b="0" i="0" u="none" strike="noStrike" kern="1200" baseline="0" dirty="0">
                          <a:solidFill>
                            <a:schemeClr val="lt1"/>
                          </a:solidFill>
                          <a:latin typeface="+mn-lt"/>
                          <a:ea typeface="+mn-ea"/>
                          <a:cs typeface="+mn-cs"/>
                        </a:rPr>
                        <a:t>o </a:t>
                      </a:r>
                      <a:r>
                        <a:rPr lang="de-DE" sz="1800" b="0" i="0" u="none" strike="noStrike" kern="1200" baseline="0" dirty="0">
                          <a:solidFill>
                            <a:schemeClr val="tx1"/>
                          </a:solidFill>
                          <a:latin typeface="+mn-lt"/>
                          <a:ea typeface="+mn-ea"/>
                          <a:cs typeface="+mn-cs"/>
                        </a:rPr>
                        <a:t>Neutralisieren überschüssige Magensäure, </a:t>
                      </a:r>
                    </a:p>
                    <a:p>
                      <a:r>
                        <a:rPr lang="de-DE" sz="1800" b="0" i="0" u="none" strike="noStrike" kern="1200" baseline="0" dirty="0">
                          <a:solidFill>
                            <a:schemeClr val="tx1"/>
                          </a:solidFill>
                          <a:latin typeface="+mn-lt"/>
                          <a:ea typeface="+mn-ea"/>
                          <a:cs typeface="+mn-cs"/>
                        </a:rPr>
                        <a:t>o Einnahme 1 Stunde nach dem Essen &amp; vor dem Schlafengehen </a:t>
                      </a:r>
                    </a:p>
                    <a:p>
                      <a:endParaRPr lang="de-DE" sz="1800" b="0" i="0" u="none" strike="noStrike" kern="1200" baseline="0" dirty="0">
                        <a:solidFill>
                          <a:schemeClr val="tx1"/>
                        </a:solidFill>
                        <a:latin typeface="+mn-lt"/>
                        <a:ea typeface="+mn-ea"/>
                        <a:cs typeface="+mn-cs"/>
                      </a:endParaRPr>
                    </a:p>
                    <a:p>
                      <a:endParaRPr lang="de-DE" sz="1800" b="0" i="0" u="none" strike="noStrike" kern="1200" baseline="0" dirty="0">
                        <a:solidFill>
                          <a:schemeClr val="tx1"/>
                        </a:solidFill>
                        <a:latin typeface="+mn-lt"/>
                        <a:ea typeface="+mn-ea"/>
                        <a:cs typeface="+mn-cs"/>
                      </a:endParaRPr>
                    </a:p>
                    <a:p>
                      <a:endParaRPr lang="de-DE" sz="1800" b="0" i="0" u="none" strike="noStrike" kern="1200" baseline="0" dirty="0">
                        <a:solidFill>
                          <a:schemeClr val="tx1"/>
                        </a:solidFill>
                        <a:latin typeface="+mn-lt"/>
                        <a:ea typeface="+mn-ea"/>
                        <a:cs typeface="+mn-cs"/>
                      </a:endParaRPr>
                    </a:p>
                    <a:p>
                      <a:endParaRPr lang="de-DE" sz="1800" b="0" i="0" u="none" strike="noStrike" kern="1200" baseline="0" dirty="0">
                        <a:solidFill>
                          <a:schemeClr val="tx1"/>
                        </a:solidFill>
                        <a:latin typeface="+mn-lt"/>
                        <a:ea typeface="+mn-ea"/>
                        <a:cs typeface="+mn-cs"/>
                      </a:endParaRPr>
                    </a:p>
                    <a:p>
                      <a:r>
                        <a:rPr lang="de-DE" sz="1800" b="0" i="0" u="none" strike="noStrike" kern="1200" baseline="0" dirty="0">
                          <a:solidFill>
                            <a:schemeClr val="tx1"/>
                          </a:solidFill>
                          <a:latin typeface="+mn-lt"/>
                          <a:ea typeface="+mn-ea"/>
                          <a:cs typeface="+mn-cs"/>
                        </a:rPr>
                        <a:t>	</a:t>
                      </a:r>
                    </a:p>
                    <a:p>
                      <a:endParaRPr lang="de-DE" dirty="0"/>
                    </a:p>
                  </a:txBody>
                  <a:tcPr/>
                </a:tc>
                <a:tc>
                  <a:txBody>
                    <a:bodyPr/>
                    <a:lstStyle/>
                    <a:p>
                      <a:r>
                        <a:rPr lang="de-DE" sz="1800" b="0" i="0" u="none" strike="noStrike" kern="1200" baseline="0" dirty="0" err="1">
                          <a:solidFill>
                            <a:schemeClr val="tx1"/>
                          </a:solidFill>
                          <a:latin typeface="+mn-lt"/>
                          <a:ea typeface="+mn-ea"/>
                          <a:cs typeface="+mn-cs"/>
                        </a:rPr>
                        <a:t>Sucralfat</a:t>
                      </a:r>
                      <a:r>
                        <a:rPr lang="de-DE" sz="1800" b="0" i="0" u="none" strike="noStrike" kern="1200" baseline="0" dirty="0">
                          <a:solidFill>
                            <a:schemeClr val="tx1"/>
                          </a:solidFill>
                          <a:latin typeface="+mn-lt"/>
                          <a:ea typeface="+mn-ea"/>
                          <a:cs typeface="+mn-cs"/>
                        </a:rPr>
                        <a:t>: </a:t>
                      </a:r>
                    </a:p>
                    <a:p>
                      <a:r>
                        <a:rPr lang="de-DE" sz="1800" b="0" i="0" u="none" strike="noStrike" kern="1200" baseline="0" dirty="0">
                          <a:solidFill>
                            <a:schemeClr val="tx1"/>
                          </a:solidFill>
                          <a:latin typeface="+mn-lt"/>
                          <a:ea typeface="+mn-ea"/>
                          <a:cs typeface="+mn-cs"/>
                        </a:rPr>
                        <a:t>o Gelartige Schutzschicht an Magenschleimhaut </a:t>
                      </a:r>
                    </a:p>
                    <a:p>
                      <a:r>
                        <a:rPr lang="de-DE" sz="1800" b="0" i="0" u="none" strike="noStrike" kern="1200" baseline="0" dirty="0">
                          <a:solidFill>
                            <a:schemeClr val="tx1"/>
                          </a:solidFill>
                          <a:latin typeface="+mn-lt"/>
                          <a:ea typeface="+mn-ea"/>
                          <a:cs typeface="+mn-cs"/>
                        </a:rPr>
                        <a:t>o 2-Stunden-Abstand bei Medikamenteneinnahme beachten </a:t>
                      </a:r>
                    </a:p>
                    <a:p>
                      <a:r>
                        <a:rPr lang="de-DE" sz="1800" b="0" i="0" u="none" strike="noStrike" kern="1200" baseline="0" dirty="0">
                          <a:solidFill>
                            <a:schemeClr val="tx1"/>
                          </a:solidFill>
                          <a:latin typeface="+mn-lt"/>
                          <a:ea typeface="+mn-ea"/>
                          <a:cs typeface="+mn-cs"/>
                        </a:rPr>
                        <a:t>	</a:t>
                      </a:r>
                    </a:p>
                    <a:p>
                      <a:endParaRPr lang="de-DE" dirty="0"/>
                    </a:p>
                  </a:txBody>
                  <a:tcPr/>
                </a:tc>
                <a:extLst>
                  <a:ext uri="{0D108BD9-81ED-4DB2-BD59-A6C34878D82A}">
                    <a16:rowId xmlns:a16="http://schemas.microsoft.com/office/drawing/2014/main" val="3156444149"/>
                  </a:ext>
                </a:extLst>
              </a:tr>
              <a:tr h="1678605">
                <a:tc>
                  <a:txBody>
                    <a:bodyPr/>
                    <a:lstStyle/>
                    <a:p>
                      <a:r>
                        <a:rPr lang="de-DE" sz="1800" b="0" i="0" u="none" strike="noStrike" kern="1200" baseline="0" dirty="0">
                          <a:solidFill>
                            <a:schemeClr val="dk1"/>
                          </a:solidFill>
                          <a:latin typeface="+mn-lt"/>
                          <a:ea typeface="+mn-ea"/>
                          <a:cs typeface="+mn-cs"/>
                        </a:rPr>
                        <a:t>H2-Histaminblocker: </a:t>
                      </a:r>
                    </a:p>
                    <a:p>
                      <a:r>
                        <a:rPr lang="de-DE" sz="1800" b="0" i="0" u="none" strike="noStrike" kern="1200" baseline="0" dirty="0">
                          <a:solidFill>
                            <a:schemeClr val="dk1"/>
                          </a:solidFill>
                          <a:latin typeface="+mn-lt"/>
                          <a:ea typeface="+mn-ea"/>
                          <a:cs typeface="+mn-cs"/>
                        </a:rPr>
                        <a:t>o Hemmen die Freisetzung von Magensäure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sz="1800" b="0" i="0" u="none" strike="noStrike" kern="1200" baseline="0" dirty="0">
                          <a:solidFill>
                            <a:schemeClr val="dk1"/>
                          </a:solidFill>
                          <a:latin typeface="+mn-lt"/>
                          <a:ea typeface="+mn-ea"/>
                          <a:cs typeface="+mn-cs"/>
                        </a:rPr>
                        <a:t>Protonenpumpenhemmer: </a:t>
                      </a:r>
                    </a:p>
                    <a:p>
                      <a:r>
                        <a:rPr lang="de-DE" sz="1800" b="0" i="0" u="none" strike="noStrike" kern="1200" baseline="0" dirty="0">
                          <a:solidFill>
                            <a:schemeClr val="dk1"/>
                          </a:solidFill>
                          <a:latin typeface="+mn-lt"/>
                          <a:ea typeface="+mn-ea"/>
                          <a:cs typeface="+mn-cs"/>
                        </a:rPr>
                        <a:t>o Blockieren direkt Magensäure</a:t>
                      </a:r>
                    </a:p>
                    <a:p>
                      <a:r>
                        <a:rPr lang="de-DE" sz="1800" b="0" i="0" u="none" strike="noStrike" kern="1200" baseline="0" dirty="0" err="1">
                          <a:solidFill>
                            <a:schemeClr val="dk1"/>
                          </a:solidFill>
                          <a:latin typeface="+mn-lt"/>
                          <a:ea typeface="+mn-ea"/>
                          <a:cs typeface="+mn-cs"/>
                        </a:rPr>
                        <a:t>ausschüttung</a:t>
                      </a:r>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o Bei starken Beschwerden </a:t>
                      </a:r>
                    </a:p>
                    <a:p>
                      <a:r>
                        <a:rPr lang="de-DE" sz="1800" b="0" i="0" u="none" strike="noStrike" kern="1200" baseline="0" dirty="0">
                          <a:solidFill>
                            <a:schemeClr val="dk1"/>
                          </a:solidFill>
                          <a:latin typeface="+mn-lt"/>
                          <a:ea typeface="+mn-ea"/>
                          <a:cs typeface="+mn-cs"/>
                        </a:rPr>
                        <a:t>o Als Schutz bei</a:t>
                      </a:r>
                    </a:p>
                    <a:p>
                      <a:r>
                        <a:rPr lang="de-DE" sz="1800" b="0" i="0" u="none" strike="noStrike" kern="1200" baseline="0" dirty="0">
                          <a:solidFill>
                            <a:schemeClr val="dk1"/>
                          </a:solidFill>
                          <a:latin typeface="+mn-lt"/>
                          <a:ea typeface="+mn-ea"/>
                          <a:cs typeface="+mn-cs"/>
                        </a:rPr>
                        <a:t> Schmerzmittel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127284777"/>
                  </a:ext>
                </a:extLst>
              </a:tr>
            </a:tbl>
          </a:graphicData>
        </a:graphic>
      </p:graphicFrame>
      <p:pic>
        <p:nvPicPr>
          <p:cNvPr id="6" name="Grafik 5">
            <a:extLst>
              <a:ext uri="{FF2B5EF4-FFF2-40B4-BE49-F238E27FC236}">
                <a16:creationId xmlns:a16="http://schemas.microsoft.com/office/drawing/2014/main" id="{7E4C56A3-BDB4-D6FA-A2B5-A680C6605C30}"/>
              </a:ext>
            </a:extLst>
          </p:cNvPr>
          <p:cNvPicPr>
            <a:picLocks noChangeAspect="1"/>
          </p:cNvPicPr>
          <p:nvPr/>
        </p:nvPicPr>
        <p:blipFill>
          <a:blip r:embed="rId2"/>
          <a:stretch>
            <a:fillRect/>
          </a:stretch>
        </p:blipFill>
        <p:spPr>
          <a:xfrm>
            <a:off x="8273177" y="983991"/>
            <a:ext cx="3817249" cy="4625072"/>
          </a:xfrm>
          <a:prstGeom prst="rect">
            <a:avLst/>
          </a:prstGeom>
        </p:spPr>
      </p:pic>
      <p:pic>
        <p:nvPicPr>
          <p:cNvPr id="8" name="Grafik 7">
            <a:extLst>
              <a:ext uri="{FF2B5EF4-FFF2-40B4-BE49-F238E27FC236}">
                <a16:creationId xmlns:a16="http://schemas.microsoft.com/office/drawing/2014/main" id="{D965ADBA-DD5C-50AF-50CA-00A5FCB8D1B6}"/>
              </a:ext>
            </a:extLst>
          </p:cNvPr>
          <p:cNvPicPr>
            <a:picLocks noChangeAspect="1"/>
          </p:cNvPicPr>
          <p:nvPr/>
        </p:nvPicPr>
        <p:blipFill>
          <a:blip r:embed="rId3"/>
          <a:stretch>
            <a:fillRect/>
          </a:stretch>
        </p:blipFill>
        <p:spPr>
          <a:xfrm>
            <a:off x="9279897" y="4858420"/>
            <a:ext cx="2373549" cy="1832312"/>
          </a:xfrm>
          <a:prstGeom prst="rect">
            <a:avLst/>
          </a:prstGeom>
        </p:spPr>
      </p:pic>
      <p:pic>
        <p:nvPicPr>
          <p:cNvPr id="12" name="Grafik 11" descr="Ein Bild, das Text, Veröffentlichung, Buch, Allgemeine Versorgung enthält.&#10;&#10;Automatisch generierte Beschreibung">
            <a:extLst>
              <a:ext uri="{FF2B5EF4-FFF2-40B4-BE49-F238E27FC236}">
                <a16:creationId xmlns:a16="http://schemas.microsoft.com/office/drawing/2014/main" id="{35714EC7-9F8A-109D-201A-4B9396871B41}"/>
              </a:ext>
            </a:extLst>
          </p:cNvPr>
          <p:cNvPicPr>
            <a:picLocks noChangeAspect="1"/>
          </p:cNvPicPr>
          <p:nvPr/>
        </p:nvPicPr>
        <p:blipFill>
          <a:blip r:embed="rId4"/>
          <a:stretch>
            <a:fillRect/>
          </a:stretch>
        </p:blipFill>
        <p:spPr>
          <a:xfrm>
            <a:off x="501804" y="2405875"/>
            <a:ext cx="2857500" cy="1600200"/>
          </a:xfrm>
          <a:prstGeom prst="rect">
            <a:avLst/>
          </a:prstGeom>
        </p:spPr>
      </p:pic>
      <p:pic>
        <p:nvPicPr>
          <p:cNvPr id="14" name="Grafik 13" descr="Ein Bild, das Text, Screenshot, Visitenkarte, Design enthält.&#10;&#10;Automatisch generierte Beschreibung">
            <a:extLst>
              <a:ext uri="{FF2B5EF4-FFF2-40B4-BE49-F238E27FC236}">
                <a16:creationId xmlns:a16="http://schemas.microsoft.com/office/drawing/2014/main" id="{61390322-1937-D998-87A4-11C0D4E93082}"/>
              </a:ext>
            </a:extLst>
          </p:cNvPr>
          <p:cNvPicPr>
            <a:picLocks noChangeAspect="1"/>
          </p:cNvPicPr>
          <p:nvPr/>
        </p:nvPicPr>
        <p:blipFill>
          <a:blip r:embed="rId5"/>
          <a:stretch>
            <a:fillRect/>
          </a:stretch>
        </p:blipFill>
        <p:spPr>
          <a:xfrm>
            <a:off x="4786312" y="2557463"/>
            <a:ext cx="2372771" cy="1334314"/>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0760063B-4EDE-E8D2-9C74-F9B74FBE12FF}"/>
              </a:ext>
            </a:extLst>
          </p:cNvPr>
          <p:cNvPicPr>
            <a:picLocks noChangeAspect="1"/>
          </p:cNvPicPr>
          <p:nvPr/>
        </p:nvPicPr>
        <p:blipFill>
          <a:blip r:embed="rId6"/>
          <a:stretch>
            <a:fillRect/>
          </a:stretch>
        </p:blipFill>
        <p:spPr>
          <a:xfrm>
            <a:off x="1821450" y="4778606"/>
            <a:ext cx="2143125" cy="1600200"/>
          </a:xfrm>
          <a:prstGeom prst="rect">
            <a:avLst/>
          </a:prstGeom>
        </p:spPr>
      </p:pic>
      <p:pic>
        <p:nvPicPr>
          <p:cNvPr id="18" name="Grafik 17" descr="Ein Bild, das Text, Design enthält.&#10;&#10;Automatisch generierte Beschreibung">
            <a:extLst>
              <a:ext uri="{FF2B5EF4-FFF2-40B4-BE49-F238E27FC236}">
                <a16:creationId xmlns:a16="http://schemas.microsoft.com/office/drawing/2014/main" id="{8FB1E963-91C8-23B8-B1E8-576552081CD6}"/>
              </a:ext>
            </a:extLst>
          </p:cNvPr>
          <p:cNvPicPr>
            <a:picLocks noChangeAspect="1"/>
          </p:cNvPicPr>
          <p:nvPr/>
        </p:nvPicPr>
        <p:blipFill>
          <a:blip r:embed="rId7"/>
          <a:stretch>
            <a:fillRect/>
          </a:stretch>
        </p:blipFill>
        <p:spPr>
          <a:xfrm>
            <a:off x="6422397" y="5222432"/>
            <a:ext cx="2857500" cy="1600199"/>
          </a:xfrm>
          <a:prstGeom prst="rect">
            <a:avLst/>
          </a:prstGeom>
        </p:spPr>
      </p:pic>
    </p:spTree>
    <p:extLst>
      <p:ext uri="{BB962C8B-B14F-4D97-AF65-F5344CB8AC3E}">
        <p14:creationId xmlns:p14="http://schemas.microsoft.com/office/powerpoint/2010/main" val="407348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bbildung 1: Pharmakokinetik - Pharmakodynamik">
            <a:extLst>
              <a:ext uri="{FF2B5EF4-FFF2-40B4-BE49-F238E27FC236}">
                <a16:creationId xmlns:a16="http://schemas.microsoft.com/office/drawing/2014/main" id="{86343EBF-70DE-3355-6EBA-F2B9442AB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408" y="476003"/>
            <a:ext cx="5715000" cy="50196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rundlagen der allgemeinen Pharmakologie Teil 2: Pharmakodynamik">
            <a:extLst>
              <a:ext uri="{FF2B5EF4-FFF2-40B4-BE49-F238E27FC236}">
                <a16:creationId xmlns:a16="http://schemas.microsoft.com/office/drawing/2014/main" id="{55FEA629-D631-1C85-F640-FFD49D30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270" y="2003612"/>
            <a:ext cx="4560342" cy="179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892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7B37607-9F99-4689-9574-C7BAD2BEE1FA}"/>
              </a:ext>
            </a:extLst>
          </p:cNvPr>
          <p:cNvSpPr txBox="1"/>
          <p:nvPr/>
        </p:nvSpPr>
        <p:spPr>
          <a:xfrm>
            <a:off x="479502" y="200723"/>
            <a:ext cx="11385396" cy="2308324"/>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Medikamentengabe bei Übelkeit &amp; Erbrechen </a:t>
            </a:r>
          </a:p>
          <a:p>
            <a:r>
              <a:rPr lang="de-DE" sz="1800" b="0" i="0" u="none" strike="noStrike" baseline="0" dirty="0">
                <a:solidFill>
                  <a:srgbClr val="000000"/>
                </a:solidFill>
                <a:latin typeface="Calibri" panose="020F0502020204030204" pitchFamily="34" charset="0"/>
              </a:rPr>
              <a:t>Symptom mit vielen Ursachen. Zum Beispiel: </a:t>
            </a:r>
          </a:p>
          <a:p>
            <a:r>
              <a:rPr lang="de-DE" sz="1800" b="0" i="0" u="none" strike="noStrike" baseline="0" dirty="0">
                <a:solidFill>
                  <a:srgbClr val="000000"/>
                </a:solidFill>
                <a:latin typeface="Courier New" panose="02070309020205020404" pitchFamily="49" charset="0"/>
              </a:rPr>
              <a:t>o akute Infekte </a:t>
            </a:r>
          </a:p>
          <a:p>
            <a:r>
              <a:rPr lang="de-DE" sz="1800" b="0" i="0" u="none" strike="noStrike" baseline="0" dirty="0">
                <a:solidFill>
                  <a:srgbClr val="000000"/>
                </a:solidFill>
                <a:latin typeface="Courier New" panose="02070309020205020404" pitchFamily="49" charset="0"/>
              </a:rPr>
              <a:t>o Schwangerschaft </a:t>
            </a:r>
          </a:p>
          <a:p>
            <a:r>
              <a:rPr lang="de-DE" sz="1800" b="0" i="0" u="none" strike="noStrike" baseline="0" dirty="0">
                <a:solidFill>
                  <a:srgbClr val="000000"/>
                </a:solidFill>
                <a:latin typeface="Courier New" panose="02070309020205020404" pitchFamily="49" charset="0"/>
              </a:rPr>
              <a:t>o Chemotherapie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Magen-Darm-Trakt </a:t>
            </a:r>
          </a:p>
          <a:p>
            <a:r>
              <a:rPr lang="de-DE" sz="1800" b="0" i="0" u="none" strike="noStrike" baseline="0" dirty="0">
                <a:solidFill>
                  <a:srgbClr val="000000"/>
                </a:solidFill>
                <a:latin typeface="Courier New" panose="02070309020205020404" pitchFamily="49" charset="0"/>
              </a:rPr>
              <a:t>o Migräneanfall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Bei langem &amp; häufigem Erbrechen Gefahr von schweren Elektrolytentgleisungen durch Flüssigkeitsverlust</a:t>
            </a:r>
            <a:endParaRPr lang="de-DE" dirty="0"/>
          </a:p>
        </p:txBody>
      </p:sp>
      <p:sp>
        <p:nvSpPr>
          <p:cNvPr id="5" name="Textfeld 4">
            <a:extLst>
              <a:ext uri="{FF2B5EF4-FFF2-40B4-BE49-F238E27FC236}">
                <a16:creationId xmlns:a16="http://schemas.microsoft.com/office/drawing/2014/main" id="{EF149B8E-C38C-5516-F62E-FE961ED6B106}"/>
              </a:ext>
            </a:extLst>
          </p:cNvPr>
          <p:cNvSpPr txBox="1"/>
          <p:nvPr/>
        </p:nvSpPr>
        <p:spPr>
          <a:xfrm>
            <a:off x="334537" y="3166946"/>
            <a:ext cx="11619570" cy="1077218"/>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23.2. Darm </a:t>
            </a:r>
          </a:p>
          <a:p>
            <a:r>
              <a:rPr lang="de-DE" sz="2000" b="0" i="0" u="none" strike="noStrike" baseline="0" dirty="0">
                <a:solidFill>
                  <a:srgbClr val="000000"/>
                </a:solidFill>
                <a:latin typeface="Calibri" panose="020F0502020204030204" pitchFamily="34" charset="0"/>
              </a:rPr>
              <a:t>Obstipation &amp; Diarrhoe </a:t>
            </a:r>
          </a:p>
          <a:p>
            <a:r>
              <a:rPr lang="de-DE" sz="2000" b="0" i="0" u="none" strike="noStrike" baseline="0" dirty="0">
                <a:solidFill>
                  <a:srgbClr val="000000"/>
                </a:solidFill>
                <a:latin typeface="Calibri" panose="020F0502020204030204" pitchFamily="34" charset="0"/>
              </a:rPr>
              <a:t>(Stuhlverstopfung &amp; Durchfall) </a:t>
            </a:r>
            <a:endParaRPr lang="de-DE" sz="2000" dirty="0"/>
          </a:p>
        </p:txBody>
      </p:sp>
      <p:pic>
        <p:nvPicPr>
          <p:cNvPr id="7" name="Grafik 6">
            <a:extLst>
              <a:ext uri="{FF2B5EF4-FFF2-40B4-BE49-F238E27FC236}">
                <a16:creationId xmlns:a16="http://schemas.microsoft.com/office/drawing/2014/main" id="{2996259D-A822-E976-9903-D700274DFF28}"/>
              </a:ext>
            </a:extLst>
          </p:cNvPr>
          <p:cNvPicPr>
            <a:picLocks noChangeAspect="1"/>
          </p:cNvPicPr>
          <p:nvPr/>
        </p:nvPicPr>
        <p:blipFill>
          <a:blip r:embed="rId2"/>
          <a:stretch>
            <a:fillRect/>
          </a:stretch>
        </p:blipFill>
        <p:spPr>
          <a:xfrm>
            <a:off x="4167051" y="2509048"/>
            <a:ext cx="5209950" cy="4148230"/>
          </a:xfrm>
          <a:prstGeom prst="rect">
            <a:avLst/>
          </a:prstGeom>
        </p:spPr>
      </p:pic>
    </p:spTree>
    <p:extLst>
      <p:ext uri="{BB962C8B-B14F-4D97-AF65-F5344CB8AC3E}">
        <p14:creationId xmlns:p14="http://schemas.microsoft.com/office/powerpoint/2010/main" val="13075917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39AC2B3-7FF1-80F1-2D82-2DFBFB851299}"/>
              </a:ext>
            </a:extLst>
          </p:cNvPr>
          <p:cNvSpPr txBox="1"/>
          <p:nvPr/>
        </p:nvSpPr>
        <p:spPr>
          <a:xfrm>
            <a:off x="261257" y="457200"/>
            <a:ext cx="11260183" cy="2339102"/>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Obstipation </a:t>
            </a:r>
          </a:p>
          <a:p>
            <a:r>
              <a:rPr lang="de-DE" sz="1800" b="0" i="0" u="none" strike="noStrike" baseline="0" dirty="0">
                <a:solidFill>
                  <a:srgbClr val="000000"/>
                </a:solidFill>
                <a:latin typeface="Calibri" panose="020F0502020204030204" pitchFamily="34" charset="0"/>
              </a:rPr>
              <a:t>Medikamente zur Stuhlförderung (Laxantien) kurzfristig bei: </a:t>
            </a:r>
          </a:p>
          <a:p>
            <a:r>
              <a:rPr lang="de-DE" sz="1800" b="0" i="0" u="none" strike="noStrike" baseline="0" dirty="0">
                <a:solidFill>
                  <a:srgbClr val="000000"/>
                </a:solidFill>
                <a:latin typeface="Courier New" panose="02070309020205020404" pitchFamily="49" charset="0"/>
              </a:rPr>
              <a:t>o Röntgenuntersuchungen </a:t>
            </a:r>
          </a:p>
          <a:p>
            <a:r>
              <a:rPr lang="de-DE" sz="1800" b="0" i="0" u="none" strike="noStrike" baseline="0" dirty="0">
                <a:solidFill>
                  <a:srgbClr val="000000"/>
                </a:solidFill>
                <a:latin typeface="Courier New" panose="02070309020205020404" pitchFamily="49" charset="0"/>
              </a:rPr>
              <a:t>o Vor oder nach Operationen </a:t>
            </a:r>
          </a:p>
          <a:p>
            <a:r>
              <a:rPr lang="de-DE" sz="1800" b="0" i="0" u="none" strike="noStrike" baseline="0" dirty="0">
                <a:solidFill>
                  <a:srgbClr val="000000"/>
                </a:solidFill>
                <a:latin typeface="Courier New" panose="02070309020205020404" pitchFamily="49" charset="0"/>
              </a:rPr>
              <a:t>o Schmerzhafter Stuhlentleerung </a:t>
            </a:r>
          </a:p>
          <a:p>
            <a:r>
              <a:rPr lang="de-DE" sz="1800" b="0" i="0" u="none" strike="noStrike" baseline="0" dirty="0">
                <a:solidFill>
                  <a:srgbClr val="000000"/>
                </a:solidFill>
                <a:latin typeface="Courier New" panose="02070309020205020404" pitchFamily="49" charset="0"/>
              </a:rPr>
              <a:t>o Einnahme von giftigen Stoffen </a:t>
            </a:r>
          </a:p>
          <a:p>
            <a:r>
              <a:rPr lang="de-DE" sz="1800" b="0" i="0" u="none" strike="noStrike" baseline="0" dirty="0">
                <a:solidFill>
                  <a:srgbClr val="000000"/>
                </a:solidFill>
                <a:latin typeface="Courier New" panose="02070309020205020404" pitchFamily="49" charset="0"/>
              </a:rPr>
              <a:t>o Medikamentös bedingte Verstopfung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Nach einer Geburt </a:t>
            </a:r>
          </a:p>
        </p:txBody>
      </p:sp>
      <p:pic>
        <p:nvPicPr>
          <p:cNvPr id="5" name="Grafik 4">
            <a:extLst>
              <a:ext uri="{FF2B5EF4-FFF2-40B4-BE49-F238E27FC236}">
                <a16:creationId xmlns:a16="http://schemas.microsoft.com/office/drawing/2014/main" id="{3DCC1E0C-8C30-5BBA-559E-642E32D16B05}"/>
              </a:ext>
            </a:extLst>
          </p:cNvPr>
          <p:cNvPicPr>
            <a:picLocks noChangeAspect="1"/>
          </p:cNvPicPr>
          <p:nvPr/>
        </p:nvPicPr>
        <p:blipFill>
          <a:blip r:embed="rId2"/>
          <a:stretch>
            <a:fillRect/>
          </a:stretch>
        </p:blipFill>
        <p:spPr>
          <a:xfrm>
            <a:off x="7092966" y="457200"/>
            <a:ext cx="2957209" cy="1955260"/>
          </a:xfrm>
          <a:prstGeom prst="rect">
            <a:avLst/>
          </a:prstGeom>
        </p:spPr>
      </p:pic>
      <p:sp>
        <p:nvSpPr>
          <p:cNvPr id="7" name="Textfeld 6">
            <a:extLst>
              <a:ext uri="{FF2B5EF4-FFF2-40B4-BE49-F238E27FC236}">
                <a16:creationId xmlns:a16="http://schemas.microsoft.com/office/drawing/2014/main" id="{E59CF72E-D7D8-5FAD-3E0F-9713B75E0CE2}"/>
              </a:ext>
            </a:extLst>
          </p:cNvPr>
          <p:cNvSpPr txBox="1"/>
          <p:nvPr/>
        </p:nvSpPr>
        <p:spPr>
          <a:xfrm>
            <a:off x="261256" y="3334215"/>
            <a:ext cx="11715153" cy="2031325"/>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Wirkungsprinzipien von Medikamenten zur Stuhlförderung (Abführmittel=Laxantien): </a:t>
            </a:r>
          </a:p>
          <a:p>
            <a:r>
              <a:rPr lang="de-DE" sz="1800" b="0" i="0" u="none" strike="noStrike" baseline="0" dirty="0">
                <a:solidFill>
                  <a:srgbClr val="000000"/>
                </a:solidFill>
                <a:latin typeface="Courier New" panose="02070309020205020404" pitchFamily="49" charset="0"/>
              </a:rPr>
              <a:t>o Quellung unter Aufnahme von Wasser </a:t>
            </a:r>
          </a:p>
          <a:p>
            <a:r>
              <a:rPr lang="de-DE" sz="1800" b="0" i="0" u="none" strike="noStrike" baseline="0" dirty="0">
                <a:solidFill>
                  <a:srgbClr val="000000"/>
                </a:solidFill>
                <a:latin typeface="Courier New" panose="02070309020205020404" pitchFamily="49" charset="0"/>
              </a:rPr>
              <a:t>o Zurückhaltung von Wasser im Darm </a:t>
            </a:r>
          </a:p>
          <a:p>
            <a:r>
              <a:rPr lang="de-DE" sz="1800" b="0" i="0" u="none" strike="noStrike" baseline="0" dirty="0">
                <a:solidFill>
                  <a:srgbClr val="000000"/>
                </a:solidFill>
                <a:latin typeface="Courier New" panose="02070309020205020404" pitchFamily="49" charset="0"/>
              </a:rPr>
              <a:t>o Wirkung auf Darmschleimhaut </a:t>
            </a:r>
          </a:p>
          <a:p>
            <a:r>
              <a:rPr lang="de-DE" sz="1800" b="0" i="0" u="none" strike="noStrike" baseline="0" dirty="0">
                <a:solidFill>
                  <a:srgbClr val="000000"/>
                </a:solidFill>
                <a:latin typeface="Courier New" panose="02070309020205020404" pitchFamily="49" charset="0"/>
              </a:rPr>
              <a:t>o Verminderung des Widerstandes durch Gleitmittel </a:t>
            </a:r>
          </a:p>
          <a:p>
            <a:r>
              <a:rPr lang="de-DE" sz="1800" b="0" i="0" u="none" strike="noStrike" baseline="0" dirty="0">
                <a:solidFill>
                  <a:srgbClr val="000000"/>
                </a:solidFill>
                <a:latin typeface="Courier New" panose="02070309020205020404" pitchFamily="49" charset="0"/>
              </a:rPr>
              <a:t>o Auslösung des Entleerungsreflexes </a:t>
            </a:r>
          </a:p>
          <a:p>
            <a:r>
              <a:rPr lang="de-DE" sz="1800" b="0" i="0" u="none" strike="noStrike" baseline="0" dirty="0">
                <a:solidFill>
                  <a:srgbClr val="000000"/>
                </a:solidFill>
                <a:latin typeface="Courier New" panose="02070309020205020404" pitchFamily="49" charset="0"/>
              </a:rPr>
              <a:t>o Anregung der normalen Darmtätigkeit </a:t>
            </a:r>
          </a:p>
        </p:txBody>
      </p:sp>
    </p:spTree>
    <p:extLst>
      <p:ext uri="{BB962C8B-B14F-4D97-AF65-F5344CB8AC3E}">
        <p14:creationId xmlns:p14="http://schemas.microsoft.com/office/powerpoint/2010/main" val="13434474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2">
            <a:extLst>
              <a:ext uri="{FF2B5EF4-FFF2-40B4-BE49-F238E27FC236}">
                <a16:creationId xmlns:a16="http://schemas.microsoft.com/office/drawing/2014/main" id="{CF350463-0257-516A-A2A2-A258ACBA12B9}"/>
              </a:ext>
            </a:extLst>
          </p:cNvPr>
          <p:cNvGraphicFramePr>
            <a:graphicFrameLocks noGrp="1"/>
          </p:cNvGraphicFramePr>
          <p:nvPr>
            <p:extLst>
              <p:ext uri="{D42A27DB-BD31-4B8C-83A1-F6EECF244321}">
                <p14:modId xmlns:p14="http://schemas.microsoft.com/office/powerpoint/2010/main" val="2784690796"/>
              </p:ext>
            </p:extLst>
          </p:nvPr>
        </p:nvGraphicFramePr>
        <p:xfrm>
          <a:off x="2032000" y="719666"/>
          <a:ext cx="8128000" cy="476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4440836"/>
                    </a:ext>
                  </a:extLst>
                </a:gridCol>
                <a:gridCol w="4064000">
                  <a:extLst>
                    <a:ext uri="{9D8B030D-6E8A-4147-A177-3AD203B41FA5}">
                      <a16:colId xmlns:a16="http://schemas.microsoft.com/office/drawing/2014/main" val="200848477"/>
                    </a:ext>
                  </a:extLst>
                </a:gridCol>
              </a:tblGrid>
              <a:tr h="370840">
                <a:tc>
                  <a:txBody>
                    <a:bodyPr/>
                    <a:lstStyle/>
                    <a:p>
                      <a:r>
                        <a:rPr lang="de-DE" sz="1800" b="0" i="0" u="none" strike="noStrike" kern="1200" baseline="0" dirty="0">
                          <a:solidFill>
                            <a:schemeClr val="tx1"/>
                          </a:solidFill>
                          <a:latin typeface="+mn-lt"/>
                          <a:ea typeface="+mn-ea"/>
                          <a:cs typeface="+mn-cs"/>
                        </a:rPr>
                        <a:t>Quellstoffe: </a:t>
                      </a:r>
                    </a:p>
                    <a:p>
                      <a:r>
                        <a:rPr lang="de-DE" sz="1800" b="0" i="0" u="none" strike="noStrike" kern="1200" baseline="0" dirty="0">
                          <a:solidFill>
                            <a:schemeClr val="tx1"/>
                          </a:solidFill>
                          <a:latin typeface="+mn-lt"/>
                          <a:ea typeface="+mn-ea"/>
                          <a:cs typeface="+mn-cs"/>
                        </a:rPr>
                        <a:t>Mit genügend Wasser einnehmen. </a:t>
                      </a:r>
                    </a:p>
                    <a:p>
                      <a:r>
                        <a:rPr lang="de-DE" sz="1800" b="0" i="0" u="none" strike="noStrike" kern="1200" baseline="0" dirty="0">
                          <a:solidFill>
                            <a:schemeClr val="tx1"/>
                          </a:solidFill>
                          <a:latin typeface="+mn-lt"/>
                          <a:ea typeface="+mn-ea"/>
                          <a:cs typeface="+mn-cs"/>
                        </a:rPr>
                        <a:t>Z. B. Leinsamen, Weizenkleie, indischer Flohsamen </a:t>
                      </a:r>
                    </a:p>
                    <a:p>
                      <a:endParaRPr lang="de-DE" sz="1800" b="0" i="0" u="none" strike="noStrike" kern="1200" baseline="0" dirty="0">
                        <a:solidFill>
                          <a:schemeClr val="tx1"/>
                        </a:solidFill>
                        <a:latin typeface="+mn-lt"/>
                        <a:ea typeface="+mn-ea"/>
                        <a:cs typeface="+mn-cs"/>
                      </a:endParaRPr>
                    </a:p>
                    <a:p>
                      <a:endParaRPr lang="de-DE" sz="1800" b="0" i="0" u="none" strike="noStrike" kern="1200" baseline="0" dirty="0">
                        <a:solidFill>
                          <a:schemeClr val="tx1"/>
                        </a:solidFill>
                        <a:latin typeface="+mn-lt"/>
                        <a:ea typeface="+mn-ea"/>
                        <a:cs typeface="+mn-cs"/>
                      </a:endParaRPr>
                    </a:p>
                    <a:p>
                      <a:r>
                        <a:rPr lang="de-DE" sz="1800" b="0" i="0" u="none" strike="noStrike" kern="1200" baseline="0" dirty="0">
                          <a:solidFill>
                            <a:schemeClr val="tx1"/>
                          </a:solidFill>
                          <a:latin typeface="+mn-lt"/>
                          <a:ea typeface="+mn-ea"/>
                          <a:cs typeface="+mn-cs"/>
                        </a:rPr>
                        <a:t>	</a:t>
                      </a:r>
                    </a:p>
                    <a:p>
                      <a:endParaRPr lang="de-DE" dirty="0"/>
                    </a:p>
                  </a:txBody>
                  <a:tcPr/>
                </a:tc>
                <a:tc>
                  <a:txBody>
                    <a:bodyPr/>
                    <a:lstStyle/>
                    <a:p>
                      <a:r>
                        <a:rPr lang="de-DE" sz="1800" b="0" i="0" u="none" strike="noStrike" kern="1200" baseline="0" dirty="0">
                          <a:solidFill>
                            <a:schemeClr val="tx1"/>
                          </a:solidFill>
                          <a:latin typeface="+mn-lt"/>
                          <a:ea typeface="+mn-ea"/>
                          <a:cs typeface="+mn-cs"/>
                        </a:rPr>
                        <a:t>Wasseraufnahme: </a:t>
                      </a:r>
                    </a:p>
                    <a:p>
                      <a:r>
                        <a:rPr lang="de-DE" sz="1800" b="0" i="0" u="none" strike="noStrike" kern="1200" baseline="0" dirty="0">
                          <a:solidFill>
                            <a:schemeClr val="tx1"/>
                          </a:solidFill>
                          <a:latin typeface="+mn-lt"/>
                          <a:ea typeface="+mn-ea"/>
                          <a:cs typeface="+mn-cs"/>
                        </a:rPr>
                        <a:t>Stuhl wird verdünnt. Z. B. Bittersalz / Glaubersalz. Anwendung nur kurz – Elektrolytverlust</a:t>
                      </a:r>
                      <a:r>
                        <a:rPr lang="de-DE" sz="1800" b="0" i="0" u="none" strike="noStrike" kern="1200" baseline="0" dirty="0">
                          <a:solidFill>
                            <a:schemeClr val="lt1"/>
                          </a:solidFill>
                          <a:latin typeface="+mn-lt"/>
                          <a:ea typeface="+mn-ea"/>
                          <a:cs typeface="+mn-cs"/>
                        </a:rPr>
                        <a:t>! 	</a:t>
                      </a:r>
                    </a:p>
                    <a:p>
                      <a:endParaRPr lang="de-DE" dirty="0"/>
                    </a:p>
                  </a:txBody>
                  <a:tcPr/>
                </a:tc>
                <a:extLst>
                  <a:ext uri="{0D108BD9-81ED-4DB2-BD59-A6C34878D82A}">
                    <a16:rowId xmlns:a16="http://schemas.microsoft.com/office/drawing/2014/main" val="3451743184"/>
                  </a:ext>
                </a:extLst>
              </a:tr>
              <a:tr h="370840">
                <a:tc>
                  <a:txBody>
                    <a:bodyPr/>
                    <a:lstStyle/>
                    <a:p>
                      <a:r>
                        <a:rPr lang="de-DE" sz="1800" b="0" i="0" u="none" strike="noStrike" kern="1200" baseline="0" dirty="0">
                          <a:solidFill>
                            <a:schemeClr val="dk1"/>
                          </a:solidFill>
                          <a:latin typeface="+mn-lt"/>
                          <a:ea typeface="+mn-ea"/>
                          <a:cs typeface="+mn-cs"/>
                        </a:rPr>
                        <a:t>Wirkung auf Darmschleimhaut: </a:t>
                      </a:r>
                    </a:p>
                    <a:p>
                      <a:r>
                        <a:rPr lang="de-DE" sz="1800" b="0" i="0" u="none" strike="noStrike" kern="1200" baseline="0" dirty="0">
                          <a:solidFill>
                            <a:schemeClr val="dk1"/>
                          </a:solidFill>
                          <a:latin typeface="+mn-lt"/>
                          <a:ea typeface="+mn-ea"/>
                          <a:cs typeface="+mn-cs"/>
                        </a:rPr>
                        <a:t>Wirkprinzip: es kommt zu einer reduzierten Wasseraufnahme aus dem Stuhl 	</a:t>
                      </a:r>
                    </a:p>
                    <a:p>
                      <a:endParaRPr lang="de-DE" dirty="0"/>
                    </a:p>
                  </a:txBody>
                  <a:tcPr/>
                </a:tc>
                <a:tc>
                  <a:txBody>
                    <a:bodyPr/>
                    <a:lstStyle/>
                    <a:p>
                      <a:r>
                        <a:rPr lang="de-DE" sz="1800" b="0" i="0" u="none" strike="noStrike" kern="1200" baseline="0" dirty="0">
                          <a:solidFill>
                            <a:schemeClr val="dk1"/>
                          </a:solidFill>
                          <a:latin typeface="+mn-lt"/>
                          <a:ea typeface="+mn-ea"/>
                          <a:cs typeface="+mn-cs"/>
                        </a:rPr>
                        <a:t>Rektale Anwendung: </a:t>
                      </a:r>
                    </a:p>
                    <a:p>
                      <a:r>
                        <a:rPr lang="de-DE" sz="1800" b="0" i="0" u="none" strike="noStrike" kern="1200" baseline="0" dirty="0">
                          <a:solidFill>
                            <a:schemeClr val="dk1"/>
                          </a:solidFill>
                          <a:latin typeface="+mn-lt"/>
                          <a:ea typeface="+mn-ea"/>
                          <a:cs typeface="+mn-cs"/>
                        </a:rPr>
                        <a:t>Stuhlentleerung nach 15-30 Minuten. </a:t>
                      </a:r>
                    </a:p>
                    <a:p>
                      <a:r>
                        <a:rPr lang="de-DE" sz="1800" b="0" i="0" u="none" strike="noStrike" kern="1200" baseline="0" dirty="0">
                          <a:solidFill>
                            <a:schemeClr val="dk1"/>
                          </a:solidFill>
                          <a:latin typeface="+mn-lt"/>
                          <a:ea typeface="+mn-ea"/>
                          <a:cs typeface="+mn-cs"/>
                        </a:rPr>
                        <a:t>Z. B. Glyzerinzäpfchen, Einlauf, </a:t>
                      </a:r>
                      <a:r>
                        <a:rPr lang="de-DE" sz="1800" b="0" i="0" u="none" strike="noStrike" kern="1200" baseline="0" dirty="0" err="1">
                          <a:solidFill>
                            <a:schemeClr val="dk1"/>
                          </a:solidFill>
                          <a:latin typeface="+mn-lt"/>
                          <a:ea typeface="+mn-ea"/>
                          <a:cs typeface="+mn-cs"/>
                        </a:rPr>
                        <a:t>Microklist</a:t>
                      </a:r>
                      <a:r>
                        <a:rPr lang="de-DE" sz="1800" b="0" i="0" u="none" strike="noStrike" kern="1200" baseline="0" dirty="0">
                          <a:solidFill>
                            <a:schemeClr val="dk1"/>
                          </a:solidFill>
                          <a:latin typeface="+mn-lt"/>
                          <a:ea typeface="+mn-ea"/>
                          <a:cs typeface="+mn-cs"/>
                        </a:rPr>
                        <a:t> (keine Applikation durch </a:t>
                      </a:r>
                      <a:r>
                        <a:rPr lang="de-DE" sz="1800" b="0" i="0" u="none" strike="noStrike" kern="1200" baseline="0" dirty="0" err="1">
                          <a:solidFill>
                            <a:schemeClr val="dk1"/>
                          </a:solidFill>
                          <a:latin typeface="+mn-lt"/>
                          <a:ea typeface="+mn-ea"/>
                          <a:cs typeface="+mn-cs"/>
                        </a:rPr>
                        <a:t>HeimhelferInnen</a:t>
                      </a:r>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3527886962"/>
                  </a:ext>
                </a:extLst>
              </a:tr>
              <a:tr h="370840">
                <a:tc>
                  <a:txBody>
                    <a:bodyPr/>
                    <a:lstStyle/>
                    <a:p>
                      <a:endParaRPr lang="de-DE"/>
                    </a:p>
                  </a:txBody>
                  <a:tcPr/>
                </a:tc>
                <a:tc>
                  <a:txBody>
                    <a:bodyPr/>
                    <a:lstStyle/>
                    <a:p>
                      <a:endParaRPr lang="de-DE"/>
                    </a:p>
                  </a:txBody>
                  <a:tcPr/>
                </a:tc>
                <a:extLst>
                  <a:ext uri="{0D108BD9-81ED-4DB2-BD59-A6C34878D82A}">
                    <a16:rowId xmlns:a16="http://schemas.microsoft.com/office/drawing/2014/main" val="323966592"/>
                  </a:ext>
                </a:extLst>
              </a:tr>
              <a:tr h="370840">
                <a:tc>
                  <a:txBody>
                    <a:bodyPr/>
                    <a:lstStyle/>
                    <a:p>
                      <a:endParaRPr lang="de-DE"/>
                    </a:p>
                  </a:txBody>
                  <a:tcPr/>
                </a:tc>
                <a:tc>
                  <a:txBody>
                    <a:bodyPr/>
                    <a:lstStyle/>
                    <a:p>
                      <a:endParaRPr lang="de-DE" dirty="0"/>
                    </a:p>
                  </a:txBody>
                  <a:tcPr/>
                </a:tc>
                <a:extLst>
                  <a:ext uri="{0D108BD9-81ED-4DB2-BD59-A6C34878D82A}">
                    <a16:rowId xmlns:a16="http://schemas.microsoft.com/office/drawing/2014/main" val="998174543"/>
                  </a:ext>
                </a:extLst>
              </a:tr>
            </a:tbl>
          </a:graphicData>
        </a:graphic>
      </p:graphicFrame>
      <p:pic>
        <p:nvPicPr>
          <p:cNvPr id="4" name="Grafik 3" descr="Ein Bild, das Text, Essen enthält.&#10;&#10;Automatisch generierte Beschreibung">
            <a:extLst>
              <a:ext uri="{FF2B5EF4-FFF2-40B4-BE49-F238E27FC236}">
                <a16:creationId xmlns:a16="http://schemas.microsoft.com/office/drawing/2014/main" id="{33EB49B6-C655-8D2B-83EA-21600BFD557C}"/>
              </a:ext>
            </a:extLst>
          </p:cNvPr>
          <p:cNvPicPr>
            <a:picLocks noChangeAspect="1"/>
          </p:cNvPicPr>
          <p:nvPr/>
        </p:nvPicPr>
        <p:blipFill>
          <a:blip r:embed="rId2"/>
          <a:stretch>
            <a:fillRect/>
          </a:stretch>
        </p:blipFill>
        <p:spPr>
          <a:xfrm>
            <a:off x="3496720" y="1619143"/>
            <a:ext cx="2143125" cy="1324779"/>
          </a:xfrm>
          <a:prstGeom prst="rect">
            <a:avLst/>
          </a:prstGeom>
        </p:spPr>
      </p:pic>
    </p:spTree>
    <p:extLst>
      <p:ext uri="{BB962C8B-B14F-4D97-AF65-F5344CB8AC3E}">
        <p14:creationId xmlns:p14="http://schemas.microsoft.com/office/powerpoint/2010/main" val="14774949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3A5FEE4-CE94-BF87-04B1-429B4555605C}"/>
              </a:ext>
            </a:extLst>
          </p:cNvPr>
          <p:cNvSpPr txBox="1"/>
          <p:nvPr/>
        </p:nvSpPr>
        <p:spPr>
          <a:xfrm>
            <a:off x="691376" y="323385"/>
            <a:ext cx="9244361" cy="954107"/>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Diarrhoe </a:t>
            </a:r>
          </a:p>
          <a:p>
            <a:r>
              <a:rPr lang="de-DE" sz="1800" b="0" i="0" u="none" strike="noStrike" baseline="0" dirty="0">
                <a:solidFill>
                  <a:srgbClr val="000000"/>
                </a:solidFill>
                <a:latin typeface="Calibri" panose="020F0502020204030204" pitchFamily="34" charset="0"/>
              </a:rPr>
              <a:t>Diarrhoe = Durchfall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Gefahr bei Durchfall: Flüssigkeits- &amp; Mineralstoffverlust </a:t>
            </a:r>
          </a:p>
        </p:txBody>
      </p:sp>
      <p:sp>
        <p:nvSpPr>
          <p:cNvPr id="5" name="Textfeld 4">
            <a:extLst>
              <a:ext uri="{FF2B5EF4-FFF2-40B4-BE49-F238E27FC236}">
                <a16:creationId xmlns:a16="http://schemas.microsoft.com/office/drawing/2014/main" id="{772A94BD-4CEE-2FCD-8873-73178099086F}"/>
              </a:ext>
            </a:extLst>
          </p:cNvPr>
          <p:cNvSpPr txBox="1"/>
          <p:nvPr/>
        </p:nvSpPr>
        <p:spPr>
          <a:xfrm>
            <a:off x="591015" y="1996068"/>
            <a:ext cx="10961648" cy="2031325"/>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Behandlung: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Zucker- &amp; salzhaltige Flüssigkeiten trinken </a:t>
            </a:r>
          </a:p>
          <a:p>
            <a:r>
              <a:rPr lang="de-DE" sz="1800" b="0" i="0" u="none" strike="noStrike" baseline="0" dirty="0">
                <a:solidFill>
                  <a:srgbClr val="000000"/>
                </a:solidFill>
                <a:latin typeface="Courier New" panose="02070309020205020404" pitchFamily="49" charset="0"/>
              </a:rPr>
              <a:t>o Bindung von Giftstoffen </a:t>
            </a:r>
          </a:p>
          <a:p>
            <a:r>
              <a:rPr lang="de-DE" sz="1800" b="0" i="0" u="none" strike="noStrike" baseline="0" dirty="0">
                <a:solidFill>
                  <a:srgbClr val="000000"/>
                </a:solidFill>
                <a:latin typeface="Courier New" panose="02070309020205020404" pitchFamily="49" charset="0"/>
              </a:rPr>
              <a:t>o Darmbewegungen hemmen </a:t>
            </a:r>
          </a:p>
          <a:p>
            <a:r>
              <a:rPr lang="de-DE" sz="1800" b="0" i="0" u="none" strike="noStrike" baseline="0" dirty="0">
                <a:solidFill>
                  <a:srgbClr val="000000"/>
                </a:solidFill>
                <a:latin typeface="Courier New" panose="02070309020205020404" pitchFamily="49" charset="0"/>
              </a:rPr>
              <a:t>o Aufbau der Darmflora </a:t>
            </a:r>
          </a:p>
          <a:p>
            <a:r>
              <a:rPr lang="de-DE" sz="1800" b="0" i="0" u="none" strike="noStrike" baseline="0" dirty="0">
                <a:solidFill>
                  <a:srgbClr val="000000"/>
                </a:solidFill>
                <a:latin typeface="Courier New" panose="02070309020205020404" pitchFamily="49" charset="0"/>
              </a:rPr>
              <a:t>o Infusion (bei sehr schwerem Verlauf)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Zusätzlich Antibiotika-Gabe bei bakteriellen Infektionen z. B. </a:t>
            </a:r>
            <a:r>
              <a:rPr lang="de-DE" sz="1800" b="0" i="0" u="none" strike="noStrike" baseline="0" dirty="0">
                <a:solidFill>
                  <a:srgbClr val="FF0000"/>
                </a:solidFill>
                <a:latin typeface="Calibri" panose="020F0502020204030204" pitchFamily="34" charset="0"/>
              </a:rPr>
              <a:t>Salmonellen </a:t>
            </a:r>
          </a:p>
        </p:txBody>
      </p:sp>
      <p:sp>
        <p:nvSpPr>
          <p:cNvPr id="7" name="Textfeld 6">
            <a:extLst>
              <a:ext uri="{FF2B5EF4-FFF2-40B4-BE49-F238E27FC236}">
                <a16:creationId xmlns:a16="http://schemas.microsoft.com/office/drawing/2014/main" id="{2A1F10C4-7586-5313-1044-D241AC2ED838}"/>
              </a:ext>
            </a:extLst>
          </p:cNvPr>
          <p:cNvSpPr txBox="1"/>
          <p:nvPr/>
        </p:nvSpPr>
        <p:spPr>
          <a:xfrm rot="10800000" flipV="1">
            <a:off x="1014760" y="4093121"/>
            <a:ext cx="8151541" cy="646331"/>
          </a:xfrm>
          <a:prstGeom prst="rect">
            <a:avLst/>
          </a:prstGeom>
          <a:noFill/>
        </p:spPr>
        <p:txBody>
          <a:bodyPr wrap="square">
            <a:spAutoFit/>
          </a:bodyPr>
          <a:lstStyle/>
          <a:p>
            <a:r>
              <a:rPr lang="de-DE" dirty="0">
                <a:solidFill>
                  <a:srgbClr val="FF0000"/>
                </a:solidFill>
              </a:rPr>
              <a:t>Salmonellen sind Bakterien, die weltweit vorkommen. Eine Salmonellen-Erkrankung ist eine typische Lebensmittelinfektion, die Durchfall verursacht.</a:t>
            </a:r>
          </a:p>
        </p:txBody>
      </p:sp>
      <p:pic>
        <p:nvPicPr>
          <p:cNvPr id="9" name="Grafik 8">
            <a:extLst>
              <a:ext uri="{FF2B5EF4-FFF2-40B4-BE49-F238E27FC236}">
                <a16:creationId xmlns:a16="http://schemas.microsoft.com/office/drawing/2014/main" id="{F082EA2F-178F-02D5-8B6A-8545DF82B9DC}"/>
              </a:ext>
            </a:extLst>
          </p:cNvPr>
          <p:cNvPicPr>
            <a:picLocks noChangeAspect="1"/>
          </p:cNvPicPr>
          <p:nvPr/>
        </p:nvPicPr>
        <p:blipFill>
          <a:blip r:embed="rId2"/>
          <a:stretch>
            <a:fillRect/>
          </a:stretch>
        </p:blipFill>
        <p:spPr>
          <a:xfrm>
            <a:off x="8643124" y="477391"/>
            <a:ext cx="2857500" cy="2031325"/>
          </a:xfrm>
          <a:prstGeom prst="rect">
            <a:avLst/>
          </a:prstGeom>
        </p:spPr>
      </p:pic>
    </p:spTree>
    <p:extLst>
      <p:ext uri="{BB962C8B-B14F-4D97-AF65-F5344CB8AC3E}">
        <p14:creationId xmlns:p14="http://schemas.microsoft.com/office/powerpoint/2010/main" val="22451903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12696CD-D3CD-13F3-B0C7-9C74E7466876}"/>
              </a:ext>
            </a:extLst>
          </p:cNvPr>
          <p:cNvSpPr txBox="1"/>
          <p:nvPr/>
        </p:nvSpPr>
        <p:spPr>
          <a:xfrm>
            <a:off x="713678" y="434898"/>
            <a:ext cx="10437542" cy="2123658"/>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23.3. Bluthochdruck </a:t>
            </a:r>
          </a:p>
          <a:p>
            <a:r>
              <a:rPr lang="de-DE" sz="1800" b="0" i="0" u="none" strike="noStrike" baseline="0" dirty="0">
                <a:solidFill>
                  <a:srgbClr val="000000"/>
                </a:solidFill>
                <a:latin typeface="Calibri" panose="020F0502020204030204" pitchFamily="34" charset="0"/>
              </a:rPr>
              <a:t>Bluthochdruck = Hypertonie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Blutdruckgrenzwerte, Symptome bei Hypertonie / Hypotonie, Unterstützung bei der Blutdruckmessung, Pflege &amp; Betreuung bei hypertonen &amp; hypotonen Krisen: siehe GZ Betreuung </a:t>
            </a:r>
          </a:p>
          <a:p>
            <a:r>
              <a:rPr lang="de-DE" sz="1800" b="0" i="0" u="none" strike="noStrike" baseline="0" dirty="0">
                <a:solidFill>
                  <a:srgbClr val="000000"/>
                </a:solidFill>
                <a:latin typeface="Courier New" panose="02070309020205020404" pitchFamily="49" charset="0"/>
              </a:rPr>
              <a:t>o Ein kontinuierlich hoher Blutdruck kann Folgeschäden bewirken </a:t>
            </a:r>
          </a:p>
          <a:p>
            <a:r>
              <a:rPr lang="de-DE" sz="1800" b="0" i="0" u="none" strike="noStrike" baseline="0" dirty="0">
                <a:solidFill>
                  <a:srgbClr val="000000"/>
                </a:solidFill>
                <a:latin typeface="Courier New" panose="02070309020205020404" pitchFamily="49" charset="0"/>
              </a:rPr>
              <a:t>o Die Senkung des Blutdruckes kann diese vermeiden </a:t>
            </a:r>
          </a:p>
          <a:p>
            <a:r>
              <a:rPr lang="de-DE" sz="1800" b="0" i="0" u="none" strike="noStrike" baseline="0" dirty="0">
                <a:solidFill>
                  <a:srgbClr val="000000"/>
                </a:solidFill>
                <a:latin typeface="Courier New" panose="02070309020205020404" pitchFamily="49" charset="0"/>
              </a:rPr>
              <a:t>o Folgeschäden von kontinuierlich hohem Blutdruck sind z. B.: </a:t>
            </a:r>
          </a:p>
        </p:txBody>
      </p:sp>
      <p:pic>
        <p:nvPicPr>
          <p:cNvPr id="9218" name="Picture 2" descr="Bluthochdruck Symptome - wie erkenne ich eine Hypertonie? - visomat  Blutdruckmessgeräte">
            <a:extLst>
              <a:ext uri="{FF2B5EF4-FFF2-40B4-BE49-F238E27FC236}">
                <a16:creationId xmlns:a16="http://schemas.microsoft.com/office/drawing/2014/main" id="{05B54F70-0E15-3104-7B9B-34CF88E5B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71" y="2476441"/>
            <a:ext cx="2752725" cy="212365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5D375002-8CE5-2DAB-052F-7BCE6181CD7C}"/>
              </a:ext>
            </a:extLst>
          </p:cNvPr>
          <p:cNvPicPr>
            <a:picLocks noChangeAspect="1"/>
          </p:cNvPicPr>
          <p:nvPr/>
        </p:nvPicPr>
        <p:blipFill>
          <a:blip r:embed="rId3"/>
          <a:stretch>
            <a:fillRect/>
          </a:stretch>
        </p:blipFill>
        <p:spPr>
          <a:xfrm>
            <a:off x="3818053" y="2476441"/>
            <a:ext cx="5675922" cy="3994319"/>
          </a:xfrm>
          <a:prstGeom prst="rect">
            <a:avLst/>
          </a:prstGeom>
        </p:spPr>
      </p:pic>
      <p:pic>
        <p:nvPicPr>
          <p:cNvPr id="9222" name="Picture 6" descr="Hypertonie: Bluthochdruck erkennen und senken I EnableMe">
            <a:extLst>
              <a:ext uri="{FF2B5EF4-FFF2-40B4-BE49-F238E27FC236}">
                <a16:creationId xmlns:a16="http://schemas.microsoft.com/office/drawing/2014/main" id="{CFD44843-916D-A10F-AAC9-3ADDCBB81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17" y="4600098"/>
            <a:ext cx="3724835" cy="195682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53DF8B8D-D295-E5A9-A169-2C7417D9F928}"/>
              </a:ext>
            </a:extLst>
          </p:cNvPr>
          <p:cNvPicPr>
            <a:picLocks noChangeAspect="1"/>
          </p:cNvPicPr>
          <p:nvPr/>
        </p:nvPicPr>
        <p:blipFill>
          <a:blip r:embed="rId5"/>
          <a:stretch>
            <a:fillRect/>
          </a:stretch>
        </p:blipFill>
        <p:spPr>
          <a:xfrm>
            <a:off x="9210676" y="1981009"/>
            <a:ext cx="2918124" cy="3128874"/>
          </a:xfrm>
          <a:prstGeom prst="rect">
            <a:avLst/>
          </a:prstGeom>
        </p:spPr>
      </p:pic>
    </p:spTree>
    <p:extLst>
      <p:ext uri="{BB962C8B-B14F-4D97-AF65-F5344CB8AC3E}">
        <p14:creationId xmlns:p14="http://schemas.microsoft.com/office/powerpoint/2010/main" val="9222104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08BFA16-37BF-2C07-2F82-C62C40FC61A0}"/>
              </a:ext>
            </a:extLst>
          </p:cNvPr>
          <p:cNvSpPr txBox="1"/>
          <p:nvPr/>
        </p:nvSpPr>
        <p:spPr>
          <a:xfrm>
            <a:off x="434897" y="245327"/>
            <a:ext cx="11128917" cy="1754326"/>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 Arten </a:t>
            </a:r>
          </a:p>
          <a:p>
            <a:r>
              <a:rPr lang="de-DE" sz="1800" b="0" i="1" u="none" strike="noStrike" baseline="0" dirty="0">
                <a:solidFill>
                  <a:srgbClr val="000000"/>
                </a:solidFill>
                <a:latin typeface="Calibri" panose="020F0502020204030204" pitchFamily="34" charset="0"/>
              </a:rPr>
              <a:t>Primäre </a:t>
            </a:r>
            <a:r>
              <a:rPr lang="de-DE" sz="1800" b="0" i="0" u="none" strike="noStrike" baseline="0" dirty="0">
                <a:solidFill>
                  <a:srgbClr val="000000"/>
                </a:solidFill>
                <a:latin typeface="Calibri" panose="020F0502020204030204" pitchFamily="34" charset="0"/>
              </a:rPr>
              <a:t>Hypertonie (ca. 90 % der Fälle): Ursache unbekannt </a:t>
            </a:r>
          </a:p>
          <a:p>
            <a:r>
              <a:rPr lang="de-DE" sz="1800" b="0" i="1" u="none" strike="noStrike" baseline="0" dirty="0">
                <a:solidFill>
                  <a:srgbClr val="000000"/>
                </a:solidFill>
                <a:latin typeface="Calibri" panose="020F0502020204030204" pitchFamily="34" charset="0"/>
              </a:rPr>
              <a:t>Sekundäre </a:t>
            </a:r>
            <a:r>
              <a:rPr lang="de-DE" sz="1800" b="0" i="0" u="none" strike="noStrike" baseline="0" dirty="0">
                <a:solidFill>
                  <a:srgbClr val="000000"/>
                </a:solidFill>
                <a:latin typeface="Calibri" panose="020F0502020204030204" pitchFamily="34" charset="0"/>
              </a:rPr>
              <a:t>Hypertonie (ca. 10 % der Fälle): Folge einer Grunderkrankung wie z. B. einer Schilddrüsenüberfunktion</a:t>
            </a:r>
          </a:p>
          <a:p>
            <a:endParaRPr lang="de-DE" dirty="0">
              <a:solidFill>
                <a:srgbClr val="000000"/>
              </a:solidFill>
              <a:latin typeface="Calibri" panose="020F0502020204030204" pitchFamily="34" charset="0"/>
            </a:endParaRPr>
          </a:p>
          <a:p>
            <a:pPr algn="ctr"/>
            <a:r>
              <a:rPr lang="de-DE" sz="1800" b="0" i="0" u="none" strike="noStrike" baseline="0" dirty="0">
                <a:solidFill>
                  <a:srgbClr val="000000"/>
                </a:solidFill>
                <a:latin typeface="Calibri" panose="020F0502020204030204" pitchFamily="34" charset="0"/>
              </a:rPr>
              <a:t> </a:t>
            </a:r>
            <a:r>
              <a:rPr lang="de-DE" sz="1800" b="0" i="0" u="none" strike="noStrike" baseline="0" dirty="0">
                <a:solidFill>
                  <a:srgbClr val="FF0000"/>
                </a:solidFill>
                <a:latin typeface="Calibri" panose="020F0502020204030204" pitchFamily="34" charset="0"/>
              </a:rPr>
              <a:t>Bluthochdruck (Hypertonie </a:t>
            </a:r>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alibri" panose="020F0502020204030204" pitchFamily="34" charset="0"/>
            </a:endParaRPr>
          </a:p>
        </p:txBody>
      </p:sp>
      <p:graphicFrame>
        <p:nvGraphicFramePr>
          <p:cNvPr id="4" name="Tabelle 4">
            <a:extLst>
              <a:ext uri="{FF2B5EF4-FFF2-40B4-BE49-F238E27FC236}">
                <a16:creationId xmlns:a16="http://schemas.microsoft.com/office/drawing/2014/main" id="{4C7CCE84-D90B-AC5C-58AE-89CEE36D97EA}"/>
              </a:ext>
            </a:extLst>
          </p:cNvPr>
          <p:cNvGraphicFramePr>
            <a:graphicFrameLocks noGrp="1"/>
          </p:cNvGraphicFramePr>
          <p:nvPr>
            <p:extLst>
              <p:ext uri="{D42A27DB-BD31-4B8C-83A1-F6EECF244321}">
                <p14:modId xmlns:p14="http://schemas.microsoft.com/office/powerpoint/2010/main" val="2226865433"/>
              </p:ext>
            </p:extLst>
          </p:nvPr>
        </p:nvGraphicFramePr>
        <p:xfrm>
          <a:off x="125377" y="1672684"/>
          <a:ext cx="10034626" cy="5045237"/>
        </p:xfrm>
        <a:graphic>
          <a:graphicData uri="http://schemas.openxmlformats.org/drawingml/2006/table">
            <a:tbl>
              <a:tblPr firstRow="1" bandRow="1">
                <a:tableStyleId>{5C22544A-7EE6-4342-B048-85BDC9FD1C3A}</a:tableStyleId>
              </a:tblPr>
              <a:tblGrid>
                <a:gridCol w="5017313">
                  <a:extLst>
                    <a:ext uri="{9D8B030D-6E8A-4147-A177-3AD203B41FA5}">
                      <a16:colId xmlns:a16="http://schemas.microsoft.com/office/drawing/2014/main" val="2163889211"/>
                    </a:ext>
                  </a:extLst>
                </a:gridCol>
                <a:gridCol w="5017313">
                  <a:extLst>
                    <a:ext uri="{9D8B030D-6E8A-4147-A177-3AD203B41FA5}">
                      <a16:colId xmlns:a16="http://schemas.microsoft.com/office/drawing/2014/main" val="2448105510"/>
                    </a:ext>
                  </a:extLst>
                </a:gridCol>
              </a:tblGrid>
              <a:tr h="635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Risikofaktoren &amp; Ursachen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Maßnahmen &amp; Behandlung 	</a:t>
                      </a:r>
                    </a:p>
                    <a:p>
                      <a:endParaRPr lang="de-DE" dirty="0"/>
                    </a:p>
                  </a:txBody>
                  <a:tcPr/>
                </a:tc>
                <a:extLst>
                  <a:ext uri="{0D108BD9-81ED-4DB2-BD59-A6C34878D82A}">
                    <a16:rowId xmlns:a16="http://schemas.microsoft.com/office/drawing/2014/main" val="807680074"/>
                  </a:ext>
                </a:extLst>
              </a:tr>
              <a:tr h="139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Familiäre Neigung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Vorbeugend (Früherkennung): jährliche </a:t>
                      </a:r>
                      <a:r>
                        <a:rPr lang="de-DE" sz="1800" b="0" i="0" u="none" strike="noStrike" kern="1200" baseline="0" dirty="0" err="1">
                          <a:solidFill>
                            <a:schemeClr val="dk1"/>
                          </a:solidFill>
                          <a:latin typeface="+mn-lt"/>
                          <a:ea typeface="+mn-ea"/>
                          <a:cs typeface="+mn-cs"/>
                        </a:rPr>
                        <a:t>Gesundenuntersuchung</a:t>
                      </a:r>
                      <a:r>
                        <a:rPr lang="de-DE" sz="1800" b="0" i="0" u="none" strike="noStrike" kern="1200" baseline="0" dirty="0">
                          <a:solidFill>
                            <a:schemeClr val="dk1"/>
                          </a:solidFill>
                          <a:latin typeface="+mn-lt"/>
                          <a:ea typeface="+mn-ea"/>
                          <a:cs typeface="+mn-cs"/>
                        </a:rPr>
                        <a:t>, regelmäßige Besuche bei </a:t>
                      </a:r>
                      <a:r>
                        <a:rPr lang="de-DE" sz="1800" b="0" i="0" u="none" strike="noStrike" kern="1200" baseline="0" dirty="0" err="1">
                          <a:solidFill>
                            <a:schemeClr val="dk1"/>
                          </a:solidFill>
                          <a:latin typeface="+mn-lt"/>
                          <a:ea typeface="+mn-ea"/>
                          <a:cs typeface="+mn-cs"/>
                        </a:rPr>
                        <a:t>HausärztInnen</a:t>
                      </a:r>
                      <a:r>
                        <a:rPr lang="de-DE" sz="1800" b="0" i="0" u="none" strike="noStrike" kern="1200" baseline="0" dirty="0">
                          <a:solidFill>
                            <a:schemeClr val="dk1"/>
                          </a:solidFill>
                          <a:latin typeface="+mn-lt"/>
                          <a:ea typeface="+mn-ea"/>
                          <a:cs typeface="+mn-cs"/>
                        </a:rPr>
                        <a:t>, einhalten des Behandlungsplanes der ÄrztInnen, Vermeidung von Risikofaktoren</a:t>
                      </a:r>
                      <a:endParaRPr lang="de-DE" dirty="0"/>
                    </a:p>
                  </a:txBody>
                  <a:tcPr/>
                </a:tc>
                <a:extLst>
                  <a:ext uri="{0D108BD9-81ED-4DB2-BD59-A6C34878D82A}">
                    <a16:rowId xmlns:a16="http://schemas.microsoft.com/office/drawing/2014/main" val="2408904654"/>
                  </a:ext>
                </a:extLst>
              </a:tr>
              <a:tr h="635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Rauchen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Entwöhnung vom Rauchen, Rauchfrei Telefon</a:t>
                      </a:r>
                      <a:endParaRPr lang="de-DE" dirty="0"/>
                    </a:p>
                  </a:txBody>
                  <a:tcPr/>
                </a:tc>
                <a:extLst>
                  <a:ext uri="{0D108BD9-81ED-4DB2-BD59-A6C34878D82A}">
                    <a16:rowId xmlns:a16="http://schemas.microsoft.com/office/drawing/2014/main" val="2022373542"/>
                  </a:ext>
                </a:extLst>
              </a:tr>
              <a:tr h="363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Stress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Zeitmanagement, Ruhepausen, Lebensstil</a:t>
                      </a:r>
                      <a:endParaRPr lang="de-DE" dirty="0"/>
                    </a:p>
                  </a:txBody>
                  <a:tcPr/>
                </a:tc>
                <a:extLst>
                  <a:ext uri="{0D108BD9-81ED-4DB2-BD59-A6C34878D82A}">
                    <a16:rowId xmlns:a16="http://schemas.microsoft.com/office/drawing/2014/main" val="940186528"/>
                  </a:ext>
                </a:extLst>
              </a:tr>
              <a:tr h="363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Übergewicht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Gewichtsreduktion, Diätberatung </a:t>
                      </a:r>
                      <a:endParaRPr lang="de-DE" dirty="0"/>
                    </a:p>
                  </a:txBody>
                  <a:tcPr/>
                </a:tc>
                <a:extLst>
                  <a:ext uri="{0D108BD9-81ED-4DB2-BD59-A6C34878D82A}">
                    <a16:rowId xmlns:a16="http://schemas.microsoft.com/office/drawing/2014/main" val="2802140823"/>
                  </a:ext>
                </a:extLst>
              </a:tr>
              <a:tr h="363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Hoher Salzkonsum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Salzarme Kost </a:t>
                      </a:r>
                      <a:endParaRPr lang="de-DE" dirty="0"/>
                    </a:p>
                  </a:txBody>
                  <a:tcPr/>
                </a:tc>
                <a:extLst>
                  <a:ext uri="{0D108BD9-81ED-4DB2-BD59-A6C34878D82A}">
                    <a16:rowId xmlns:a16="http://schemas.microsoft.com/office/drawing/2014/main" val="3303725918"/>
                  </a:ext>
                </a:extLst>
              </a:tr>
              <a:tr h="593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Erkrankungen von Niere/Schilddrüse 	</a:t>
                      </a:r>
                      <a:endParaRPr lang="de-DE" dirty="0"/>
                    </a:p>
                  </a:txBody>
                  <a:tcPr/>
                </a:tc>
                <a:tc>
                  <a:txBody>
                    <a:bodyPr/>
                    <a:lstStyle/>
                    <a:p>
                      <a:r>
                        <a:rPr lang="de-DE" sz="1800" b="0" i="0" u="none" strike="noStrike" kern="1200" baseline="0" dirty="0">
                          <a:solidFill>
                            <a:schemeClr val="dk1"/>
                          </a:solidFill>
                          <a:latin typeface="+mn-lt"/>
                          <a:ea typeface="+mn-ea"/>
                          <a:cs typeface="+mn-cs"/>
                        </a:rPr>
                        <a:t>Behandlung von Sekundärerkrankungen </a:t>
                      </a:r>
                    </a:p>
                    <a:p>
                      <a:r>
                        <a:rPr lang="de-DE" sz="1800" b="0" i="0" u="none" strike="noStrike" kern="1200" baseline="0" dirty="0">
                          <a:solidFill>
                            <a:schemeClr val="dk1"/>
                          </a:solidFill>
                          <a:latin typeface="+mn-lt"/>
                          <a:ea typeface="+mn-ea"/>
                          <a:cs typeface="+mn-cs"/>
                        </a:rPr>
                        <a:t>(Auslöser des Bluthochdrucks) </a:t>
                      </a:r>
                      <a:endParaRPr lang="de-DE" dirty="0"/>
                    </a:p>
                  </a:txBody>
                  <a:tcPr/>
                </a:tc>
                <a:extLst>
                  <a:ext uri="{0D108BD9-81ED-4DB2-BD59-A6C34878D82A}">
                    <a16:rowId xmlns:a16="http://schemas.microsoft.com/office/drawing/2014/main" val="3834318732"/>
                  </a:ext>
                </a:extLst>
              </a:tr>
              <a:tr h="593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Medikamente wie Kortison oder „Pille“</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ÄrztInnen fragen ob andere Medikamente möglich sind, grundsätzliche Einnahme &amp; Dosis hinterfragen </a:t>
                      </a:r>
                      <a:endParaRPr lang="de-DE" dirty="0"/>
                    </a:p>
                  </a:txBody>
                  <a:tcPr/>
                </a:tc>
                <a:extLst>
                  <a:ext uri="{0D108BD9-81ED-4DB2-BD59-A6C34878D82A}">
                    <a16:rowId xmlns:a16="http://schemas.microsoft.com/office/drawing/2014/main" val="604447067"/>
                  </a:ext>
                </a:extLst>
              </a:tr>
            </a:tbl>
          </a:graphicData>
        </a:graphic>
      </p:graphicFrame>
      <p:pic>
        <p:nvPicPr>
          <p:cNvPr id="6" name="Grafik 5">
            <a:extLst>
              <a:ext uri="{FF2B5EF4-FFF2-40B4-BE49-F238E27FC236}">
                <a16:creationId xmlns:a16="http://schemas.microsoft.com/office/drawing/2014/main" id="{7797A25A-AE2B-008C-DAAC-B5CD229E6D38}"/>
              </a:ext>
            </a:extLst>
          </p:cNvPr>
          <p:cNvPicPr>
            <a:picLocks noChangeAspect="1"/>
          </p:cNvPicPr>
          <p:nvPr/>
        </p:nvPicPr>
        <p:blipFill>
          <a:blip r:embed="rId2"/>
          <a:stretch>
            <a:fillRect/>
          </a:stretch>
        </p:blipFill>
        <p:spPr>
          <a:xfrm>
            <a:off x="10160002" y="3360288"/>
            <a:ext cx="1906621" cy="1498060"/>
          </a:xfrm>
          <a:prstGeom prst="rect">
            <a:avLst/>
          </a:prstGeom>
        </p:spPr>
      </p:pic>
    </p:spTree>
    <p:extLst>
      <p:ext uri="{BB962C8B-B14F-4D97-AF65-F5344CB8AC3E}">
        <p14:creationId xmlns:p14="http://schemas.microsoft.com/office/powerpoint/2010/main" val="3231166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259D84C-C262-95E4-2D08-A1BC182392A8}"/>
              </a:ext>
            </a:extLst>
          </p:cNvPr>
          <p:cNvSpPr txBox="1"/>
          <p:nvPr/>
        </p:nvSpPr>
        <p:spPr>
          <a:xfrm>
            <a:off x="223024" y="278780"/>
            <a:ext cx="11753386" cy="2862322"/>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Behandlung Bluthochdruck </a:t>
            </a:r>
          </a:p>
          <a:p>
            <a:r>
              <a:rPr lang="de-DE" sz="1800" b="0" i="0" u="none" strike="noStrike" baseline="0" dirty="0">
                <a:solidFill>
                  <a:srgbClr val="000000"/>
                </a:solidFill>
                <a:latin typeface="Courier New" panose="02070309020205020404" pitchFamily="49" charset="0"/>
              </a:rPr>
              <a:t>o Entwässerungsmittel (Diuretika)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Betarezeptoren-Hemmer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ACE-Hemmer </a:t>
            </a:r>
          </a:p>
          <a:p>
            <a:r>
              <a:rPr lang="de-DE" sz="1800" b="0" i="0" u="none" strike="noStrike" baseline="0" dirty="0">
                <a:solidFill>
                  <a:srgbClr val="000000"/>
                </a:solidFill>
                <a:latin typeface="Courier New" panose="02070309020205020404" pitchFamily="49" charset="0"/>
              </a:rPr>
              <a:t>o AT2-Hemmer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Calcium-Antagonisten</a:t>
            </a:r>
          </a:p>
          <a:p>
            <a:r>
              <a:rPr lang="de-DE" sz="1800" b="0" i="0" u="none" strike="noStrike" baseline="0" dirty="0">
                <a:solidFill>
                  <a:srgbClr val="000000"/>
                </a:solidFill>
                <a:latin typeface="Calibri" panose="020F0502020204030204" pitchFamily="34" charset="0"/>
              </a:rPr>
              <a:t> </a:t>
            </a:r>
            <a:r>
              <a:rPr lang="de-DE" b="0" i="0" dirty="0">
                <a:solidFill>
                  <a:srgbClr val="FF0000"/>
                </a:solidFill>
                <a:effectLst/>
                <a:latin typeface="Google Sans"/>
              </a:rPr>
              <a:t>Antagonisten</a:t>
            </a:r>
            <a:r>
              <a:rPr lang="de-DE" b="0" i="0" dirty="0">
                <a:solidFill>
                  <a:srgbClr val="4D5156"/>
                </a:solidFill>
                <a:effectLst/>
                <a:latin typeface="Google Sans"/>
              </a:rPr>
              <a:t> = </a:t>
            </a:r>
            <a:r>
              <a:rPr lang="de-DE" b="0" i="0" dirty="0">
                <a:solidFill>
                  <a:srgbClr val="040C28"/>
                </a:solidFill>
                <a:effectLst/>
                <a:latin typeface="Google Sans"/>
              </a:rPr>
              <a:t>Substanz oder Struktur, </a:t>
            </a:r>
          </a:p>
          <a:p>
            <a:r>
              <a:rPr lang="de-DE" b="0" i="0" dirty="0">
                <a:solidFill>
                  <a:srgbClr val="040C28"/>
                </a:solidFill>
                <a:effectLst/>
                <a:latin typeface="Google Sans"/>
              </a:rPr>
              <a:t>die die Wirkung einer Referenzsubstanz oder -struktur (Agonist) </a:t>
            </a:r>
          </a:p>
          <a:p>
            <a:r>
              <a:rPr lang="de-DE" b="0" i="0" dirty="0">
                <a:solidFill>
                  <a:srgbClr val="040C28"/>
                </a:solidFill>
                <a:effectLst/>
                <a:latin typeface="Google Sans"/>
              </a:rPr>
              <a:t>aufhebt oder eine entgegengesetzte Wirkung entfaltet</a:t>
            </a:r>
            <a:r>
              <a:rPr lang="de-DE" b="0" i="0" dirty="0">
                <a:solidFill>
                  <a:srgbClr val="4D5156"/>
                </a:solidFill>
                <a:effectLst/>
                <a:latin typeface="Google Sans"/>
              </a:rPr>
              <a:t>.</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Kombinationen </a:t>
            </a:r>
          </a:p>
        </p:txBody>
      </p:sp>
      <p:pic>
        <p:nvPicPr>
          <p:cNvPr id="10242" name="Picture 2" descr="Neurotransmitter • Definition, Einteilung und Beispiele · [mit Video]">
            <a:extLst>
              <a:ext uri="{FF2B5EF4-FFF2-40B4-BE49-F238E27FC236}">
                <a16:creationId xmlns:a16="http://schemas.microsoft.com/office/drawing/2014/main" id="{12BCE0F2-9383-0323-98FC-E69398F45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968" y="555780"/>
            <a:ext cx="4276028" cy="2031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48712BF-A607-99AC-3D60-31B680B94226}"/>
              </a:ext>
            </a:extLst>
          </p:cNvPr>
          <p:cNvSpPr txBox="1"/>
          <p:nvPr/>
        </p:nvSpPr>
        <p:spPr>
          <a:xfrm>
            <a:off x="1427356" y="3716899"/>
            <a:ext cx="7713855" cy="1200329"/>
          </a:xfrm>
          <a:prstGeom prst="rect">
            <a:avLst/>
          </a:prstGeom>
          <a:noFill/>
        </p:spPr>
        <p:txBody>
          <a:bodyPr wrap="square">
            <a:spAutoFit/>
          </a:bodyPr>
          <a:lstStyle/>
          <a:p>
            <a:r>
              <a:rPr lang="de-DE" b="0" i="0" dirty="0">
                <a:solidFill>
                  <a:srgbClr val="4D5156"/>
                </a:solidFill>
                <a:effectLst/>
                <a:latin typeface="Google Sans"/>
              </a:rPr>
              <a:t>Unter einem </a:t>
            </a:r>
            <a:r>
              <a:rPr lang="de-DE" b="0" i="0" dirty="0">
                <a:solidFill>
                  <a:srgbClr val="FF0000"/>
                </a:solidFill>
                <a:effectLst/>
                <a:latin typeface="Google Sans"/>
              </a:rPr>
              <a:t>Rezeptor</a:t>
            </a:r>
            <a:r>
              <a:rPr lang="de-DE" b="0" i="0" dirty="0">
                <a:solidFill>
                  <a:srgbClr val="4D5156"/>
                </a:solidFill>
                <a:effectLst/>
                <a:latin typeface="Google Sans"/>
              </a:rPr>
              <a:t> (</a:t>
            </a:r>
            <a:r>
              <a:rPr lang="de-DE" b="0" i="0" dirty="0" err="1">
                <a:solidFill>
                  <a:srgbClr val="4D5156"/>
                </a:solidFill>
                <a:effectLst/>
                <a:latin typeface="Google Sans"/>
              </a:rPr>
              <a:t>recipere</a:t>
            </a:r>
            <a:r>
              <a:rPr lang="de-DE" b="0" i="0" dirty="0">
                <a:solidFill>
                  <a:srgbClr val="4D5156"/>
                </a:solidFill>
                <a:effectLst/>
                <a:latin typeface="Google Sans"/>
              </a:rPr>
              <a:t>, lat. = annehmen, aufnehmen)= </a:t>
            </a:r>
            <a:r>
              <a:rPr lang="de-DE" b="0" i="0" dirty="0">
                <a:solidFill>
                  <a:srgbClr val="040C28"/>
                </a:solidFill>
                <a:effectLst/>
                <a:latin typeface="Google Sans"/>
              </a:rPr>
              <a:t>Zellen oder Zellbestandteile, die auf bestimmte Reize reagieren und Signale weiterleiten</a:t>
            </a:r>
            <a:r>
              <a:rPr lang="de-DE" b="0" i="0" dirty="0">
                <a:solidFill>
                  <a:srgbClr val="4D5156"/>
                </a:solidFill>
                <a:effectLst/>
                <a:latin typeface="Google Sans"/>
              </a:rPr>
              <a:t>. Dazu gehören Rezeptoren der Sinnesorgane (Sinneszellen): Im Auge zum Beispiel erfassen sie Lichtreize und leiten sie über Nerven an das Gehirn weiter.</a:t>
            </a:r>
            <a:endParaRPr lang="de-DE" dirty="0"/>
          </a:p>
        </p:txBody>
      </p:sp>
    </p:spTree>
    <p:extLst>
      <p:ext uri="{BB962C8B-B14F-4D97-AF65-F5344CB8AC3E}">
        <p14:creationId xmlns:p14="http://schemas.microsoft.com/office/powerpoint/2010/main" val="33986685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D4BDC01-A749-E8EB-77B4-903A299AF73C}"/>
              </a:ext>
            </a:extLst>
          </p:cNvPr>
          <p:cNvSpPr txBox="1"/>
          <p:nvPr/>
        </p:nvSpPr>
        <p:spPr>
          <a:xfrm>
            <a:off x="189570" y="356839"/>
            <a:ext cx="10838985" cy="954107"/>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Diuretika </a:t>
            </a:r>
          </a:p>
          <a:p>
            <a:r>
              <a:rPr lang="de-DE" sz="1800" b="0" i="0" u="none" strike="noStrike" baseline="0" dirty="0">
                <a:solidFill>
                  <a:srgbClr val="000000"/>
                </a:solidFill>
                <a:latin typeface="Calibri" panose="020F0502020204030204" pitchFamily="34" charset="0"/>
              </a:rPr>
              <a:t>Harntreibende Mittel, steigern die Natriumausscheidung, Wasser folgt über die Niere passiv nach. </a:t>
            </a:r>
          </a:p>
          <a:p>
            <a:r>
              <a:rPr lang="de-DE" sz="1800" b="0" i="0" u="none" strike="noStrike" baseline="0" dirty="0">
                <a:solidFill>
                  <a:srgbClr val="000000"/>
                </a:solidFill>
                <a:latin typeface="Calibri" panose="020F0502020204030204" pitchFamily="34" charset="0"/>
              </a:rPr>
              <a:t>Keinen günstigen Einfluss auf Nierenerkrankungen !	</a:t>
            </a:r>
          </a:p>
        </p:txBody>
      </p:sp>
      <p:graphicFrame>
        <p:nvGraphicFramePr>
          <p:cNvPr id="4" name="Tabelle 4">
            <a:extLst>
              <a:ext uri="{FF2B5EF4-FFF2-40B4-BE49-F238E27FC236}">
                <a16:creationId xmlns:a16="http://schemas.microsoft.com/office/drawing/2014/main" id="{39E38AFC-7AB6-3054-7CBB-987028BA09DB}"/>
              </a:ext>
            </a:extLst>
          </p:cNvPr>
          <p:cNvGraphicFramePr>
            <a:graphicFrameLocks noGrp="1"/>
          </p:cNvGraphicFramePr>
          <p:nvPr>
            <p:extLst>
              <p:ext uri="{D42A27DB-BD31-4B8C-83A1-F6EECF244321}">
                <p14:modId xmlns:p14="http://schemas.microsoft.com/office/powerpoint/2010/main" val="4179055768"/>
              </p:ext>
            </p:extLst>
          </p:nvPr>
        </p:nvGraphicFramePr>
        <p:xfrm>
          <a:off x="490653" y="1538868"/>
          <a:ext cx="10359484" cy="5169381"/>
        </p:xfrm>
        <a:graphic>
          <a:graphicData uri="http://schemas.openxmlformats.org/drawingml/2006/table">
            <a:tbl>
              <a:tblPr firstRow="1" bandRow="1">
                <a:tableStyleId>{5C22544A-7EE6-4342-B048-85BDC9FD1C3A}</a:tableStyleId>
              </a:tblPr>
              <a:tblGrid>
                <a:gridCol w="5179742">
                  <a:extLst>
                    <a:ext uri="{9D8B030D-6E8A-4147-A177-3AD203B41FA5}">
                      <a16:colId xmlns:a16="http://schemas.microsoft.com/office/drawing/2014/main" val="1615887763"/>
                    </a:ext>
                  </a:extLst>
                </a:gridCol>
                <a:gridCol w="5179742">
                  <a:extLst>
                    <a:ext uri="{9D8B030D-6E8A-4147-A177-3AD203B41FA5}">
                      <a16:colId xmlns:a16="http://schemas.microsoft.com/office/drawing/2014/main" val="2529369005"/>
                    </a:ext>
                  </a:extLst>
                </a:gridCol>
              </a:tblGrid>
              <a:tr h="340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Indikationen Diuretika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Nebenwirkungen 	</a:t>
                      </a:r>
                      <a:endParaRPr lang="de-DE" dirty="0"/>
                    </a:p>
                  </a:txBody>
                  <a:tcPr/>
                </a:tc>
                <a:extLst>
                  <a:ext uri="{0D108BD9-81ED-4DB2-BD59-A6C34878D82A}">
                    <a16:rowId xmlns:a16="http://schemas.microsoft.com/office/drawing/2014/main" val="3855148829"/>
                  </a:ext>
                </a:extLst>
              </a:tr>
              <a:tr h="10366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Bluthochdruck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Gefahr der </a:t>
                      </a:r>
                      <a:r>
                        <a:rPr lang="de-DE" sz="1800" b="0" i="0" u="none" strike="noStrike" kern="1200" baseline="0" dirty="0" err="1">
                          <a:solidFill>
                            <a:schemeClr val="dk1"/>
                          </a:solidFill>
                          <a:latin typeface="+mn-lt"/>
                          <a:ea typeface="+mn-ea"/>
                          <a:cs typeface="+mn-cs"/>
                        </a:rPr>
                        <a:t>Bluteindickung</a:t>
                      </a:r>
                      <a:r>
                        <a:rPr lang="de-DE" sz="1800" b="0" i="0" u="none" strike="noStrike" kern="1200" baseline="0" dirty="0">
                          <a:solidFill>
                            <a:schemeClr val="dk1"/>
                          </a:solidFill>
                          <a:latin typeface="+mn-lt"/>
                          <a:ea typeface="+mn-ea"/>
                          <a:cs typeface="+mn-cs"/>
                        </a:rPr>
                        <a:t> – Thrombosegefahr </a:t>
                      </a:r>
                    </a:p>
                    <a:p>
                      <a:endParaRPr lang="de-DE" dirty="0"/>
                    </a:p>
                  </a:txBody>
                  <a:tcPr/>
                </a:tc>
                <a:extLst>
                  <a:ext uri="{0D108BD9-81ED-4DB2-BD59-A6C34878D82A}">
                    <a16:rowId xmlns:a16="http://schemas.microsoft.com/office/drawing/2014/main" val="1206760239"/>
                  </a:ext>
                </a:extLst>
              </a:tr>
              <a:tr h="844215">
                <a:tc>
                  <a:txBody>
                    <a:bodyPr/>
                    <a:lstStyle/>
                    <a:p>
                      <a:r>
                        <a:rPr lang="de-DE" dirty="0"/>
                        <a:t>Herzschwäche</a:t>
                      </a:r>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Stuhlverstopfung (Obstipation )</a:t>
                      </a:r>
                    </a:p>
                    <a:p>
                      <a:endParaRPr lang="de-DE" dirty="0"/>
                    </a:p>
                  </a:txBody>
                  <a:tcPr/>
                </a:tc>
                <a:extLst>
                  <a:ext uri="{0D108BD9-81ED-4DB2-BD59-A6C34878D82A}">
                    <a16:rowId xmlns:a16="http://schemas.microsoft.com/office/drawing/2014/main" val="4218994297"/>
                  </a:ext>
                </a:extLst>
              </a:tr>
              <a:tr h="1036667">
                <a:tc>
                  <a:txBody>
                    <a:bodyPr/>
                    <a:lstStyle/>
                    <a:p>
                      <a:r>
                        <a:rPr lang="de-DE" dirty="0"/>
                        <a:t>Ödeme</a:t>
                      </a:r>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Herzrhythmusstörungen wegen Kaliummangel </a:t>
                      </a:r>
                    </a:p>
                    <a:p>
                      <a:endParaRPr lang="de-DE" dirty="0"/>
                    </a:p>
                  </a:txBody>
                  <a:tcPr/>
                </a:tc>
                <a:extLst>
                  <a:ext uri="{0D108BD9-81ED-4DB2-BD59-A6C34878D82A}">
                    <a16:rowId xmlns:a16="http://schemas.microsoft.com/office/drawing/2014/main" val="3215232193"/>
                  </a:ext>
                </a:extLst>
              </a:tr>
              <a:tr h="1815887">
                <a:tc>
                  <a:txBody>
                    <a:bodyPr/>
                    <a:lstStyle/>
                    <a:p>
                      <a:endParaRPr lang="de-DE"/>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Erhöhung des Harnsäurespiegels </a:t>
                      </a:r>
                    </a:p>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Muskelkrämpfe wegen Magnesium &amp; Calciumverlust </a:t>
                      </a:r>
                    </a:p>
                    <a:p>
                      <a:endParaRPr lang="de-DE" dirty="0"/>
                    </a:p>
                  </a:txBody>
                  <a:tcPr/>
                </a:tc>
                <a:extLst>
                  <a:ext uri="{0D108BD9-81ED-4DB2-BD59-A6C34878D82A}">
                    <a16:rowId xmlns:a16="http://schemas.microsoft.com/office/drawing/2014/main" val="88343822"/>
                  </a:ext>
                </a:extLst>
              </a:tr>
            </a:tbl>
          </a:graphicData>
        </a:graphic>
      </p:graphicFrame>
    </p:spTree>
    <p:extLst>
      <p:ext uri="{BB962C8B-B14F-4D97-AF65-F5344CB8AC3E}">
        <p14:creationId xmlns:p14="http://schemas.microsoft.com/office/powerpoint/2010/main" val="888117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5" name="Rectangle 11284">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80" name="Picture 16" descr="Sartane Nebenwirkungen – Welche gibt es? | ZAVA">
            <a:extLst>
              <a:ext uri="{FF2B5EF4-FFF2-40B4-BE49-F238E27FC236}">
                <a16:creationId xmlns:a16="http://schemas.microsoft.com/office/drawing/2014/main" id="{DD045FAF-B478-0A08-0104-B104AA5B437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r="10633" b="2"/>
          <a:stretch/>
        </p:blipFill>
        <p:spPr bwMode="auto">
          <a:xfrm>
            <a:off x="439383" y="4266005"/>
            <a:ext cx="3262425" cy="2737887"/>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B3307722-5E69-13D4-82DE-20EED01DC714}"/>
              </a:ext>
            </a:extLst>
          </p:cNvPr>
          <p:cNvPicPr>
            <a:picLocks noChangeAspect="1"/>
          </p:cNvPicPr>
          <p:nvPr/>
        </p:nvPicPr>
        <p:blipFill>
          <a:blip r:embed="rId3">
            <a:alphaModFix/>
          </a:blip>
          <a:srcRect t="867" r="-5" b="13381"/>
          <a:stretch/>
        </p:blipFill>
        <p:spPr>
          <a:xfrm>
            <a:off x="646873" y="322706"/>
            <a:ext cx="3096828" cy="2655442"/>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1287" name="Group 11286">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11288" name="Freeform: Shape 11287">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89" name="Freeform: Shape 11288">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90" name="Freeform: Shape 11289">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291" name="Freeform: Shape 11290">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76" name="Picture 12" descr="Captopril – Rezept für den ACE-Hemmer anfordern | ZAVA">
            <a:extLst>
              <a:ext uri="{FF2B5EF4-FFF2-40B4-BE49-F238E27FC236}">
                <a16:creationId xmlns:a16="http://schemas.microsoft.com/office/drawing/2014/main" id="{3B8086C1-9C75-4CD5-4EAD-B12552A5517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l="15095" r="9139" b="-1"/>
          <a:stretch/>
        </p:blipFill>
        <p:spPr bwMode="auto">
          <a:xfrm>
            <a:off x="1925347" y="198183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11293"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11294" name="Freeform: Shape 11293">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11295" name="Freeform: Shape 11294">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11296" name="Freeform: Shape 11295">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11298" name="Group 11297">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11299" name="Freeform: Shape 11298">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00" name="Freeform: Shape 11299">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301" name="Freeform: Shape 11300">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feld 2">
            <a:extLst>
              <a:ext uri="{FF2B5EF4-FFF2-40B4-BE49-F238E27FC236}">
                <a16:creationId xmlns:a16="http://schemas.microsoft.com/office/drawing/2014/main" id="{0C3373F7-95B8-F2B8-B4E3-369EA7AD8A76}"/>
              </a:ext>
            </a:extLst>
          </p:cNvPr>
          <p:cNvSpPr txBox="1"/>
          <p:nvPr/>
        </p:nvSpPr>
        <p:spPr>
          <a:xfrm>
            <a:off x="5187772" y="322707"/>
            <a:ext cx="6699429" cy="625290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b="0" i="0" u="none" strike="noStrike" baseline="0" dirty="0">
                <a:solidFill>
                  <a:srgbClr val="00B0F0"/>
                </a:solidFill>
              </a:rPr>
              <a:t>Betablocker: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Hemmen</a:t>
            </a:r>
            <a:r>
              <a:rPr lang="en-US" b="0" i="0" u="none" strike="noStrike" baseline="0" dirty="0">
                <a:solidFill>
                  <a:schemeClr val="tx2"/>
                </a:solidFill>
              </a:rPr>
              <a:t> die </a:t>
            </a:r>
            <a:r>
              <a:rPr lang="en-US" b="0" i="0" u="none" strike="noStrike" baseline="0" dirty="0" err="1">
                <a:solidFill>
                  <a:schemeClr val="tx2"/>
                </a:solidFill>
              </a:rPr>
              <a:t>Wirkung</a:t>
            </a:r>
            <a:r>
              <a:rPr lang="en-US" b="0" i="0" u="none" strike="noStrike" baseline="0" dirty="0">
                <a:solidFill>
                  <a:schemeClr val="tx2"/>
                </a:solidFill>
              </a:rPr>
              <a:t> der </a:t>
            </a:r>
            <a:r>
              <a:rPr lang="en-US" b="0" i="0" u="none" strike="noStrike" baseline="0" dirty="0" err="1">
                <a:solidFill>
                  <a:schemeClr val="tx2"/>
                </a:solidFill>
              </a:rPr>
              <a:t>Stresshormone</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Senkung</a:t>
            </a:r>
            <a:r>
              <a:rPr lang="en-US" b="0" i="0" u="none" strike="noStrike" baseline="0" dirty="0">
                <a:solidFill>
                  <a:schemeClr val="tx2"/>
                </a:solidFill>
              </a:rPr>
              <a:t> des </a:t>
            </a:r>
            <a:r>
              <a:rPr lang="en-US" b="0" i="0" u="none" strike="noStrike" baseline="0" dirty="0" err="1">
                <a:solidFill>
                  <a:schemeClr val="tx2"/>
                </a:solidFill>
              </a:rPr>
              <a:t>erhöhten</a:t>
            </a:r>
            <a:r>
              <a:rPr lang="en-US" b="0" i="0" u="none" strike="noStrike" baseline="0" dirty="0">
                <a:solidFill>
                  <a:schemeClr val="tx2"/>
                </a:solidFill>
              </a:rPr>
              <a:t> </a:t>
            </a:r>
            <a:r>
              <a:rPr lang="en-US" b="0" i="0" u="none" strike="noStrike" baseline="0" dirty="0" err="1">
                <a:solidFill>
                  <a:schemeClr val="tx2"/>
                </a:solidFill>
              </a:rPr>
              <a:t>Blutdrucks</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Abnahme</a:t>
            </a:r>
            <a:r>
              <a:rPr lang="en-US" b="0" i="0" u="none" strike="noStrike" baseline="0" dirty="0">
                <a:solidFill>
                  <a:schemeClr val="tx2"/>
                </a:solidFill>
              </a:rPr>
              <a:t> des Pulses (der </a:t>
            </a:r>
            <a:r>
              <a:rPr lang="en-US" b="0" i="0" u="none" strike="noStrike" baseline="0" dirty="0" err="1">
                <a:solidFill>
                  <a:schemeClr val="tx2"/>
                </a:solidFill>
              </a:rPr>
              <a:t>Herzfrequenz</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Abnahme</a:t>
            </a:r>
            <a:r>
              <a:rPr lang="en-US" b="0" i="0" u="none" strike="noStrike" baseline="0" dirty="0">
                <a:solidFill>
                  <a:schemeClr val="tx2"/>
                </a:solidFill>
              </a:rPr>
              <a:t> des </a:t>
            </a:r>
            <a:r>
              <a:rPr lang="en-US" b="0" i="0" u="none" strike="noStrike" baseline="0" dirty="0" err="1">
                <a:solidFill>
                  <a:schemeClr val="tx2"/>
                </a:solidFill>
              </a:rPr>
              <a:t>Sauerstoffbedarfes</a:t>
            </a:r>
            <a:r>
              <a:rPr lang="en-US" b="0" i="0" u="none" strike="noStrike" baseline="0" dirty="0">
                <a:solidFill>
                  <a:schemeClr val="tx2"/>
                </a:solidFill>
              </a:rPr>
              <a:t> des </a:t>
            </a:r>
            <a:r>
              <a:rPr lang="en-US" b="0" i="0" u="none" strike="noStrike" baseline="0" dirty="0" err="1">
                <a:solidFill>
                  <a:schemeClr val="tx2"/>
                </a:solidFill>
              </a:rPr>
              <a:t>Herzens</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endParaRPr lang="en-US" b="0" i="0" u="none" strike="noStrike" baseline="0" dirty="0">
              <a:solidFill>
                <a:schemeClr val="tx2"/>
              </a:solidFill>
            </a:endParaRPr>
          </a:p>
          <a:p>
            <a:pPr indent="-228600">
              <a:lnSpc>
                <a:spcPct val="90000"/>
              </a:lnSpc>
              <a:spcAft>
                <a:spcPts val="600"/>
              </a:spcAft>
              <a:buFont typeface="Arial" panose="020B0604020202020204" pitchFamily="34" charset="0"/>
              <a:buChar char="•"/>
            </a:pPr>
            <a:r>
              <a:rPr lang="en-US" b="0" i="0" u="none" strike="noStrike" baseline="0" dirty="0" err="1">
                <a:solidFill>
                  <a:srgbClr val="00B0F0"/>
                </a:solidFill>
              </a:rPr>
              <a:t>Nebenwirkungen</a:t>
            </a:r>
            <a:r>
              <a:rPr lang="en-US" b="0" i="0" u="none" strike="noStrike" baseline="0" dirty="0">
                <a:solidFill>
                  <a:srgbClr val="00B0F0"/>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Diabetiker</a:t>
            </a:r>
            <a:r>
              <a:rPr lang="en-US" b="0" i="0" u="none" strike="noStrike" baseline="0" dirty="0">
                <a:solidFill>
                  <a:schemeClr val="tx2"/>
                </a:solidFill>
              </a:rPr>
              <a:t>: </a:t>
            </a:r>
            <a:r>
              <a:rPr lang="en-US" b="0" i="0" u="none" strike="noStrike" baseline="0" dirty="0" err="1">
                <a:solidFill>
                  <a:schemeClr val="tx2"/>
                </a:solidFill>
              </a:rPr>
              <a:t>Gefahr</a:t>
            </a:r>
            <a:r>
              <a:rPr lang="en-US" b="0" i="0" u="none" strike="noStrike" baseline="0" dirty="0">
                <a:solidFill>
                  <a:schemeClr val="tx2"/>
                </a:solidFill>
              </a:rPr>
              <a:t> </a:t>
            </a:r>
            <a:r>
              <a:rPr lang="en-US" b="0" i="0" u="none" strike="noStrike" baseline="0" dirty="0" err="1">
                <a:solidFill>
                  <a:schemeClr val="tx2"/>
                </a:solidFill>
              </a:rPr>
              <a:t>einer</a:t>
            </a:r>
            <a:r>
              <a:rPr lang="en-US" b="0" i="0" u="none" strike="noStrike" baseline="0" dirty="0">
                <a:solidFill>
                  <a:schemeClr val="tx2"/>
                </a:solidFill>
              </a:rPr>
              <a:t> </a:t>
            </a:r>
            <a:r>
              <a:rPr lang="en-US" b="0" i="0" u="none" strike="noStrike" baseline="0" dirty="0" err="1">
                <a:solidFill>
                  <a:schemeClr val="tx2"/>
                </a:solidFill>
              </a:rPr>
              <a:t>Hypoglykämie</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Asthmatiker</a:t>
            </a:r>
            <a:r>
              <a:rPr lang="en-US" b="0" i="0" u="none" strike="noStrike" baseline="0" dirty="0">
                <a:solidFill>
                  <a:schemeClr val="tx2"/>
                </a:solidFill>
              </a:rPr>
              <a:t>: </a:t>
            </a:r>
            <a:r>
              <a:rPr lang="en-US" b="0" i="0" u="none" strike="noStrike" baseline="0" dirty="0" err="1">
                <a:solidFill>
                  <a:schemeClr val="tx2"/>
                </a:solidFill>
              </a:rPr>
              <a:t>Asthmaanfall</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endParaRPr lang="en-US" b="0" i="0" u="none" strike="noStrike" baseline="0" dirty="0">
              <a:solidFill>
                <a:schemeClr val="tx2"/>
              </a:solidFill>
            </a:endParaRPr>
          </a:p>
          <a:p>
            <a:pPr indent="-228600">
              <a:lnSpc>
                <a:spcPct val="90000"/>
              </a:lnSpc>
              <a:spcAft>
                <a:spcPts val="600"/>
              </a:spcAft>
              <a:buFont typeface="Arial" panose="020B0604020202020204" pitchFamily="34" charset="0"/>
              <a:buChar char="•"/>
            </a:pPr>
            <a:r>
              <a:rPr lang="en-US" b="0" i="0" u="none" strike="noStrike" baseline="0" dirty="0">
                <a:solidFill>
                  <a:srgbClr val="FF0000"/>
                </a:solidFill>
              </a:rPr>
              <a:t>ACE-Hemmer: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(Angiotensin-Converting-</a:t>
            </a:r>
            <a:r>
              <a:rPr lang="en-US" b="0" i="0" u="none" strike="noStrike" baseline="0" dirty="0" err="1">
                <a:solidFill>
                  <a:schemeClr val="tx2"/>
                </a:solidFill>
              </a:rPr>
              <a:t>Enzym</a:t>
            </a:r>
            <a:r>
              <a:rPr lang="en-US" b="0" i="0" u="none" strike="noStrike" baseline="0" dirty="0">
                <a:solidFill>
                  <a:schemeClr val="tx2"/>
                </a:solidFill>
              </a:rPr>
              <a:t>-Hemmer) </a:t>
            </a:r>
          </a:p>
          <a:p>
            <a:pPr indent="-228600">
              <a:lnSpc>
                <a:spcPct val="90000"/>
              </a:lnSpc>
              <a:spcAft>
                <a:spcPts val="600"/>
              </a:spcAft>
              <a:buFont typeface="Arial" panose="020B0604020202020204" pitchFamily="34" charset="0"/>
              <a:buChar char="•"/>
            </a:pPr>
            <a:r>
              <a:rPr lang="en-US" b="0" i="0" u="none" strike="noStrike" baseline="0" dirty="0" err="1">
                <a:solidFill>
                  <a:schemeClr val="tx2"/>
                </a:solidFill>
              </a:rPr>
              <a:t>Wirkung</a:t>
            </a:r>
            <a:r>
              <a:rPr lang="en-US" b="0" i="0" u="none" strike="noStrike" baseline="0" dirty="0">
                <a:solidFill>
                  <a:schemeClr val="tx2"/>
                </a:solidFill>
              </a:rPr>
              <a:t>: </a:t>
            </a:r>
            <a:r>
              <a:rPr lang="en-US" b="0" i="0" u="none" strike="noStrike" baseline="0" dirty="0" err="1">
                <a:solidFill>
                  <a:schemeClr val="tx2"/>
                </a:solidFill>
              </a:rPr>
              <a:t>Blutdrucksenkung</a:t>
            </a:r>
            <a:r>
              <a:rPr lang="en-US" b="0" i="0" u="none" strike="noStrike" baseline="0" dirty="0">
                <a:solidFill>
                  <a:schemeClr val="tx2"/>
                </a:solidFill>
              </a:rPr>
              <a:t> </a:t>
            </a:r>
            <a:r>
              <a:rPr lang="en-US" b="0" i="0" u="none" strike="noStrike" baseline="0" dirty="0" err="1">
                <a:solidFill>
                  <a:schemeClr val="tx2"/>
                </a:solidFill>
              </a:rPr>
              <a:t>durch</a:t>
            </a:r>
            <a:r>
              <a:rPr lang="en-US" b="0" i="0" u="none" strike="noStrike" baseline="0" dirty="0">
                <a:solidFill>
                  <a:schemeClr val="tx2"/>
                </a:solidFill>
              </a:rPr>
              <a:t> </a:t>
            </a:r>
            <a:r>
              <a:rPr lang="en-US" b="0" i="0" u="none" strike="noStrike" baseline="0" dirty="0" err="1">
                <a:solidFill>
                  <a:schemeClr val="tx2"/>
                </a:solidFill>
              </a:rPr>
              <a:t>Blutgefäßerweiterung</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endParaRPr lang="en-US" b="0" i="0" u="none" strike="noStrike" baseline="0" dirty="0">
              <a:solidFill>
                <a:schemeClr val="tx2"/>
              </a:solidFill>
            </a:endParaRPr>
          </a:p>
          <a:p>
            <a:pPr indent="-228600">
              <a:lnSpc>
                <a:spcPct val="90000"/>
              </a:lnSpc>
              <a:spcAft>
                <a:spcPts val="600"/>
              </a:spcAft>
              <a:buFont typeface="Arial" panose="020B0604020202020204" pitchFamily="34" charset="0"/>
              <a:buChar char="•"/>
            </a:pPr>
            <a:r>
              <a:rPr lang="en-US" b="0" i="0" u="none" strike="noStrike" baseline="0" dirty="0" err="1">
                <a:solidFill>
                  <a:srgbClr val="FF0000"/>
                </a:solidFill>
              </a:rPr>
              <a:t>Nebenwirkungen</a:t>
            </a:r>
            <a:r>
              <a:rPr lang="en-US" b="0" i="0" u="none" strike="noStrike" baseline="0" dirty="0">
                <a:solidFill>
                  <a:srgbClr val="FF0000"/>
                </a:solidFill>
              </a:rPr>
              <a:t>: </a:t>
            </a:r>
          </a:p>
          <a:p>
            <a:pPr indent="-228600">
              <a:lnSpc>
                <a:spcPct val="90000"/>
              </a:lnSpc>
              <a:spcAft>
                <a:spcPts val="600"/>
              </a:spcAft>
              <a:buFont typeface="Arial" panose="020B0604020202020204" pitchFamily="34" charset="0"/>
              <a:buChar char="•"/>
            </a:pPr>
            <a:r>
              <a:rPr lang="en-US" b="0" i="0" u="none" strike="noStrike" baseline="0" dirty="0">
                <a:solidFill>
                  <a:schemeClr val="tx2"/>
                </a:solidFill>
              </a:rPr>
              <a:t>o </a:t>
            </a:r>
            <a:r>
              <a:rPr lang="en-US" b="0" i="0" u="none" strike="noStrike" baseline="0" dirty="0" err="1">
                <a:solidFill>
                  <a:schemeClr val="tx2"/>
                </a:solidFill>
              </a:rPr>
              <a:t>Reizhusten</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endParaRPr lang="en-US" b="0" i="0" u="none" strike="noStrike" baseline="0" dirty="0">
              <a:solidFill>
                <a:schemeClr val="tx2"/>
              </a:solidFill>
            </a:endParaRPr>
          </a:p>
          <a:p>
            <a:pPr indent="-228600">
              <a:lnSpc>
                <a:spcPct val="90000"/>
              </a:lnSpc>
              <a:spcAft>
                <a:spcPts val="600"/>
              </a:spcAft>
              <a:buFont typeface="Arial" panose="020B0604020202020204" pitchFamily="34" charset="0"/>
              <a:buChar char="•"/>
            </a:pPr>
            <a:r>
              <a:rPr lang="en-US" b="0" i="0" u="none" strike="noStrike" baseline="0" dirty="0">
                <a:solidFill>
                  <a:srgbClr val="7030A0"/>
                </a:solidFill>
              </a:rPr>
              <a:t>AT2-Rezeptorenhemmer: </a:t>
            </a:r>
          </a:p>
          <a:p>
            <a:pPr indent="-228600">
              <a:lnSpc>
                <a:spcPct val="90000"/>
              </a:lnSpc>
              <a:spcAft>
                <a:spcPts val="600"/>
              </a:spcAft>
              <a:buFont typeface="Arial" panose="020B0604020202020204" pitchFamily="34" charset="0"/>
              <a:buChar char="•"/>
            </a:pPr>
            <a:r>
              <a:rPr lang="en-US" b="0" i="0" u="none" strike="noStrike" baseline="0" dirty="0" err="1">
                <a:solidFill>
                  <a:schemeClr val="tx2"/>
                </a:solidFill>
              </a:rPr>
              <a:t>Wirkprinzip</a:t>
            </a:r>
            <a:r>
              <a:rPr lang="en-US" b="0" i="0" u="none" strike="noStrike" baseline="0" dirty="0">
                <a:solidFill>
                  <a:schemeClr val="tx2"/>
                </a:solidFill>
              </a:rPr>
              <a:t> </a:t>
            </a:r>
            <a:r>
              <a:rPr lang="en-US" b="0" i="0" u="none" strike="noStrike" baseline="0" dirty="0" err="1">
                <a:solidFill>
                  <a:schemeClr val="tx2"/>
                </a:solidFill>
              </a:rPr>
              <a:t>wie</a:t>
            </a:r>
            <a:r>
              <a:rPr lang="en-US" b="0" i="0" u="none" strike="noStrike" baseline="0" dirty="0">
                <a:solidFill>
                  <a:schemeClr val="tx2"/>
                </a:solidFill>
              </a:rPr>
              <a:t> der ACE-Hemmer, </a:t>
            </a:r>
            <a:r>
              <a:rPr lang="en-US" b="0" i="0" u="none" strike="noStrike" baseline="0" dirty="0" err="1">
                <a:solidFill>
                  <a:schemeClr val="tx2"/>
                </a:solidFill>
              </a:rPr>
              <a:t>aber</a:t>
            </a:r>
            <a:r>
              <a:rPr lang="en-US" b="0" i="0" u="none" strike="noStrike" baseline="0" dirty="0">
                <a:solidFill>
                  <a:schemeClr val="tx2"/>
                </a:solidFill>
              </a:rPr>
              <a:t> </a:t>
            </a:r>
            <a:r>
              <a:rPr lang="en-US" b="0" i="0" u="none" strike="noStrike" baseline="0" dirty="0" err="1">
                <a:solidFill>
                  <a:schemeClr val="tx2"/>
                </a:solidFill>
              </a:rPr>
              <a:t>anderer</a:t>
            </a:r>
            <a:r>
              <a:rPr lang="en-US" b="0" i="0" u="none" strike="noStrike" baseline="0" dirty="0">
                <a:solidFill>
                  <a:schemeClr val="tx2"/>
                </a:solidFill>
              </a:rPr>
              <a:t> </a:t>
            </a:r>
            <a:r>
              <a:rPr lang="en-US" b="0" i="0" u="none" strike="noStrike" baseline="0" dirty="0" err="1">
                <a:solidFill>
                  <a:schemeClr val="tx2"/>
                </a:solidFill>
              </a:rPr>
              <a:t>Angriffspunkt</a:t>
            </a:r>
            <a:r>
              <a:rPr lang="en-US" b="0" i="0" u="none" strike="noStrike" baseline="0" dirty="0">
                <a:solidFill>
                  <a:schemeClr val="tx2"/>
                </a:solidFill>
              </a:rPr>
              <a:t>. </a:t>
            </a:r>
          </a:p>
          <a:p>
            <a:pPr indent="-228600">
              <a:lnSpc>
                <a:spcPct val="90000"/>
              </a:lnSpc>
              <a:spcAft>
                <a:spcPts val="600"/>
              </a:spcAft>
              <a:buFont typeface="Arial" panose="020B0604020202020204" pitchFamily="34" charset="0"/>
              <a:buChar char="•"/>
            </a:pPr>
            <a:r>
              <a:rPr lang="en-US" b="0" i="0" u="none" strike="noStrike" baseline="0" dirty="0" err="1">
                <a:solidFill>
                  <a:srgbClr val="7030A0"/>
                </a:solidFill>
              </a:rPr>
              <a:t>Vorteil</a:t>
            </a:r>
            <a:r>
              <a:rPr lang="en-US" b="0" i="0" u="none" strike="noStrike" baseline="0" dirty="0">
                <a:solidFill>
                  <a:srgbClr val="7030A0"/>
                </a:solidFill>
              </a:rPr>
              <a:t>: </a:t>
            </a:r>
            <a:r>
              <a:rPr lang="en-US" b="0" i="0" u="none" strike="noStrike" baseline="0" dirty="0" err="1">
                <a:solidFill>
                  <a:schemeClr val="tx2"/>
                </a:solidFill>
              </a:rPr>
              <a:t>kein</a:t>
            </a:r>
            <a:r>
              <a:rPr lang="en-US" b="0" i="0" u="none" strike="noStrike" baseline="0" dirty="0">
                <a:solidFill>
                  <a:schemeClr val="tx2"/>
                </a:solidFill>
              </a:rPr>
              <a:t> </a:t>
            </a:r>
            <a:r>
              <a:rPr lang="en-US" b="0" i="0" u="none" strike="noStrike" baseline="0" dirty="0" err="1">
                <a:solidFill>
                  <a:schemeClr val="tx2"/>
                </a:solidFill>
              </a:rPr>
              <a:t>Reizhusten</a:t>
            </a:r>
            <a:r>
              <a:rPr lang="en-US" b="0" i="0" u="none" strike="noStrike" baseline="0" dirty="0">
                <a:solidFill>
                  <a:schemeClr val="tx2"/>
                </a:solidFill>
              </a:rPr>
              <a:t> </a:t>
            </a:r>
            <a:endParaRPr lang="en-US" dirty="0">
              <a:solidFill>
                <a:schemeClr val="tx2"/>
              </a:solidFill>
            </a:endParaRPr>
          </a:p>
        </p:txBody>
      </p:sp>
    </p:spTree>
    <p:extLst>
      <p:ext uri="{BB962C8B-B14F-4D97-AF65-F5344CB8AC3E}">
        <p14:creationId xmlns:p14="http://schemas.microsoft.com/office/powerpoint/2010/main" val="1197109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a:extLst>
              <a:ext uri="{FF2B5EF4-FFF2-40B4-BE49-F238E27FC236}">
                <a16:creationId xmlns:a16="http://schemas.microsoft.com/office/drawing/2014/main" id="{473FBD9F-D5BD-C9D5-33E8-767423176753}"/>
              </a:ext>
            </a:extLst>
          </p:cNvPr>
          <p:cNvSpPr txBox="1"/>
          <p:nvPr/>
        </p:nvSpPr>
        <p:spPr>
          <a:xfrm>
            <a:off x="572493" y="322729"/>
            <a:ext cx="6713552" cy="5867759"/>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b="0" i="0" u="none" strike="noStrike" baseline="0" dirty="0"/>
              <a:t>Ca-</a:t>
            </a:r>
            <a:r>
              <a:rPr lang="en-US" sz="2000" b="0" i="0" u="none" strike="noStrike" baseline="0" dirty="0" err="1"/>
              <a:t>Kanal</a:t>
            </a:r>
            <a:r>
              <a:rPr lang="en-US" sz="2000" b="0" i="0" u="none" strike="noStrike" baseline="0" dirty="0"/>
              <a:t>-Blocker: </a:t>
            </a:r>
          </a:p>
          <a:p>
            <a:pPr indent="-228600">
              <a:lnSpc>
                <a:spcPct val="90000"/>
              </a:lnSpc>
              <a:spcAft>
                <a:spcPts val="600"/>
              </a:spcAft>
              <a:buFont typeface="Arial" panose="020B0604020202020204" pitchFamily="34" charset="0"/>
              <a:buChar char="•"/>
            </a:pPr>
            <a:r>
              <a:rPr lang="en-US" sz="2000" b="0" i="0" u="none" strike="noStrike" baseline="0" dirty="0"/>
              <a:t>o </a:t>
            </a:r>
            <a:r>
              <a:rPr lang="en-US" sz="2000" b="0" i="0" u="none" strike="noStrike" baseline="0" dirty="0" err="1"/>
              <a:t>Hemmen</a:t>
            </a:r>
            <a:r>
              <a:rPr lang="en-US" sz="2000" b="0" i="0" u="none" strike="noStrike" baseline="0" dirty="0"/>
              <a:t> </a:t>
            </a:r>
            <a:r>
              <a:rPr lang="en-US" sz="2000" b="0" i="0" u="none" strike="noStrike" baseline="0" dirty="0" err="1"/>
              <a:t>Calciumeinstrom</a:t>
            </a:r>
            <a:r>
              <a:rPr lang="en-US" sz="2000" b="0" i="0" u="none" strike="noStrike" baseline="0" dirty="0"/>
              <a:t> in die </a:t>
            </a:r>
            <a:r>
              <a:rPr lang="en-US" sz="2000" b="0" i="0" u="none" strike="noStrike" baseline="0" dirty="0" err="1"/>
              <a:t>Herzmuskelzellen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Die </a:t>
            </a:r>
            <a:r>
              <a:rPr lang="en-US" sz="2000" b="0" i="0" u="none" strike="noStrike" baseline="0" dirty="0" err="1"/>
              <a:t>Spannung</a:t>
            </a:r>
            <a:r>
              <a:rPr lang="en-US" sz="2000" b="0" i="0" u="none" strike="noStrike" baseline="0" dirty="0"/>
              <a:t> in den </a:t>
            </a:r>
            <a:r>
              <a:rPr lang="en-US" sz="2000" b="0" i="0" u="none" strike="noStrike" baseline="0" dirty="0" err="1"/>
              <a:t>Gefäßwänden</a:t>
            </a:r>
            <a:r>
              <a:rPr lang="en-US" sz="2000" b="0" i="0" u="none" strike="noStrike" baseline="0" dirty="0"/>
              <a:t> </a:t>
            </a:r>
            <a:r>
              <a:rPr lang="en-US" sz="2000" b="0" i="0" u="none" strike="noStrike" baseline="0" dirty="0" err="1"/>
              <a:t>sinkt</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Das Herz </a:t>
            </a:r>
            <a:r>
              <a:rPr lang="en-US" sz="2000" b="0" i="0" u="none" strike="noStrike" baseline="0" dirty="0" err="1"/>
              <a:t>wird</a:t>
            </a:r>
            <a:r>
              <a:rPr lang="en-US" sz="2000" b="0" i="0" u="none" strike="noStrike" baseline="0" dirty="0"/>
              <a:t> </a:t>
            </a:r>
            <a:r>
              <a:rPr lang="en-US" sz="2000" b="0" i="0" u="none" strike="noStrike" baseline="0" dirty="0" err="1"/>
              <a:t>entlastet</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Der </a:t>
            </a:r>
            <a:r>
              <a:rPr lang="en-US" sz="2000" b="0" i="0" u="none" strike="noStrike" baseline="0" dirty="0" err="1"/>
              <a:t>Blutdruck</a:t>
            </a:r>
            <a:r>
              <a:rPr lang="en-US" sz="2000" b="0" i="0" u="none" strike="noStrike" baseline="0" dirty="0"/>
              <a:t> </a:t>
            </a:r>
            <a:r>
              <a:rPr lang="en-US" sz="2000" b="0" i="0" u="none" strike="noStrike" baseline="0" dirty="0" err="1"/>
              <a:t>fällt</a:t>
            </a:r>
            <a:r>
              <a:rPr lang="en-US" sz="2000" b="0" i="0" u="none" strike="noStrike" baseline="0" dirty="0"/>
              <a:t> </a:t>
            </a:r>
          </a:p>
          <a:p>
            <a:pPr indent="-228600">
              <a:lnSpc>
                <a:spcPct val="90000"/>
              </a:lnSpc>
              <a:spcAft>
                <a:spcPts val="600"/>
              </a:spcAft>
              <a:buFont typeface="Arial" panose="020B0604020202020204" pitchFamily="34" charset="0"/>
              <a:buChar char="•"/>
            </a:pPr>
            <a:endParaRPr lang="en-US" sz="20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err="1"/>
              <a:t>Nebenwirkungen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a:t>
            </a:r>
            <a:r>
              <a:rPr lang="en-US" sz="2000" b="0" i="0" u="none" strike="noStrike" baseline="0" dirty="0" err="1"/>
              <a:t>Hautrötungen</a:t>
            </a:r>
            <a:r>
              <a:rPr lang="en-US" sz="2000" b="0" i="0" u="none" strike="noStrike" baseline="0" dirty="0"/>
              <a:t> </a:t>
            </a:r>
            <a:r>
              <a:rPr lang="en-US" sz="2000" b="0" i="0" u="none" strike="noStrike" baseline="0" dirty="0" err="1"/>
              <a:t>mit</a:t>
            </a:r>
            <a:r>
              <a:rPr lang="en-US" sz="2000" b="0" i="0" u="none" strike="noStrike" baseline="0" dirty="0"/>
              <a:t> </a:t>
            </a:r>
            <a:r>
              <a:rPr lang="en-US" sz="2000" b="0" i="0" u="none" strike="noStrike" baseline="0" dirty="0" err="1"/>
              <a:t>Hitzegefühl</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a:t>
            </a:r>
            <a:r>
              <a:rPr lang="en-US" sz="2000" b="0" i="0" u="none" strike="noStrike" baseline="0" dirty="0" err="1"/>
              <a:t>Kopfschmerz</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o </a:t>
            </a:r>
            <a:r>
              <a:rPr lang="en-US" sz="2000" b="0" i="0" u="none" strike="noStrike" baseline="0" dirty="0" err="1"/>
              <a:t>Niedriger</a:t>
            </a:r>
            <a:r>
              <a:rPr lang="en-US" sz="2000" b="0" i="0" u="none" strike="noStrike" baseline="0" dirty="0"/>
              <a:t> </a:t>
            </a:r>
            <a:r>
              <a:rPr lang="en-US" sz="2000" b="0" i="0" u="none" strike="noStrike" baseline="0" dirty="0" err="1"/>
              <a:t>Puls</a:t>
            </a:r>
            <a:r>
              <a:rPr lang="en-US" sz="2000" b="0" i="0" u="none" strike="noStrike" baseline="0" dirty="0"/>
              <a:t> (</a:t>
            </a:r>
            <a:r>
              <a:rPr lang="en-US" sz="2000" b="0" i="0" u="none" strike="noStrike" baseline="0" dirty="0" err="1"/>
              <a:t>Bradycardie</a:t>
            </a:r>
            <a:r>
              <a:rPr lang="en-US" sz="2000" b="0" i="0" u="none" strike="noStrike" baseline="0" dirty="0"/>
              <a:t>) </a:t>
            </a:r>
          </a:p>
          <a:p>
            <a:pPr indent="-228600">
              <a:lnSpc>
                <a:spcPct val="90000"/>
              </a:lnSpc>
              <a:spcAft>
                <a:spcPts val="600"/>
              </a:spcAft>
              <a:buFont typeface="Arial" panose="020B0604020202020204" pitchFamily="34" charset="0"/>
              <a:buChar char="•"/>
            </a:pPr>
            <a:endParaRPr lang="en-US" sz="20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err="1"/>
              <a:t>Zusammenfassung</a:t>
            </a:r>
            <a:r>
              <a:rPr lang="en-US" sz="2000" b="0" i="0" u="none" strike="noStrike" baseline="0" dirty="0"/>
              <a:t> </a:t>
            </a:r>
            <a:r>
              <a:rPr lang="en-US" sz="2000" b="0" i="0" u="none" strike="noStrike" baseline="0" dirty="0" err="1"/>
              <a:t>Behandlung</a:t>
            </a:r>
            <a:r>
              <a:rPr lang="en-US" sz="2000" b="0" i="0" u="none" strike="noStrike" baseline="0" dirty="0"/>
              <a:t> </a:t>
            </a:r>
            <a:r>
              <a:rPr lang="en-US" sz="2000" b="0" i="0" u="none" strike="noStrike" baseline="0" dirty="0" err="1"/>
              <a:t>Bluthochdruck</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a:t>Wahl des </a:t>
            </a:r>
            <a:r>
              <a:rPr lang="en-US" sz="2000" b="0" i="0" u="none" strike="noStrike" baseline="0" dirty="0" err="1"/>
              <a:t>passenden</a:t>
            </a:r>
            <a:r>
              <a:rPr lang="en-US" sz="2000" b="0" i="0" u="none" strike="noStrike" baseline="0" dirty="0"/>
              <a:t> </a:t>
            </a:r>
            <a:r>
              <a:rPr lang="en-US" sz="2000" b="0" i="0" u="none" strike="noStrike" baseline="0" dirty="0" err="1"/>
              <a:t>Medikamentes</a:t>
            </a:r>
            <a:r>
              <a:rPr lang="en-US" sz="2000" b="0" i="0" u="none" strike="noStrike" baseline="0" dirty="0"/>
              <a:t> </a:t>
            </a:r>
            <a:r>
              <a:rPr lang="en-US" sz="2000" b="0" i="0" u="none" strike="noStrike" baseline="0" dirty="0" err="1"/>
              <a:t>richtet</a:t>
            </a:r>
            <a:r>
              <a:rPr lang="en-US" sz="2000" b="0" i="0" u="none" strike="noStrike" baseline="0" dirty="0"/>
              <a:t> </a:t>
            </a:r>
            <a:r>
              <a:rPr lang="en-US" sz="2000" b="0" i="0" u="none" strike="noStrike" baseline="0" dirty="0" err="1"/>
              <a:t>sich</a:t>
            </a:r>
            <a:r>
              <a:rPr lang="en-US" sz="2000" b="0" i="0" u="none" strike="noStrike" baseline="0" dirty="0"/>
              <a:t> </a:t>
            </a:r>
            <a:r>
              <a:rPr lang="en-US" sz="2000" b="0" i="0" u="none" strike="noStrike" baseline="0" dirty="0" err="1"/>
              <a:t>nach</a:t>
            </a:r>
            <a:r>
              <a:rPr lang="en-US" sz="2000" b="0" i="0" u="none" strike="noStrike" baseline="0" dirty="0"/>
              <a:t> den </a:t>
            </a:r>
            <a:r>
              <a:rPr lang="en-US" sz="2000" b="0" i="0" u="none" strike="noStrike" baseline="0" dirty="0" err="1"/>
              <a:t>individuellen</a:t>
            </a:r>
            <a:r>
              <a:rPr lang="en-US" sz="2000" b="0" i="0" u="none" strike="noStrike" baseline="0" dirty="0"/>
              <a:t> </a:t>
            </a:r>
            <a:r>
              <a:rPr lang="en-US" sz="2000" b="0" i="0" u="none" strike="noStrike" baseline="0" dirty="0" err="1"/>
              <a:t>Begleiterkrankungen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Blutdrucktherapie</a:t>
            </a:r>
            <a:r>
              <a:rPr lang="en-US" sz="2000" b="0" i="0" u="none" strike="noStrike" baseline="0" dirty="0"/>
              <a:t> </a:t>
            </a:r>
            <a:r>
              <a:rPr lang="en-US" sz="2000" b="0" i="0" u="none" strike="noStrike" baseline="0" dirty="0" err="1"/>
              <a:t>ist</a:t>
            </a:r>
            <a:r>
              <a:rPr lang="en-US" sz="2000" b="0" i="0" u="none" strike="noStrike" baseline="0" dirty="0"/>
              <a:t> </a:t>
            </a:r>
            <a:r>
              <a:rPr lang="en-US" sz="2000" b="0" i="0" u="none" strike="noStrike" baseline="0" dirty="0" err="1"/>
              <a:t>eine</a:t>
            </a:r>
            <a:r>
              <a:rPr lang="en-US" sz="2000" b="0" i="0" u="none" strike="noStrike" baseline="0" dirty="0"/>
              <a:t> </a:t>
            </a:r>
            <a:r>
              <a:rPr lang="en-US" sz="2000" b="0" i="0" u="none" strike="noStrike" baseline="0" dirty="0" err="1"/>
              <a:t>lebenslange</a:t>
            </a:r>
            <a:r>
              <a:rPr lang="en-US" sz="2000" b="0" i="0" u="none" strike="noStrike" baseline="0" dirty="0"/>
              <a:t> </a:t>
            </a:r>
            <a:r>
              <a:rPr lang="en-US" sz="2000" b="0" i="0" u="none" strike="noStrike" baseline="0" dirty="0" err="1"/>
              <a:t>Therapie</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Plötzliches</a:t>
            </a:r>
            <a:r>
              <a:rPr lang="en-US" sz="2000" b="0" i="0" u="none" strike="noStrike" baseline="0" dirty="0"/>
              <a:t> </a:t>
            </a:r>
            <a:r>
              <a:rPr lang="en-US" sz="2000" b="0" i="0" u="none" strike="noStrike" baseline="0" dirty="0" err="1"/>
              <a:t>Absetzen</a:t>
            </a:r>
            <a:r>
              <a:rPr lang="en-US" sz="2000" b="0" i="0" u="none" strike="noStrike" baseline="0" dirty="0"/>
              <a:t> der </a:t>
            </a:r>
            <a:r>
              <a:rPr lang="en-US" sz="2000" b="0" i="0" u="none" strike="noStrike" baseline="0" dirty="0" err="1"/>
              <a:t>blutdrucksenkenden</a:t>
            </a:r>
            <a:r>
              <a:rPr lang="en-US" sz="2000" b="0" i="0" u="none" strike="noStrike" baseline="0" dirty="0"/>
              <a:t> </a:t>
            </a:r>
            <a:r>
              <a:rPr lang="en-US" sz="2000" b="0" i="0" u="none" strike="noStrike" baseline="0" dirty="0" err="1"/>
              <a:t>Medikamente</a:t>
            </a:r>
            <a:r>
              <a:rPr lang="en-US" sz="2000" b="0" i="0" u="none" strike="noStrike" baseline="0" dirty="0"/>
              <a:t> </a:t>
            </a:r>
            <a:r>
              <a:rPr lang="en-US" sz="2000" b="0" i="0" u="none" strike="noStrike" baseline="0" dirty="0" err="1"/>
              <a:t>sorgt</a:t>
            </a:r>
            <a:r>
              <a:rPr lang="en-US" sz="2000" b="0" i="0" u="none" strike="noStrike" baseline="0" dirty="0"/>
              <a:t> für </a:t>
            </a:r>
            <a:r>
              <a:rPr lang="en-US" sz="2000" b="0" i="0" u="none" strike="noStrike" baseline="0" dirty="0" err="1"/>
              <a:t>eine</a:t>
            </a:r>
            <a:r>
              <a:rPr lang="en-US" sz="2000" b="0" i="0" u="none" strike="noStrike" baseline="0" dirty="0"/>
              <a:t> </a:t>
            </a:r>
            <a:r>
              <a:rPr lang="en-US" sz="2000" b="0" i="0" u="none" strike="noStrike" baseline="0" dirty="0" err="1"/>
              <a:t>gefährliche</a:t>
            </a:r>
            <a:r>
              <a:rPr lang="en-US" sz="2000" b="0" i="0" u="none" strike="noStrike" baseline="0" dirty="0"/>
              <a:t> </a:t>
            </a:r>
            <a:r>
              <a:rPr lang="en-US" sz="2000" b="0" i="0" u="none" strike="noStrike" baseline="0" dirty="0" err="1"/>
              <a:t>Blutdruckerhöhung</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Beeinträchtigung</a:t>
            </a:r>
            <a:r>
              <a:rPr lang="en-US" sz="2000" b="0" i="0" u="none" strike="noStrike" baseline="0" dirty="0"/>
              <a:t> der </a:t>
            </a:r>
            <a:r>
              <a:rPr lang="en-US" sz="2000" b="0" i="0" u="none" strike="noStrike" baseline="0" dirty="0" err="1"/>
              <a:t>Fahrtauglichkeit</a:t>
            </a:r>
            <a:r>
              <a:rPr lang="en-US" sz="2000" b="0" i="0" u="none" strike="noStrike" baseline="0" dirty="0"/>
              <a:t>, </a:t>
            </a:r>
            <a:r>
              <a:rPr lang="en-US" sz="2000" b="0" i="0" u="none" strike="noStrike" baseline="0" dirty="0" err="1"/>
              <a:t>besonders</a:t>
            </a:r>
            <a:r>
              <a:rPr lang="en-US" sz="2000" b="0" i="0" u="none" strike="noStrike" baseline="0" dirty="0"/>
              <a:t> </a:t>
            </a:r>
            <a:r>
              <a:rPr lang="en-US" sz="2000" b="0" i="0" u="none" strike="noStrike" baseline="0" dirty="0" err="1"/>
              <a:t>mit</a:t>
            </a:r>
            <a:r>
              <a:rPr lang="en-US" sz="2000" b="0" i="0" u="none" strike="noStrike" baseline="0" dirty="0"/>
              <a:t> </a:t>
            </a:r>
            <a:r>
              <a:rPr lang="en-US" sz="2000" b="0" i="0" u="none" strike="noStrike" baseline="0" dirty="0" err="1"/>
              <a:t>Alkohol</a:t>
            </a:r>
            <a:r>
              <a:rPr lang="en-US" sz="2000" b="0" i="0" u="none" strike="noStrike" baseline="0" dirty="0"/>
              <a:t> </a:t>
            </a:r>
          </a:p>
        </p:txBody>
      </p:sp>
      <p:pic>
        <p:nvPicPr>
          <p:cNvPr id="12290" name="Picture 2" descr="Calciumantagonisten weiten die Gefäße und beruhigen das Herz | Blutdruck &amp;  Medizin">
            <a:extLst>
              <a:ext uri="{FF2B5EF4-FFF2-40B4-BE49-F238E27FC236}">
                <a16:creationId xmlns:a16="http://schemas.microsoft.com/office/drawing/2014/main" id="{F11B7A49-F637-8E37-7A81-14A56B816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96"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mlodipin-ratiopharm® Tabletten online kaufen | DoktorABC">
            <a:extLst>
              <a:ext uri="{FF2B5EF4-FFF2-40B4-BE49-F238E27FC236}">
                <a16:creationId xmlns:a16="http://schemas.microsoft.com/office/drawing/2014/main" id="{B1CEBCCD-D4D9-4FFB-A89D-75450B9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687" y="-2457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962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2E90580-3FA8-CC95-B5D9-460C76A03CBA}"/>
              </a:ext>
            </a:extLst>
          </p:cNvPr>
          <p:cNvSpPr txBox="1"/>
          <p:nvPr/>
        </p:nvSpPr>
        <p:spPr>
          <a:xfrm>
            <a:off x="312234" y="356839"/>
            <a:ext cx="11374244" cy="646331"/>
          </a:xfrm>
          <a:prstGeom prst="rect">
            <a:avLst/>
          </a:prstGeom>
          <a:noFill/>
        </p:spPr>
        <p:txBody>
          <a:bodyPr wrap="square">
            <a:spAutoFit/>
          </a:bodyPr>
          <a:lstStyle/>
          <a:p>
            <a:r>
              <a:rPr lang="de-DE" dirty="0">
                <a:solidFill>
                  <a:srgbClr val="FF0000"/>
                </a:solidFill>
              </a:rPr>
              <a:t>Definition Arzneistoff</a:t>
            </a:r>
            <a:r>
              <a:rPr lang="de-DE" dirty="0"/>
              <a:t>: Wirkstoff, der im menschlichen oder tierischen Organismus zur Verhütung, Besserung, Heilung oder Erkennung von Krankheiten dient. Beispielsweise:</a:t>
            </a:r>
          </a:p>
        </p:txBody>
      </p:sp>
      <p:sp>
        <p:nvSpPr>
          <p:cNvPr id="6" name="Textfeld 5">
            <a:extLst>
              <a:ext uri="{FF2B5EF4-FFF2-40B4-BE49-F238E27FC236}">
                <a16:creationId xmlns:a16="http://schemas.microsoft.com/office/drawing/2014/main" id="{959FA9A5-30B3-27CE-C190-D683BA5F284D}"/>
              </a:ext>
            </a:extLst>
          </p:cNvPr>
          <p:cNvSpPr txBox="1"/>
          <p:nvPr/>
        </p:nvSpPr>
        <p:spPr>
          <a:xfrm>
            <a:off x="512954" y="3044723"/>
            <a:ext cx="11374243" cy="369332"/>
          </a:xfrm>
          <a:prstGeom prst="rect">
            <a:avLst/>
          </a:prstGeom>
          <a:noFill/>
        </p:spPr>
        <p:txBody>
          <a:bodyPr wrap="square">
            <a:spAutoFit/>
          </a:bodyPr>
          <a:lstStyle/>
          <a:p>
            <a:r>
              <a:rPr lang="de-DE" dirty="0">
                <a:solidFill>
                  <a:srgbClr val="FF0000"/>
                </a:solidFill>
              </a:rPr>
              <a:t>Definition Arzneimittel: </a:t>
            </a:r>
            <a:r>
              <a:rPr lang="de-DE" dirty="0"/>
              <a:t>Arzneiform, welche aktiven Wirkstoff &amp; inaktive Hilfsstoffe enthält. </a:t>
            </a:r>
          </a:p>
        </p:txBody>
      </p:sp>
      <p:sp>
        <p:nvSpPr>
          <p:cNvPr id="5" name="Textfeld 4">
            <a:extLst>
              <a:ext uri="{FF2B5EF4-FFF2-40B4-BE49-F238E27FC236}">
                <a16:creationId xmlns:a16="http://schemas.microsoft.com/office/drawing/2014/main" id="{529A9C26-A291-C990-6509-3FE323DB2CDC}"/>
              </a:ext>
            </a:extLst>
          </p:cNvPr>
          <p:cNvSpPr txBox="1"/>
          <p:nvPr/>
        </p:nvSpPr>
        <p:spPr>
          <a:xfrm>
            <a:off x="679938" y="3670973"/>
            <a:ext cx="11006540" cy="2308324"/>
          </a:xfrm>
          <a:prstGeom prst="rect">
            <a:avLst/>
          </a:prstGeom>
          <a:noFill/>
        </p:spPr>
        <p:txBody>
          <a:bodyPr wrap="square">
            <a:spAutoFit/>
          </a:bodyPr>
          <a:lstStyle/>
          <a:p>
            <a:pPr algn="l" fontAlgn="base"/>
            <a:r>
              <a:rPr lang="de-DE" b="0" i="0" dirty="0">
                <a:solidFill>
                  <a:srgbClr val="666666"/>
                </a:solidFill>
                <a:effectLst/>
                <a:latin typeface="Lato" panose="020F0502020204030203" pitchFamily="34" charset="0"/>
              </a:rPr>
              <a:t>Arzneimittel sind Stoffe oder Zubereitungen aus Stoffen, die zur Anwendung am menschlichen oder tierischen Körper und/oder zur Heilung oder Linderung von Krankheiten bestimmt sind. Sie dienen der Wiederherstellung, Korrektur oder Beeinflussung von physiologischen Funktionen durch eine pharmakologische, immunologische oder metabolische Wirkung. Sie werden ebenfalls zur Verhütung von Krankheiten oder Beschwerden eingesetzt und können sowohl am Körper, als auch im Körper wirken. Weiterhin können Arzneimittel dazu verwendet werden, </a:t>
            </a:r>
            <a:r>
              <a:rPr lang="de-DE" b="0" i="0" u="none" strike="noStrike" dirty="0">
                <a:solidFill>
                  <a:srgbClr val="21C62A"/>
                </a:solidFill>
                <a:effectLst/>
                <a:latin typeface="Lato" panose="020F0502020204030203" pitchFamily="34" charset="0"/>
                <a:hlinkClick r:id="rId2"/>
              </a:rPr>
              <a:t>Diagnosen</a:t>
            </a:r>
            <a:r>
              <a:rPr lang="de-DE" b="0" i="0" dirty="0">
                <a:solidFill>
                  <a:srgbClr val="666666"/>
                </a:solidFill>
                <a:effectLst/>
                <a:latin typeface="Lato" panose="020F0502020204030203" pitchFamily="34" charset="0"/>
              </a:rPr>
              <a:t> zu stellen, indem sie in Form von Kontrastmitteln anatomische Strukturen sichtbar machen.</a:t>
            </a:r>
          </a:p>
          <a:p>
            <a:pPr algn="l" fontAlgn="base"/>
            <a:r>
              <a:rPr lang="de-DE" b="0" i="0" dirty="0">
                <a:solidFill>
                  <a:srgbClr val="666666"/>
                </a:solidFill>
                <a:effectLst/>
                <a:latin typeface="Lato" panose="020F0502020204030203" pitchFamily="34" charset="0"/>
              </a:rPr>
              <a:t> </a:t>
            </a:r>
          </a:p>
        </p:txBody>
      </p:sp>
      <p:sp>
        <p:nvSpPr>
          <p:cNvPr id="9" name="Textfeld 8">
            <a:extLst>
              <a:ext uri="{FF2B5EF4-FFF2-40B4-BE49-F238E27FC236}">
                <a16:creationId xmlns:a16="http://schemas.microsoft.com/office/drawing/2014/main" id="{E8641F76-76C5-04B0-3B67-476E7D0FD6BF}"/>
              </a:ext>
            </a:extLst>
          </p:cNvPr>
          <p:cNvSpPr txBox="1"/>
          <p:nvPr/>
        </p:nvSpPr>
        <p:spPr>
          <a:xfrm>
            <a:off x="505521" y="1003170"/>
            <a:ext cx="10783801" cy="1477328"/>
          </a:xfrm>
          <a:prstGeom prst="rect">
            <a:avLst/>
          </a:prstGeom>
          <a:noFill/>
        </p:spPr>
        <p:txBody>
          <a:bodyPr wrap="square">
            <a:spAutoFit/>
          </a:bodyPr>
          <a:lstStyle/>
          <a:p>
            <a:r>
              <a:rPr lang="de-DE" b="0" i="0" dirty="0">
                <a:solidFill>
                  <a:srgbClr val="202122"/>
                </a:solidFill>
                <a:effectLst/>
                <a:latin typeface="Arial" panose="020B0604020202020204" pitchFamily="34" charset="0"/>
              </a:rPr>
              <a:t>Ein </a:t>
            </a:r>
            <a:r>
              <a:rPr lang="de-DE" b="1" i="0" dirty="0">
                <a:solidFill>
                  <a:srgbClr val="202122"/>
                </a:solidFill>
                <a:effectLst/>
                <a:latin typeface="Arial" panose="020B0604020202020204" pitchFamily="34" charset="0"/>
              </a:rPr>
              <a:t>Arzneistoff</a:t>
            </a:r>
            <a:r>
              <a:rPr lang="de-DE" b="0" i="0" dirty="0">
                <a:solidFill>
                  <a:srgbClr val="202122"/>
                </a:solidFill>
                <a:effectLst/>
                <a:latin typeface="Arial" panose="020B0604020202020204" pitchFamily="34" charset="0"/>
              </a:rPr>
              <a:t> (Synonyme: </a:t>
            </a:r>
            <a:r>
              <a:rPr lang="de-DE" b="1" i="0" dirty="0">
                <a:solidFill>
                  <a:srgbClr val="202122"/>
                </a:solidFill>
                <a:effectLst/>
                <a:latin typeface="Arial" panose="020B0604020202020204" pitchFamily="34" charset="0"/>
              </a:rPr>
              <a:t>Pharmakon</a:t>
            </a:r>
            <a:r>
              <a:rPr lang="de-DE" b="0" i="0" dirty="0">
                <a:solidFill>
                  <a:srgbClr val="202122"/>
                </a:solidFill>
                <a:effectLst/>
                <a:latin typeface="Arial" panose="020B0604020202020204" pitchFamily="34" charset="0"/>
              </a:rPr>
              <a:t>, ursprünglich ein den Körper verändernder Stoff, </a:t>
            </a:r>
            <a:r>
              <a:rPr lang="de-DE" b="0" i="1" dirty="0">
                <a:solidFill>
                  <a:srgbClr val="202122"/>
                </a:solidFill>
                <a:effectLst/>
                <a:latin typeface="Arial" panose="020B0604020202020204" pitchFamily="34" charset="0"/>
              </a:rPr>
              <a:t>pharmazeutischer Wirkstoff</a:t>
            </a:r>
            <a:r>
              <a:rPr lang="de-DE" b="0" i="0" dirty="0">
                <a:solidFill>
                  <a:srgbClr val="202122"/>
                </a:solidFill>
                <a:effectLst/>
                <a:latin typeface="Arial" panose="020B0604020202020204" pitchFamily="34" charset="0"/>
              </a:rPr>
              <a:t>, </a:t>
            </a:r>
            <a:r>
              <a:rPr lang="de-DE" b="0" i="1" dirty="0">
                <a:solidFill>
                  <a:srgbClr val="202122"/>
                </a:solidFill>
                <a:effectLst/>
                <a:latin typeface="Arial" panose="020B0604020202020204" pitchFamily="34" charset="0"/>
              </a:rPr>
              <a:t>Pharmawirkstoff</a:t>
            </a:r>
            <a:r>
              <a:rPr lang="de-DE" b="0" i="0" dirty="0">
                <a:solidFill>
                  <a:srgbClr val="202122"/>
                </a:solidFill>
                <a:effectLst/>
                <a:latin typeface="Arial" panose="020B0604020202020204" pitchFamily="34" charset="0"/>
              </a:rPr>
              <a:t>, )ist ein Stoff (</a:t>
            </a:r>
            <a:r>
              <a:rPr lang="de-DE" b="1" i="0" dirty="0">
                <a:solidFill>
                  <a:srgbClr val="202122"/>
                </a:solidFill>
                <a:effectLst/>
                <a:latin typeface="Arial" panose="020B0604020202020204" pitchFamily="34" charset="0"/>
              </a:rPr>
              <a:t>Heilstoff</a:t>
            </a:r>
            <a:r>
              <a:rPr lang="de-DE" b="0" i="0" dirty="0">
                <a:solidFill>
                  <a:srgbClr val="202122"/>
                </a:solidFill>
                <a:effectLst/>
                <a:latin typeface="Arial" panose="020B0604020202020204" pitchFamily="34" charset="0"/>
              </a:rPr>
              <a:t>), der bei der Herstellung eines </a:t>
            </a:r>
            <a:r>
              <a:rPr lang="de-DE" b="0" i="0" u="none" strike="noStrike" dirty="0">
                <a:solidFill>
                  <a:srgbClr val="0645AD"/>
                </a:solidFill>
                <a:effectLst/>
                <a:latin typeface="Arial" panose="020B0604020202020204" pitchFamily="34" charset="0"/>
                <a:hlinkClick r:id="rId3" tooltip="Arzneimittel"/>
              </a:rPr>
              <a:t>Arzneimittels</a:t>
            </a:r>
            <a:r>
              <a:rPr lang="de-DE" b="0" i="0" dirty="0">
                <a:solidFill>
                  <a:srgbClr val="202122"/>
                </a:solidFill>
                <a:effectLst/>
                <a:latin typeface="Arial" panose="020B0604020202020204" pitchFamily="34" charset="0"/>
              </a:rPr>
              <a:t> als arzneilich wirksamer Bestandteil verwendet wird (</a:t>
            </a:r>
            <a:r>
              <a:rPr lang="de-DE" b="1" i="0" dirty="0">
                <a:solidFill>
                  <a:srgbClr val="202122"/>
                </a:solidFill>
                <a:effectLst/>
                <a:latin typeface="Arial" panose="020B0604020202020204" pitchFamily="34" charset="0"/>
              </a:rPr>
              <a:t>Arzneimittelwirkstoff</a:t>
            </a:r>
            <a:r>
              <a:rPr lang="de-DE" b="0" i="0" dirty="0">
                <a:solidFill>
                  <a:srgbClr val="202122"/>
                </a:solidFill>
                <a:effectLst/>
                <a:latin typeface="Arial" panose="020B0604020202020204" pitchFamily="34" charset="0"/>
              </a:rPr>
              <a:t>). Meist wird der Arzneistoff in Kombination mit einem oder mehreren </a:t>
            </a:r>
            <a:r>
              <a:rPr lang="de-DE" b="0" i="0" u="none" strike="noStrike" dirty="0">
                <a:solidFill>
                  <a:srgbClr val="0645AD"/>
                </a:solidFill>
                <a:effectLst/>
                <a:latin typeface="Arial" panose="020B0604020202020204" pitchFamily="34" charset="0"/>
                <a:hlinkClick r:id="rId4" tooltip="Pharmazeutischer Hilfsstoff"/>
              </a:rPr>
              <a:t>pharmazeutischen Hilfsstoffen</a:t>
            </a:r>
            <a:r>
              <a:rPr lang="de-DE" b="0" i="0" dirty="0">
                <a:solidFill>
                  <a:srgbClr val="202122"/>
                </a:solidFill>
                <a:effectLst/>
                <a:latin typeface="Arial" panose="020B0604020202020204" pitchFamily="34" charset="0"/>
              </a:rPr>
              <a:t>, gelegentlich aber auch ohne Hilfsstoffe, zum Arzneimittel verarbeitet.</a:t>
            </a:r>
            <a:endParaRPr lang="de-DE" dirty="0"/>
          </a:p>
        </p:txBody>
      </p:sp>
    </p:spTree>
    <p:extLst>
      <p:ext uri="{BB962C8B-B14F-4D97-AF65-F5344CB8AC3E}">
        <p14:creationId xmlns:p14="http://schemas.microsoft.com/office/powerpoint/2010/main" val="34520990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21E68A3-D918-C21A-EF35-9D085D7DE5CB}"/>
              </a:ext>
            </a:extLst>
          </p:cNvPr>
          <p:cNvSpPr txBox="1"/>
          <p:nvPr/>
        </p:nvSpPr>
        <p:spPr>
          <a:xfrm>
            <a:off x="423746" y="211873"/>
            <a:ext cx="8717465" cy="369332"/>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23.4. Herzglykoside </a:t>
            </a:r>
            <a:endParaRPr lang="de-DE" dirty="0">
              <a:solidFill>
                <a:srgbClr val="FF0000"/>
              </a:solidFill>
            </a:endParaRPr>
          </a:p>
        </p:txBody>
      </p:sp>
      <p:sp>
        <p:nvSpPr>
          <p:cNvPr id="5" name="Textfeld 4">
            <a:extLst>
              <a:ext uri="{FF2B5EF4-FFF2-40B4-BE49-F238E27FC236}">
                <a16:creationId xmlns:a16="http://schemas.microsoft.com/office/drawing/2014/main" id="{50333985-0138-D51D-46AE-D83CE47CF43A}"/>
              </a:ext>
            </a:extLst>
          </p:cNvPr>
          <p:cNvSpPr txBox="1"/>
          <p:nvPr/>
        </p:nvSpPr>
        <p:spPr>
          <a:xfrm>
            <a:off x="501804" y="724829"/>
            <a:ext cx="10950497" cy="923330"/>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Pflanzlicher Herkunft. Steigern die Kontraktionskraft des Herzens. </a:t>
            </a:r>
          </a:p>
          <a:p>
            <a:r>
              <a:rPr lang="de-DE" sz="1800" b="0" i="0" u="none" strike="noStrike" baseline="0" dirty="0">
                <a:solidFill>
                  <a:srgbClr val="000000"/>
                </a:solidFill>
                <a:latin typeface="Calibri" panose="020F0502020204030204" pitchFamily="34" charset="0"/>
              </a:rPr>
              <a:t>Die Auswurfleistung des Herzens steigt(mehr Blut kommt in das Blutgefäß-system). Verlangsamen den Puls (die Schlagfrequenz des Herzens). 	</a:t>
            </a:r>
          </a:p>
        </p:txBody>
      </p:sp>
      <p:graphicFrame>
        <p:nvGraphicFramePr>
          <p:cNvPr id="6" name="Tabelle 6">
            <a:extLst>
              <a:ext uri="{FF2B5EF4-FFF2-40B4-BE49-F238E27FC236}">
                <a16:creationId xmlns:a16="http://schemas.microsoft.com/office/drawing/2014/main" id="{AF7E3196-25C1-B548-53B9-F5BE16A15CA8}"/>
              </a:ext>
            </a:extLst>
          </p:cNvPr>
          <p:cNvGraphicFramePr>
            <a:graphicFrameLocks noGrp="1"/>
          </p:cNvGraphicFramePr>
          <p:nvPr>
            <p:extLst>
              <p:ext uri="{D42A27DB-BD31-4B8C-83A1-F6EECF244321}">
                <p14:modId xmlns:p14="http://schemas.microsoft.com/office/powerpoint/2010/main" val="862908877"/>
              </p:ext>
            </p:extLst>
          </p:nvPr>
        </p:nvGraphicFramePr>
        <p:xfrm>
          <a:off x="122663" y="1648160"/>
          <a:ext cx="11764540" cy="5127420"/>
        </p:xfrm>
        <a:graphic>
          <a:graphicData uri="http://schemas.openxmlformats.org/drawingml/2006/table">
            <a:tbl>
              <a:tblPr firstRow="1" bandRow="1">
                <a:tableStyleId>{5C22544A-7EE6-4342-B048-85BDC9FD1C3A}</a:tableStyleId>
              </a:tblPr>
              <a:tblGrid>
                <a:gridCol w="3623216">
                  <a:extLst>
                    <a:ext uri="{9D8B030D-6E8A-4147-A177-3AD203B41FA5}">
                      <a16:colId xmlns:a16="http://schemas.microsoft.com/office/drawing/2014/main" val="1358198239"/>
                    </a:ext>
                  </a:extLst>
                </a:gridCol>
                <a:gridCol w="4070662">
                  <a:extLst>
                    <a:ext uri="{9D8B030D-6E8A-4147-A177-3AD203B41FA5}">
                      <a16:colId xmlns:a16="http://schemas.microsoft.com/office/drawing/2014/main" val="431544748"/>
                    </a:ext>
                  </a:extLst>
                </a:gridCol>
                <a:gridCol w="4070662">
                  <a:extLst>
                    <a:ext uri="{9D8B030D-6E8A-4147-A177-3AD203B41FA5}">
                      <a16:colId xmlns:a16="http://schemas.microsoft.com/office/drawing/2014/main" val="2509951044"/>
                    </a:ext>
                  </a:extLst>
                </a:gridCol>
              </a:tblGrid>
              <a:tr h="721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Indikationen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Wechselwirkungen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Nebenwirkungen 	</a:t>
                      </a:r>
                    </a:p>
                    <a:p>
                      <a:endParaRPr lang="de-DE" dirty="0"/>
                    </a:p>
                  </a:txBody>
                  <a:tcPr/>
                </a:tc>
                <a:extLst>
                  <a:ext uri="{0D108BD9-81ED-4DB2-BD59-A6C34878D82A}">
                    <a16:rowId xmlns:a16="http://schemas.microsoft.com/office/drawing/2014/main" val="650536198"/>
                  </a:ext>
                </a:extLst>
              </a:tr>
              <a:tr h="931665">
                <a:tc>
                  <a:txBody>
                    <a:bodyPr/>
                    <a:lstStyle/>
                    <a:p>
                      <a:r>
                        <a:rPr lang="de-DE" sz="1800" b="0" i="0" u="none" strike="noStrike" kern="1200" baseline="0" dirty="0">
                          <a:solidFill>
                            <a:schemeClr val="dk1"/>
                          </a:solidFill>
                          <a:latin typeface="+mn-lt"/>
                          <a:ea typeface="+mn-ea"/>
                          <a:cs typeface="+mn-cs"/>
                        </a:rPr>
                        <a:t>Herzinsuffizienz (Herzschwäche) 	</a:t>
                      </a:r>
                      <a:endParaRPr lang="de-DE" dirty="0"/>
                    </a:p>
                  </a:txBody>
                  <a:tcPr/>
                </a:tc>
                <a:tc>
                  <a:txBody>
                    <a:bodyPr/>
                    <a:lstStyle/>
                    <a:p>
                      <a:r>
                        <a:rPr lang="de-DE" sz="1800" b="0" i="0" u="none" strike="noStrike" kern="1200" baseline="0" dirty="0">
                          <a:solidFill>
                            <a:schemeClr val="dk1"/>
                          </a:solidFill>
                          <a:latin typeface="+mn-lt"/>
                          <a:ea typeface="+mn-ea"/>
                          <a:cs typeface="+mn-cs"/>
                        </a:rPr>
                        <a:t>Diuretika (entwässernde Medikamente) erhöhen die Giftigkeit der Glykoside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Übelkeit 	</a:t>
                      </a:r>
                    </a:p>
                    <a:p>
                      <a:endParaRPr lang="de-DE" dirty="0"/>
                    </a:p>
                  </a:txBody>
                  <a:tcPr/>
                </a:tc>
                <a:extLst>
                  <a:ext uri="{0D108BD9-81ED-4DB2-BD59-A6C34878D82A}">
                    <a16:rowId xmlns:a16="http://schemas.microsoft.com/office/drawing/2014/main" val="2273481416"/>
                  </a:ext>
                </a:extLst>
              </a:tr>
              <a:tr h="1672634">
                <a:tc>
                  <a:txBody>
                    <a:bodyPr/>
                    <a:lstStyle/>
                    <a:p>
                      <a:r>
                        <a:rPr lang="de-DE" sz="1800" b="0" i="0" u="none" strike="noStrike" kern="1200" baseline="0" dirty="0">
                          <a:solidFill>
                            <a:schemeClr val="dk1"/>
                          </a:solidFill>
                          <a:latin typeface="+mn-lt"/>
                          <a:ea typeface="+mn-ea"/>
                          <a:cs typeface="+mn-cs"/>
                        </a:rPr>
                        <a:t>Herzrhythmusstörungen wie z.B.: </a:t>
                      </a:r>
                    </a:p>
                    <a:p>
                      <a:r>
                        <a:rPr lang="de-DE" sz="1800" b="0" i="0" u="none" strike="noStrike" kern="1200" baseline="0" dirty="0">
                          <a:solidFill>
                            <a:schemeClr val="dk1"/>
                          </a:solidFill>
                          <a:latin typeface="+mn-lt"/>
                          <a:ea typeface="+mn-ea"/>
                          <a:cs typeface="+mn-cs"/>
                        </a:rPr>
                        <a:t> </a:t>
                      </a:r>
                      <a:r>
                        <a:rPr lang="de-DE" sz="1800" b="0" i="0" u="none" strike="noStrike" kern="1200" baseline="0" dirty="0" err="1">
                          <a:solidFill>
                            <a:schemeClr val="dk1"/>
                          </a:solidFill>
                          <a:latin typeface="+mn-lt"/>
                          <a:ea typeface="+mn-ea"/>
                          <a:cs typeface="+mn-cs"/>
                        </a:rPr>
                        <a:t>Tachycardie</a:t>
                      </a:r>
                      <a:r>
                        <a:rPr lang="de-DE" sz="1800" b="0" i="0" u="none" strike="noStrike" kern="1200" baseline="0" dirty="0">
                          <a:solidFill>
                            <a:schemeClr val="dk1"/>
                          </a:solidFill>
                          <a:latin typeface="+mn-lt"/>
                          <a:ea typeface="+mn-ea"/>
                          <a:cs typeface="+mn-cs"/>
                        </a:rPr>
                        <a:t> (Puls in Ruhe 100 oder mehr Schläge pro Minute </a:t>
                      </a:r>
                    </a:p>
                    <a:p>
                      <a:r>
                        <a:rPr lang="de-DE" sz="1800" b="0" i="0" u="none" strike="noStrike" kern="1200" baseline="0" dirty="0">
                          <a:solidFill>
                            <a:schemeClr val="dk1"/>
                          </a:solidFill>
                          <a:latin typeface="+mn-lt"/>
                          <a:ea typeface="+mn-ea"/>
                          <a:cs typeface="+mn-cs"/>
                        </a:rPr>
                        <a:t>Vorhofflimmern </a:t>
                      </a:r>
                    </a:p>
                    <a:p>
                      <a:r>
                        <a:rPr lang="de-DE" sz="1800" b="0" i="0" u="none" strike="noStrike" kern="1200" baseline="0" dirty="0">
                          <a:solidFill>
                            <a:schemeClr val="dk1"/>
                          </a:solidFill>
                          <a:latin typeface="+mn-lt"/>
                          <a:ea typeface="+mn-ea"/>
                          <a:cs typeface="+mn-cs"/>
                        </a:rPr>
                        <a:t>Vorhofflattern </a:t>
                      </a:r>
                    </a:p>
                    <a:p>
                      <a:endParaRPr lang="de-DE" dirty="0"/>
                    </a:p>
                  </a:txBody>
                  <a:tcPr/>
                </a:tc>
                <a:tc>
                  <a:txBody>
                    <a:bodyPr/>
                    <a:lstStyle/>
                    <a:p>
                      <a:endParaRPr lang="de-DE"/>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Erbrechen ,Herzrhythmusstörungen </a:t>
                      </a:r>
                    </a:p>
                    <a:p>
                      <a:r>
                        <a:rPr lang="de-DE" sz="1800" b="0" i="0" u="none" strike="noStrike" kern="1200" baseline="0" dirty="0">
                          <a:solidFill>
                            <a:schemeClr val="dk1"/>
                          </a:solidFill>
                          <a:latin typeface="+mn-lt"/>
                          <a:ea typeface="+mn-ea"/>
                          <a:cs typeface="+mn-cs"/>
                        </a:rPr>
                        <a:t>	   Sehstörungen </a:t>
                      </a:r>
                    </a:p>
                    <a:p>
                      <a:r>
                        <a:rPr lang="de-DE" sz="1800" b="0" i="0" u="none" strike="noStrike" kern="1200" baseline="0" dirty="0">
                          <a:solidFill>
                            <a:schemeClr val="dk1"/>
                          </a:solidFill>
                          <a:latin typeface="+mn-lt"/>
                          <a:ea typeface="+mn-ea"/>
                          <a:cs typeface="+mn-cs"/>
                        </a:rPr>
                        <a:t>	</a:t>
                      </a:r>
                      <a:endParaRPr lang="de-DE" dirty="0"/>
                    </a:p>
                  </a:txBody>
                  <a:tcPr/>
                </a:tc>
                <a:extLst>
                  <a:ext uri="{0D108BD9-81ED-4DB2-BD59-A6C34878D82A}">
                    <a16:rowId xmlns:a16="http://schemas.microsoft.com/office/drawing/2014/main" val="1361509202"/>
                  </a:ext>
                </a:extLst>
              </a:tr>
              <a:tr h="1672634">
                <a:tc>
                  <a:txBody>
                    <a:bodyPr/>
                    <a:lstStyle/>
                    <a:p>
                      <a:r>
                        <a:rPr lang="de-DE" sz="1800" b="0" i="0" u="none" strike="noStrike" kern="1200" baseline="0" dirty="0">
                          <a:solidFill>
                            <a:srgbClr val="FF0000"/>
                          </a:solidFill>
                          <a:latin typeface="+mn-lt"/>
                          <a:ea typeface="+mn-ea"/>
                          <a:cs typeface="+mn-cs"/>
                        </a:rPr>
                        <a:t>Merke 	Herzglykoside haben eine enge therapeutische Breite. </a:t>
                      </a:r>
                    </a:p>
                    <a:p>
                      <a:r>
                        <a:rPr lang="de-DE" sz="1800" b="0" i="0" u="none" strike="noStrike" kern="1200" baseline="0" dirty="0">
                          <a:solidFill>
                            <a:srgbClr val="FF0000"/>
                          </a:solidFill>
                          <a:latin typeface="+mn-lt"/>
                          <a:ea typeface="+mn-ea"/>
                          <a:cs typeface="+mn-cs"/>
                        </a:rPr>
                        <a:t>Daher: keine eigenmächtige Dosisänderung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883914296"/>
                  </a:ext>
                </a:extLst>
              </a:tr>
            </a:tbl>
          </a:graphicData>
        </a:graphic>
      </p:graphicFrame>
    </p:spTree>
    <p:extLst>
      <p:ext uri="{BB962C8B-B14F-4D97-AF65-F5344CB8AC3E}">
        <p14:creationId xmlns:p14="http://schemas.microsoft.com/office/powerpoint/2010/main" val="41721024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D8820C9-D733-2C19-79CB-D144D8A78077}"/>
              </a:ext>
            </a:extLst>
          </p:cNvPr>
          <p:cNvSpPr txBox="1"/>
          <p:nvPr/>
        </p:nvSpPr>
        <p:spPr>
          <a:xfrm>
            <a:off x="433754" y="398585"/>
            <a:ext cx="11324492" cy="2400657"/>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23.5. Thrombose &amp; </a:t>
            </a:r>
            <a:r>
              <a:rPr lang="de-DE" sz="2400" b="0" i="0" u="none" strike="noStrike" baseline="0" dirty="0" err="1">
                <a:solidFill>
                  <a:srgbClr val="FF0000"/>
                </a:solidFill>
                <a:latin typeface="Calibri" panose="020F0502020204030204" pitchFamily="34" charset="0"/>
              </a:rPr>
              <a:t>Antikoagulantientherapie</a:t>
            </a:r>
            <a:r>
              <a:rPr lang="de-DE" sz="2400" b="0" i="0" u="none" strike="noStrike" baseline="0" dirty="0">
                <a:solidFill>
                  <a:srgbClr val="FF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Antikoagulantien = Blutgerinnungshemmer </a:t>
            </a:r>
          </a:p>
          <a:p>
            <a:r>
              <a:rPr lang="de-DE" sz="1800" b="0" i="0" u="none" strike="noStrike" baseline="0" dirty="0">
                <a:solidFill>
                  <a:srgbClr val="000000"/>
                </a:solidFill>
                <a:latin typeface="Calibri" panose="020F0502020204030204" pitchFamily="34" charset="0"/>
              </a:rPr>
              <a:t>Thrombose: Virchow-Trias, Ursachen, Symptome, Risikofaktoren, Risikogruppen, Komplikationen der Thrombose, Pflege &amp; Betreuung: siehe Grundzüge Betreuung </a:t>
            </a:r>
          </a:p>
          <a:p>
            <a:r>
              <a:rPr lang="de-DE" sz="1800" b="0" i="0" u="none" strike="noStrike" baseline="0" dirty="0">
                <a:solidFill>
                  <a:srgbClr val="FF0000"/>
                </a:solidFill>
                <a:latin typeface="Calibri" panose="020F0502020204030204" pitchFamily="34" charset="0"/>
              </a:rPr>
              <a:t>Anwendung finden: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Thrombozytenaggregationshemmer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err="1">
                <a:solidFill>
                  <a:srgbClr val="000000"/>
                </a:solidFill>
                <a:latin typeface="Courier New" panose="02070309020205020404" pitchFamily="49" charset="0"/>
              </a:rPr>
              <a:t>Heparine</a:t>
            </a:r>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Cumarine </a:t>
            </a:r>
          </a:p>
        </p:txBody>
      </p:sp>
      <p:pic>
        <p:nvPicPr>
          <p:cNvPr id="5" name="Grafik 4">
            <a:extLst>
              <a:ext uri="{FF2B5EF4-FFF2-40B4-BE49-F238E27FC236}">
                <a16:creationId xmlns:a16="http://schemas.microsoft.com/office/drawing/2014/main" id="{BFD7F4EE-B8B1-D55D-C12B-337C59396982}"/>
              </a:ext>
            </a:extLst>
          </p:cNvPr>
          <p:cNvPicPr>
            <a:picLocks noChangeAspect="1"/>
          </p:cNvPicPr>
          <p:nvPr/>
        </p:nvPicPr>
        <p:blipFill>
          <a:blip r:embed="rId2"/>
          <a:stretch>
            <a:fillRect/>
          </a:stretch>
        </p:blipFill>
        <p:spPr>
          <a:xfrm>
            <a:off x="4454769" y="1688746"/>
            <a:ext cx="6939064" cy="4336915"/>
          </a:xfrm>
          <a:prstGeom prst="rect">
            <a:avLst/>
          </a:prstGeom>
        </p:spPr>
      </p:pic>
      <p:sp>
        <p:nvSpPr>
          <p:cNvPr id="7" name="Textfeld 6">
            <a:extLst>
              <a:ext uri="{FF2B5EF4-FFF2-40B4-BE49-F238E27FC236}">
                <a16:creationId xmlns:a16="http://schemas.microsoft.com/office/drawing/2014/main" id="{BB24E211-CF14-BD89-55C0-9D44FBEFF711}"/>
              </a:ext>
            </a:extLst>
          </p:cNvPr>
          <p:cNvSpPr txBox="1"/>
          <p:nvPr/>
        </p:nvSpPr>
        <p:spPr>
          <a:xfrm>
            <a:off x="433754" y="3001108"/>
            <a:ext cx="3833446" cy="1261884"/>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Thrombozytenaggregationshemmer </a:t>
            </a:r>
          </a:p>
          <a:p>
            <a:r>
              <a:rPr lang="de-DE" sz="1800" b="0" i="0" u="none" strike="noStrike" baseline="0" dirty="0">
                <a:solidFill>
                  <a:srgbClr val="FF0000"/>
                </a:solidFill>
                <a:latin typeface="Calibri" panose="020F0502020204030204" pitchFamily="34" charset="0"/>
              </a:rPr>
              <a:t>verhindern Zusammenklumpen der Blutplättchen </a:t>
            </a:r>
            <a:endParaRPr lang="de-DE" dirty="0">
              <a:solidFill>
                <a:srgbClr val="FF0000"/>
              </a:solidFill>
            </a:endParaRPr>
          </a:p>
        </p:txBody>
      </p:sp>
      <p:pic>
        <p:nvPicPr>
          <p:cNvPr id="14338" name="Picture 2" descr="Antikoagulantien (Blutverdünner) | Ihre Apotheke">
            <a:extLst>
              <a:ext uri="{FF2B5EF4-FFF2-40B4-BE49-F238E27FC236}">
                <a16:creationId xmlns:a16="http://schemas.microsoft.com/office/drawing/2014/main" id="{47FE72CC-26A4-DCFA-75D6-266FF2AC7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23" y="4262992"/>
            <a:ext cx="3645877" cy="246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392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feld 2">
            <a:extLst>
              <a:ext uri="{FF2B5EF4-FFF2-40B4-BE49-F238E27FC236}">
                <a16:creationId xmlns:a16="http://schemas.microsoft.com/office/drawing/2014/main" id="{0D4CCB51-CE76-4A4B-53D6-5321D6F826D0}"/>
              </a:ext>
            </a:extLst>
          </p:cNvPr>
          <p:cNvSpPr txBox="1"/>
          <p:nvPr/>
        </p:nvSpPr>
        <p:spPr>
          <a:xfrm>
            <a:off x="914400" y="319088"/>
            <a:ext cx="10439399" cy="585787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0" i="0" u="none" strike="noStrike" baseline="0" dirty="0" err="1"/>
              <a:t>Anwendung</a:t>
            </a:r>
            <a:r>
              <a:rPr lang="en-US" sz="2000" b="0" i="0" u="none" strike="noStrike" baseline="0" dirty="0"/>
              <a:t> </a:t>
            </a:r>
            <a:r>
              <a:rPr lang="en-US" sz="2000" b="0" i="0" u="none" strike="noStrike" baseline="0" dirty="0" err="1"/>
              <a:t>bei</a:t>
            </a:r>
            <a:r>
              <a:rPr lang="en-US" sz="2000" b="0" i="0" u="none" strike="noStrike" baseline="0" dirty="0"/>
              <a:t> (</a:t>
            </a:r>
            <a:r>
              <a:rPr lang="en-US" sz="2000" b="0" i="0" u="none" strike="noStrike" baseline="0" dirty="0" err="1"/>
              <a:t>Indikation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Koronarer</a:t>
            </a:r>
            <a:r>
              <a:rPr lang="en-US" sz="2000" b="0" i="0" u="none" strike="noStrike" baseline="0" dirty="0"/>
              <a:t> </a:t>
            </a:r>
            <a:r>
              <a:rPr lang="en-US" sz="2000" b="0" i="0" u="none" strike="noStrike" baseline="0" dirty="0" err="1"/>
              <a:t>Herzkrankheit</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Zustand</a:t>
            </a:r>
            <a:r>
              <a:rPr lang="en-US" sz="2000" b="0" i="0" u="none" strike="noStrike" baseline="0" dirty="0"/>
              <a:t> </a:t>
            </a:r>
            <a:r>
              <a:rPr lang="en-US" sz="2000" b="0" i="0" u="none" strike="noStrike" baseline="0" dirty="0" err="1"/>
              <a:t>nach</a:t>
            </a:r>
            <a:r>
              <a:rPr lang="en-US" sz="2000" b="0" i="0" u="none" strike="noStrike" baseline="0" dirty="0"/>
              <a:t> </a:t>
            </a:r>
            <a:r>
              <a:rPr lang="en-US" sz="2000" b="0" i="0" u="none" strike="noStrike" baseline="0" dirty="0" err="1"/>
              <a:t>Herzinfarkt</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Schlaganfall</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Vorbeugend</a:t>
            </a:r>
            <a:r>
              <a:rPr lang="en-US" sz="2000" b="0" i="0" u="none" strike="noStrike" baseline="0" dirty="0"/>
              <a:t> (</a:t>
            </a:r>
            <a:r>
              <a:rPr lang="en-US" sz="2000" b="0" i="0" u="none" strike="noStrike" baseline="0" dirty="0" err="1"/>
              <a:t>prophylaktisch</a:t>
            </a:r>
            <a:r>
              <a:rPr lang="en-US" sz="2000" b="0" i="0" u="none" strike="noStrike" baseline="0" dirty="0"/>
              <a:t>) </a:t>
            </a:r>
          </a:p>
          <a:p>
            <a:pPr indent="-228600">
              <a:lnSpc>
                <a:spcPct val="90000"/>
              </a:lnSpc>
              <a:spcAft>
                <a:spcPts val="600"/>
              </a:spcAft>
              <a:buFont typeface="Arial" panose="020B0604020202020204" pitchFamily="34" charset="0"/>
              <a:buChar char="•"/>
            </a:pPr>
            <a:endParaRPr lang="en-US" sz="20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a:t>23.5.2. </a:t>
            </a:r>
            <a:r>
              <a:rPr lang="en-US" sz="2000" b="0" i="0" u="none" strike="noStrike" baseline="0" dirty="0" err="1"/>
              <a:t>Heparine</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Heparine</a:t>
            </a:r>
            <a:r>
              <a:rPr lang="en-US" sz="2000" b="0" i="0" u="none" strike="noStrike" baseline="0" dirty="0"/>
              <a:t> </a:t>
            </a:r>
            <a:r>
              <a:rPr lang="en-US" sz="2000" b="0" i="0" u="none" strike="noStrike" baseline="0" dirty="0" err="1"/>
              <a:t>zur</a:t>
            </a:r>
            <a:r>
              <a:rPr lang="en-US" sz="2000" b="0" i="0" u="none" strike="noStrike" baseline="0" dirty="0"/>
              <a:t> </a:t>
            </a:r>
            <a:r>
              <a:rPr lang="en-US" sz="2000" b="0" i="0" u="none" strike="noStrike" baseline="0" dirty="0" err="1"/>
              <a:t>Thromboseprophylaxe</a:t>
            </a:r>
            <a:r>
              <a:rPr lang="en-US" sz="2000" b="0" i="0" u="none" strike="noStrike" baseline="0" dirty="0"/>
              <a:t> (</a:t>
            </a:r>
            <a:r>
              <a:rPr lang="en-US" sz="2000" b="0" i="0" u="none" strike="noStrike" baseline="0" dirty="0" err="1"/>
              <a:t>Vorbeugung</a:t>
            </a:r>
            <a:r>
              <a:rPr lang="en-US" sz="2000" b="0" i="0" u="none" strike="noStrike" baseline="0" dirty="0"/>
              <a:t> </a:t>
            </a:r>
            <a:r>
              <a:rPr lang="en-US" sz="2000" b="0" i="0" u="none" strike="noStrike" baseline="0" dirty="0" err="1"/>
              <a:t>vor</a:t>
            </a:r>
            <a:r>
              <a:rPr lang="en-US" sz="2000" b="0" i="0" u="none" strike="noStrike" baseline="0" dirty="0"/>
              <a:t> </a:t>
            </a:r>
            <a:r>
              <a:rPr lang="en-US" sz="2000" b="0" i="0" u="none" strike="noStrike" baseline="0" dirty="0" err="1"/>
              <a:t>Thrombosen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Hemmen</a:t>
            </a:r>
            <a:r>
              <a:rPr lang="en-US" sz="2000" b="0" i="0" u="none" strike="noStrike" baseline="0" dirty="0"/>
              <a:t> die </a:t>
            </a:r>
            <a:r>
              <a:rPr lang="en-US" sz="2000" b="0" i="0" u="none" strike="noStrike" baseline="0" dirty="0" err="1"/>
              <a:t>physiologische</a:t>
            </a:r>
            <a:r>
              <a:rPr lang="en-US" sz="2000" b="0" i="0" u="none" strike="noStrike" baseline="0" dirty="0"/>
              <a:t> (</a:t>
            </a:r>
            <a:r>
              <a:rPr lang="en-US" sz="2000" b="0" i="0" u="none" strike="noStrike" baseline="0" dirty="0" err="1"/>
              <a:t>nicht</a:t>
            </a:r>
            <a:r>
              <a:rPr lang="en-US" sz="2000" b="0" i="0" u="none" strike="noStrike" baseline="0" dirty="0"/>
              <a:t> </a:t>
            </a:r>
            <a:r>
              <a:rPr lang="en-US" sz="2000" b="0" i="0" u="none" strike="noStrike" baseline="0" dirty="0" err="1"/>
              <a:t>krankhafte</a:t>
            </a:r>
            <a:r>
              <a:rPr lang="en-US" sz="2000" b="0" i="0" u="none" strike="noStrike" baseline="0" dirty="0"/>
              <a:t>, die </a:t>
            </a:r>
            <a:r>
              <a:rPr lang="en-US" sz="2000" b="0" i="0" u="none" strike="noStrike" baseline="0" dirty="0" err="1"/>
              <a:t>gesunde</a:t>
            </a:r>
            <a:r>
              <a:rPr lang="en-US" sz="2000" b="0" i="0" u="none" strike="noStrike" baseline="0" dirty="0"/>
              <a:t>) </a:t>
            </a:r>
            <a:r>
              <a:rPr lang="en-US" sz="2000" b="0" i="0" u="none" strike="noStrike" baseline="0" dirty="0" err="1"/>
              <a:t>Blutgerinnung</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Ist</a:t>
            </a:r>
            <a:r>
              <a:rPr lang="en-US" sz="2000" b="0" i="0" u="none" strike="noStrike" baseline="0" dirty="0"/>
              <a:t> </a:t>
            </a:r>
            <a:r>
              <a:rPr lang="en-US" sz="2000" b="0" i="0" u="none" strike="noStrike" baseline="0" dirty="0" err="1"/>
              <a:t>ein</a:t>
            </a:r>
            <a:r>
              <a:rPr lang="en-US" sz="2000" b="0" i="0" u="none" strike="noStrike" baseline="0" dirty="0"/>
              <a:t> </a:t>
            </a:r>
            <a:r>
              <a:rPr lang="en-US" sz="2000" b="0" i="0" u="none" strike="noStrike" baseline="0" dirty="0" err="1"/>
              <a:t>körpereigener</a:t>
            </a:r>
            <a:r>
              <a:rPr lang="en-US" sz="2000" b="0" i="0" u="none" strike="noStrike" baseline="0" dirty="0"/>
              <a:t> </a:t>
            </a:r>
            <a:r>
              <a:rPr lang="en-US" sz="2000" b="0" i="0" u="none" strike="noStrike" baseline="0" dirty="0" err="1"/>
              <a:t>Hemmstoff</a:t>
            </a:r>
            <a:r>
              <a:rPr lang="en-US" sz="2000" b="0" i="0" u="none" strike="noStrike" baseline="0" dirty="0"/>
              <a:t>, der die </a:t>
            </a:r>
            <a:r>
              <a:rPr lang="en-US" sz="2000" b="0" i="0" u="none" strike="noStrike" baseline="0" dirty="0" err="1"/>
              <a:t>Blutgerinnung</a:t>
            </a:r>
            <a:r>
              <a:rPr lang="en-US" sz="2000" b="0" i="0" u="none" strike="noStrike" baseline="0" dirty="0"/>
              <a:t> </a:t>
            </a:r>
            <a:r>
              <a:rPr lang="en-US" sz="2000" b="0" i="0" u="none" strike="noStrike" baseline="0" dirty="0" err="1"/>
              <a:t>verhindert</a:t>
            </a:r>
            <a:r>
              <a:rPr lang="en-US" sz="2000" b="0" i="0" u="none" strike="noStrike" baseline="0" dirty="0"/>
              <a:t> </a:t>
            </a:r>
          </a:p>
          <a:p>
            <a:pPr indent="-228600">
              <a:lnSpc>
                <a:spcPct val="90000"/>
              </a:lnSpc>
              <a:spcAft>
                <a:spcPts val="600"/>
              </a:spcAft>
              <a:buFont typeface="Arial" panose="020B0604020202020204" pitchFamily="34" charset="0"/>
              <a:buChar char="•"/>
            </a:pPr>
            <a:endParaRPr lang="en-US" sz="20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err="1"/>
              <a:t>Anwendungsformen</a:t>
            </a:r>
            <a:r>
              <a:rPr lang="en-US" sz="2000" b="0" i="0" u="none" strike="noStrike" baseline="0" dirty="0"/>
              <a:t> (</a:t>
            </a:r>
            <a:r>
              <a:rPr lang="en-US" sz="2000" b="0" i="0" u="none" strike="noStrike" baseline="0" dirty="0" err="1"/>
              <a:t>Applikationsformen</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Unter</a:t>
            </a:r>
            <a:r>
              <a:rPr lang="en-US" sz="2000" b="0" i="0" u="none" strike="noStrike" baseline="0" dirty="0"/>
              <a:t> die Haut (</a:t>
            </a:r>
            <a:r>
              <a:rPr lang="en-US" sz="2000" b="0" i="0" u="none" strike="noStrike" baseline="0" dirty="0" err="1"/>
              <a:t>subcutan</a:t>
            </a:r>
            <a:r>
              <a:rPr lang="en-US" sz="2000" b="0" i="0" u="none" strike="noStrike" baseline="0" dirty="0"/>
              <a:t>, </a:t>
            </a:r>
            <a:r>
              <a:rPr lang="en-US" sz="2000" b="0" i="0" u="none" strike="noStrike" baseline="0" dirty="0" err="1"/>
              <a:t>s.c.</a:t>
            </a:r>
            <a:r>
              <a:rPr lang="en-US" sz="2000" b="0" i="0" u="none" strike="noStrike" baseline="0" dirty="0"/>
              <a:t>) </a:t>
            </a:r>
          </a:p>
          <a:p>
            <a:pPr indent="-228600">
              <a:lnSpc>
                <a:spcPct val="90000"/>
              </a:lnSpc>
              <a:spcAft>
                <a:spcPts val="600"/>
              </a:spcAft>
              <a:buFont typeface="Arial" panose="020B0604020202020204" pitchFamily="34" charset="0"/>
              <a:buChar char="•"/>
            </a:pPr>
            <a:r>
              <a:rPr lang="en-US" sz="2000" b="0" i="0" u="none" strike="noStrike" baseline="0" dirty="0" err="1"/>
              <a:t>Äußerlich</a:t>
            </a:r>
            <a:r>
              <a:rPr lang="en-US" sz="2000" b="0" i="0" u="none" strike="noStrike" baseline="0" dirty="0"/>
              <a:t>: </a:t>
            </a:r>
            <a:r>
              <a:rPr lang="en-US" sz="2000" b="0" i="0" u="none" strike="noStrike" baseline="0" dirty="0" err="1"/>
              <a:t>bei</a:t>
            </a:r>
            <a:r>
              <a:rPr lang="en-US" sz="2000" b="0" i="0" u="none" strike="noStrike" baseline="0" dirty="0"/>
              <a:t> </a:t>
            </a:r>
            <a:r>
              <a:rPr lang="en-US" sz="2000" b="0" i="0" u="none" strike="noStrike" baseline="0" dirty="0" err="1"/>
              <a:t>Venenleiden</a:t>
            </a:r>
            <a:r>
              <a:rPr lang="en-US" sz="2000" b="0" i="0" u="none" strike="noStrike" baseline="0" dirty="0"/>
              <a:t> &amp; </a:t>
            </a:r>
            <a:r>
              <a:rPr lang="en-US" sz="2000" b="0" i="0" u="none" strike="noStrike" baseline="0" dirty="0" err="1"/>
              <a:t>Blutergüssen</a:t>
            </a:r>
            <a:r>
              <a:rPr lang="en-US" sz="2000" b="0" i="0" u="none" strike="noStrike" baseline="0" dirty="0"/>
              <a:t> </a:t>
            </a:r>
            <a:r>
              <a:rPr lang="en-US" sz="2000" b="0" i="0" u="none" strike="noStrike" baseline="0" dirty="0" err="1"/>
              <a:t>z.B</a:t>
            </a:r>
            <a:r>
              <a:rPr lang="en-US" sz="2000" b="0" i="0" u="none" strike="noStrike" baseline="0" dirty="0"/>
              <a:t> </a:t>
            </a:r>
            <a:r>
              <a:rPr lang="en-US" sz="2000" b="0" i="0" u="none" strike="noStrike" baseline="0" dirty="0" err="1"/>
              <a:t>Hirudoidsalbe</a:t>
            </a:r>
            <a:r>
              <a:rPr lang="en-US" sz="2000" b="0" i="0" u="none" strike="noStrike" baseline="0" dirty="0"/>
              <a:t>, </a:t>
            </a:r>
            <a:r>
              <a:rPr lang="en-US" sz="2000" b="0" i="0" u="none" strike="noStrike" baseline="0" dirty="0" err="1"/>
              <a:t>Hirudoidgel</a:t>
            </a:r>
            <a:endParaRPr lang="en-US" sz="2000" b="0" i="0" u="none" strike="noStrike" baseline="0" dirty="0"/>
          </a:p>
          <a:p>
            <a:pPr indent="-228600">
              <a:lnSpc>
                <a:spcPct val="90000"/>
              </a:lnSpc>
              <a:spcAft>
                <a:spcPts val="600"/>
              </a:spcAft>
              <a:buFont typeface="Arial" panose="020B0604020202020204" pitchFamily="34" charset="0"/>
              <a:buChar char="•"/>
            </a:pPr>
            <a:endParaRPr lang="en-US" b="0" i="0" u="none" strike="noStrike" baseline="0" dirty="0"/>
          </a:p>
        </p:txBody>
      </p:sp>
      <p:pic>
        <p:nvPicPr>
          <p:cNvPr id="13316" name="Picture 4" descr="Hirudoid® Gel bei Venenentzündungen und Blutergüssen 40 g - Shop Apotheke">
            <a:extLst>
              <a:ext uri="{FF2B5EF4-FFF2-40B4-BE49-F238E27FC236}">
                <a16:creationId xmlns:a16="http://schemas.microsoft.com/office/drawing/2014/main" id="{8783BCC9-6521-C30C-1378-ED14DE1D4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734" y="6810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793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9E139AD-961D-EAAC-B8DC-A5B6C5FE250B}"/>
              </a:ext>
            </a:extLst>
          </p:cNvPr>
          <p:cNvSpPr txBox="1"/>
          <p:nvPr/>
        </p:nvSpPr>
        <p:spPr>
          <a:xfrm>
            <a:off x="375137" y="293076"/>
            <a:ext cx="11500339" cy="5601533"/>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23.5.3. Cumarine </a:t>
            </a:r>
          </a:p>
          <a:p>
            <a:r>
              <a:rPr lang="de-DE" sz="2000" b="0" i="0" u="none" strike="noStrike" baseline="0" dirty="0">
                <a:solidFill>
                  <a:srgbClr val="000000"/>
                </a:solidFill>
                <a:latin typeface="Arial" panose="020B0604020202020204" pitchFamily="34" charset="0"/>
                <a:cs typeface="Arial" panose="020B0604020202020204" pitchFamily="34" charset="0"/>
              </a:rPr>
              <a:t>Hemmen den Aufbau verschiedener Blutgerinnungsfaktoren </a:t>
            </a:r>
          </a:p>
          <a:p>
            <a:r>
              <a:rPr lang="de-DE" sz="2000" b="0" i="0" u="none" strike="noStrike" baseline="0" dirty="0">
                <a:solidFill>
                  <a:srgbClr val="000000"/>
                </a:solidFill>
                <a:latin typeface="Arial" panose="020B0604020202020204" pitchFamily="34" charset="0"/>
                <a:cs typeface="Arial" panose="020B0604020202020204" pitchFamily="34" charset="0"/>
              </a:rPr>
              <a:t>Indikationen für die orale Einnahme: </a:t>
            </a:r>
          </a:p>
          <a:p>
            <a:r>
              <a:rPr lang="de-DE" sz="2000" b="0" i="0" u="none" strike="noStrike" baseline="0" dirty="0">
                <a:solidFill>
                  <a:srgbClr val="000000"/>
                </a:solidFill>
                <a:latin typeface="Arial" panose="020B0604020202020204" pitchFamily="34" charset="0"/>
                <a:cs typeface="Arial" panose="020B0604020202020204" pitchFamily="34" charset="0"/>
              </a:rPr>
              <a:t>Infarkt </a:t>
            </a:r>
          </a:p>
          <a:p>
            <a:r>
              <a:rPr lang="de-DE" sz="2000" b="0" i="0" u="none" strike="noStrike" baseline="0" dirty="0">
                <a:solidFill>
                  <a:srgbClr val="000000"/>
                </a:solidFill>
                <a:latin typeface="Arial" panose="020B0604020202020204" pitchFamily="34" charset="0"/>
                <a:cs typeface="Arial" panose="020B0604020202020204" pitchFamily="34" charset="0"/>
              </a:rPr>
              <a:t>Lungenembolie </a:t>
            </a:r>
          </a:p>
          <a:p>
            <a:r>
              <a:rPr lang="de-DE" sz="2000" b="0" i="0" u="none" strike="noStrike" baseline="0" dirty="0">
                <a:solidFill>
                  <a:srgbClr val="000000"/>
                </a:solidFill>
                <a:latin typeface="Arial" panose="020B0604020202020204" pitchFamily="34" charset="0"/>
                <a:cs typeface="Arial" panose="020B0604020202020204" pitchFamily="34" charset="0"/>
              </a:rPr>
              <a:t>Tiefe Beinvenenthrombose </a:t>
            </a:r>
          </a:p>
          <a:p>
            <a:endParaRPr lang="de-DE" sz="2000" b="0" i="0" u="none" strike="noStrike" baseline="0" dirty="0">
              <a:solidFill>
                <a:srgbClr val="000000"/>
              </a:solidFill>
              <a:latin typeface="Arial" panose="020B0604020202020204" pitchFamily="34" charset="0"/>
              <a:cs typeface="Arial" panose="020B0604020202020204" pitchFamily="34" charset="0"/>
            </a:endParaRPr>
          </a:p>
          <a:p>
            <a:r>
              <a:rPr lang="de-DE" sz="2000" b="0" i="0" u="none" strike="noStrike" baseline="0" dirty="0">
                <a:solidFill>
                  <a:srgbClr val="FF0000"/>
                </a:solidFill>
                <a:latin typeface="Arial" panose="020B0604020202020204" pitchFamily="34" charset="0"/>
                <a:cs typeface="Arial" panose="020B0604020202020204" pitchFamily="34" charset="0"/>
              </a:rPr>
              <a:t>Antikoagulantien: Merke </a:t>
            </a:r>
          </a:p>
          <a:p>
            <a:r>
              <a:rPr lang="de-DE" sz="2000" b="0" i="0" u="none" strike="noStrike" baseline="0" dirty="0">
                <a:solidFill>
                  <a:srgbClr val="000000"/>
                </a:solidFill>
                <a:latin typeface="Arial" panose="020B0604020202020204" pitchFamily="34" charset="0"/>
                <a:cs typeface="Arial" panose="020B0604020202020204" pitchFamily="34" charset="0"/>
              </a:rPr>
              <a:t>Die KlientInnen müssen auf die Medikation genau eingestellt werden, da sie „Bluter“ sind </a:t>
            </a:r>
          </a:p>
          <a:p>
            <a:r>
              <a:rPr lang="de-DE" sz="2000" b="0" i="0" u="none" strike="noStrike" baseline="0" dirty="0">
                <a:solidFill>
                  <a:srgbClr val="000000"/>
                </a:solidFill>
                <a:latin typeface="Arial" panose="020B0604020202020204" pitchFamily="34" charset="0"/>
                <a:cs typeface="Arial" panose="020B0604020202020204" pitchFamily="34" charset="0"/>
              </a:rPr>
              <a:t>Ausweis bei KlientInnen die Marcoumar einnehmen </a:t>
            </a:r>
          </a:p>
          <a:p>
            <a:r>
              <a:rPr lang="de-DE" sz="2000" b="0" i="0" u="none" strike="noStrike" baseline="0" dirty="0">
                <a:solidFill>
                  <a:srgbClr val="000000"/>
                </a:solidFill>
                <a:latin typeface="Arial" panose="020B0604020202020204" pitchFamily="34" charset="0"/>
                <a:cs typeface="Arial" panose="020B0604020202020204" pitchFamily="34" charset="0"/>
              </a:rPr>
              <a:t>Einnahme von blutverdünnenden Medikamenten muss den behandelnden ÄrztInnen bekannt sein </a:t>
            </a:r>
          </a:p>
          <a:p>
            <a:r>
              <a:rPr lang="de-DE" sz="2000" b="0" i="0" u="none" strike="noStrike" baseline="0" dirty="0">
                <a:solidFill>
                  <a:srgbClr val="000000"/>
                </a:solidFill>
                <a:latin typeface="Arial" panose="020B0604020202020204" pitchFamily="34" charset="0"/>
                <a:cs typeface="Arial" panose="020B0604020202020204" pitchFamily="34" charset="0"/>
              </a:rPr>
              <a:t>Antikoagulantien vor operativen Eingriffen rechtzeitig absetzen </a:t>
            </a:r>
          </a:p>
          <a:p>
            <a:r>
              <a:rPr lang="de-DE" sz="2000" b="0" i="0" u="none" strike="noStrike" baseline="0" dirty="0">
                <a:solidFill>
                  <a:srgbClr val="000000"/>
                </a:solidFill>
                <a:latin typeface="Arial" panose="020B0604020202020204" pitchFamily="34" charset="0"/>
                <a:cs typeface="Arial" panose="020B0604020202020204" pitchFamily="34" charset="0"/>
              </a:rPr>
              <a:t>Regelmäßige Kontrolle der Blutgerinnung </a:t>
            </a:r>
          </a:p>
          <a:p>
            <a:r>
              <a:rPr lang="de-DE" sz="2000" b="0" i="0" u="none" strike="noStrike" baseline="0" dirty="0">
                <a:solidFill>
                  <a:srgbClr val="000000"/>
                </a:solidFill>
                <a:latin typeface="Arial" panose="020B0604020202020204" pitchFamily="34" charset="0"/>
                <a:cs typeface="Arial" panose="020B0604020202020204" pitchFamily="34" charset="0"/>
              </a:rPr>
              <a:t>Gefahr gefährlicher schwerer Blutungen </a:t>
            </a:r>
          </a:p>
          <a:p>
            <a:r>
              <a:rPr lang="de-DE" sz="2000" b="0" i="0" u="none" strike="noStrike" baseline="0" dirty="0">
                <a:solidFill>
                  <a:srgbClr val="000000"/>
                </a:solidFill>
                <a:latin typeface="Arial" panose="020B0604020202020204" pitchFamily="34" charset="0"/>
                <a:cs typeface="Arial" panose="020B0604020202020204" pitchFamily="34" charset="0"/>
              </a:rPr>
              <a:t>Großes Wechselwirkungspotential (mit anderen Medikamenten) Schmerzmittel, Vitamin-K-haltiges Gemüse? </a:t>
            </a:r>
          </a:p>
          <a:p>
            <a:r>
              <a:rPr lang="de-DE" sz="2000" b="0" i="0" u="none" strike="noStrike" baseline="0" dirty="0">
                <a:solidFill>
                  <a:srgbClr val="000000"/>
                </a:solidFill>
                <a:latin typeface="Arial" panose="020B0604020202020204" pitchFamily="34" charset="0"/>
                <a:cs typeface="Arial" panose="020B0604020202020204" pitchFamily="34" charset="0"/>
              </a:rPr>
              <a:t>Vorsicht bei Injektionen in die Muskulatur (intramuskulär, </a:t>
            </a:r>
            <a:r>
              <a:rPr lang="de-DE" sz="2000" b="0" i="0" u="none" strike="noStrike" baseline="0" dirty="0" err="1">
                <a:solidFill>
                  <a:srgbClr val="000000"/>
                </a:solidFill>
                <a:latin typeface="Arial" panose="020B0604020202020204" pitchFamily="34" charset="0"/>
                <a:cs typeface="Arial" panose="020B0604020202020204" pitchFamily="34" charset="0"/>
              </a:rPr>
              <a:t>i.m</a:t>
            </a:r>
            <a:r>
              <a:rPr lang="de-DE" sz="2000" b="0" i="0" u="none" strike="noStrike" baseline="0" dirty="0">
                <a:solidFill>
                  <a:srgbClr val="000000"/>
                </a:solidFill>
                <a:latin typeface="Arial" panose="020B0604020202020204" pitchFamily="34" charset="0"/>
                <a:cs typeface="Arial" panose="020B0604020202020204" pitchFamily="34" charset="0"/>
              </a:rPr>
              <a:t>.) </a:t>
            </a:r>
          </a:p>
          <a:p>
            <a:endParaRPr lang="de-DE" sz="1800" b="0" i="0" u="none" strike="noStrike" baseline="0" dirty="0">
              <a:solidFill>
                <a:srgbClr val="000000"/>
              </a:solidFill>
              <a:latin typeface="Calibri" panose="020F0502020204030204" pitchFamily="34" charset="0"/>
            </a:endParaRPr>
          </a:p>
        </p:txBody>
      </p:sp>
      <p:pic>
        <p:nvPicPr>
          <p:cNvPr id="5" name="Grafik 4">
            <a:extLst>
              <a:ext uri="{FF2B5EF4-FFF2-40B4-BE49-F238E27FC236}">
                <a16:creationId xmlns:a16="http://schemas.microsoft.com/office/drawing/2014/main" id="{BE05D3F3-E2BC-EFDC-CB7E-A1FE5B807AD2}"/>
              </a:ext>
            </a:extLst>
          </p:cNvPr>
          <p:cNvPicPr>
            <a:picLocks noChangeAspect="1"/>
          </p:cNvPicPr>
          <p:nvPr/>
        </p:nvPicPr>
        <p:blipFill>
          <a:blip r:embed="rId2"/>
          <a:stretch>
            <a:fillRect/>
          </a:stretch>
        </p:blipFill>
        <p:spPr>
          <a:xfrm>
            <a:off x="8919881" y="152401"/>
            <a:ext cx="2079811" cy="2079811"/>
          </a:xfrm>
          <a:prstGeom prst="rect">
            <a:avLst/>
          </a:prstGeom>
        </p:spPr>
      </p:pic>
    </p:spTree>
    <p:extLst>
      <p:ext uri="{BB962C8B-B14F-4D97-AF65-F5344CB8AC3E}">
        <p14:creationId xmlns:p14="http://schemas.microsoft.com/office/powerpoint/2010/main" val="39402530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803163C-D360-C480-E7CF-FC4D984B0961}"/>
              </a:ext>
            </a:extLst>
          </p:cNvPr>
          <p:cNvSpPr txBox="1"/>
          <p:nvPr/>
        </p:nvSpPr>
        <p:spPr>
          <a:xfrm>
            <a:off x="222738" y="304800"/>
            <a:ext cx="11629293" cy="1569660"/>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23.6. Zuckerkrankheit (Diabetes Mellitus) </a:t>
            </a:r>
          </a:p>
          <a:p>
            <a:r>
              <a:rPr lang="de-DE" sz="1800" b="0" i="0" u="none" strike="noStrike" baseline="0" dirty="0">
                <a:solidFill>
                  <a:srgbClr val="000000"/>
                </a:solidFill>
                <a:latin typeface="Calibri" panose="020F0502020204030204" pitchFamily="34" charset="0"/>
              </a:rPr>
              <a:t>Ursachen, Symptome, Behandlung Diabetes Typ I &amp; II: </a:t>
            </a:r>
          </a:p>
          <a:p>
            <a:r>
              <a:rPr lang="de-DE" sz="1800" b="0" i="0" u="none" strike="noStrike" baseline="0" dirty="0">
                <a:solidFill>
                  <a:srgbClr val="000000"/>
                </a:solidFill>
                <a:latin typeface="Calibri" panose="020F0502020204030204" pitchFamily="34" charset="0"/>
              </a:rPr>
              <a:t>siehe Ernährungslehre </a:t>
            </a:r>
          </a:p>
          <a:p>
            <a:r>
              <a:rPr lang="de-DE" sz="1800" b="0" i="0" u="none" strike="noStrike" baseline="0" dirty="0">
                <a:solidFill>
                  <a:srgbClr val="000000"/>
                </a:solidFill>
                <a:latin typeface="Courier New" panose="02070309020205020404" pitchFamily="49" charset="0"/>
              </a:rPr>
              <a:t>o Diabetes Mellitus ist eine Stoffwechselerkrankung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Normaler Blutzucker-</a:t>
            </a:r>
            <a:r>
              <a:rPr lang="de-DE" sz="1800" b="0" i="0" u="none" strike="noStrike" baseline="0" dirty="0" err="1">
                <a:solidFill>
                  <a:srgbClr val="000000"/>
                </a:solidFill>
                <a:latin typeface="Calibri" panose="020F0502020204030204" pitchFamily="34" charset="0"/>
              </a:rPr>
              <a:t>Nüchternwert</a:t>
            </a:r>
            <a:r>
              <a:rPr lang="de-DE" sz="1800" b="0" i="0" u="none" strike="noStrike" baseline="0" dirty="0">
                <a:solidFill>
                  <a:srgbClr val="000000"/>
                </a:solidFill>
                <a:latin typeface="Calibri" panose="020F0502020204030204" pitchFamily="34" charset="0"/>
              </a:rPr>
              <a:t>: 70 bis 110 mg/dl </a:t>
            </a:r>
          </a:p>
        </p:txBody>
      </p:sp>
      <p:pic>
        <p:nvPicPr>
          <p:cNvPr id="5" name="Grafik 4">
            <a:extLst>
              <a:ext uri="{FF2B5EF4-FFF2-40B4-BE49-F238E27FC236}">
                <a16:creationId xmlns:a16="http://schemas.microsoft.com/office/drawing/2014/main" id="{4816B6A9-0861-6B7F-9AF1-63C94108B832}"/>
              </a:ext>
            </a:extLst>
          </p:cNvPr>
          <p:cNvPicPr>
            <a:picLocks noChangeAspect="1"/>
          </p:cNvPicPr>
          <p:nvPr/>
        </p:nvPicPr>
        <p:blipFill>
          <a:blip r:embed="rId2"/>
          <a:stretch>
            <a:fillRect/>
          </a:stretch>
        </p:blipFill>
        <p:spPr>
          <a:xfrm>
            <a:off x="8004866" y="304800"/>
            <a:ext cx="2723745" cy="1527243"/>
          </a:xfrm>
          <a:prstGeom prst="rect">
            <a:avLst/>
          </a:prstGeom>
        </p:spPr>
      </p:pic>
      <p:sp>
        <p:nvSpPr>
          <p:cNvPr id="7" name="Textfeld 6">
            <a:extLst>
              <a:ext uri="{FF2B5EF4-FFF2-40B4-BE49-F238E27FC236}">
                <a16:creationId xmlns:a16="http://schemas.microsoft.com/office/drawing/2014/main" id="{F5DD1837-1FB8-6A6F-F2CC-9CF7C57B6DFD}"/>
              </a:ext>
            </a:extLst>
          </p:cNvPr>
          <p:cNvSpPr txBox="1"/>
          <p:nvPr/>
        </p:nvSpPr>
        <p:spPr>
          <a:xfrm>
            <a:off x="562707" y="2073553"/>
            <a:ext cx="11629293"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Symptome bei Unterzuckerung </a:t>
            </a:r>
            <a:r>
              <a:rPr lang="de-DE" sz="1800" b="0" i="0" u="none" strike="noStrike" baseline="0" dirty="0">
                <a:solidFill>
                  <a:srgbClr val="000000"/>
                </a:solidFill>
                <a:latin typeface="Calibri" panose="020F0502020204030204" pitchFamily="34" charset="0"/>
              </a:rPr>
              <a:t>(</a:t>
            </a:r>
            <a:r>
              <a:rPr lang="de-DE" sz="1800" b="0" i="0" u="none" strike="noStrike" baseline="0" dirty="0">
                <a:solidFill>
                  <a:srgbClr val="0070C0"/>
                </a:solidFill>
                <a:latin typeface="Calibri" panose="020F0502020204030204" pitchFamily="34" charset="0"/>
              </a:rPr>
              <a:t>Hypoglykämie): </a:t>
            </a:r>
          </a:p>
          <a:p>
            <a:r>
              <a:rPr lang="de-DE" sz="1800" b="0" i="0" u="none" strike="noStrike" baseline="0" dirty="0">
                <a:solidFill>
                  <a:srgbClr val="000000"/>
                </a:solidFill>
                <a:latin typeface="Calibri" panose="020F0502020204030204" pitchFamily="34" charset="0"/>
              </a:rPr>
              <a:t>Zittern, Herzklopfen, Übelkeit, Bewusstlosigkeit, Schweißausbruch, </a:t>
            </a:r>
          </a:p>
          <a:p>
            <a:r>
              <a:rPr lang="de-DE" sz="1800" b="0" i="0" u="none" strike="noStrike" baseline="0" dirty="0">
                <a:solidFill>
                  <a:srgbClr val="000000"/>
                </a:solidFill>
                <a:latin typeface="Calibri" panose="020F0502020204030204" pitchFamily="34" charset="0"/>
              </a:rPr>
              <a:t>Verwirrtheit, Gesichtsblässe </a:t>
            </a:r>
            <a:endParaRPr lang="de-DE" dirty="0"/>
          </a:p>
        </p:txBody>
      </p:sp>
      <p:sp>
        <p:nvSpPr>
          <p:cNvPr id="9" name="Textfeld 8">
            <a:extLst>
              <a:ext uri="{FF2B5EF4-FFF2-40B4-BE49-F238E27FC236}">
                <a16:creationId xmlns:a16="http://schemas.microsoft.com/office/drawing/2014/main" id="{A2A9FD2C-E222-B773-758B-A1C55DFF3987}"/>
              </a:ext>
            </a:extLst>
          </p:cNvPr>
          <p:cNvSpPr txBox="1"/>
          <p:nvPr/>
        </p:nvSpPr>
        <p:spPr>
          <a:xfrm rot="10800000" flipV="1">
            <a:off x="328246" y="4306163"/>
            <a:ext cx="8815754"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Zu hohe Blutzuckerwerte: </a:t>
            </a:r>
          </a:p>
          <a:p>
            <a:r>
              <a:rPr lang="de-DE" sz="1800" b="0" i="0" u="none" strike="noStrike" baseline="0" dirty="0">
                <a:solidFill>
                  <a:srgbClr val="000000"/>
                </a:solidFill>
                <a:latin typeface="Calibri" panose="020F0502020204030204" pitchFamily="34" charset="0"/>
              </a:rPr>
              <a:t>Schädigen die Niere, feine Gefäße in Beinen &amp; Augen (Sehleistung sinkt),  Wundheilungsstörungen und erhöhtes Risiko für Herzinfarkt &amp; Schlaganfall </a:t>
            </a:r>
            <a:endParaRPr lang="de-DE" dirty="0"/>
          </a:p>
        </p:txBody>
      </p:sp>
      <p:pic>
        <p:nvPicPr>
          <p:cNvPr id="12" name="Grafik 11">
            <a:extLst>
              <a:ext uri="{FF2B5EF4-FFF2-40B4-BE49-F238E27FC236}">
                <a16:creationId xmlns:a16="http://schemas.microsoft.com/office/drawing/2014/main" id="{9DA4216F-F2E7-1BA4-5493-4416D09D4A3A}"/>
              </a:ext>
            </a:extLst>
          </p:cNvPr>
          <p:cNvPicPr>
            <a:picLocks noChangeAspect="1"/>
          </p:cNvPicPr>
          <p:nvPr/>
        </p:nvPicPr>
        <p:blipFill>
          <a:blip r:embed="rId3"/>
          <a:stretch>
            <a:fillRect/>
          </a:stretch>
        </p:blipFill>
        <p:spPr>
          <a:xfrm>
            <a:off x="8199423" y="1874460"/>
            <a:ext cx="2809471" cy="2843207"/>
          </a:xfrm>
          <a:prstGeom prst="rect">
            <a:avLst/>
          </a:prstGeom>
        </p:spPr>
      </p:pic>
      <p:pic>
        <p:nvPicPr>
          <p:cNvPr id="16388" name="Picture 4" descr="Blutzucker - was lässt sich daraus ableiten? - Ratgeber - ARD-Buffet - TV">
            <a:extLst>
              <a:ext uri="{FF2B5EF4-FFF2-40B4-BE49-F238E27FC236}">
                <a16:creationId xmlns:a16="http://schemas.microsoft.com/office/drawing/2014/main" id="{946F5D11-570F-A404-BE5F-DF6F5DFED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577" y="2695074"/>
            <a:ext cx="3755759" cy="175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925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464BCCF-5DD2-330D-5700-AE540CF52858}"/>
              </a:ext>
            </a:extLst>
          </p:cNvPr>
          <p:cNvSpPr txBox="1"/>
          <p:nvPr/>
        </p:nvSpPr>
        <p:spPr>
          <a:xfrm>
            <a:off x="348916" y="300789"/>
            <a:ext cx="11381873" cy="64633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Insulin:</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Insulin ist ein lebenswichtiges Hormon das in der Bauchspeicheldrüse (Pankreas) produziert wird. </a:t>
            </a:r>
            <a:endParaRPr lang="de-DE" dirty="0"/>
          </a:p>
        </p:txBody>
      </p:sp>
      <p:pic>
        <p:nvPicPr>
          <p:cNvPr id="17410" name="Picture 2" descr="Physiologie: Insulinsystem">
            <a:extLst>
              <a:ext uri="{FF2B5EF4-FFF2-40B4-BE49-F238E27FC236}">
                <a16:creationId xmlns:a16="http://schemas.microsoft.com/office/drawing/2014/main" id="{CADFB154-FB81-5E2C-48A2-65FEBBC6F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45" y="1214437"/>
            <a:ext cx="8109593" cy="4429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5C663D6-FE51-1ED5-D1EC-E125BC832BE4}"/>
              </a:ext>
            </a:extLst>
          </p:cNvPr>
          <p:cNvSpPr txBox="1"/>
          <p:nvPr/>
        </p:nvSpPr>
        <p:spPr>
          <a:xfrm>
            <a:off x="644769" y="5509846"/>
            <a:ext cx="10747285"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Funktionen / Aufgaben des Insulins: </a:t>
            </a:r>
          </a:p>
          <a:p>
            <a:r>
              <a:rPr lang="de-DE" sz="1800" b="0" i="0" u="none" strike="noStrike" baseline="0" dirty="0">
                <a:solidFill>
                  <a:srgbClr val="000000"/>
                </a:solidFill>
                <a:latin typeface="Courier New" panose="02070309020205020404" pitchFamily="49" charset="0"/>
              </a:rPr>
              <a:t>o Senkt den Blutzuckerspiegel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Kohlehydrat-, Fett-, Eiweißstoffwechsel </a:t>
            </a:r>
          </a:p>
        </p:txBody>
      </p:sp>
    </p:spTree>
    <p:extLst>
      <p:ext uri="{BB962C8B-B14F-4D97-AF65-F5344CB8AC3E}">
        <p14:creationId xmlns:p14="http://schemas.microsoft.com/office/powerpoint/2010/main" val="3063208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E1906FA-8B01-846D-D329-28003C458A97}"/>
              </a:ext>
            </a:extLst>
          </p:cNvPr>
          <p:cNvSpPr txBox="1"/>
          <p:nvPr/>
        </p:nvSpPr>
        <p:spPr>
          <a:xfrm>
            <a:off x="550985" y="257908"/>
            <a:ext cx="11207261" cy="1231106"/>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23.6.2. Orale Antidiabetika &amp; Insuline </a:t>
            </a:r>
          </a:p>
          <a:p>
            <a:r>
              <a:rPr lang="de-DE" sz="1800" b="0" i="0" u="none" strike="noStrike" baseline="0" dirty="0">
                <a:solidFill>
                  <a:srgbClr val="FF0000"/>
                </a:solidFill>
                <a:latin typeface="Calibri" panose="020F0502020204030204" pitchFamily="34" charset="0"/>
              </a:rPr>
              <a:t>Orale Antidiabetika </a:t>
            </a:r>
          </a:p>
          <a:p>
            <a:r>
              <a:rPr lang="de-DE" sz="1800" b="0" i="0" u="none" strike="noStrike" baseline="0" dirty="0">
                <a:solidFill>
                  <a:srgbClr val="FF0000"/>
                </a:solidFill>
                <a:latin typeface="Calibri" panose="020F0502020204030204" pitchFamily="34" charset="0"/>
              </a:rPr>
              <a:t>Indikation: </a:t>
            </a:r>
          </a:p>
          <a:p>
            <a:r>
              <a:rPr lang="de-DE" sz="1800" b="0" i="0" u="none" strike="noStrike" baseline="0" dirty="0">
                <a:solidFill>
                  <a:srgbClr val="FF0000"/>
                </a:solidFill>
                <a:latin typeface="Calibri" panose="020F0502020204030204" pitchFamily="34" charset="0"/>
              </a:rPr>
              <a:t>„Altersdiabetes“, Diabetes vom Typ II </a:t>
            </a:r>
            <a:endParaRPr lang="de-DE" dirty="0">
              <a:solidFill>
                <a:srgbClr val="FF0000"/>
              </a:solidFill>
            </a:endParaRPr>
          </a:p>
        </p:txBody>
      </p:sp>
      <p:pic>
        <p:nvPicPr>
          <p:cNvPr id="18434" name="Picture 2" descr="Insulinresistenz - Wissen, Ratgeber und Behandlung">
            <a:extLst>
              <a:ext uri="{FF2B5EF4-FFF2-40B4-BE49-F238E27FC236}">
                <a16:creationId xmlns:a16="http://schemas.microsoft.com/office/drawing/2014/main" id="{AEC094D0-421E-B057-1EA9-DEA46D707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718" y="257908"/>
            <a:ext cx="5593976" cy="559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2515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2">
            <a:extLst>
              <a:ext uri="{FF2B5EF4-FFF2-40B4-BE49-F238E27FC236}">
                <a16:creationId xmlns:a16="http://schemas.microsoft.com/office/drawing/2014/main" id="{49C90EB7-4CB5-54C0-8F9A-E7E91D05CB98}"/>
              </a:ext>
            </a:extLst>
          </p:cNvPr>
          <p:cNvGraphicFramePr>
            <a:graphicFrameLocks noGrp="1"/>
          </p:cNvGraphicFramePr>
          <p:nvPr>
            <p:extLst>
              <p:ext uri="{D42A27DB-BD31-4B8C-83A1-F6EECF244321}">
                <p14:modId xmlns:p14="http://schemas.microsoft.com/office/powerpoint/2010/main" val="4002387817"/>
              </p:ext>
            </p:extLst>
          </p:nvPr>
        </p:nvGraphicFramePr>
        <p:xfrm>
          <a:off x="375138" y="222739"/>
          <a:ext cx="11512062" cy="6161248"/>
        </p:xfrm>
        <a:graphic>
          <a:graphicData uri="http://schemas.openxmlformats.org/drawingml/2006/table">
            <a:tbl>
              <a:tblPr firstRow="1" bandRow="1">
                <a:tableStyleId>{5C22544A-7EE6-4342-B048-85BDC9FD1C3A}</a:tableStyleId>
              </a:tblPr>
              <a:tblGrid>
                <a:gridCol w="5307725">
                  <a:extLst>
                    <a:ext uri="{9D8B030D-6E8A-4147-A177-3AD203B41FA5}">
                      <a16:colId xmlns:a16="http://schemas.microsoft.com/office/drawing/2014/main" val="2508270525"/>
                    </a:ext>
                  </a:extLst>
                </a:gridCol>
                <a:gridCol w="6204337">
                  <a:extLst>
                    <a:ext uri="{9D8B030D-6E8A-4147-A177-3AD203B41FA5}">
                      <a16:colId xmlns:a16="http://schemas.microsoft.com/office/drawing/2014/main" val="3768094039"/>
                    </a:ext>
                  </a:extLst>
                </a:gridCol>
              </a:tblGrid>
              <a:tr h="0">
                <a:tc>
                  <a:txBody>
                    <a:bodyPr/>
                    <a:lstStyle/>
                    <a:p>
                      <a:r>
                        <a:rPr lang="de-DE" sz="1800" b="0" i="0" u="none" strike="noStrike" kern="1200" baseline="0" dirty="0">
                          <a:solidFill>
                            <a:schemeClr val="tx1"/>
                          </a:solidFill>
                          <a:latin typeface="+mn-lt"/>
                          <a:ea typeface="+mn-ea"/>
                          <a:cs typeface="+mn-cs"/>
                        </a:rPr>
                        <a:t>Sulfonylharnstoffe </a:t>
                      </a:r>
                    </a:p>
                    <a:p>
                      <a:r>
                        <a:rPr lang="de-DE" sz="1800" b="0" i="0" u="none" strike="noStrike" kern="1200" baseline="0" dirty="0">
                          <a:solidFill>
                            <a:schemeClr val="tx1"/>
                          </a:solidFill>
                          <a:latin typeface="+mn-lt"/>
                          <a:ea typeface="+mn-ea"/>
                          <a:cs typeface="+mn-cs"/>
                        </a:rPr>
                        <a:t>o Wirkung: Es kommt zu einer vermehrten Freisetzung von Insulin </a:t>
                      </a:r>
                    </a:p>
                    <a:p>
                      <a:r>
                        <a:rPr lang="de-DE" sz="1800" b="0" i="0" u="none" strike="noStrike" kern="1200" baseline="0" dirty="0">
                          <a:solidFill>
                            <a:schemeClr val="tx1"/>
                          </a:solidFill>
                          <a:latin typeface="+mn-lt"/>
                          <a:ea typeface="+mn-ea"/>
                          <a:cs typeface="+mn-cs"/>
                        </a:rPr>
                        <a:t>o Einnahme: vor der Mahlzeit </a:t>
                      </a:r>
                    </a:p>
                    <a:p>
                      <a:r>
                        <a:rPr lang="de-DE" sz="1800" b="0" i="0" u="none" strike="noStrike" kern="1200" baseline="0" dirty="0">
                          <a:solidFill>
                            <a:schemeClr val="tx1"/>
                          </a:solidFill>
                          <a:latin typeface="+mn-lt"/>
                          <a:ea typeface="+mn-ea"/>
                          <a:cs typeface="+mn-cs"/>
                        </a:rPr>
                        <a:t>o Nebenwirkungen: </a:t>
                      </a:r>
                    </a:p>
                    <a:p>
                      <a:endParaRPr lang="de-DE" sz="1800" b="0" i="0" u="none" strike="noStrike" kern="1200" baseline="0" dirty="0">
                        <a:solidFill>
                          <a:schemeClr val="tx1"/>
                        </a:solidFill>
                        <a:latin typeface="+mn-lt"/>
                        <a:ea typeface="+mn-ea"/>
                        <a:cs typeface="+mn-cs"/>
                      </a:endParaRPr>
                    </a:p>
                    <a:p>
                      <a:r>
                        <a:rPr lang="de-DE" sz="1800" b="0" i="0" u="none" strike="noStrike" kern="1200" baseline="0" dirty="0">
                          <a:solidFill>
                            <a:schemeClr val="tx1"/>
                          </a:solidFill>
                          <a:latin typeface="+mn-lt"/>
                          <a:ea typeface="+mn-ea"/>
                          <a:cs typeface="+mn-cs"/>
                        </a:rPr>
                        <a:t>Gewichtszunahme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r>
                        <a:rPr lang="de-DE" sz="1800" b="0" i="0" u="none" strike="noStrike" kern="1200" baseline="0" dirty="0">
                          <a:solidFill>
                            <a:schemeClr val="tx1"/>
                          </a:solidFill>
                          <a:latin typeface="+mn-lt"/>
                          <a:ea typeface="+mn-ea"/>
                          <a:cs typeface="+mn-cs"/>
                        </a:rPr>
                        <a:t>Biguanide </a:t>
                      </a:r>
                    </a:p>
                    <a:p>
                      <a:r>
                        <a:rPr lang="de-DE" sz="1800" b="0" i="0" u="none" strike="noStrike" kern="1200" baseline="0" dirty="0">
                          <a:solidFill>
                            <a:schemeClr val="tx1"/>
                          </a:solidFill>
                          <a:latin typeface="+mn-lt"/>
                          <a:ea typeface="+mn-ea"/>
                          <a:cs typeface="+mn-cs"/>
                        </a:rPr>
                        <a:t>Wirkung: Hemmung der </a:t>
                      </a:r>
                      <a:r>
                        <a:rPr lang="de-DE" sz="1800" b="0" i="0" u="none" strike="noStrike" kern="1200" baseline="0" dirty="0" err="1">
                          <a:solidFill>
                            <a:schemeClr val="tx1"/>
                          </a:solidFill>
                          <a:latin typeface="+mn-lt"/>
                          <a:ea typeface="+mn-ea"/>
                          <a:cs typeface="+mn-cs"/>
                        </a:rPr>
                        <a:t>Glucosebildung</a:t>
                      </a:r>
                      <a:r>
                        <a:rPr lang="de-DE" sz="1800" b="0" i="0" u="none" strike="noStrike" kern="1200" baseline="0" dirty="0">
                          <a:solidFill>
                            <a:schemeClr val="tx1"/>
                          </a:solidFill>
                          <a:latin typeface="+mn-lt"/>
                          <a:ea typeface="+mn-ea"/>
                          <a:cs typeface="+mn-cs"/>
                        </a:rPr>
                        <a:t> in der Leber </a:t>
                      </a:r>
                    </a:p>
                    <a:p>
                      <a:r>
                        <a:rPr lang="de-DE" sz="1800" b="0" i="0" u="none" strike="noStrike" kern="1200" baseline="0" dirty="0">
                          <a:solidFill>
                            <a:schemeClr val="tx1"/>
                          </a:solidFill>
                          <a:latin typeface="+mn-lt"/>
                          <a:ea typeface="+mn-ea"/>
                          <a:cs typeface="+mn-cs"/>
                        </a:rPr>
                        <a:t>Fördern die </a:t>
                      </a:r>
                      <a:r>
                        <a:rPr lang="de-DE" sz="1800" b="0" i="0" u="none" strike="noStrike" kern="1200" baseline="0" dirty="0" err="1">
                          <a:solidFill>
                            <a:schemeClr val="tx1"/>
                          </a:solidFill>
                          <a:latin typeface="+mn-lt"/>
                          <a:ea typeface="+mn-ea"/>
                          <a:cs typeface="+mn-cs"/>
                        </a:rPr>
                        <a:t>Glucoseaufnahme</a:t>
                      </a:r>
                      <a:r>
                        <a:rPr lang="de-DE" sz="1800" b="0" i="0" u="none" strike="noStrike" kern="1200" baseline="0" dirty="0">
                          <a:solidFill>
                            <a:schemeClr val="tx1"/>
                          </a:solidFill>
                          <a:latin typeface="+mn-lt"/>
                          <a:ea typeface="+mn-ea"/>
                          <a:cs typeface="+mn-cs"/>
                        </a:rPr>
                        <a:t> </a:t>
                      </a:r>
                    </a:p>
                    <a:p>
                      <a:r>
                        <a:rPr lang="de-DE" sz="1800" b="0" i="0" u="none" strike="noStrike" kern="1200" baseline="0" dirty="0">
                          <a:solidFill>
                            <a:schemeClr val="tx1"/>
                          </a:solidFill>
                          <a:latin typeface="+mn-lt"/>
                          <a:ea typeface="+mn-ea"/>
                          <a:cs typeface="+mn-cs"/>
                        </a:rPr>
                        <a:t>Einnahme: Nach dem Essen </a:t>
                      </a:r>
                    </a:p>
                    <a:p>
                      <a:r>
                        <a:rPr lang="de-DE" sz="1800" b="0" i="0" u="none" strike="noStrike" kern="1200" baseline="0" dirty="0">
                          <a:solidFill>
                            <a:schemeClr val="tx1"/>
                          </a:solidFill>
                          <a:latin typeface="+mn-lt"/>
                          <a:ea typeface="+mn-ea"/>
                          <a:cs typeface="+mn-cs"/>
                        </a:rPr>
                        <a:t>Wirken appetithemmend </a:t>
                      </a:r>
                      <a:endParaRPr lang="de-DE" dirty="0"/>
                    </a:p>
                  </a:txBody>
                  <a:tcPr/>
                </a:tc>
                <a:extLst>
                  <a:ext uri="{0D108BD9-81ED-4DB2-BD59-A6C34878D82A}">
                    <a16:rowId xmlns:a16="http://schemas.microsoft.com/office/drawing/2014/main" val="3833964569"/>
                  </a:ext>
                </a:extLst>
              </a:tr>
              <a:tr h="1684819">
                <a:tc>
                  <a:txBody>
                    <a:bodyPr/>
                    <a:lstStyle/>
                    <a:p>
                      <a:r>
                        <a:rPr lang="de-DE" sz="1800" b="0" i="0" u="none" strike="noStrike" kern="1200" baseline="0" dirty="0" err="1">
                          <a:solidFill>
                            <a:schemeClr val="dk1"/>
                          </a:solidFill>
                          <a:latin typeface="+mn-lt"/>
                          <a:ea typeface="+mn-ea"/>
                          <a:cs typeface="+mn-cs"/>
                        </a:rPr>
                        <a:t>Glitazone</a:t>
                      </a:r>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Wirkung: steigern die Aufnahme von Glucose in die Zellen &amp; </a:t>
                      </a:r>
                    </a:p>
                    <a:p>
                      <a:r>
                        <a:rPr lang="de-DE" sz="1800" b="0" i="0" u="none" strike="noStrike" kern="1200" baseline="0" dirty="0">
                          <a:solidFill>
                            <a:schemeClr val="dk1"/>
                          </a:solidFill>
                          <a:latin typeface="+mn-lt"/>
                          <a:ea typeface="+mn-ea"/>
                          <a:cs typeface="+mn-cs"/>
                        </a:rPr>
                        <a:t>Verringern die Neubildung in Leber </a:t>
                      </a:r>
                    </a:p>
                    <a:p>
                      <a:r>
                        <a:rPr lang="de-DE" sz="1800" b="0" i="0" u="none" strike="noStrike" kern="1200" baseline="0" dirty="0">
                          <a:solidFill>
                            <a:schemeClr val="dk1"/>
                          </a:solidFill>
                          <a:latin typeface="+mn-lt"/>
                          <a:ea typeface="+mn-ea"/>
                          <a:cs typeface="+mn-cs"/>
                        </a:rPr>
                        <a:t>Nebenwirkungen: </a:t>
                      </a:r>
                    </a:p>
                    <a:p>
                      <a:r>
                        <a:rPr lang="de-DE" sz="1800" b="0" i="0" u="none" strike="noStrike" kern="1200" baseline="0" dirty="0">
                          <a:solidFill>
                            <a:schemeClr val="dk1"/>
                          </a:solidFill>
                          <a:latin typeface="+mn-lt"/>
                          <a:ea typeface="+mn-ea"/>
                          <a:cs typeface="+mn-cs"/>
                        </a:rPr>
                        <a:t>Gewichtszunahme 	</a:t>
                      </a:r>
                    </a:p>
                    <a:p>
                      <a:endParaRPr lang="de-DE" dirty="0"/>
                    </a:p>
                  </a:txBody>
                  <a:tcPr/>
                </a:tc>
                <a:tc>
                  <a:txBody>
                    <a:bodyPr/>
                    <a:lstStyle/>
                    <a:p>
                      <a:r>
                        <a:rPr lang="de-DE" sz="1800" b="0" i="0" u="none" strike="noStrike" kern="1200" baseline="0" dirty="0" err="1">
                          <a:solidFill>
                            <a:schemeClr val="dk1"/>
                          </a:solidFill>
                          <a:latin typeface="+mn-lt"/>
                          <a:ea typeface="+mn-ea"/>
                          <a:cs typeface="+mn-cs"/>
                        </a:rPr>
                        <a:t>Glinidine</a:t>
                      </a:r>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Ähnlich der Sulfonylharnstoffe </a:t>
                      </a:r>
                    </a:p>
                    <a:p>
                      <a:r>
                        <a:rPr lang="de-DE" sz="1800" b="0" i="0" u="none" strike="noStrike" kern="1200" baseline="0" dirty="0">
                          <a:solidFill>
                            <a:schemeClr val="dk1"/>
                          </a:solidFill>
                          <a:latin typeface="+mn-lt"/>
                          <a:ea typeface="+mn-ea"/>
                          <a:cs typeface="+mn-cs"/>
                        </a:rPr>
                        <a:t>Einnahme: vor der Mahlzeit 	</a:t>
                      </a:r>
                    </a:p>
                    <a:p>
                      <a:endParaRPr lang="de-DE" dirty="0"/>
                    </a:p>
                  </a:txBody>
                  <a:tcPr/>
                </a:tc>
                <a:extLst>
                  <a:ext uri="{0D108BD9-81ED-4DB2-BD59-A6C34878D82A}">
                    <a16:rowId xmlns:a16="http://schemas.microsoft.com/office/drawing/2014/main" val="3698089471"/>
                  </a:ext>
                </a:extLst>
              </a:tr>
              <a:tr h="931784">
                <a:tc>
                  <a:txBody>
                    <a:bodyPr/>
                    <a:lstStyle/>
                    <a:p>
                      <a:endParaRPr lang="de-DE"/>
                    </a:p>
                  </a:txBody>
                  <a:tcPr/>
                </a:tc>
                <a:tc>
                  <a:txBody>
                    <a:bodyPr/>
                    <a:lstStyle/>
                    <a:p>
                      <a:endParaRPr lang="de-DE" dirty="0"/>
                    </a:p>
                  </a:txBody>
                  <a:tcPr/>
                </a:tc>
                <a:extLst>
                  <a:ext uri="{0D108BD9-81ED-4DB2-BD59-A6C34878D82A}">
                    <a16:rowId xmlns:a16="http://schemas.microsoft.com/office/drawing/2014/main" val="1198573824"/>
                  </a:ext>
                </a:extLst>
              </a:tr>
              <a:tr h="931784">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758975236"/>
                  </a:ext>
                </a:extLst>
              </a:tr>
            </a:tbl>
          </a:graphicData>
        </a:graphic>
      </p:graphicFrame>
    </p:spTree>
    <p:extLst>
      <p:ext uri="{BB962C8B-B14F-4D97-AF65-F5344CB8AC3E}">
        <p14:creationId xmlns:p14="http://schemas.microsoft.com/office/powerpoint/2010/main" val="27000693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Screenshot, Design enthält.">
            <a:extLst>
              <a:ext uri="{FF2B5EF4-FFF2-40B4-BE49-F238E27FC236}">
                <a16:creationId xmlns:a16="http://schemas.microsoft.com/office/drawing/2014/main" id="{C4749D9F-FB05-B1D8-3F60-475642160339}"/>
              </a:ext>
            </a:extLst>
          </p:cNvPr>
          <p:cNvPicPr>
            <a:picLocks noChangeAspect="1"/>
          </p:cNvPicPr>
          <p:nvPr/>
        </p:nvPicPr>
        <p:blipFill>
          <a:blip r:embed="rId2"/>
          <a:stretch>
            <a:fillRect/>
          </a:stretch>
        </p:blipFill>
        <p:spPr>
          <a:xfrm>
            <a:off x="1465385" y="697523"/>
            <a:ext cx="8546123" cy="5843954"/>
          </a:xfrm>
          <a:prstGeom prst="rect">
            <a:avLst/>
          </a:prstGeom>
        </p:spPr>
      </p:pic>
    </p:spTree>
    <p:extLst>
      <p:ext uri="{BB962C8B-B14F-4D97-AF65-F5344CB8AC3E}">
        <p14:creationId xmlns:p14="http://schemas.microsoft.com/office/powerpoint/2010/main" val="16331059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65" name="Group 1946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466" name="Rectangle 1946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69" name="Rectangle 1946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a:extLst>
              <a:ext uri="{FF2B5EF4-FFF2-40B4-BE49-F238E27FC236}">
                <a16:creationId xmlns:a16="http://schemas.microsoft.com/office/drawing/2014/main" id="{E4482AA0-2C70-6CA1-4376-4EFF7CC5B587}"/>
              </a:ext>
            </a:extLst>
          </p:cNvPr>
          <p:cNvSpPr txBox="1"/>
          <p:nvPr/>
        </p:nvSpPr>
        <p:spPr>
          <a:xfrm>
            <a:off x="496825" y="224071"/>
            <a:ext cx="4653320" cy="60860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b="0" i="0" u="none" strike="noStrike" baseline="0" dirty="0" err="1"/>
              <a:t>Insuline</a:t>
            </a:r>
            <a:r>
              <a:rPr lang="en-US" sz="2800" b="0" i="0" u="none" strike="noStrike" baseline="0" dirty="0"/>
              <a:t> </a:t>
            </a:r>
          </a:p>
          <a:p>
            <a:pPr indent="-228600">
              <a:lnSpc>
                <a:spcPct val="90000"/>
              </a:lnSpc>
              <a:spcAft>
                <a:spcPts val="600"/>
              </a:spcAft>
              <a:buFont typeface="Arial" panose="020B0604020202020204" pitchFamily="34" charset="0"/>
              <a:buChar char="•"/>
            </a:pPr>
            <a:r>
              <a:rPr lang="en-US" sz="2800" b="0" i="0" u="none" strike="noStrike" baseline="0" dirty="0" err="1"/>
              <a:t>Indikation</a:t>
            </a:r>
            <a:r>
              <a:rPr lang="en-US" sz="2800" b="0" i="0" u="none" strike="noStrike" baseline="0" dirty="0"/>
              <a:t> </a:t>
            </a:r>
          </a:p>
          <a:p>
            <a:pPr indent="-228600">
              <a:lnSpc>
                <a:spcPct val="90000"/>
              </a:lnSpc>
              <a:spcAft>
                <a:spcPts val="600"/>
              </a:spcAft>
              <a:buFont typeface="Arial" panose="020B0604020202020204" pitchFamily="34" charset="0"/>
              <a:buChar char="•"/>
            </a:pPr>
            <a:r>
              <a:rPr lang="en-US" sz="2800" b="0" i="0" u="none" strike="noStrike" baseline="0" dirty="0"/>
              <a:t>o </a:t>
            </a:r>
            <a:r>
              <a:rPr lang="en-US" sz="2800" b="0" i="0" u="none" strike="noStrike" baseline="0" dirty="0" err="1"/>
              <a:t>Juveniler</a:t>
            </a:r>
            <a:r>
              <a:rPr lang="en-US" sz="2800" b="0" i="0" u="none" strike="noStrike" baseline="0" dirty="0"/>
              <a:t> Diabetes (Diabetes </a:t>
            </a:r>
            <a:r>
              <a:rPr lang="en-US" sz="2800" b="0" i="0" u="none" strike="noStrike" baseline="0" dirty="0" err="1"/>
              <a:t>Typ</a:t>
            </a:r>
            <a:r>
              <a:rPr lang="en-US" sz="2800" b="0" i="0" u="none" strike="noStrike" baseline="0" dirty="0"/>
              <a:t> I) </a:t>
            </a:r>
          </a:p>
          <a:p>
            <a:pPr indent="-228600">
              <a:lnSpc>
                <a:spcPct val="90000"/>
              </a:lnSpc>
              <a:spcAft>
                <a:spcPts val="600"/>
              </a:spcAft>
              <a:buFont typeface="Arial" panose="020B0604020202020204" pitchFamily="34" charset="0"/>
              <a:buChar char="•"/>
            </a:pPr>
            <a:r>
              <a:rPr lang="en-US" sz="2800" b="0" i="0" u="none" strike="noStrike" baseline="0" dirty="0"/>
              <a:t>o Insulin </a:t>
            </a:r>
            <a:r>
              <a:rPr lang="en-US" sz="2800" b="0" i="0" u="none" strike="noStrike" baseline="0" dirty="0" err="1"/>
              <a:t>stellt</a:t>
            </a:r>
            <a:r>
              <a:rPr lang="en-US" sz="2800" b="0" i="0" u="none" strike="noStrike" baseline="0" dirty="0"/>
              <a:t> </a:t>
            </a:r>
            <a:r>
              <a:rPr lang="en-US" sz="2800" b="0" i="0" u="none" strike="noStrike" baseline="0" dirty="0" err="1"/>
              <a:t>beim</a:t>
            </a:r>
            <a:r>
              <a:rPr lang="en-US" sz="2800" b="0" i="0" u="none" strike="noStrike" baseline="0" dirty="0"/>
              <a:t> Diabetes </a:t>
            </a:r>
            <a:r>
              <a:rPr lang="en-US" sz="2800" b="0" i="0" u="none" strike="noStrike" baseline="0" dirty="0" err="1"/>
              <a:t>Typ</a:t>
            </a:r>
            <a:r>
              <a:rPr lang="en-US" sz="2800" b="0" i="0" u="none" strike="noStrike" baseline="0" dirty="0"/>
              <a:t> I die </a:t>
            </a:r>
            <a:r>
              <a:rPr lang="en-US" sz="2800" b="0" i="0" u="none" strike="noStrike" baseline="0" dirty="0" err="1"/>
              <a:t>einzige</a:t>
            </a:r>
            <a:r>
              <a:rPr lang="en-US" sz="2800" b="0" i="0" u="none" strike="noStrike" baseline="0" dirty="0"/>
              <a:t> </a:t>
            </a:r>
            <a:r>
              <a:rPr lang="en-US" sz="2800" b="0" i="0" u="none" strike="noStrike" baseline="0" dirty="0" err="1"/>
              <a:t>Therapie</a:t>
            </a:r>
            <a:r>
              <a:rPr lang="en-US" sz="2800" b="0" i="0" u="none" strike="noStrike" baseline="0" dirty="0"/>
              <a:t> </a:t>
            </a:r>
            <a:r>
              <a:rPr lang="en-US" sz="2800" b="0" i="0" u="none" strike="noStrike" baseline="0" dirty="0" err="1"/>
              <a:t>dar</a:t>
            </a:r>
            <a:r>
              <a:rPr lang="en-US" sz="2800" b="0" i="0" u="none" strike="noStrike" baseline="0" dirty="0"/>
              <a:t> </a:t>
            </a:r>
          </a:p>
          <a:p>
            <a:pPr indent="-228600">
              <a:lnSpc>
                <a:spcPct val="90000"/>
              </a:lnSpc>
              <a:spcAft>
                <a:spcPts val="600"/>
              </a:spcAft>
              <a:buFont typeface="Arial" panose="020B0604020202020204" pitchFamily="34" charset="0"/>
              <a:buChar char="•"/>
            </a:pPr>
            <a:r>
              <a:rPr lang="en-US" sz="2800" b="0" i="0" u="none" strike="noStrike" baseline="0" dirty="0"/>
              <a:t>o </a:t>
            </a:r>
            <a:r>
              <a:rPr lang="en-US" sz="2800" b="0" i="0" u="none" strike="noStrike" baseline="0" dirty="0" err="1"/>
              <a:t>Beim</a:t>
            </a:r>
            <a:r>
              <a:rPr lang="en-US" sz="2800" b="0" i="0" u="none" strike="noStrike" baseline="0" dirty="0"/>
              <a:t> Diabetes </a:t>
            </a:r>
            <a:r>
              <a:rPr lang="en-US" sz="2800" b="0" i="0" u="none" strike="noStrike" baseline="0" dirty="0" err="1"/>
              <a:t>Typ</a:t>
            </a:r>
            <a:r>
              <a:rPr lang="en-US" sz="2800" b="0" i="0" u="none" strike="noStrike" baseline="0" dirty="0"/>
              <a:t> II </a:t>
            </a:r>
            <a:r>
              <a:rPr lang="en-US" sz="2800" b="0" i="0" u="none" strike="noStrike" baseline="0" dirty="0" err="1"/>
              <a:t>ist</a:t>
            </a:r>
            <a:r>
              <a:rPr lang="en-US" sz="2800" b="0" i="0" u="none" strike="noStrike" baseline="0" dirty="0"/>
              <a:t> es die </a:t>
            </a:r>
            <a:r>
              <a:rPr lang="en-US" sz="2800" b="0" i="0" u="none" strike="noStrike" baseline="0" dirty="0" err="1"/>
              <a:t>letzte</a:t>
            </a:r>
            <a:r>
              <a:rPr lang="en-US" sz="2800" b="0" i="0" u="none" strike="noStrike" baseline="0" dirty="0"/>
              <a:t> </a:t>
            </a:r>
            <a:r>
              <a:rPr lang="en-US" sz="2800" b="0" i="0" u="none" strike="noStrike" baseline="0" dirty="0" err="1"/>
              <a:t>Maßnahme</a:t>
            </a:r>
            <a:r>
              <a:rPr lang="en-US" sz="2800" b="0" i="0" u="none" strike="noStrike" baseline="0" dirty="0"/>
              <a:t> </a:t>
            </a:r>
          </a:p>
          <a:p>
            <a:pPr indent="-228600">
              <a:lnSpc>
                <a:spcPct val="90000"/>
              </a:lnSpc>
              <a:spcAft>
                <a:spcPts val="600"/>
              </a:spcAft>
              <a:buFont typeface="Arial" panose="020B0604020202020204" pitchFamily="34" charset="0"/>
              <a:buChar char="•"/>
            </a:pPr>
            <a:r>
              <a:rPr lang="en-US" sz="2800" b="0" i="0" u="none" strike="noStrike" baseline="0" dirty="0"/>
              <a:t>o Insulin </a:t>
            </a:r>
            <a:r>
              <a:rPr lang="en-US" sz="2800" b="0" i="0" u="none" strike="noStrike" baseline="0" dirty="0" err="1"/>
              <a:t>wird</a:t>
            </a:r>
            <a:r>
              <a:rPr lang="en-US" sz="2800" b="0" i="0" u="none" strike="noStrike" baseline="0" dirty="0"/>
              <a:t> </a:t>
            </a:r>
            <a:r>
              <a:rPr lang="en-US" sz="2800" b="0" i="0" u="none" strike="noStrike" baseline="0" dirty="0" err="1"/>
              <a:t>unter</a:t>
            </a:r>
            <a:r>
              <a:rPr lang="en-US" sz="2800" b="0" i="0" u="none" strike="noStrike" baseline="0" dirty="0"/>
              <a:t> die Haut (</a:t>
            </a:r>
            <a:r>
              <a:rPr lang="en-US" sz="2800" b="0" i="0" u="none" strike="noStrike" baseline="0" dirty="0" err="1"/>
              <a:t>subcutan</a:t>
            </a:r>
            <a:r>
              <a:rPr lang="en-US" sz="2800" b="0" i="0" u="none" strike="noStrike" baseline="0" dirty="0"/>
              <a:t>, </a:t>
            </a:r>
            <a:r>
              <a:rPr lang="en-US" sz="2800" b="0" i="0" u="none" strike="noStrike" baseline="0" dirty="0" err="1"/>
              <a:t>s.c.</a:t>
            </a:r>
            <a:r>
              <a:rPr lang="en-US" sz="2800" b="0" i="0" u="none" strike="noStrike" baseline="0" dirty="0"/>
              <a:t>) </a:t>
            </a:r>
            <a:r>
              <a:rPr lang="en-US" sz="2800" b="0" i="0" u="none" strike="noStrike" baseline="0" dirty="0" err="1"/>
              <a:t>appliziert</a:t>
            </a:r>
            <a:r>
              <a:rPr lang="en-US" sz="2800" b="0" i="0" u="none" strike="noStrike" baseline="0" dirty="0"/>
              <a:t> (</a:t>
            </a:r>
            <a:r>
              <a:rPr lang="en-US" sz="2800" b="0" i="0" u="none" strike="noStrike" baseline="0" dirty="0" err="1"/>
              <a:t>verabreicht</a:t>
            </a:r>
            <a:r>
              <a:rPr lang="en-US" sz="2800" b="0" i="0" u="none" strike="noStrike" baseline="0" dirty="0"/>
              <a:t>) </a:t>
            </a:r>
          </a:p>
          <a:p>
            <a:pPr indent="-228600">
              <a:lnSpc>
                <a:spcPct val="90000"/>
              </a:lnSpc>
              <a:spcAft>
                <a:spcPts val="600"/>
              </a:spcAft>
              <a:buFont typeface="Arial" panose="020B0604020202020204" pitchFamily="34" charset="0"/>
              <a:buChar char="•"/>
            </a:pPr>
            <a:r>
              <a:rPr lang="en-US" sz="2800" b="0" i="0" u="none" strike="noStrike" baseline="0" dirty="0"/>
              <a:t>o </a:t>
            </a:r>
            <a:r>
              <a:rPr lang="en-US" sz="2800" b="0" i="0" u="none" strike="noStrike" baseline="0" dirty="0" err="1"/>
              <a:t>Maßeinheit</a:t>
            </a:r>
            <a:r>
              <a:rPr lang="en-US" sz="2800" b="0" i="0" u="none" strike="noStrike" baseline="0" dirty="0"/>
              <a:t> für Insulin: I.E. (</a:t>
            </a:r>
            <a:r>
              <a:rPr lang="en-US" sz="2800" b="0" i="0" u="none" strike="noStrike" baseline="0" dirty="0" err="1"/>
              <a:t>Internationale</a:t>
            </a:r>
            <a:r>
              <a:rPr lang="en-US" sz="2800" b="0" i="0" u="none" strike="noStrike" baseline="0" dirty="0"/>
              <a:t> Einheit </a:t>
            </a:r>
          </a:p>
        </p:txBody>
      </p:sp>
      <p:sp>
        <p:nvSpPr>
          <p:cNvPr id="19471" name="Rectangle 1947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3" name="Rectangle 1947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372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C552658-EC52-BA68-2919-47AE2B295259}"/>
              </a:ext>
            </a:extLst>
          </p:cNvPr>
          <p:cNvSpPr txBox="1"/>
          <p:nvPr/>
        </p:nvSpPr>
        <p:spPr>
          <a:xfrm>
            <a:off x="200722" y="323385"/>
            <a:ext cx="11597268" cy="369332"/>
          </a:xfrm>
          <a:prstGeom prst="rect">
            <a:avLst/>
          </a:prstGeom>
          <a:noFill/>
        </p:spPr>
        <p:txBody>
          <a:bodyPr wrap="square">
            <a:spAutoFit/>
          </a:bodyPr>
          <a:lstStyle/>
          <a:p>
            <a:r>
              <a:rPr lang="de-DE" dirty="0"/>
              <a:t>Definition Wirkstoff: Substanz die im lebenden Organismus Wirkungen hervorruft. Zum Beispiel:</a:t>
            </a:r>
          </a:p>
        </p:txBody>
      </p:sp>
      <p:sp>
        <p:nvSpPr>
          <p:cNvPr id="6" name="Textfeld 5">
            <a:extLst>
              <a:ext uri="{FF2B5EF4-FFF2-40B4-BE49-F238E27FC236}">
                <a16:creationId xmlns:a16="http://schemas.microsoft.com/office/drawing/2014/main" id="{AF14C0F5-0FD4-B564-6692-E4BCA0D3F89E}"/>
              </a:ext>
            </a:extLst>
          </p:cNvPr>
          <p:cNvSpPr txBox="1"/>
          <p:nvPr/>
        </p:nvSpPr>
        <p:spPr>
          <a:xfrm>
            <a:off x="379143" y="1997096"/>
            <a:ext cx="11508057" cy="3416320"/>
          </a:xfrm>
          <a:prstGeom prst="rect">
            <a:avLst/>
          </a:prstGeom>
          <a:noFill/>
        </p:spPr>
        <p:txBody>
          <a:bodyPr wrap="square">
            <a:spAutoFit/>
          </a:bodyPr>
          <a:lstStyle/>
          <a:p>
            <a:r>
              <a:rPr lang="de-DE" dirty="0"/>
              <a:t>Definition Pharmakon: Dabei handelt es sich um einen körperfremden oder körpereigenen Stoff, der nach seiner Aufnahme erwünschte (nützliche: Arzneimittel) oder schädliche (Gifte, Schadstoffe) Wirkungen hervorruft.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Viele Pharmaka wirken, abhängig von der Dosis entweder als Arzneimittel oder als Gift. Bekannte Beispiele dafür sind: </a:t>
            </a:r>
          </a:p>
        </p:txBody>
      </p:sp>
      <p:sp>
        <p:nvSpPr>
          <p:cNvPr id="5" name="Textfeld 4">
            <a:extLst>
              <a:ext uri="{FF2B5EF4-FFF2-40B4-BE49-F238E27FC236}">
                <a16:creationId xmlns:a16="http://schemas.microsoft.com/office/drawing/2014/main" id="{A6BC61B2-E6B2-897E-D0A8-456B3E4D3CA3}"/>
              </a:ext>
            </a:extLst>
          </p:cNvPr>
          <p:cNvSpPr txBox="1"/>
          <p:nvPr/>
        </p:nvSpPr>
        <p:spPr>
          <a:xfrm>
            <a:off x="394011" y="785446"/>
            <a:ext cx="8749989" cy="646331"/>
          </a:xfrm>
          <a:prstGeom prst="rect">
            <a:avLst/>
          </a:prstGeom>
          <a:noFill/>
        </p:spPr>
        <p:txBody>
          <a:bodyPr wrap="square">
            <a:spAutoFit/>
          </a:bodyPr>
          <a:lstStyle/>
          <a:p>
            <a:r>
              <a:rPr lang="de-DE" b="0" i="0" dirty="0">
                <a:solidFill>
                  <a:srgbClr val="202124"/>
                </a:solidFill>
                <a:effectLst/>
                <a:latin typeface="Google Sans"/>
              </a:rPr>
              <a:t>Die </a:t>
            </a:r>
            <a:r>
              <a:rPr lang="de-DE" b="0" i="0" dirty="0">
                <a:solidFill>
                  <a:srgbClr val="040C28"/>
                </a:solidFill>
                <a:effectLst/>
                <a:latin typeface="Google Sans"/>
              </a:rPr>
              <a:t>Acetylsalicylsäure (ASS) beispielsweise, bekannt als Wirkstoff der Marke Aspirin™</a:t>
            </a:r>
            <a:r>
              <a:rPr lang="de-DE" b="0" i="0" dirty="0">
                <a:solidFill>
                  <a:srgbClr val="202124"/>
                </a:solidFill>
                <a:effectLst/>
                <a:latin typeface="Google Sans"/>
              </a:rPr>
              <a:t>, basiert auf einer Substanz aus der Rinde der Silberweide. </a:t>
            </a:r>
            <a:endParaRPr lang="de-DE" dirty="0"/>
          </a:p>
        </p:txBody>
      </p:sp>
      <p:pic>
        <p:nvPicPr>
          <p:cNvPr id="6146" name="Picture 2" descr="Pharmakon – Wiktionary">
            <a:extLst>
              <a:ext uri="{FF2B5EF4-FFF2-40B4-BE49-F238E27FC236}">
                <a16:creationId xmlns:a16="http://schemas.microsoft.com/office/drawing/2014/main" id="{72A367A0-4CA3-99CD-43C2-807E898BC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920" y="2625969"/>
            <a:ext cx="1743075" cy="236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7822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8A873C-74F0-3DEB-A559-1CBA4459A512}"/>
              </a:ext>
            </a:extLst>
          </p:cNvPr>
          <p:cNvSpPr txBox="1"/>
          <p:nvPr/>
        </p:nvSpPr>
        <p:spPr>
          <a:xfrm>
            <a:off x="281354" y="328246"/>
            <a:ext cx="11430000" cy="1323439"/>
          </a:xfrm>
          <a:prstGeom prst="rect">
            <a:avLst/>
          </a:prstGeom>
          <a:noFill/>
        </p:spPr>
        <p:txBody>
          <a:bodyPr wrap="square">
            <a:spAutoFit/>
          </a:bodyPr>
          <a:lstStyle/>
          <a:p>
            <a:r>
              <a:rPr lang="de-DE" sz="2000" b="0" i="0" u="none" strike="noStrike" baseline="0" dirty="0">
                <a:solidFill>
                  <a:srgbClr val="FF0000"/>
                </a:solidFill>
                <a:latin typeface="Arial" panose="020B0604020202020204" pitchFamily="34" charset="0"/>
                <a:cs typeface="Arial" panose="020B0604020202020204" pitchFamily="34" charset="0"/>
              </a:rPr>
              <a:t>Nebenwirkungen von Insulin: </a:t>
            </a:r>
          </a:p>
          <a:p>
            <a:r>
              <a:rPr lang="de-DE" sz="2000" b="0" i="0" u="none" strike="noStrike" baseline="0" dirty="0">
                <a:solidFill>
                  <a:srgbClr val="000000"/>
                </a:solidFill>
                <a:latin typeface="Arial" panose="020B0604020202020204" pitchFamily="34" charset="0"/>
                <a:cs typeface="Arial" panose="020B0604020202020204" pitchFamily="34" charset="0"/>
              </a:rPr>
              <a:t>o Unterzuckerung (Hypoglykämie) </a:t>
            </a:r>
          </a:p>
          <a:p>
            <a:r>
              <a:rPr lang="de-DE" sz="2000" b="0" i="0" u="none" strike="noStrike" baseline="0" dirty="0">
                <a:solidFill>
                  <a:srgbClr val="000000"/>
                </a:solidFill>
                <a:latin typeface="Arial" panose="020B0604020202020204" pitchFamily="34" charset="0"/>
                <a:cs typeface="Arial" panose="020B0604020202020204" pitchFamily="34" charset="0"/>
              </a:rPr>
              <a:t>o Allergische Reaktionen </a:t>
            </a:r>
          </a:p>
          <a:p>
            <a:r>
              <a:rPr lang="de-DE" sz="2000" b="0" i="0" u="none" strike="noStrike" baseline="0" dirty="0">
                <a:solidFill>
                  <a:srgbClr val="000000"/>
                </a:solidFill>
                <a:latin typeface="Arial" panose="020B0604020202020204" pitchFamily="34" charset="0"/>
                <a:cs typeface="Arial" panose="020B0604020202020204" pitchFamily="34" charset="0"/>
              </a:rPr>
              <a:t>o Fettschwund an den Injektionsstellen </a:t>
            </a:r>
          </a:p>
        </p:txBody>
      </p:sp>
      <p:sp>
        <p:nvSpPr>
          <p:cNvPr id="5" name="Textfeld 4">
            <a:extLst>
              <a:ext uri="{FF2B5EF4-FFF2-40B4-BE49-F238E27FC236}">
                <a16:creationId xmlns:a16="http://schemas.microsoft.com/office/drawing/2014/main" id="{C9156A6C-1AD3-A42B-09A0-AD994F0B6629}"/>
              </a:ext>
            </a:extLst>
          </p:cNvPr>
          <p:cNvSpPr txBox="1"/>
          <p:nvPr/>
        </p:nvSpPr>
        <p:spPr>
          <a:xfrm>
            <a:off x="140677" y="2508738"/>
            <a:ext cx="11769969" cy="2554545"/>
          </a:xfrm>
          <a:prstGeom prst="rect">
            <a:avLst/>
          </a:prstGeom>
          <a:noFill/>
        </p:spPr>
        <p:txBody>
          <a:bodyPr wrap="square">
            <a:spAutoFit/>
          </a:bodyPr>
          <a:lstStyle/>
          <a:p>
            <a:r>
              <a:rPr lang="de-DE" sz="2000" b="0" i="0" u="none" strike="noStrike" baseline="0" dirty="0">
                <a:solidFill>
                  <a:srgbClr val="FF0000"/>
                </a:solidFill>
                <a:latin typeface="Arial" panose="020B0604020202020204" pitchFamily="34" charset="0"/>
                <a:cs typeface="Arial" panose="020B0604020202020204" pitchFamily="34" charset="0"/>
              </a:rPr>
              <a:t>Aufbewahrung &amp; Verabreichung </a:t>
            </a:r>
            <a:r>
              <a:rPr lang="de-DE" sz="2000" b="0" i="0" u="none" strike="noStrike" baseline="0" dirty="0">
                <a:solidFill>
                  <a:srgbClr val="000000"/>
                </a:solidFill>
                <a:latin typeface="Arial" panose="020B0604020202020204" pitchFamily="34" charset="0"/>
                <a:cs typeface="Arial" panose="020B0604020202020204" pitchFamily="34" charset="0"/>
              </a:rPr>
              <a:t>(Applikation) von Insulin: </a:t>
            </a:r>
          </a:p>
          <a:p>
            <a:r>
              <a:rPr lang="de-DE" sz="2000" b="0" i="0" u="none" strike="noStrike" baseline="0" dirty="0">
                <a:solidFill>
                  <a:srgbClr val="000000"/>
                </a:solidFill>
                <a:latin typeface="Arial" panose="020B0604020202020204" pitchFamily="34" charset="0"/>
                <a:cs typeface="Arial" panose="020B0604020202020204" pitchFamily="34" charset="0"/>
              </a:rPr>
              <a:t>o Patronen (</a:t>
            </a:r>
            <a:r>
              <a:rPr lang="de-DE" sz="2000" b="0" i="0" u="none" strike="noStrike" baseline="0" dirty="0" err="1">
                <a:solidFill>
                  <a:srgbClr val="000000"/>
                </a:solidFill>
                <a:latin typeface="Arial" panose="020B0604020202020204" pitchFamily="34" charset="0"/>
                <a:cs typeface="Arial" panose="020B0604020202020204" pitchFamily="34" charset="0"/>
              </a:rPr>
              <a:t>Penfill</a:t>
            </a:r>
            <a:r>
              <a:rPr lang="de-DE" sz="2000" b="0" i="0" u="none" strike="noStrike" baseline="0" dirty="0">
                <a:solidFill>
                  <a:srgbClr val="000000"/>
                </a:solidFill>
                <a:latin typeface="Arial" panose="020B0604020202020204" pitchFamily="34" charset="0"/>
                <a:cs typeface="Arial" panose="020B0604020202020204" pitchFamily="34" charset="0"/>
              </a:rPr>
              <a:t>) für Pen oder ein </a:t>
            </a:r>
            <a:r>
              <a:rPr lang="de-DE" sz="2000" b="0" i="0" u="none" strike="noStrike" baseline="0" dirty="0" err="1">
                <a:solidFill>
                  <a:srgbClr val="000000"/>
                </a:solidFill>
                <a:latin typeface="Arial" panose="020B0604020202020204" pitchFamily="34" charset="0"/>
                <a:cs typeface="Arial" panose="020B0604020202020204" pitchFamily="34" charset="0"/>
              </a:rPr>
              <a:t>Einwegpen</a:t>
            </a:r>
            <a:r>
              <a:rPr lang="de-DE" sz="2000" b="0" i="0" u="none" strike="noStrike" baseline="0" dirty="0">
                <a:solidFill>
                  <a:srgbClr val="000000"/>
                </a:solidFill>
                <a:latin typeface="Arial" panose="020B0604020202020204" pitchFamily="34" charset="0"/>
                <a:cs typeface="Arial" panose="020B0604020202020204" pitchFamily="34" charset="0"/>
              </a:rPr>
              <a:t> </a:t>
            </a:r>
          </a:p>
          <a:p>
            <a:r>
              <a:rPr lang="de-DE" sz="2000" b="0" i="0" u="none" strike="noStrike" baseline="0" dirty="0">
                <a:solidFill>
                  <a:srgbClr val="000000"/>
                </a:solidFill>
                <a:latin typeface="Arial" panose="020B0604020202020204" pitchFamily="34" charset="0"/>
                <a:cs typeface="Arial" panose="020B0604020202020204" pitchFamily="34" charset="0"/>
              </a:rPr>
              <a:t>o Anbruch 4 Wochen bei Raumtemperatur </a:t>
            </a:r>
          </a:p>
          <a:p>
            <a:r>
              <a:rPr lang="de-DE" sz="2000" b="0" i="0" u="none" strike="noStrike" baseline="0" dirty="0">
                <a:solidFill>
                  <a:srgbClr val="000000"/>
                </a:solidFill>
                <a:latin typeface="Arial" panose="020B0604020202020204" pitchFamily="34" charset="0"/>
                <a:cs typeface="Arial" panose="020B0604020202020204" pitchFamily="34" charset="0"/>
              </a:rPr>
              <a:t>o Vorrat im Kühlschrank (niemals einfrieren) </a:t>
            </a:r>
          </a:p>
          <a:p>
            <a:r>
              <a:rPr lang="de-DE" sz="2000" b="0" i="0" u="none" strike="noStrike" baseline="0" dirty="0">
                <a:solidFill>
                  <a:srgbClr val="000000"/>
                </a:solidFill>
                <a:latin typeface="Arial" panose="020B0604020202020204" pitchFamily="34" charset="0"/>
                <a:cs typeface="Arial" panose="020B0604020202020204" pitchFamily="34" charset="0"/>
              </a:rPr>
              <a:t>o Nie über 40°C lagern </a:t>
            </a:r>
          </a:p>
          <a:p>
            <a:r>
              <a:rPr lang="de-DE" sz="2000" b="0" i="0" u="none" strike="noStrike" baseline="0" dirty="0">
                <a:solidFill>
                  <a:srgbClr val="000000"/>
                </a:solidFill>
                <a:latin typeface="Arial" panose="020B0604020202020204" pitchFamily="34" charset="0"/>
                <a:cs typeface="Arial" panose="020B0604020202020204" pitchFamily="34" charset="0"/>
              </a:rPr>
              <a:t>o Durchmischen des Insulins durch Kippen oder </a:t>
            </a:r>
            <a:r>
              <a:rPr lang="de-DE" sz="2000" b="0" i="0" u="none" strike="noStrike" baseline="0" dirty="0">
                <a:latin typeface="Arial" panose="020B0604020202020204" pitchFamily="34" charset="0"/>
                <a:cs typeface="Arial" panose="020B0604020202020204" pitchFamily="34" charset="0"/>
              </a:rPr>
              <a:t>Rollen</a:t>
            </a:r>
            <a:r>
              <a:rPr lang="de-DE" sz="2000" b="0" i="0" u="none" strike="noStrike" baseline="0" dirty="0">
                <a:solidFill>
                  <a:srgbClr val="FF0000"/>
                </a:solidFill>
                <a:latin typeface="Arial" panose="020B0604020202020204" pitchFamily="34" charset="0"/>
                <a:cs typeface="Arial" panose="020B0604020202020204" pitchFamily="34" charset="0"/>
              </a:rPr>
              <a:t> </a:t>
            </a:r>
          </a:p>
          <a:p>
            <a:r>
              <a:rPr lang="de-DE" sz="2000" b="0" i="0" u="none" strike="noStrike" baseline="0" dirty="0">
                <a:solidFill>
                  <a:srgbClr val="000000"/>
                </a:solidFill>
                <a:latin typeface="Arial" panose="020B0604020202020204" pitchFamily="34" charset="0"/>
                <a:cs typeface="Arial" panose="020B0604020202020204" pitchFamily="34" charset="0"/>
              </a:rPr>
              <a:t>o Nadeln nach jedem Gebrauch wechseln </a:t>
            </a:r>
          </a:p>
          <a:p>
            <a:r>
              <a:rPr lang="de-DE" sz="2000" b="0" i="0" u="none" strike="noStrike" baseline="0" dirty="0">
                <a:solidFill>
                  <a:srgbClr val="C00000"/>
                </a:solidFill>
                <a:latin typeface="Arial" panose="020B0604020202020204" pitchFamily="34" charset="0"/>
                <a:cs typeface="Arial" panose="020B0604020202020204" pitchFamily="34" charset="0"/>
              </a:rPr>
              <a:t>o Merke: </a:t>
            </a:r>
            <a:r>
              <a:rPr lang="de-DE" sz="2000" b="0" i="0" u="none" strike="noStrike" baseline="0" dirty="0" err="1">
                <a:solidFill>
                  <a:srgbClr val="000000"/>
                </a:solidFill>
                <a:latin typeface="Arial" panose="020B0604020202020204" pitchFamily="34" charset="0"/>
                <a:cs typeface="Arial" panose="020B0604020202020204" pitchFamily="34" charset="0"/>
              </a:rPr>
              <a:t>HeimhelferInnen</a:t>
            </a:r>
            <a:r>
              <a:rPr lang="de-DE" sz="2000" b="0" i="0" u="none" strike="noStrike" baseline="0" dirty="0">
                <a:solidFill>
                  <a:srgbClr val="000000"/>
                </a:solidFill>
                <a:latin typeface="Arial" panose="020B0604020202020204" pitchFamily="34" charset="0"/>
                <a:cs typeface="Arial" panose="020B0604020202020204" pitchFamily="34" charset="0"/>
              </a:rPr>
              <a:t> dürfen kein Insulin spritzen </a:t>
            </a:r>
          </a:p>
        </p:txBody>
      </p:sp>
    </p:spTree>
    <p:extLst>
      <p:ext uri="{BB962C8B-B14F-4D97-AF65-F5344CB8AC3E}">
        <p14:creationId xmlns:p14="http://schemas.microsoft.com/office/powerpoint/2010/main" val="16103083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4EA62A6-86E9-1F6B-25D0-8088A043A035}"/>
              </a:ext>
            </a:extLst>
          </p:cNvPr>
          <p:cNvSpPr txBox="1"/>
          <p:nvPr/>
        </p:nvSpPr>
        <p:spPr>
          <a:xfrm>
            <a:off x="621323" y="504093"/>
            <a:ext cx="8557846" cy="461665"/>
          </a:xfrm>
          <a:prstGeom prst="rect">
            <a:avLst/>
          </a:prstGeom>
          <a:noFill/>
        </p:spPr>
        <p:txBody>
          <a:bodyPr wrap="square">
            <a:spAutoFit/>
          </a:bodyPr>
          <a:lstStyle/>
          <a:p>
            <a:r>
              <a:rPr lang="de-DE" sz="2400" b="0" i="0" u="none" strike="noStrike" baseline="0" dirty="0">
                <a:solidFill>
                  <a:srgbClr val="000000"/>
                </a:solidFill>
                <a:latin typeface="Calibri" panose="020F0502020204030204" pitchFamily="34" charset="0"/>
              </a:rPr>
              <a:t>Insuline</a:t>
            </a:r>
            <a:r>
              <a:rPr lang="de-DE" sz="1800" b="0" i="0" u="none" strike="noStrike" baseline="0" dirty="0">
                <a:solidFill>
                  <a:srgbClr val="000000"/>
                </a:solidFill>
                <a:latin typeface="Calibri" panose="020F0502020204030204" pitchFamily="34" charset="0"/>
              </a:rPr>
              <a:t>: 	</a:t>
            </a:r>
          </a:p>
        </p:txBody>
      </p:sp>
      <p:graphicFrame>
        <p:nvGraphicFramePr>
          <p:cNvPr id="4" name="Tabelle 4">
            <a:extLst>
              <a:ext uri="{FF2B5EF4-FFF2-40B4-BE49-F238E27FC236}">
                <a16:creationId xmlns:a16="http://schemas.microsoft.com/office/drawing/2014/main" id="{637C01C1-496E-CBA6-FE3F-F151BA571704}"/>
              </a:ext>
            </a:extLst>
          </p:cNvPr>
          <p:cNvGraphicFramePr>
            <a:graphicFrameLocks noGrp="1"/>
          </p:cNvGraphicFramePr>
          <p:nvPr>
            <p:extLst>
              <p:ext uri="{D42A27DB-BD31-4B8C-83A1-F6EECF244321}">
                <p14:modId xmlns:p14="http://schemas.microsoft.com/office/powerpoint/2010/main" val="3388731907"/>
              </p:ext>
            </p:extLst>
          </p:nvPr>
        </p:nvGraphicFramePr>
        <p:xfrm>
          <a:off x="2344614" y="175846"/>
          <a:ext cx="7815386" cy="4211580"/>
        </p:xfrm>
        <a:graphic>
          <a:graphicData uri="http://schemas.openxmlformats.org/drawingml/2006/table">
            <a:tbl>
              <a:tblPr firstRow="1" bandRow="1">
                <a:tableStyleId>{5C22544A-7EE6-4342-B048-85BDC9FD1C3A}</a:tableStyleId>
              </a:tblPr>
              <a:tblGrid>
                <a:gridCol w="3907693">
                  <a:extLst>
                    <a:ext uri="{9D8B030D-6E8A-4147-A177-3AD203B41FA5}">
                      <a16:colId xmlns:a16="http://schemas.microsoft.com/office/drawing/2014/main" val="4185100856"/>
                    </a:ext>
                  </a:extLst>
                </a:gridCol>
                <a:gridCol w="3907693">
                  <a:extLst>
                    <a:ext uri="{9D8B030D-6E8A-4147-A177-3AD203B41FA5}">
                      <a16:colId xmlns:a16="http://schemas.microsoft.com/office/drawing/2014/main" val="3007933239"/>
                    </a:ext>
                  </a:extLst>
                </a:gridCol>
              </a:tblGrid>
              <a:tr h="1679965">
                <a:tc>
                  <a:txBody>
                    <a:bodyPr/>
                    <a:lstStyle/>
                    <a:p>
                      <a:r>
                        <a:rPr lang="de-DE" sz="1800" b="0" i="0" u="none" strike="noStrike" kern="1200" baseline="0" dirty="0">
                          <a:solidFill>
                            <a:schemeClr val="tx1"/>
                          </a:solidFill>
                          <a:latin typeface="+mn-lt"/>
                          <a:ea typeface="+mn-ea"/>
                          <a:cs typeface="+mn-cs"/>
                        </a:rPr>
                        <a:t>Schnellwirksame Insuline </a:t>
                      </a:r>
                    </a:p>
                    <a:p>
                      <a:r>
                        <a:rPr lang="de-DE" sz="1800" b="0" i="0" u="none" strike="noStrike" kern="1200" baseline="0" dirty="0">
                          <a:solidFill>
                            <a:schemeClr val="tx1"/>
                          </a:solidFill>
                          <a:latin typeface="+mn-lt"/>
                          <a:ea typeface="+mn-ea"/>
                          <a:cs typeface="+mn-cs"/>
                        </a:rPr>
                        <a:t>o Wirkungseintritt nach 5-10 Minuten </a:t>
                      </a:r>
                    </a:p>
                    <a:p>
                      <a:r>
                        <a:rPr lang="de-DE" sz="1800" b="0" i="0" u="none" strike="noStrike" kern="1200" baseline="0" dirty="0">
                          <a:solidFill>
                            <a:schemeClr val="tx1"/>
                          </a:solidFill>
                          <a:latin typeface="+mn-lt"/>
                          <a:ea typeface="+mn-ea"/>
                          <a:cs typeface="+mn-cs"/>
                        </a:rPr>
                        <a:t>o Spritz-Essabstand entfällt </a:t>
                      </a:r>
                    </a:p>
                    <a:p>
                      <a:r>
                        <a:rPr lang="de-DE" sz="1800" b="0" i="0" u="none" strike="noStrike" kern="1200" baseline="0" dirty="0">
                          <a:solidFill>
                            <a:schemeClr val="tx1"/>
                          </a:solidFill>
                          <a:latin typeface="+mn-lt"/>
                          <a:ea typeface="+mn-ea"/>
                          <a:cs typeface="+mn-cs"/>
                        </a:rPr>
                        <a:t>	</a:t>
                      </a:r>
                    </a:p>
                    <a:p>
                      <a:endParaRPr lang="de-DE" dirty="0"/>
                    </a:p>
                  </a:txBody>
                  <a:tcPr/>
                </a:tc>
                <a:tc>
                  <a:txBody>
                    <a:bodyPr/>
                    <a:lstStyle/>
                    <a:p>
                      <a:r>
                        <a:rPr lang="de-DE" sz="1800" b="0" i="0" u="none" strike="noStrike" kern="1200" baseline="0" dirty="0">
                          <a:solidFill>
                            <a:schemeClr val="tx1"/>
                          </a:solidFill>
                          <a:latin typeface="+mn-lt"/>
                          <a:ea typeface="+mn-ea"/>
                          <a:cs typeface="+mn-cs"/>
                        </a:rPr>
                        <a:t>Kurzwirksame Insuline </a:t>
                      </a:r>
                    </a:p>
                    <a:p>
                      <a:r>
                        <a:rPr lang="de-DE" sz="1800" b="0" i="0" u="none" strike="noStrike" kern="1200" baseline="0" dirty="0">
                          <a:solidFill>
                            <a:schemeClr val="tx1"/>
                          </a:solidFill>
                          <a:latin typeface="+mn-lt"/>
                          <a:ea typeface="+mn-ea"/>
                          <a:cs typeface="+mn-cs"/>
                        </a:rPr>
                        <a:t>o Wirkungseintritt nach 15-30 Minuten </a:t>
                      </a:r>
                    </a:p>
                    <a:p>
                      <a:r>
                        <a:rPr lang="de-DE" sz="1800" b="0" i="0" u="none" strike="noStrike" kern="1200" baseline="0" dirty="0">
                          <a:solidFill>
                            <a:schemeClr val="tx1"/>
                          </a:solidFill>
                          <a:latin typeface="+mn-lt"/>
                          <a:ea typeface="+mn-ea"/>
                          <a:cs typeface="+mn-cs"/>
                        </a:rPr>
                        <a:t>o Wirkdauer ca. 6 Stunden </a:t>
                      </a:r>
                    </a:p>
                    <a:p>
                      <a:r>
                        <a:rPr lang="de-DE" sz="1800" b="0" i="0" u="none" strike="noStrike" kern="1200" baseline="0" dirty="0">
                          <a:solidFill>
                            <a:schemeClr val="tx1"/>
                          </a:solidFill>
                          <a:latin typeface="+mn-lt"/>
                          <a:ea typeface="+mn-ea"/>
                          <a:cs typeface="+mn-cs"/>
                        </a:rPr>
                        <a:t>	</a:t>
                      </a:r>
                    </a:p>
                    <a:p>
                      <a:endParaRPr lang="de-DE" dirty="0"/>
                    </a:p>
                  </a:txBody>
                  <a:tcPr/>
                </a:tc>
                <a:extLst>
                  <a:ext uri="{0D108BD9-81ED-4DB2-BD59-A6C34878D82A}">
                    <a16:rowId xmlns:a16="http://schemas.microsoft.com/office/drawing/2014/main" val="2556926501"/>
                  </a:ext>
                </a:extLst>
              </a:tr>
              <a:tr h="1679965">
                <a:tc>
                  <a:txBody>
                    <a:bodyPr/>
                    <a:lstStyle/>
                    <a:p>
                      <a:r>
                        <a:rPr lang="de-DE" sz="1800" b="0" i="0" u="none" strike="noStrike" kern="1200" baseline="0" dirty="0">
                          <a:solidFill>
                            <a:schemeClr val="dk1"/>
                          </a:solidFill>
                          <a:latin typeface="+mn-lt"/>
                          <a:ea typeface="+mn-ea"/>
                          <a:cs typeface="+mn-cs"/>
                        </a:rPr>
                        <a:t>Verzögerungsinsuline </a:t>
                      </a:r>
                    </a:p>
                    <a:p>
                      <a:r>
                        <a:rPr lang="de-DE" sz="1800" b="0" i="0" u="none" strike="noStrike" kern="1200" baseline="0" dirty="0">
                          <a:solidFill>
                            <a:schemeClr val="dk1"/>
                          </a:solidFill>
                          <a:latin typeface="+mn-lt"/>
                          <a:ea typeface="+mn-ea"/>
                          <a:cs typeface="+mn-cs"/>
                        </a:rPr>
                        <a:t>o Werden langsam resorbiert </a:t>
                      </a:r>
                    </a:p>
                    <a:p>
                      <a:r>
                        <a:rPr lang="de-DE" sz="1800" b="0" i="0" u="none" strike="noStrike" kern="1200" baseline="0" dirty="0">
                          <a:solidFill>
                            <a:schemeClr val="dk1"/>
                          </a:solidFill>
                          <a:latin typeface="+mn-lt"/>
                          <a:ea typeface="+mn-ea"/>
                          <a:cs typeface="+mn-cs"/>
                        </a:rPr>
                        <a:t>o Verlängerte Wirkdauer bis 25 Stunden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sz="1800" b="0" i="0" u="none" strike="noStrike" kern="1200" baseline="0" dirty="0">
                          <a:solidFill>
                            <a:schemeClr val="dk1"/>
                          </a:solidFill>
                          <a:latin typeface="+mn-lt"/>
                          <a:ea typeface="+mn-ea"/>
                          <a:cs typeface="+mn-cs"/>
                        </a:rPr>
                        <a:t>Kombinationsinsuline </a:t>
                      </a:r>
                    </a:p>
                    <a:p>
                      <a:r>
                        <a:rPr lang="de-DE" sz="1800" b="0" i="0" u="none" strike="noStrike" kern="1200" baseline="0" dirty="0">
                          <a:solidFill>
                            <a:schemeClr val="dk1"/>
                          </a:solidFill>
                          <a:latin typeface="+mn-lt"/>
                          <a:ea typeface="+mn-ea"/>
                          <a:cs typeface="+mn-cs"/>
                        </a:rPr>
                        <a:t>o Mischung aus Kurz- &amp; Langzeitinsulinen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532955358"/>
                  </a:ext>
                </a:extLst>
              </a:tr>
              <a:tr h="425825">
                <a:tc>
                  <a:txBody>
                    <a:bodyPr/>
                    <a:lstStyle/>
                    <a:p>
                      <a:endParaRPr lang="de-DE"/>
                    </a:p>
                  </a:txBody>
                  <a:tcPr/>
                </a:tc>
                <a:tc>
                  <a:txBody>
                    <a:bodyPr/>
                    <a:lstStyle/>
                    <a:p>
                      <a:endParaRPr lang="de-DE"/>
                    </a:p>
                  </a:txBody>
                  <a:tcPr/>
                </a:tc>
                <a:extLst>
                  <a:ext uri="{0D108BD9-81ED-4DB2-BD59-A6C34878D82A}">
                    <a16:rowId xmlns:a16="http://schemas.microsoft.com/office/drawing/2014/main" val="2848936731"/>
                  </a:ext>
                </a:extLst>
              </a:tr>
              <a:tr h="425825">
                <a:tc>
                  <a:txBody>
                    <a:bodyPr/>
                    <a:lstStyle/>
                    <a:p>
                      <a:endParaRPr lang="de-DE"/>
                    </a:p>
                  </a:txBody>
                  <a:tcPr/>
                </a:tc>
                <a:tc>
                  <a:txBody>
                    <a:bodyPr/>
                    <a:lstStyle/>
                    <a:p>
                      <a:endParaRPr lang="de-DE" dirty="0"/>
                    </a:p>
                  </a:txBody>
                  <a:tcPr/>
                </a:tc>
                <a:extLst>
                  <a:ext uri="{0D108BD9-81ED-4DB2-BD59-A6C34878D82A}">
                    <a16:rowId xmlns:a16="http://schemas.microsoft.com/office/drawing/2014/main" val="4049181338"/>
                  </a:ext>
                </a:extLst>
              </a:tr>
            </a:tbl>
          </a:graphicData>
        </a:graphic>
      </p:graphicFrame>
      <p:pic>
        <p:nvPicPr>
          <p:cNvPr id="5" name="Grafik 4">
            <a:extLst>
              <a:ext uri="{FF2B5EF4-FFF2-40B4-BE49-F238E27FC236}">
                <a16:creationId xmlns:a16="http://schemas.microsoft.com/office/drawing/2014/main" id="{4E7F2517-0587-0A97-0666-C1CAEAF52E03}"/>
              </a:ext>
            </a:extLst>
          </p:cNvPr>
          <p:cNvPicPr>
            <a:picLocks noChangeAspect="1"/>
          </p:cNvPicPr>
          <p:nvPr/>
        </p:nvPicPr>
        <p:blipFill>
          <a:blip r:embed="rId2"/>
          <a:stretch>
            <a:fillRect/>
          </a:stretch>
        </p:blipFill>
        <p:spPr>
          <a:xfrm>
            <a:off x="222739" y="2883877"/>
            <a:ext cx="11840308" cy="3798277"/>
          </a:xfrm>
          <a:prstGeom prst="rect">
            <a:avLst/>
          </a:prstGeom>
        </p:spPr>
      </p:pic>
    </p:spTree>
    <p:extLst>
      <p:ext uri="{BB962C8B-B14F-4D97-AF65-F5344CB8AC3E}">
        <p14:creationId xmlns:p14="http://schemas.microsoft.com/office/powerpoint/2010/main" val="21710020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FA2EC21-1956-9C5E-688A-AE13BEAF5F60}"/>
              </a:ext>
            </a:extLst>
          </p:cNvPr>
          <p:cNvSpPr txBox="1"/>
          <p:nvPr/>
        </p:nvSpPr>
        <p:spPr>
          <a:xfrm>
            <a:off x="152400" y="316523"/>
            <a:ext cx="11781692" cy="1569660"/>
          </a:xfrm>
          <a:prstGeom prst="rect">
            <a:avLst/>
          </a:prstGeom>
          <a:noFill/>
        </p:spPr>
        <p:txBody>
          <a:bodyPr wrap="square">
            <a:spAutoFit/>
          </a:bodyPr>
          <a:lstStyle/>
          <a:p>
            <a:r>
              <a:rPr lang="de-DE" sz="2400" b="0" i="0" u="none" strike="noStrike" baseline="0" dirty="0">
                <a:solidFill>
                  <a:srgbClr val="FF0000"/>
                </a:solidFill>
                <a:latin typeface="Arial" panose="020B0604020202020204" pitchFamily="34" charset="0"/>
                <a:cs typeface="Arial" panose="020B0604020202020204" pitchFamily="34" charset="0"/>
              </a:rPr>
              <a:t>23.7. Lipidsenker </a:t>
            </a:r>
          </a:p>
          <a:p>
            <a:r>
              <a:rPr lang="de-DE" sz="1800" b="0" i="0" u="none" strike="noStrike" baseline="0" dirty="0">
                <a:solidFill>
                  <a:srgbClr val="000000"/>
                </a:solidFill>
                <a:latin typeface="Calibri" panose="020F0502020204030204" pitchFamily="34" charset="0"/>
              </a:rPr>
              <a:t>Hyperlipidämie (= zu hoher </a:t>
            </a:r>
            <a:r>
              <a:rPr lang="de-DE" sz="1800" b="0" i="0" u="none" strike="noStrike" baseline="0" dirty="0" err="1">
                <a:solidFill>
                  <a:srgbClr val="000000"/>
                </a:solidFill>
                <a:latin typeface="Calibri" panose="020F0502020204030204" pitchFamily="34" charset="0"/>
              </a:rPr>
              <a:t>Fettwert</a:t>
            </a:r>
            <a:r>
              <a:rPr lang="de-DE" sz="1800" b="0" i="0" u="none" strike="noStrike" baseline="0" dirty="0">
                <a:solidFill>
                  <a:srgbClr val="000000"/>
                </a:solidFill>
                <a:latin typeface="Calibri" panose="020F0502020204030204" pitchFamily="34" charset="0"/>
              </a:rPr>
              <a:t> im Blut); Fettstoffwechselstörung. </a:t>
            </a:r>
          </a:p>
          <a:p>
            <a:r>
              <a:rPr lang="de-DE" sz="1800" b="0" i="0" u="none" strike="noStrike" baseline="0" dirty="0">
                <a:solidFill>
                  <a:srgbClr val="000000"/>
                </a:solidFill>
                <a:latin typeface="Calibri" panose="020F0502020204030204" pitchFamily="34" charset="0"/>
              </a:rPr>
              <a:t>Am häufigsten verordnet sind  Statine. Sie sorgen dafür, dass der Körper weniger Cholesterin herstellt, indem sie ein Enzym, das maßgeblich an der Produktion von Cholesterin in der Leber beteiligt ist, blockieren. Die wichtigsten Blutlipide sind Cholesterol &amp; Triglyceride. </a:t>
            </a:r>
            <a:endParaRPr lang="de-DE" dirty="0"/>
          </a:p>
        </p:txBody>
      </p:sp>
      <p:graphicFrame>
        <p:nvGraphicFramePr>
          <p:cNvPr id="4" name="Tabelle 4">
            <a:extLst>
              <a:ext uri="{FF2B5EF4-FFF2-40B4-BE49-F238E27FC236}">
                <a16:creationId xmlns:a16="http://schemas.microsoft.com/office/drawing/2014/main" id="{53295A0A-6EBB-5DD9-997B-813501FC7D8F}"/>
              </a:ext>
            </a:extLst>
          </p:cNvPr>
          <p:cNvGraphicFramePr>
            <a:graphicFrameLocks noGrp="1"/>
          </p:cNvGraphicFramePr>
          <p:nvPr>
            <p:extLst>
              <p:ext uri="{D42A27DB-BD31-4B8C-83A1-F6EECF244321}">
                <p14:modId xmlns:p14="http://schemas.microsoft.com/office/powerpoint/2010/main" val="4090748468"/>
              </p:ext>
            </p:extLst>
          </p:nvPr>
        </p:nvGraphicFramePr>
        <p:xfrm>
          <a:off x="1383323" y="1981200"/>
          <a:ext cx="8776678" cy="4422582"/>
        </p:xfrm>
        <a:graphic>
          <a:graphicData uri="http://schemas.openxmlformats.org/drawingml/2006/table">
            <a:tbl>
              <a:tblPr firstRow="1" bandRow="1">
                <a:tableStyleId>{5C22544A-7EE6-4342-B048-85BDC9FD1C3A}</a:tableStyleId>
              </a:tblPr>
              <a:tblGrid>
                <a:gridCol w="4388339">
                  <a:extLst>
                    <a:ext uri="{9D8B030D-6E8A-4147-A177-3AD203B41FA5}">
                      <a16:colId xmlns:a16="http://schemas.microsoft.com/office/drawing/2014/main" val="2934510393"/>
                    </a:ext>
                  </a:extLst>
                </a:gridCol>
                <a:gridCol w="4388339">
                  <a:extLst>
                    <a:ext uri="{9D8B030D-6E8A-4147-A177-3AD203B41FA5}">
                      <a16:colId xmlns:a16="http://schemas.microsoft.com/office/drawing/2014/main" val="3462011006"/>
                    </a:ext>
                  </a:extLst>
                </a:gridCol>
              </a:tblGrid>
              <a:tr h="60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Einteilung der Lipoproteine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Ursachen für erhöhte Lipidwerte 	</a:t>
                      </a:r>
                    </a:p>
                    <a:p>
                      <a:endParaRPr lang="de-DE" dirty="0"/>
                    </a:p>
                  </a:txBody>
                  <a:tcPr/>
                </a:tc>
                <a:extLst>
                  <a:ext uri="{0D108BD9-81ED-4DB2-BD59-A6C34878D82A}">
                    <a16:rowId xmlns:a16="http://schemas.microsoft.com/office/drawing/2014/main" val="377089809"/>
                  </a:ext>
                </a:extLst>
              </a:tr>
              <a:tr h="799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HDL: niedriger </a:t>
                      </a:r>
                      <a:r>
                        <a:rPr lang="de-DE" sz="1800" b="0" i="0" u="none" strike="noStrike" kern="1200" baseline="0" dirty="0" err="1">
                          <a:solidFill>
                            <a:schemeClr val="dk1"/>
                          </a:solidFill>
                          <a:latin typeface="+mn-lt"/>
                          <a:ea typeface="+mn-ea"/>
                          <a:cs typeface="+mn-cs"/>
                        </a:rPr>
                        <a:t>Cholesterolgehalt</a:t>
                      </a:r>
                      <a:r>
                        <a:rPr lang="de-DE" sz="1800" b="0" i="0" u="none" strike="noStrike" kern="1200" baseline="0" dirty="0">
                          <a:solidFill>
                            <a:schemeClr val="dk1"/>
                          </a:solidFill>
                          <a:latin typeface="+mn-lt"/>
                          <a:ea typeface="+mn-ea"/>
                          <a:cs typeface="+mn-cs"/>
                        </a:rPr>
                        <a:t>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Genetische Ursachen 	</a:t>
                      </a:r>
                    </a:p>
                    <a:p>
                      <a:endParaRPr lang="de-DE" dirty="0"/>
                    </a:p>
                  </a:txBody>
                  <a:tcPr/>
                </a:tc>
                <a:extLst>
                  <a:ext uri="{0D108BD9-81ED-4DB2-BD59-A6C34878D82A}">
                    <a16:rowId xmlns:a16="http://schemas.microsoft.com/office/drawing/2014/main" val="1444558226"/>
                  </a:ext>
                </a:extLst>
              </a:tr>
              <a:tr h="799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LDL: Hauptbestandteil ist Cholesterol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Falsche Ernährung 	</a:t>
                      </a:r>
                    </a:p>
                    <a:p>
                      <a:endParaRPr lang="de-DE" dirty="0"/>
                    </a:p>
                  </a:txBody>
                  <a:tcPr/>
                </a:tc>
                <a:extLst>
                  <a:ext uri="{0D108BD9-81ED-4DB2-BD59-A6C34878D82A}">
                    <a16:rowId xmlns:a16="http://schemas.microsoft.com/office/drawing/2014/main" val="2674079805"/>
                  </a:ext>
                </a:extLst>
              </a:tr>
              <a:tr h="799463">
                <a:tc>
                  <a:txBody>
                    <a:bodyPr/>
                    <a:lstStyle/>
                    <a:p>
                      <a:r>
                        <a:rPr lang="de-DE" dirty="0"/>
                        <a:t>VLDL: transportieren vor allem Triglyceride</a:t>
                      </a:r>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Alkoholismus 	</a:t>
                      </a:r>
                    </a:p>
                    <a:p>
                      <a:endParaRPr lang="de-DE" dirty="0"/>
                    </a:p>
                  </a:txBody>
                  <a:tcPr/>
                </a:tc>
                <a:extLst>
                  <a:ext uri="{0D108BD9-81ED-4DB2-BD59-A6C34878D82A}">
                    <a16:rowId xmlns:a16="http://schemas.microsoft.com/office/drawing/2014/main" val="1571861044"/>
                  </a:ext>
                </a:extLst>
              </a:tr>
              <a:tr h="1039302">
                <a:tc>
                  <a:txBody>
                    <a:bodyPr/>
                    <a:lstStyle/>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Stoffwechselerkrankungen (Diabetes, Gicht </a:t>
                      </a:r>
                    </a:p>
                    <a:p>
                      <a:endParaRPr lang="de-DE" dirty="0"/>
                    </a:p>
                  </a:txBody>
                  <a:tcPr/>
                </a:tc>
                <a:extLst>
                  <a:ext uri="{0D108BD9-81ED-4DB2-BD59-A6C34878D82A}">
                    <a16:rowId xmlns:a16="http://schemas.microsoft.com/office/drawing/2014/main" val="46610489"/>
                  </a:ext>
                </a:extLst>
              </a:tr>
            </a:tbl>
          </a:graphicData>
        </a:graphic>
      </p:graphicFrame>
    </p:spTree>
    <p:extLst>
      <p:ext uri="{BB962C8B-B14F-4D97-AF65-F5344CB8AC3E}">
        <p14:creationId xmlns:p14="http://schemas.microsoft.com/office/powerpoint/2010/main" val="16270066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F19D9D-33F0-591A-8154-541A9B0325C7}"/>
              </a:ext>
            </a:extLst>
          </p:cNvPr>
          <p:cNvSpPr txBox="1"/>
          <p:nvPr/>
        </p:nvSpPr>
        <p:spPr>
          <a:xfrm>
            <a:off x="211015" y="246186"/>
            <a:ext cx="11641016" cy="1200329"/>
          </a:xfrm>
          <a:prstGeom prst="rect">
            <a:avLst/>
          </a:prstGeom>
          <a:noFill/>
        </p:spPr>
        <p:txBody>
          <a:bodyPr wrap="square">
            <a:spAutoFit/>
          </a:bodyPr>
          <a:lstStyle/>
          <a:p>
            <a:r>
              <a:rPr lang="de-DE" b="0" i="0" dirty="0">
                <a:solidFill>
                  <a:srgbClr val="FF0000"/>
                </a:solidFill>
                <a:effectLst/>
                <a:latin typeface="Tradegothicltstdcn18"/>
              </a:rPr>
              <a:t>Das Gesamtcholesterin </a:t>
            </a:r>
            <a:r>
              <a:rPr lang="de-DE" b="0" i="0" dirty="0">
                <a:solidFill>
                  <a:srgbClr val="000000"/>
                </a:solidFill>
                <a:effectLst/>
                <a:latin typeface="Tradegothicltstdcn18"/>
              </a:rPr>
              <a:t>setzt sich aus den beiden „Gegenspielern“ LDL-Cholesterin und HDL-Cholesterin sowie aus anderen Partikeln zusammen. LDL transportiert Cholesterin von der Leber zu den anderen Organen, während das HDL überschüssiges Cholesterin zurück zur Leber bringt, wo es abgebaut wird. Wenn das LDL-Cholesterin steigt, kommt es auch zur Erhöhung des Gesamtcholesterins</a:t>
            </a:r>
            <a:endParaRPr lang="de-DE" dirty="0"/>
          </a:p>
        </p:txBody>
      </p:sp>
      <p:sp>
        <p:nvSpPr>
          <p:cNvPr id="5" name="Textfeld 4">
            <a:extLst>
              <a:ext uri="{FF2B5EF4-FFF2-40B4-BE49-F238E27FC236}">
                <a16:creationId xmlns:a16="http://schemas.microsoft.com/office/drawing/2014/main" id="{886ECDE3-4FC0-F724-333D-2D925A45220C}"/>
              </a:ext>
            </a:extLst>
          </p:cNvPr>
          <p:cNvSpPr txBox="1"/>
          <p:nvPr/>
        </p:nvSpPr>
        <p:spPr>
          <a:xfrm>
            <a:off x="211015" y="1793632"/>
            <a:ext cx="11641016" cy="646331"/>
          </a:xfrm>
          <a:prstGeom prst="rect">
            <a:avLst/>
          </a:prstGeom>
          <a:noFill/>
        </p:spPr>
        <p:txBody>
          <a:bodyPr wrap="square">
            <a:spAutoFit/>
          </a:bodyPr>
          <a:lstStyle/>
          <a:p>
            <a:r>
              <a:rPr lang="de-DE" b="0" i="0" dirty="0">
                <a:solidFill>
                  <a:srgbClr val="FF0000"/>
                </a:solidFill>
                <a:effectLst/>
                <a:latin typeface="Google Sans"/>
              </a:rPr>
              <a:t>Lipoproteine</a:t>
            </a:r>
            <a:r>
              <a:rPr lang="de-DE" b="0" i="0" dirty="0">
                <a:solidFill>
                  <a:srgbClr val="202124"/>
                </a:solidFill>
                <a:effectLst/>
                <a:latin typeface="Google Sans"/>
              </a:rPr>
              <a:t> bestehen aus Fetten (Lipiden) und Eiweißen (Proteinen) und sind vereinfacht gesagt „Lasttaxis“, die es möglich machen, die wasserunlöslichen Fette und fettähnliche Substanzen wie Cholesterin im Blut zu trans- portieren.</a:t>
            </a:r>
            <a:endParaRPr lang="de-DE" dirty="0"/>
          </a:p>
        </p:txBody>
      </p:sp>
      <p:sp>
        <p:nvSpPr>
          <p:cNvPr id="7" name="Textfeld 6">
            <a:extLst>
              <a:ext uri="{FF2B5EF4-FFF2-40B4-BE49-F238E27FC236}">
                <a16:creationId xmlns:a16="http://schemas.microsoft.com/office/drawing/2014/main" id="{BB76950B-7DCA-93D3-6C1D-1346C4902FF8}"/>
              </a:ext>
            </a:extLst>
          </p:cNvPr>
          <p:cNvSpPr txBox="1"/>
          <p:nvPr/>
        </p:nvSpPr>
        <p:spPr>
          <a:xfrm>
            <a:off x="211015" y="2625969"/>
            <a:ext cx="11043139" cy="923330"/>
          </a:xfrm>
          <a:prstGeom prst="rect">
            <a:avLst/>
          </a:prstGeom>
          <a:noFill/>
        </p:spPr>
        <p:txBody>
          <a:bodyPr wrap="square">
            <a:spAutoFit/>
          </a:bodyPr>
          <a:lstStyle/>
          <a:p>
            <a:r>
              <a:rPr lang="de-DE" b="0" i="0" dirty="0">
                <a:solidFill>
                  <a:srgbClr val="FF0000"/>
                </a:solidFill>
                <a:effectLst/>
                <a:latin typeface="Google Sans"/>
              </a:rPr>
              <a:t>VLDL </a:t>
            </a:r>
            <a:r>
              <a:rPr lang="de-DE" b="0" i="0" dirty="0">
                <a:solidFill>
                  <a:srgbClr val="202124"/>
                </a:solidFill>
                <a:effectLst/>
                <a:latin typeface="Google Sans"/>
              </a:rPr>
              <a:t>(Very Low Density </a:t>
            </a:r>
            <a:r>
              <a:rPr lang="de-DE" b="0" i="0" dirty="0" err="1">
                <a:solidFill>
                  <a:srgbClr val="202124"/>
                </a:solidFill>
                <a:effectLst/>
                <a:latin typeface="Google Sans"/>
              </a:rPr>
              <a:t>Lipopoteine</a:t>
            </a:r>
            <a:r>
              <a:rPr lang="de-DE" b="0" i="0" dirty="0">
                <a:solidFill>
                  <a:srgbClr val="202124"/>
                </a:solidFill>
                <a:effectLst/>
                <a:latin typeface="Google Sans"/>
              </a:rPr>
              <a:t> )in der Leber gebildet aus Eiweiß, Cholesterin und Triglyzeriden. VLDL versorgt die Gewebe mit Triglyzeriden und wird so langsam zum LDL umgebaut. </a:t>
            </a:r>
            <a:r>
              <a:rPr lang="de-DE" b="0" i="0" dirty="0">
                <a:solidFill>
                  <a:srgbClr val="040C28"/>
                </a:solidFill>
                <a:effectLst/>
                <a:latin typeface="Google Sans"/>
              </a:rPr>
              <a:t>LDL (Low Density Lipoproteine) entsteht aus VLDL, enthält viel Cholesterin und versorgt die Gewebe mit Cholesterin</a:t>
            </a:r>
            <a:r>
              <a:rPr lang="de-DE" b="0" i="0" dirty="0">
                <a:solidFill>
                  <a:srgbClr val="202124"/>
                </a:solidFill>
                <a:effectLst/>
                <a:latin typeface="Google Sans"/>
              </a:rPr>
              <a:t>.</a:t>
            </a:r>
            <a:endParaRPr lang="de-DE" dirty="0"/>
          </a:p>
        </p:txBody>
      </p:sp>
    </p:spTree>
    <p:extLst>
      <p:ext uri="{BB962C8B-B14F-4D97-AF65-F5344CB8AC3E}">
        <p14:creationId xmlns:p14="http://schemas.microsoft.com/office/powerpoint/2010/main" val="15207356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2224A11-BCEE-CCC3-6438-3B742EB0141A}"/>
              </a:ext>
            </a:extLst>
          </p:cNvPr>
          <p:cNvSpPr txBox="1"/>
          <p:nvPr/>
        </p:nvSpPr>
        <p:spPr>
          <a:xfrm>
            <a:off x="339970" y="339969"/>
            <a:ext cx="11277600" cy="1015663"/>
          </a:xfrm>
          <a:prstGeom prst="rect">
            <a:avLst/>
          </a:prstGeom>
          <a:noFill/>
        </p:spPr>
        <p:txBody>
          <a:bodyPr wrap="square">
            <a:spAutoFit/>
          </a:bodyPr>
          <a:lstStyle/>
          <a:p>
            <a:r>
              <a:rPr lang="de-DE" sz="2000" b="0" i="0" u="none" strike="noStrike" baseline="0" dirty="0">
                <a:solidFill>
                  <a:srgbClr val="FF0000"/>
                </a:solidFill>
                <a:latin typeface="Arial" panose="020B0604020202020204" pitchFamily="34" charset="0"/>
                <a:cs typeface="Arial" panose="020B0604020202020204" pitchFamily="34" charset="0"/>
              </a:rPr>
              <a:t>Anwendung</a:t>
            </a:r>
            <a:r>
              <a:rPr lang="de-DE" sz="2000" b="0" i="0" u="none" strike="noStrike" baseline="0" dirty="0">
                <a:solidFill>
                  <a:srgbClr val="000000"/>
                </a:solidFill>
                <a:latin typeface="Arial" panose="020B0604020202020204" pitchFamily="34" charset="0"/>
                <a:cs typeface="Arial" panose="020B0604020202020204" pitchFamily="34" charset="0"/>
              </a:rPr>
              <a:t> von Lipidsenkern: </a:t>
            </a:r>
          </a:p>
          <a:p>
            <a:r>
              <a:rPr lang="de-DE" sz="2000" b="0" i="0" u="none" strike="noStrike" baseline="0" dirty="0">
                <a:solidFill>
                  <a:srgbClr val="000000"/>
                </a:solidFill>
                <a:latin typeface="Arial" panose="020B0604020202020204" pitchFamily="34" charset="0"/>
                <a:cs typeface="Arial" panose="020B0604020202020204" pitchFamily="34" charset="0"/>
              </a:rPr>
              <a:t>o Bei koronarer Herzkrankheit </a:t>
            </a:r>
          </a:p>
          <a:p>
            <a:r>
              <a:rPr lang="de-DE" sz="2000" b="0" i="0" u="none" strike="noStrike" baseline="0" dirty="0">
                <a:solidFill>
                  <a:srgbClr val="000000"/>
                </a:solidFill>
                <a:latin typeface="Arial" panose="020B0604020202020204" pitchFamily="34" charset="0"/>
                <a:cs typeface="Arial" panose="020B0604020202020204" pitchFamily="34" charset="0"/>
              </a:rPr>
              <a:t>o Nach Infarkt </a:t>
            </a:r>
          </a:p>
        </p:txBody>
      </p:sp>
      <p:sp>
        <p:nvSpPr>
          <p:cNvPr id="5" name="Textfeld 4">
            <a:extLst>
              <a:ext uri="{FF2B5EF4-FFF2-40B4-BE49-F238E27FC236}">
                <a16:creationId xmlns:a16="http://schemas.microsoft.com/office/drawing/2014/main" id="{A61AA417-92F6-0F0F-7EC0-F5581123494E}"/>
              </a:ext>
            </a:extLst>
          </p:cNvPr>
          <p:cNvSpPr txBox="1"/>
          <p:nvPr/>
        </p:nvSpPr>
        <p:spPr>
          <a:xfrm>
            <a:off x="4290646" y="785446"/>
            <a:ext cx="7069016"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Koronare Herzkrankheit</a:t>
            </a:r>
            <a:r>
              <a:rPr lang="de-DE" sz="1800" b="0" i="0" u="none" strike="noStrike" baseline="0" dirty="0">
                <a:solidFill>
                  <a:srgbClr val="000000"/>
                </a:solidFill>
                <a:latin typeface="Calibri" panose="020F0502020204030204" pitchFamily="34" charset="0"/>
              </a:rPr>
              <a:t>: Durch Arteriosklerose („Gefäßverkalkung“) kommt es zu einer Einengung der Herzkranzgefäße (Koronararterien). Wird auch als ischämische Herzkrankheit bezeichnet, da eine Engstelle in einem Herzkranzgefäß zu Sauerstoffmangel in Teilen des Herzens führen kann. </a:t>
            </a:r>
            <a:endParaRPr lang="de-DE" dirty="0"/>
          </a:p>
        </p:txBody>
      </p:sp>
      <p:sp>
        <p:nvSpPr>
          <p:cNvPr id="6" name="AutoShape 2" descr="Koronare Herzkrankheit: Verengte Blutgefäße im Herz | lipide.info">
            <a:extLst>
              <a:ext uri="{FF2B5EF4-FFF2-40B4-BE49-F238E27FC236}">
                <a16:creationId xmlns:a16="http://schemas.microsoft.com/office/drawing/2014/main" id="{1106587D-0964-47B9-4018-3BF5FD0C3F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Grafik 6">
            <a:extLst>
              <a:ext uri="{FF2B5EF4-FFF2-40B4-BE49-F238E27FC236}">
                <a16:creationId xmlns:a16="http://schemas.microsoft.com/office/drawing/2014/main" id="{8E04F4D5-F9A4-7B0A-9D7D-617531D874C4}"/>
              </a:ext>
            </a:extLst>
          </p:cNvPr>
          <p:cNvPicPr>
            <a:picLocks noChangeAspect="1"/>
          </p:cNvPicPr>
          <p:nvPr/>
        </p:nvPicPr>
        <p:blipFill>
          <a:blip r:embed="rId2"/>
          <a:stretch>
            <a:fillRect/>
          </a:stretch>
        </p:blipFill>
        <p:spPr>
          <a:xfrm>
            <a:off x="4983687" y="1994280"/>
            <a:ext cx="5221541" cy="4394797"/>
          </a:xfrm>
          <a:prstGeom prst="rect">
            <a:avLst/>
          </a:prstGeom>
        </p:spPr>
      </p:pic>
    </p:spTree>
    <p:extLst>
      <p:ext uri="{BB962C8B-B14F-4D97-AF65-F5344CB8AC3E}">
        <p14:creationId xmlns:p14="http://schemas.microsoft.com/office/powerpoint/2010/main" val="4038605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A7AD65E-BE3D-2FFF-6E44-FAD49CCE53F6}"/>
              </a:ext>
            </a:extLst>
          </p:cNvPr>
          <p:cNvSpPr txBox="1"/>
          <p:nvPr/>
        </p:nvSpPr>
        <p:spPr>
          <a:xfrm>
            <a:off x="586153" y="93784"/>
            <a:ext cx="11512062" cy="1015663"/>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23.8. Gicht: Ursachen, (Begleit-)Symptome, Therapie </a:t>
            </a:r>
          </a:p>
          <a:p>
            <a:r>
              <a:rPr lang="de-DE" sz="1800" b="0" i="0" u="none" strike="noStrike" baseline="0" dirty="0">
                <a:solidFill>
                  <a:srgbClr val="000000"/>
                </a:solidFill>
                <a:latin typeface="Calibri" panose="020F0502020204030204" pitchFamily="34" charset="0"/>
              </a:rPr>
              <a:t>ist eine Stoffwechselerkrankung, die durch hohe Harnsäurekonzentrationen im Blut unbehandelt zu Veränderungen an Gelenken &amp; Nieren führt. </a:t>
            </a:r>
            <a:endParaRPr lang="de-DE" dirty="0"/>
          </a:p>
        </p:txBody>
      </p:sp>
      <p:graphicFrame>
        <p:nvGraphicFramePr>
          <p:cNvPr id="4" name="Tabelle 4">
            <a:extLst>
              <a:ext uri="{FF2B5EF4-FFF2-40B4-BE49-F238E27FC236}">
                <a16:creationId xmlns:a16="http://schemas.microsoft.com/office/drawing/2014/main" id="{55F39B54-3C39-8575-975C-48112E2EDC9D}"/>
              </a:ext>
            </a:extLst>
          </p:cNvPr>
          <p:cNvGraphicFramePr>
            <a:graphicFrameLocks noGrp="1"/>
          </p:cNvGraphicFramePr>
          <p:nvPr>
            <p:extLst>
              <p:ext uri="{D42A27DB-BD31-4B8C-83A1-F6EECF244321}">
                <p14:modId xmlns:p14="http://schemas.microsoft.com/office/powerpoint/2010/main" val="3637836570"/>
              </p:ext>
            </p:extLst>
          </p:nvPr>
        </p:nvGraphicFramePr>
        <p:xfrm>
          <a:off x="128954" y="1109448"/>
          <a:ext cx="11969261" cy="3993196"/>
        </p:xfrm>
        <a:graphic>
          <a:graphicData uri="http://schemas.openxmlformats.org/drawingml/2006/table">
            <a:tbl>
              <a:tblPr firstRow="1" bandRow="1">
                <a:tableStyleId>{5C22544A-7EE6-4342-B048-85BDC9FD1C3A}</a:tableStyleId>
              </a:tblPr>
              <a:tblGrid>
                <a:gridCol w="3955509">
                  <a:extLst>
                    <a:ext uri="{9D8B030D-6E8A-4147-A177-3AD203B41FA5}">
                      <a16:colId xmlns:a16="http://schemas.microsoft.com/office/drawing/2014/main" val="11844194"/>
                    </a:ext>
                  </a:extLst>
                </a:gridCol>
                <a:gridCol w="4006876">
                  <a:extLst>
                    <a:ext uri="{9D8B030D-6E8A-4147-A177-3AD203B41FA5}">
                      <a16:colId xmlns:a16="http://schemas.microsoft.com/office/drawing/2014/main" val="3133304832"/>
                    </a:ext>
                  </a:extLst>
                </a:gridCol>
                <a:gridCol w="4006876">
                  <a:extLst>
                    <a:ext uri="{9D8B030D-6E8A-4147-A177-3AD203B41FA5}">
                      <a16:colId xmlns:a16="http://schemas.microsoft.com/office/drawing/2014/main" val="1452007451"/>
                    </a:ext>
                  </a:extLst>
                </a:gridCol>
              </a:tblGrid>
              <a:tr h="5669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Ursachen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Begleitsymptome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Behandlung </a:t>
                      </a:r>
                      <a:r>
                        <a:rPr lang="de-DE" sz="1800" b="0" i="0" u="none" strike="noStrike" kern="1200" baseline="0" dirty="0">
                          <a:solidFill>
                            <a:schemeClr val="lt1"/>
                          </a:solidFill>
                          <a:latin typeface="+mn-lt"/>
                          <a:ea typeface="+mn-ea"/>
                          <a:cs typeface="+mn-cs"/>
                        </a:rPr>
                        <a:t>	</a:t>
                      </a:r>
                    </a:p>
                    <a:p>
                      <a:endParaRPr lang="de-DE" dirty="0"/>
                    </a:p>
                  </a:txBody>
                  <a:tcPr/>
                </a:tc>
                <a:extLst>
                  <a:ext uri="{0D108BD9-81ED-4DB2-BD59-A6C34878D82A}">
                    <a16:rowId xmlns:a16="http://schemas.microsoft.com/office/drawing/2014/main" val="1359404742"/>
                  </a:ext>
                </a:extLst>
              </a:tr>
              <a:tr h="1243347">
                <a:tc>
                  <a:txBody>
                    <a:bodyPr/>
                    <a:lstStyle/>
                    <a:p>
                      <a:r>
                        <a:rPr lang="de-DE" sz="1800" b="0" i="0" u="none" strike="noStrike" kern="1200" baseline="0" dirty="0">
                          <a:solidFill>
                            <a:schemeClr val="dk1"/>
                          </a:solidFill>
                          <a:latin typeface="+mn-lt"/>
                          <a:ea typeface="+mn-ea"/>
                          <a:cs typeface="+mn-cs"/>
                        </a:rPr>
                        <a:t>Meist angeborene oder erworbene Veranlagung zu erhöhten Harnsäurespiegeln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Übergewicht </a:t>
                      </a:r>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Akut: Schmerzstillende Medikamente </a:t>
                      </a:r>
                      <a:endParaRPr lang="de-DE" dirty="0"/>
                    </a:p>
                  </a:txBody>
                  <a:tcPr/>
                </a:tc>
                <a:extLst>
                  <a:ext uri="{0D108BD9-81ED-4DB2-BD59-A6C34878D82A}">
                    <a16:rowId xmlns:a16="http://schemas.microsoft.com/office/drawing/2014/main" val="2503382760"/>
                  </a:ext>
                </a:extLst>
              </a:tr>
              <a:tr h="0">
                <a:tc>
                  <a:txBody>
                    <a:bodyPr/>
                    <a:lstStyle/>
                    <a:p>
                      <a:endParaRPr lang="de-DE" dirty="0"/>
                    </a:p>
                  </a:txBody>
                  <a:tcPr/>
                </a:tc>
                <a:tc>
                  <a:txBody>
                    <a:bodyPr/>
                    <a:lstStyle/>
                    <a:p>
                      <a:r>
                        <a:rPr lang="de-DE" sz="1800" b="0" i="0" u="none" strike="noStrike" kern="1200" baseline="0" dirty="0">
                          <a:solidFill>
                            <a:schemeClr val="dk1"/>
                          </a:solidFill>
                          <a:latin typeface="+mn-lt"/>
                          <a:ea typeface="+mn-ea"/>
                          <a:cs typeface="+mn-cs"/>
                        </a:rPr>
                        <a:t>Diabetes </a:t>
                      </a:r>
                      <a:endParaRPr lang="de-DE" dirty="0"/>
                    </a:p>
                  </a:txBody>
                  <a:tcPr/>
                </a:tc>
                <a:tc>
                  <a:txBody>
                    <a:bodyPr/>
                    <a:lstStyle/>
                    <a:p>
                      <a:r>
                        <a:rPr lang="de-DE" sz="1800" b="0" i="0" u="none" strike="noStrike" kern="1200" baseline="0" dirty="0">
                          <a:solidFill>
                            <a:schemeClr val="dk1"/>
                          </a:solidFill>
                          <a:latin typeface="+mn-lt"/>
                          <a:ea typeface="+mn-ea"/>
                          <a:cs typeface="+mn-cs"/>
                        </a:rPr>
                        <a:t>Chronisch: Arzneimittel, die die Harnsäureausscheidung erhöhen oder die Harnsäure-bildung reduzieren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3800733952"/>
                  </a:ext>
                </a:extLst>
              </a:tr>
              <a:tr h="646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rgbClr val="FF0000"/>
                          </a:solidFill>
                          <a:latin typeface="+mn-lt"/>
                          <a:ea typeface="+mn-ea"/>
                          <a:cs typeface="+mn-cs"/>
                        </a:rPr>
                        <a:t>Gichtauslöser </a:t>
                      </a:r>
                    </a:p>
                    <a:p>
                      <a:endParaRPr lang="de-DE" dirty="0"/>
                    </a:p>
                  </a:txBody>
                  <a:tcPr/>
                </a:tc>
                <a:tc>
                  <a:txBody>
                    <a:bodyPr/>
                    <a:lstStyle/>
                    <a:p>
                      <a:r>
                        <a:rPr lang="de-DE" sz="1800" b="0" i="0" u="none" strike="noStrike" kern="1200" baseline="0" dirty="0">
                          <a:solidFill>
                            <a:schemeClr val="dk1"/>
                          </a:solidFill>
                          <a:latin typeface="+mn-lt"/>
                          <a:ea typeface="+mn-ea"/>
                          <a:cs typeface="+mn-cs"/>
                        </a:rPr>
                        <a:t>Bluthochdruck </a:t>
                      </a:r>
                    </a:p>
                    <a:p>
                      <a:endParaRPr lang="de-DE" dirty="0"/>
                    </a:p>
                  </a:txBody>
                  <a:tcPr/>
                </a:tc>
                <a:tc>
                  <a:txBody>
                    <a:bodyPr/>
                    <a:lstStyle/>
                    <a:p>
                      <a:r>
                        <a:rPr lang="de-DE" sz="1800" b="0" i="0" u="none" strike="noStrike" kern="1200" baseline="0" dirty="0">
                          <a:solidFill>
                            <a:schemeClr val="dk1"/>
                          </a:solidFill>
                          <a:latin typeface="+mn-lt"/>
                          <a:ea typeface="+mn-ea"/>
                          <a:cs typeface="+mn-cs"/>
                        </a:rPr>
                        <a:t>Diät, Diätberatung 	</a:t>
                      </a:r>
                    </a:p>
                    <a:p>
                      <a:endParaRPr lang="de-DE" dirty="0"/>
                    </a:p>
                  </a:txBody>
                  <a:tcPr/>
                </a:tc>
                <a:extLst>
                  <a:ext uri="{0D108BD9-81ED-4DB2-BD59-A6C34878D82A}">
                    <a16:rowId xmlns:a16="http://schemas.microsoft.com/office/drawing/2014/main" val="2014270056"/>
                  </a:ext>
                </a:extLst>
              </a:tr>
            </a:tbl>
          </a:graphicData>
        </a:graphic>
      </p:graphicFrame>
      <p:pic>
        <p:nvPicPr>
          <p:cNvPr id="6" name="Grafik 5">
            <a:extLst>
              <a:ext uri="{FF2B5EF4-FFF2-40B4-BE49-F238E27FC236}">
                <a16:creationId xmlns:a16="http://schemas.microsoft.com/office/drawing/2014/main" id="{D95C8084-9390-8D78-2D46-AB6EF1B26BFE}"/>
              </a:ext>
            </a:extLst>
          </p:cNvPr>
          <p:cNvPicPr>
            <a:picLocks noChangeAspect="1"/>
          </p:cNvPicPr>
          <p:nvPr/>
        </p:nvPicPr>
        <p:blipFill>
          <a:blip r:embed="rId2"/>
          <a:stretch>
            <a:fillRect/>
          </a:stretch>
        </p:blipFill>
        <p:spPr>
          <a:xfrm>
            <a:off x="4921945" y="6564924"/>
            <a:ext cx="2840477" cy="2821021"/>
          </a:xfrm>
          <a:prstGeom prst="rect">
            <a:avLst/>
          </a:prstGeom>
        </p:spPr>
      </p:pic>
      <p:pic>
        <p:nvPicPr>
          <p:cNvPr id="8" name="Grafik 7">
            <a:extLst>
              <a:ext uri="{FF2B5EF4-FFF2-40B4-BE49-F238E27FC236}">
                <a16:creationId xmlns:a16="http://schemas.microsoft.com/office/drawing/2014/main" id="{25B7A7A0-A9F4-79E8-9DD6-490223A11DC7}"/>
              </a:ext>
            </a:extLst>
          </p:cNvPr>
          <p:cNvPicPr>
            <a:picLocks noChangeAspect="1"/>
          </p:cNvPicPr>
          <p:nvPr/>
        </p:nvPicPr>
        <p:blipFill>
          <a:blip r:embed="rId3"/>
          <a:stretch>
            <a:fillRect/>
          </a:stretch>
        </p:blipFill>
        <p:spPr>
          <a:xfrm>
            <a:off x="7762422" y="6858000"/>
            <a:ext cx="2684834" cy="2266545"/>
          </a:xfrm>
          <a:prstGeom prst="rect">
            <a:avLst/>
          </a:prstGeom>
        </p:spPr>
      </p:pic>
      <p:pic>
        <p:nvPicPr>
          <p:cNvPr id="10" name="Grafik 9">
            <a:extLst>
              <a:ext uri="{FF2B5EF4-FFF2-40B4-BE49-F238E27FC236}">
                <a16:creationId xmlns:a16="http://schemas.microsoft.com/office/drawing/2014/main" id="{477CAC1E-BF6A-9DF9-FF6E-9F180454767A}"/>
              </a:ext>
            </a:extLst>
          </p:cNvPr>
          <p:cNvPicPr>
            <a:picLocks noChangeAspect="1"/>
          </p:cNvPicPr>
          <p:nvPr/>
        </p:nvPicPr>
        <p:blipFill>
          <a:blip r:embed="rId4"/>
          <a:stretch>
            <a:fillRect/>
          </a:stretch>
        </p:blipFill>
        <p:spPr>
          <a:xfrm>
            <a:off x="1555926" y="2899839"/>
            <a:ext cx="2140085" cy="1527243"/>
          </a:xfrm>
          <a:prstGeom prst="rect">
            <a:avLst/>
          </a:prstGeom>
        </p:spPr>
      </p:pic>
    </p:spTree>
    <p:extLst>
      <p:ext uri="{BB962C8B-B14F-4D97-AF65-F5344CB8AC3E}">
        <p14:creationId xmlns:p14="http://schemas.microsoft.com/office/powerpoint/2010/main" val="35091384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7C86A30A-00B7-AC63-DE35-21F01DDDAA15}"/>
              </a:ext>
            </a:extLst>
          </p:cNvPr>
          <p:cNvGraphicFramePr>
            <a:graphicFrameLocks noGrp="1"/>
          </p:cNvGraphicFramePr>
          <p:nvPr>
            <p:extLst>
              <p:ext uri="{D42A27DB-BD31-4B8C-83A1-F6EECF244321}">
                <p14:modId xmlns:p14="http://schemas.microsoft.com/office/powerpoint/2010/main" val="3563758101"/>
              </p:ext>
            </p:extLst>
          </p:nvPr>
        </p:nvGraphicFramePr>
        <p:xfrm>
          <a:off x="349624" y="322728"/>
          <a:ext cx="11524129" cy="6252883"/>
        </p:xfrm>
        <a:graphic>
          <a:graphicData uri="http://schemas.openxmlformats.org/drawingml/2006/table">
            <a:tbl>
              <a:tblPr firstRow="1" bandRow="1">
                <a:tableStyleId>{5C22544A-7EE6-4342-B048-85BDC9FD1C3A}</a:tableStyleId>
              </a:tblPr>
              <a:tblGrid>
                <a:gridCol w="3808405">
                  <a:extLst>
                    <a:ext uri="{9D8B030D-6E8A-4147-A177-3AD203B41FA5}">
                      <a16:colId xmlns:a16="http://schemas.microsoft.com/office/drawing/2014/main" val="2049948052"/>
                    </a:ext>
                  </a:extLst>
                </a:gridCol>
                <a:gridCol w="3857862">
                  <a:extLst>
                    <a:ext uri="{9D8B030D-6E8A-4147-A177-3AD203B41FA5}">
                      <a16:colId xmlns:a16="http://schemas.microsoft.com/office/drawing/2014/main" val="2321820745"/>
                    </a:ext>
                  </a:extLst>
                </a:gridCol>
                <a:gridCol w="3857862">
                  <a:extLst>
                    <a:ext uri="{9D8B030D-6E8A-4147-A177-3AD203B41FA5}">
                      <a16:colId xmlns:a16="http://schemas.microsoft.com/office/drawing/2014/main" val="2019358300"/>
                    </a:ext>
                  </a:extLst>
                </a:gridCol>
              </a:tblGrid>
              <a:tr h="4727789">
                <a:tc>
                  <a:txBody>
                    <a:bodyPr/>
                    <a:lstStyle/>
                    <a:p>
                      <a:r>
                        <a:rPr lang="de-DE" sz="1800" b="0" i="0" u="none" strike="noStrike" kern="1200" baseline="0" dirty="0">
                          <a:solidFill>
                            <a:schemeClr val="dk1"/>
                          </a:solidFill>
                          <a:latin typeface="+mn-lt"/>
                          <a:ea typeface="+mn-ea"/>
                          <a:cs typeface="+mn-cs"/>
                        </a:rPr>
                        <a:t>Medikamente </a:t>
                      </a:r>
                    </a:p>
                    <a:p>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Ungesunde Ernährung </a:t>
                      </a:r>
                    </a:p>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Bewegungsmangel </a:t>
                      </a:r>
                    </a:p>
                    <a:p>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Übergewicht 	</a:t>
                      </a:r>
                    </a:p>
                    <a:p>
                      <a:endParaRPr lang="de-DE" dirty="0"/>
                    </a:p>
                  </a:txBody>
                  <a:tcPr/>
                </a:tc>
                <a:tc>
                  <a:txBody>
                    <a:bodyPr/>
                    <a:lstStyle/>
                    <a:p>
                      <a:r>
                        <a:rPr lang="de-DE" sz="1800" b="0" i="0" u="none" strike="noStrike" kern="1200" baseline="0" dirty="0">
                          <a:solidFill>
                            <a:schemeClr val="dk1"/>
                          </a:solidFill>
                          <a:latin typeface="+mn-lt"/>
                          <a:ea typeface="+mn-ea"/>
                          <a:cs typeface="+mn-cs"/>
                        </a:rPr>
                        <a:t>Erhöhte Blutfettwerte </a:t>
                      </a:r>
                      <a:endParaRPr lang="de-DE" dirty="0"/>
                    </a:p>
                  </a:txBody>
                  <a:tcPr/>
                </a:tc>
                <a:tc>
                  <a:txBody>
                    <a:bodyPr/>
                    <a:lstStyle/>
                    <a:p>
                      <a:r>
                        <a:rPr lang="de-DE" sz="1800" b="0" i="0" u="none" strike="noStrike" kern="1200" baseline="0" dirty="0">
                          <a:solidFill>
                            <a:schemeClr val="dk1"/>
                          </a:solidFill>
                          <a:latin typeface="+mn-lt"/>
                          <a:ea typeface="+mn-ea"/>
                          <a:cs typeface="+mn-cs"/>
                        </a:rPr>
                        <a:t>Gewichtsreduktion, Bewegung, Sport </a:t>
                      </a:r>
                    </a:p>
                    <a:p>
                      <a:r>
                        <a:rPr lang="de-DE" sz="1800" b="0" i="0" u="none" strike="noStrike" kern="1200" baseline="0" dirty="0">
                          <a:solidFill>
                            <a:schemeClr val="dk1"/>
                          </a:solidFill>
                          <a:latin typeface="+mn-lt"/>
                          <a:ea typeface="+mn-ea"/>
                          <a:cs typeface="+mn-cs"/>
                        </a:rPr>
                        <a:t>Alkoholzufuhr reduzieren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370288536"/>
                  </a:ext>
                </a:extLst>
              </a:tr>
              <a:tr h="1525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Häufig angewendete Medikamente zur Gichttherapie 	</a:t>
                      </a:r>
                    </a:p>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200735013"/>
                  </a:ext>
                </a:extLst>
              </a:tr>
            </a:tbl>
          </a:graphicData>
        </a:graphic>
      </p:graphicFrame>
    </p:spTree>
    <p:extLst>
      <p:ext uri="{BB962C8B-B14F-4D97-AF65-F5344CB8AC3E}">
        <p14:creationId xmlns:p14="http://schemas.microsoft.com/office/powerpoint/2010/main" val="18469414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B1058D-69CE-45A6-6932-9E60365CC0E6}"/>
              </a:ext>
            </a:extLst>
          </p:cNvPr>
          <p:cNvSpPr txBox="1"/>
          <p:nvPr/>
        </p:nvSpPr>
        <p:spPr>
          <a:xfrm>
            <a:off x="316523" y="234462"/>
            <a:ext cx="11594123" cy="1015663"/>
          </a:xfrm>
          <a:prstGeom prst="rect">
            <a:avLst/>
          </a:prstGeom>
          <a:noFill/>
        </p:spPr>
        <p:txBody>
          <a:bodyPr wrap="square">
            <a:spAutoFit/>
          </a:bodyPr>
          <a:lstStyle/>
          <a:p>
            <a:r>
              <a:rPr lang="de-DE" sz="2400" b="0" i="0" u="none" strike="noStrike" baseline="0" dirty="0">
                <a:solidFill>
                  <a:srgbClr val="000000"/>
                </a:solidFill>
                <a:latin typeface="Calibri" panose="020F0502020204030204" pitchFamily="34" charset="0"/>
              </a:rPr>
              <a:t>23.9. Osteoporose </a:t>
            </a:r>
          </a:p>
          <a:p>
            <a:r>
              <a:rPr lang="de-DE" sz="1800" b="0" i="0" u="none" strike="noStrike" baseline="0" dirty="0">
                <a:solidFill>
                  <a:srgbClr val="000000"/>
                </a:solidFill>
                <a:latin typeface="Calibri" panose="020F0502020204030204" pitchFamily="34" charset="0"/>
              </a:rPr>
              <a:t>ist eine Störung im Knochenstoffwechsel &amp; eine häufige Alterserkrankung des Knochens, die ihn (häufig im Zusammenhang mit Calciummangel) dünner, poröser &amp; somit anfällig für Brüche macht. </a:t>
            </a:r>
            <a:endParaRPr lang="de-DE" dirty="0"/>
          </a:p>
        </p:txBody>
      </p:sp>
      <p:graphicFrame>
        <p:nvGraphicFramePr>
          <p:cNvPr id="4" name="Tabelle 4">
            <a:extLst>
              <a:ext uri="{FF2B5EF4-FFF2-40B4-BE49-F238E27FC236}">
                <a16:creationId xmlns:a16="http://schemas.microsoft.com/office/drawing/2014/main" id="{8A53BC0E-505D-481A-409A-C26D082E2A3E}"/>
              </a:ext>
            </a:extLst>
          </p:cNvPr>
          <p:cNvGraphicFramePr>
            <a:graphicFrameLocks noGrp="1"/>
          </p:cNvGraphicFramePr>
          <p:nvPr>
            <p:extLst>
              <p:ext uri="{D42A27DB-BD31-4B8C-83A1-F6EECF244321}">
                <p14:modId xmlns:p14="http://schemas.microsoft.com/office/powerpoint/2010/main" val="2823455964"/>
              </p:ext>
            </p:extLst>
          </p:nvPr>
        </p:nvGraphicFramePr>
        <p:xfrm>
          <a:off x="82062" y="1336430"/>
          <a:ext cx="11969260" cy="5287107"/>
        </p:xfrm>
        <a:graphic>
          <a:graphicData uri="http://schemas.openxmlformats.org/drawingml/2006/table">
            <a:tbl>
              <a:tblPr firstRow="1" bandRow="1">
                <a:tableStyleId>{5C22544A-7EE6-4342-B048-85BDC9FD1C3A}</a:tableStyleId>
              </a:tblPr>
              <a:tblGrid>
                <a:gridCol w="3919338">
                  <a:extLst>
                    <a:ext uri="{9D8B030D-6E8A-4147-A177-3AD203B41FA5}">
                      <a16:colId xmlns:a16="http://schemas.microsoft.com/office/drawing/2014/main" val="2668432389"/>
                    </a:ext>
                  </a:extLst>
                </a:gridCol>
                <a:gridCol w="4024961">
                  <a:extLst>
                    <a:ext uri="{9D8B030D-6E8A-4147-A177-3AD203B41FA5}">
                      <a16:colId xmlns:a16="http://schemas.microsoft.com/office/drawing/2014/main" val="1774009104"/>
                    </a:ext>
                  </a:extLst>
                </a:gridCol>
                <a:gridCol w="4024961">
                  <a:extLst>
                    <a:ext uri="{9D8B030D-6E8A-4147-A177-3AD203B41FA5}">
                      <a16:colId xmlns:a16="http://schemas.microsoft.com/office/drawing/2014/main" val="775894313"/>
                    </a:ext>
                  </a:extLst>
                </a:gridCol>
              </a:tblGrid>
              <a:tr h="948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Ursachen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r>
                        <a:rPr lang="de-DE" dirty="0">
                          <a:solidFill>
                            <a:schemeClr val="tx1"/>
                          </a:solidFill>
                        </a:rPr>
                        <a:t>Symptome</a:t>
                      </a:r>
                    </a:p>
                  </a:txBody>
                  <a:tcPr/>
                </a:tc>
                <a:tc>
                  <a:txBody>
                    <a:bodyPr/>
                    <a:lstStyle/>
                    <a:p>
                      <a:r>
                        <a:rPr lang="de-DE" dirty="0">
                          <a:solidFill>
                            <a:schemeClr val="tx1"/>
                          </a:solidFill>
                        </a:rPr>
                        <a:t>Behandlung</a:t>
                      </a:r>
                    </a:p>
                  </a:txBody>
                  <a:tcPr/>
                </a:tc>
                <a:extLst>
                  <a:ext uri="{0D108BD9-81ED-4DB2-BD59-A6C34878D82A}">
                    <a16:rowId xmlns:a16="http://schemas.microsoft.com/office/drawing/2014/main" val="270919461"/>
                  </a:ext>
                </a:extLst>
              </a:tr>
              <a:tr h="948968">
                <a:tc>
                  <a:txBody>
                    <a:bodyPr/>
                    <a:lstStyle/>
                    <a:p>
                      <a:r>
                        <a:rPr lang="de-DE" sz="1800" b="0" i="0" u="none" strike="noStrike" kern="1200" baseline="0" dirty="0">
                          <a:solidFill>
                            <a:schemeClr val="dk1"/>
                          </a:solidFill>
                          <a:latin typeface="+mn-lt"/>
                          <a:ea typeface="+mn-ea"/>
                          <a:cs typeface="+mn-cs"/>
                        </a:rPr>
                        <a:t>Störung Knochenstoffwechsel </a:t>
                      </a:r>
                      <a:endParaRPr lang="de-DE" dirty="0"/>
                    </a:p>
                  </a:txBody>
                  <a:tcPr/>
                </a:tc>
                <a:tc>
                  <a:txBody>
                    <a:bodyPr/>
                    <a:lstStyle/>
                    <a:p>
                      <a:r>
                        <a:rPr lang="de-DE" sz="1800" b="0" i="0" u="none" strike="noStrike" kern="1200" baseline="0" dirty="0">
                          <a:solidFill>
                            <a:schemeClr val="dk1"/>
                          </a:solidFill>
                          <a:latin typeface="+mn-lt"/>
                          <a:ea typeface="+mn-ea"/>
                          <a:cs typeface="+mn-cs"/>
                        </a:rPr>
                        <a:t>Häufig: chronische Rückenschmerzen </a:t>
                      </a:r>
                      <a:endParaRPr lang="de-DE" dirty="0"/>
                    </a:p>
                  </a:txBody>
                  <a:tcPr/>
                </a:tc>
                <a:tc>
                  <a:txBody>
                    <a:bodyPr/>
                    <a:lstStyle/>
                    <a:p>
                      <a:r>
                        <a:rPr lang="de-DE" sz="1800" b="0" i="0" u="none" strike="noStrike" kern="1200" baseline="0" dirty="0">
                          <a:solidFill>
                            <a:schemeClr val="dk1"/>
                          </a:solidFill>
                          <a:latin typeface="+mn-lt"/>
                          <a:ea typeface="+mn-ea"/>
                          <a:cs typeface="+mn-cs"/>
                        </a:rPr>
                        <a:t>Calcium &amp;  Vitamin D </a:t>
                      </a:r>
                    </a:p>
                    <a:p>
                      <a:endParaRPr lang="de-DE" dirty="0"/>
                    </a:p>
                  </a:txBody>
                  <a:tcPr/>
                </a:tc>
                <a:extLst>
                  <a:ext uri="{0D108BD9-81ED-4DB2-BD59-A6C34878D82A}">
                    <a16:rowId xmlns:a16="http://schemas.microsoft.com/office/drawing/2014/main" val="3496972929"/>
                  </a:ext>
                </a:extLst>
              </a:tr>
              <a:tr h="3389171">
                <a:tc>
                  <a:txBody>
                    <a:bodyPr/>
                    <a:lstStyle/>
                    <a:p>
                      <a:r>
                        <a:rPr lang="de-DE" sz="1800" b="0" i="0" u="none" strike="noStrike" kern="1200" baseline="0" dirty="0">
                          <a:solidFill>
                            <a:schemeClr val="dk1"/>
                          </a:solidFill>
                          <a:latin typeface="+mn-lt"/>
                          <a:ea typeface="+mn-ea"/>
                          <a:cs typeface="+mn-cs"/>
                        </a:rPr>
                        <a:t>Calciummangel </a:t>
                      </a:r>
                    </a:p>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Hohes Lebensalter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sz="1800" b="0" i="0" u="none" strike="noStrike" kern="1200" baseline="0" dirty="0">
                          <a:solidFill>
                            <a:schemeClr val="dk1"/>
                          </a:solidFill>
                          <a:latin typeface="+mn-lt"/>
                          <a:ea typeface="+mn-ea"/>
                          <a:cs typeface="+mn-cs"/>
                        </a:rPr>
                        <a:t>Knochenschmerzen“ </a:t>
                      </a:r>
                    </a:p>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Pathologische, plötzliche Knochenbrüche (ohne äußeren Einfluss)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sz="1800" b="0" i="0" u="none" strike="noStrike" kern="1200" baseline="0" dirty="0">
                          <a:solidFill>
                            <a:schemeClr val="dk1"/>
                          </a:solidFill>
                          <a:latin typeface="+mn-lt"/>
                          <a:ea typeface="+mn-ea"/>
                          <a:cs typeface="+mn-cs"/>
                        </a:rPr>
                        <a:t>Medikamente die die Calcium-Freisetzung aus Knochen verhindern (sogenannte Bisphosphonate) </a:t>
                      </a:r>
                    </a:p>
                    <a:p>
                      <a:r>
                        <a:rPr lang="de-DE" sz="1800" b="0" i="0" u="none" strike="noStrike" kern="1200" baseline="0" dirty="0">
                          <a:solidFill>
                            <a:schemeClr val="dk1"/>
                          </a:solidFill>
                          <a:latin typeface="+mn-lt"/>
                          <a:ea typeface="+mn-ea"/>
                          <a:cs typeface="+mn-cs"/>
                        </a:rPr>
                        <a:t>Korrekte Einnahme: 30-60 Minuten vor dem Frühstück in aufrechter Körperhaltung. 30 Minuten danach nicht hinlegen 	</a:t>
                      </a:r>
                    </a:p>
                    <a:p>
                      <a:endParaRPr lang="de-DE" dirty="0"/>
                    </a:p>
                  </a:txBody>
                  <a:tcPr/>
                </a:tc>
                <a:extLst>
                  <a:ext uri="{0D108BD9-81ED-4DB2-BD59-A6C34878D82A}">
                    <a16:rowId xmlns:a16="http://schemas.microsoft.com/office/drawing/2014/main" val="1108460318"/>
                  </a:ext>
                </a:extLst>
              </a:tr>
            </a:tbl>
          </a:graphicData>
        </a:graphic>
      </p:graphicFrame>
    </p:spTree>
    <p:extLst>
      <p:ext uri="{BB962C8B-B14F-4D97-AF65-F5344CB8AC3E}">
        <p14:creationId xmlns:p14="http://schemas.microsoft.com/office/powerpoint/2010/main" val="19023571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3E5F4D72-850B-30EC-2250-62DF8928AD2B}"/>
              </a:ext>
            </a:extLst>
          </p:cNvPr>
          <p:cNvGraphicFramePr>
            <a:graphicFrameLocks noGrp="1"/>
          </p:cNvGraphicFramePr>
          <p:nvPr>
            <p:extLst>
              <p:ext uri="{D42A27DB-BD31-4B8C-83A1-F6EECF244321}">
                <p14:modId xmlns:p14="http://schemas.microsoft.com/office/powerpoint/2010/main" val="2385382894"/>
              </p:ext>
            </p:extLst>
          </p:nvPr>
        </p:nvGraphicFramePr>
        <p:xfrm>
          <a:off x="242048" y="295834"/>
          <a:ext cx="11715491" cy="6225992"/>
        </p:xfrm>
        <a:graphic>
          <a:graphicData uri="http://schemas.openxmlformats.org/drawingml/2006/table">
            <a:tbl>
              <a:tblPr firstRow="1" bandRow="1">
                <a:tableStyleId>{5C22544A-7EE6-4342-B048-85BDC9FD1C3A}</a:tableStyleId>
              </a:tblPr>
              <a:tblGrid>
                <a:gridCol w="3836241">
                  <a:extLst>
                    <a:ext uri="{9D8B030D-6E8A-4147-A177-3AD203B41FA5}">
                      <a16:colId xmlns:a16="http://schemas.microsoft.com/office/drawing/2014/main" val="1763268217"/>
                    </a:ext>
                  </a:extLst>
                </a:gridCol>
                <a:gridCol w="3939625">
                  <a:extLst>
                    <a:ext uri="{9D8B030D-6E8A-4147-A177-3AD203B41FA5}">
                      <a16:colId xmlns:a16="http://schemas.microsoft.com/office/drawing/2014/main" val="1408882031"/>
                    </a:ext>
                  </a:extLst>
                </a:gridCol>
                <a:gridCol w="3939625">
                  <a:extLst>
                    <a:ext uri="{9D8B030D-6E8A-4147-A177-3AD203B41FA5}">
                      <a16:colId xmlns:a16="http://schemas.microsoft.com/office/drawing/2014/main" val="3453118957"/>
                    </a:ext>
                  </a:extLst>
                </a:gridCol>
              </a:tblGrid>
              <a:tr h="727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Vorbeugung </a:t>
                      </a:r>
                      <a:endParaRPr lang="de-DE" dirty="0"/>
                    </a:p>
                  </a:txBody>
                  <a:tcPr/>
                </a:tc>
                <a:tc>
                  <a:txBody>
                    <a:bodyPr/>
                    <a:lstStyle/>
                    <a:p>
                      <a:r>
                        <a:rPr lang="de-DE" sz="1800" b="0" i="0" u="none" strike="noStrike" kern="1200" baseline="0" dirty="0">
                          <a:solidFill>
                            <a:schemeClr val="dk1"/>
                          </a:solidFill>
                          <a:latin typeface="+mn-lt"/>
                          <a:ea typeface="+mn-ea"/>
                          <a:cs typeface="+mn-cs"/>
                        </a:rPr>
                        <a:t>Niedriger Calciumspiegel im Blut </a:t>
                      </a:r>
                      <a:endParaRPr lang="de-DE" dirty="0"/>
                    </a:p>
                  </a:txBody>
                  <a:tcPr/>
                </a:tc>
                <a:tc>
                  <a:txBody>
                    <a:bodyPr/>
                    <a:lstStyle/>
                    <a:p>
                      <a:r>
                        <a:rPr lang="de-DE" sz="1800" b="0" i="0" u="none" strike="noStrike" kern="1200" baseline="0" dirty="0">
                          <a:solidFill>
                            <a:schemeClr val="dk1"/>
                          </a:solidFill>
                          <a:latin typeface="+mn-lt"/>
                          <a:ea typeface="+mn-ea"/>
                          <a:cs typeface="+mn-cs"/>
                        </a:rPr>
                        <a:t>Depotformen zur Injektion: Nur bei Unverträglichkeit von Bisphosphonaten </a:t>
                      </a:r>
                      <a:endParaRPr lang="de-DE" dirty="0"/>
                    </a:p>
                  </a:txBody>
                  <a:tcPr/>
                </a:tc>
                <a:extLst>
                  <a:ext uri="{0D108BD9-81ED-4DB2-BD59-A6C34878D82A}">
                    <a16:rowId xmlns:a16="http://schemas.microsoft.com/office/drawing/2014/main" val="2905823775"/>
                  </a:ext>
                </a:extLst>
              </a:tr>
              <a:tr h="2287506">
                <a:tc>
                  <a:txBody>
                    <a:bodyPr/>
                    <a:lstStyle/>
                    <a:p>
                      <a:r>
                        <a:rPr lang="de-DE" sz="1800" b="0" i="0" u="none" strike="noStrike" kern="1200" baseline="0" dirty="0">
                          <a:solidFill>
                            <a:schemeClr val="dk1"/>
                          </a:solidFill>
                          <a:latin typeface="+mn-lt"/>
                          <a:ea typeface="+mn-ea"/>
                          <a:cs typeface="+mn-cs"/>
                        </a:rPr>
                        <a:t>Zufuhr von Vitamin D: Sonnenlicht, Fisch </a:t>
                      </a:r>
                      <a:endParaRPr lang="de-DE" dirty="0"/>
                    </a:p>
                  </a:txBody>
                  <a:tcPr/>
                </a:tc>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rgbClr val="FF0000"/>
                          </a:solidFill>
                          <a:latin typeface="+mn-lt"/>
                          <a:ea typeface="+mn-ea"/>
                          <a:cs typeface="+mn-cs"/>
                        </a:rPr>
                        <a:t>Bisphosphonate: Wirkstoffe mit antiresorptiven Eigenschaften. Lagern sich an den Knochen an &amp; hemmen die Aktivität der Osteoklasten (bauen Knochen ab). Dadurch wird der Knochenabbau reduziert. </a:t>
                      </a:r>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470076603"/>
                  </a:ext>
                </a:extLst>
              </a:tr>
              <a:tr h="496560">
                <a:tc>
                  <a:txBody>
                    <a:bodyPr/>
                    <a:lstStyle/>
                    <a:p>
                      <a:r>
                        <a:rPr lang="de-DE" sz="1800" b="0" i="0" u="none" strike="noStrike" kern="1200" baseline="0" dirty="0">
                          <a:solidFill>
                            <a:schemeClr val="dk1"/>
                          </a:solidFill>
                          <a:latin typeface="+mn-lt"/>
                          <a:ea typeface="+mn-ea"/>
                          <a:cs typeface="+mn-cs"/>
                        </a:rPr>
                        <a:t>Weniger Rauchen, weniger Alkohol ,</a:t>
                      </a:r>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32901474"/>
                  </a:ext>
                </a:extLst>
              </a:tr>
              <a:tr h="496560">
                <a:tc>
                  <a:txBody>
                    <a:bodyPr/>
                    <a:lstStyle/>
                    <a:p>
                      <a:r>
                        <a:rPr lang="de-DE" sz="1800" b="0" i="0" u="none" strike="noStrike" kern="1200" baseline="0" dirty="0">
                          <a:solidFill>
                            <a:schemeClr val="dk1"/>
                          </a:solidFill>
                          <a:latin typeface="+mn-lt"/>
                          <a:ea typeface="+mn-ea"/>
                          <a:cs typeface="+mn-cs"/>
                        </a:rPr>
                        <a:t>Körperliche Aktivität</a:t>
                      </a:r>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64200728"/>
                  </a:ext>
                </a:extLst>
              </a:tr>
              <a:tr h="727843">
                <a:tc>
                  <a:txBody>
                    <a:bodyPr/>
                    <a:lstStyle/>
                    <a:p>
                      <a:r>
                        <a:rPr lang="de-DE" sz="1800" b="0" i="0" u="none" strike="noStrike" kern="1200" baseline="0" dirty="0">
                          <a:solidFill>
                            <a:schemeClr val="dk1"/>
                          </a:solidFill>
                          <a:latin typeface="+mn-lt"/>
                          <a:ea typeface="+mn-ea"/>
                          <a:cs typeface="+mn-cs"/>
                        </a:rPr>
                        <a:t>Grundstein zur Vorbeugung im Kinder- &amp; Jugendalter </a:t>
                      </a:r>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333180985"/>
                  </a:ext>
                </a:extLst>
              </a:tr>
              <a:tr h="496560">
                <a:tc>
                  <a:txBody>
                    <a:bodyPr/>
                    <a:lstStyle/>
                    <a:p>
                      <a:r>
                        <a:rPr lang="de-DE" sz="1800" b="0" i="0" u="none" strike="noStrike" kern="1200" baseline="0" dirty="0">
                          <a:solidFill>
                            <a:schemeClr val="dk1"/>
                          </a:solidFill>
                          <a:latin typeface="+mn-lt"/>
                          <a:ea typeface="+mn-ea"/>
                          <a:cs typeface="+mn-cs"/>
                        </a:rPr>
                        <a:t>Jährliche </a:t>
                      </a:r>
                      <a:r>
                        <a:rPr lang="de-DE" sz="1800" b="0" i="0" u="none" strike="noStrike" kern="1200" baseline="0" dirty="0" err="1">
                          <a:solidFill>
                            <a:schemeClr val="dk1"/>
                          </a:solidFill>
                          <a:latin typeface="+mn-lt"/>
                          <a:ea typeface="+mn-ea"/>
                          <a:cs typeface="+mn-cs"/>
                        </a:rPr>
                        <a:t>Gesundenuntersuchung</a:t>
                      </a:r>
                      <a:r>
                        <a:rPr lang="de-DE" sz="1800" b="0" i="0" u="none" strike="noStrike" kern="1200" baseline="0" dirty="0">
                          <a:solidFill>
                            <a:schemeClr val="dk1"/>
                          </a:solidFill>
                          <a:latin typeface="+mn-lt"/>
                          <a:ea typeface="+mn-ea"/>
                          <a:cs typeface="+mn-cs"/>
                        </a:rPr>
                        <a:t> </a:t>
                      </a:r>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71253374"/>
                  </a:ext>
                </a:extLst>
              </a:tr>
              <a:tr h="496560">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433321500"/>
                  </a:ext>
                </a:extLst>
              </a:tr>
              <a:tr h="496560">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859493185"/>
                  </a:ext>
                </a:extLst>
              </a:tr>
            </a:tbl>
          </a:graphicData>
        </a:graphic>
      </p:graphicFrame>
    </p:spTree>
    <p:extLst>
      <p:ext uri="{BB962C8B-B14F-4D97-AF65-F5344CB8AC3E}">
        <p14:creationId xmlns:p14="http://schemas.microsoft.com/office/powerpoint/2010/main" val="957339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EBC4B26B-71D2-577B-23FE-7A00BF7E4B52}"/>
              </a:ext>
            </a:extLst>
          </p:cNvPr>
          <p:cNvGraphicFramePr>
            <a:graphicFrameLocks noGrp="1"/>
          </p:cNvGraphicFramePr>
          <p:nvPr>
            <p:extLst>
              <p:ext uri="{D42A27DB-BD31-4B8C-83A1-F6EECF244321}">
                <p14:modId xmlns:p14="http://schemas.microsoft.com/office/powerpoint/2010/main" val="4005330850"/>
              </p:ext>
            </p:extLst>
          </p:nvPr>
        </p:nvGraphicFramePr>
        <p:xfrm>
          <a:off x="152399" y="93785"/>
          <a:ext cx="11805137" cy="6236676"/>
        </p:xfrm>
        <a:graphic>
          <a:graphicData uri="http://schemas.openxmlformats.org/drawingml/2006/table">
            <a:tbl>
              <a:tblPr firstRow="1" bandRow="1">
                <a:tableStyleId>{5C22544A-7EE6-4342-B048-85BDC9FD1C3A}</a:tableStyleId>
              </a:tblPr>
              <a:tblGrid>
                <a:gridCol w="4141909">
                  <a:extLst>
                    <a:ext uri="{9D8B030D-6E8A-4147-A177-3AD203B41FA5}">
                      <a16:colId xmlns:a16="http://schemas.microsoft.com/office/drawing/2014/main" val="2258811717"/>
                    </a:ext>
                  </a:extLst>
                </a:gridCol>
                <a:gridCol w="3831614">
                  <a:extLst>
                    <a:ext uri="{9D8B030D-6E8A-4147-A177-3AD203B41FA5}">
                      <a16:colId xmlns:a16="http://schemas.microsoft.com/office/drawing/2014/main" val="2982148861"/>
                    </a:ext>
                  </a:extLst>
                </a:gridCol>
                <a:gridCol w="3831614">
                  <a:extLst>
                    <a:ext uri="{9D8B030D-6E8A-4147-A177-3AD203B41FA5}">
                      <a16:colId xmlns:a16="http://schemas.microsoft.com/office/drawing/2014/main" val="196929265"/>
                    </a:ext>
                  </a:extLst>
                </a:gridCol>
              </a:tblGrid>
              <a:tr h="6236676">
                <a:tc>
                  <a:txBody>
                    <a:bodyPr/>
                    <a:lstStyle/>
                    <a:p>
                      <a:r>
                        <a:rPr lang="de-DE" sz="1800" b="0" i="0" u="none" strike="noStrike" kern="1200" baseline="0" dirty="0">
                          <a:solidFill>
                            <a:schemeClr val="dk1"/>
                          </a:solidFill>
                          <a:latin typeface="+mn-lt"/>
                          <a:ea typeface="+mn-ea"/>
                          <a:cs typeface="+mn-cs"/>
                        </a:rPr>
                        <a:t>Ausreichend Calcium-Zufuhr </a:t>
                      </a:r>
                      <a:endParaRPr lang="de-DE" dirty="0"/>
                    </a:p>
                  </a:txBody>
                  <a:tcPr/>
                </a:tc>
                <a:tc>
                  <a:txBody>
                    <a:bodyPr/>
                    <a:lstStyle/>
                    <a:p>
                      <a:r>
                        <a:rPr lang="de-DE" sz="1800" b="0" i="0" u="none" strike="noStrike" kern="1200" baseline="0" dirty="0">
                          <a:solidFill>
                            <a:srgbClr val="FF0000"/>
                          </a:solidFill>
                          <a:latin typeface="+mn-lt"/>
                          <a:ea typeface="+mn-ea"/>
                          <a:cs typeface="+mn-cs"/>
                        </a:rPr>
                        <a:t>HH sollten bei der Unterstützung der KlientInnen die Medikamente gegen Osteoporose einnehmen besonders beachten :</a:t>
                      </a:r>
                      <a:r>
                        <a:rPr lang="de-DE" sz="1800" b="0" i="0" kern="1200" dirty="0">
                          <a:solidFill>
                            <a:schemeClr val="dk1"/>
                          </a:solidFill>
                          <a:effectLst/>
                          <a:latin typeface="+mn-lt"/>
                          <a:ea typeface="+mn-ea"/>
                          <a:cs typeface="+mn-cs"/>
                        </a:rPr>
                        <a:t>Die Medikamente können die Speiseröhre reizen. Zu beachten:</a:t>
                      </a:r>
                    </a:p>
                    <a:p>
                      <a:r>
                        <a:rPr lang="de-DE" sz="1800" b="0" i="0" kern="1200" dirty="0">
                          <a:solidFill>
                            <a:schemeClr val="dk1"/>
                          </a:solidFill>
                          <a:effectLst/>
                          <a:latin typeface="+mn-lt"/>
                          <a:ea typeface="+mn-ea"/>
                          <a:cs typeface="+mn-cs"/>
                        </a:rPr>
                        <a:t>Die Tabletten werden morgens nach dem Aufstehen mit einem Glas Wasser (200 ml, kein stark kalziumhaltiges Mineralwasser) geschluckt. Nicht zerdrücken oder zerkauen und sollten nicht lange im Mund bleiben.</a:t>
                      </a:r>
                    </a:p>
                    <a:p>
                      <a:r>
                        <a:rPr lang="de-DE" sz="1800" b="0" i="0" kern="1200" dirty="0">
                          <a:solidFill>
                            <a:schemeClr val="dk1"/>
                          </a:solidFill>
                          <a:effectLst/>
                          <a:latin typeface="+mn-lt"/>
                          <a:ea typeface="+mn-ea"/>
                          <a:cs typeface="+mn-cs"/>
                        </a:rPr>
                        <a:t>Anschließend mindestens 30 Minuten in möglichst aufrechter Haltung bleiben – also sitzen oder stehen und sich nicht hinlegen. Andere Medikamente, Lebensmittel oder Getränke dürfen frühestens 30 Minuten nach der Tablette zu sich genommen werden. Die richtige Anwendung sorgt auch dafür, dass die Wirkstoffe vom Darm aufgenommen werden.</a:t>
                      </a:r>
                      <a:endParaRPr lang="de-DE" dirty="0"/>
                    </a:p>
                  </a:txBody>
                  <a:tcPr/>
                </a:tc>
                <a:tc>
                  <a:txBody>
                    <a:bodyPr/>
                    <a:lstStyle/>
                    <a:p>
                      <a:endParaRPr lang="de-DE" dirty="0"/>
                    </a:p>
                  </a:txBody>
                  <a:tcPr/>
                </a:tc>
                <a:extLst>
                  <a:ext uri="{0D108BD9-81ED-4DB2-BD59-A6C34878D82A}">
                    <a16:rowId xmlns:a16="http://schemas.microsoft.com/office/drawing/2014/main" val="1228126065"/>
                  </a:ext>
                </a:extLst>
              </a:tr>
            </a:tbl>
          </a:graphicData>
        </a:graphic>
      </p:graphicFrame>
    </p:spTree>
    <p:extLst>
      <p:ext uri="{BB962C8B-B14F-4D97-AF65-F5344CB8AC3E}">
        <p14:creationId xmlns:p14="http://schemas.microsoft.com/office/powerpoint/2010/main" val="1053919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EC341BB-F406-C009-3A47-D696BF661BF7}"/>
              </a:ext>
            </a:extLst>
          </p:cNvPr>
          <p:cNvSpPr txBox="1"/>
          <p:nvPr/>
        </p:nvSpPr>
        <p:spPr>
          <a:xfrm>
            <a:off x="669071" y="401444"/>
            <a:ext cx="11140069" cy="646331"/>
          </a:xfrm>
          <a:prstGeom prst="rect">
            <a:avLst/>
          </a:prstGeom>
          <a:noFill/>
        </p:spPr>
        <p:txBody>
          <a:bodyPr wrap="square">
            <a:spAutoFit/>
          </a:bodyPr>
          <a:lstStyle/>
          <a:p>
            <a:r>
              <a:rPr lang="de-DE" dirty="0"/>
              <a:t>Definition Suchtgift: Abhängig machender Stoff. Beispiele dafür sind:</a:t>
            </a:r>
          </a:p>
          <a:p>
            <a:endParaRPr lang="de-DE" dirty="0"/>
          </a:p>
        </p:txBody>
      </p:sp>
      <p:graphicFrame>
        <p:nvGraphicFramePr>
          <p:cNvPr id="4" name="Tabelle 4">
            <a:extLst>
              <a:ext uri="{FF2B5EF4-FFF2-40B4-BE49-F238E27FC236}">
                <a16:creationId xmlns:a16="http://schemas.microsoft.com/office/drawing/2014/main" id="{922EF05E-6C5E-3026-E95F-E27601F4E369}"/>
              </a:ext>
            </a:extLst>
          </p:cNvPr>
          <p:cNvGraphicFramePr>
            <a:graphicFrameLocks noGrp="1"/>
          </p:cNvGraphicFramePr>
          <p:nvPr>
            <p:extLst>
              <p:ext uri="{D42A27DB-BD31-4B8C-83A1-F6EECF244321}">
                <p14:modId xmlns:p14="http://schemas.microsoft.com/office/powerpoint/2010/main" val="721436715"/>
              </p:ext>
            </p:extLst>
          </p:nvPr>
        </p:nvGraphicFramePr>
        <p:xfrm>
          <a:off x="669071" y="745065"/>
          <a:ext cx="10950500" cy="1828800"/>
        </p:xfrm>
        <a:graphic>
          <a:graphicData uri="http://schemas.openxmlformats.org/drawingml/2006/table">
            <a:tbl>
              <a:tblPr firstRow="1" bandRow="1">
                <a:tableStyleId>{5C22544A-7EE6-4342-B048-85BDC9FD1C3A}</a:tableStyleId>
              </a:tblPr>
              <a:tblGrid>
                <a:gridCol w="10950500">
                  <a:extLst>
                    <a:ext uri="{9D8B030D-6E8A-4147-A177-3AD203B41FA5}">
                      <a16:colId xmlns:a16="http://schemas.microsoft.com/office/drawing/2014/main" val="2951629036"/>
                    </a:ext>
                  </a:extLst>
                </a:gridCol>
              </a:tblGrid>
              <a:tr h="167682">
                <a:tc>
                  <a:txBody>
                    <a:bodyPr/>
                    <a:lstStyle/>
                    <a:p>
                      <a:endParaRPr lang="de-DE"/>
                    </a:p>
                  </a:txBody>
                  <a:tcPr/>
                </a:tc>
                <a:extLst>
                  <a:ext uri="{0D108BD9-81ED-4DB2-BD59-A6C34878D82A}">
                    <a16:rowId xmlns:a16="http://schemas.microsoft.com/office/drawing/2014/main" val="2155263809"/>
                  </a:ext>
                </a:extLst>
              </a:tr>
              <a:tr h="167682">
                <a:tc>
                  <a:txBody>
                    <a:bodyPr/>
                    <a:lstStyle/>
                    <a:p>
                      <a:endParaRPr lang="de-DE"/>
                    </a:p>
                  </a:txBody>
                  <a:tcPr/>
                </a:tc>
                <a:extLst>
                  <a:ext uri="{0D108BD9-81ED-4DB2-BD59-A6C34878D82A}">
                    <a16:rowId xmlns:a16="http://schemas.microsoft.com/office/drawing/2014/main" val="4170582034"/>
                  </a:ext>
                </a:extLst>
              </a:tr>
              <a:tr h="167682">
                <a:tc>
                  <a:txBody>
                    <a:bodyPr/>
                    <a:lstStyle/>
                    <a:p>
                      <a:endParaRPr lang="de-DE"/>
                    </a:p>
                  </a:txBody>
                  <a:tcPr/>
                </a:tc>
                <a:extLst>
                  <a:ext uri="{0D108BD9-81ED-4DB2-BD59-A6C34878D82A}">
                    <a16:rowId xmlns:a16="http://schemas.microsoft.com/office/drawing/2014/main" val="3782192630"/>
                  </a:ext>
                </a:extLst>
              </a:tr>
              <a:tr h="167682">
                <a:tc>
                  <a:txBody>
                    <a:bodyPr/>
                    <a:lstStyle/>
                    <a:p>
                      <a:endParaRPr lang="de-DE"/>
                    </a:p>
                  </a:txBody>
                  <a:tcPr/>
                </a:tc>
                <a:extLst>
                  <a:ext uri="{0D108BD9-81ED-4DB2-BD59-A6C34878D82A}">
                    <a16:rowId xmlns:a16="http://schemas.microsoft.com/office/drawing/2014/main" val="1333574719"/>
                  </a:ext>
                </a:extLst>
              </a:tr>
              <a:tr h="167682">
                <a:tc>
                  <a:txBody>
                    <a:bodyPr/>
                    <a:lstStyle/>
                    <a:p>
                      <a:endParaRPr lang="de-DE" dirty="0"/>
                    </a:p>
                  </a:txBody>
                  <a:tcPr/>
                </a:tc>
                <a:extLst>
                  <a:ext uri="{0D108BD9-81ED-4DB2-BD59-A6C34878D82A}">
                    <a16:rowId xmlns:a16="http://schemas.microsoft.com/office/drawing/2014/main" val="3473393962"/>
                  </a:ext>
                </a:extLst>
              </a:tr>
            </a:tbl>
          </a:graphicData>
        </a:graphic>
      </p:graphicFrame>
      <p:sp>
        <p:nvSpPr>
          <p:cNvPr id="6" name="Textfeld 5">
            <a:extLst>
              <a:ext uri="{FF2B5EF4-FFF2-40B4-BE49-F238E27FC236}">
                <a16:creationId xmlns:a16="http://schemas.microsoft.com/office/drawing/2014/main" id="{32B19CD1-93D8-1326-117B-51B8C7422D5B}"/>
              </a:ext>
            </a:extLst>
          </p:cNvPr>
          <p:cNvSpPr txBox="1"/>
          <p:nvPr/>
        </p:nvSpPr>
        <p:spPr>
          <a:xfrm>
            <a:off x="669071" y="2551837"/>
            <a:ext cx="10950500" cy="3416320"/>
          </a:xfrm>
          <a:prstGeom prst="rect">
            <a:avLst/>
          </a:prstGeom>
          <a:noFill/>
        </p:spPr>
        <p:txBody>
          <a:bodyPr wrap="square">
            <a:spAutoFit/>
          </a:bodyPr>
          <a:lstStyle/>
          <a:p>
            <a:r>
              <a:rPr lang="de-DE" dirty="0"/>
              <a:t>Definition Toxikologie: Lehre von den Giften &amp; Vergiftungen. </a:t>
            </a:r>
          </a:p>
          <a:p>
            <a:endParaRPr lang="de-DE" dirty="0"/>
          </a:p>
          <a:p>
            <a:endParaRPr lang="de-DE" dirty="0"/>
          </a:p>
          <a:p>
            <a:endParaRPr lang="de-DE" dirty="0"/>
          </a:p>
          <a:p>
            <a:endParaRPr lang="de-DE" dirty="0"/>
          </a:p>
          <a:p>
            <a:endParaRPr lang="de-DE" dirty="0"/>
          </a:p>
          <a:p>
            <a:endParaRPr lang="de-DE" dirty="0"/>
          </a:p>
          <a:p>
            <a:endParaRPr lang="de-DE" dirty="0"/>
          </a:p>
          <a:p>
            <a:r>
              <a:rPr lang="de-DE" dirty="0"/>
              <a:t>Definition Gift (im engeren Sinn): Gifte sind chemische Stoffe, die bereits in geringen Mengen nach Einwirken auf den Organismus zu Schädigungen, Funktionsstörungen oder zum Tod führen können. Die Dosis entscheidet über den Eintritt einer schädlichen Wirkung.</a:t>
            </a:r>
          </a:p>
          <a:p>
            <a:endParaRPr lang="de-DE" dirty="0"/>
          </a:p>
        </p:txBody>
      </p:sp>
      <p:graphicFrame>
        <p:nvGraphicFramePr>
          <p:cNvPr id="7" name="Tabelle 7">
            <a:extLst>
              <a:ext uri="{FF2B5EF4-FFF2-40B4-BE49-F238E27FC236}">
                <a16:creationId xmlns:a16="http://schemas.microsoft.com/office/drawing/2014/main" id="{2C29AD08-131F-569B-23CB-B08FA3EF5736}"/>
              </a:ext>
            </a:extLst>
          </p:cNvPr>
          <p:cNvGraphicFramePr>
            <a:graphicFrameLocks noGrp="1"/>
          </p:cNvGraphicFramePr>
          <p:nvPr>
            <p:extLst>
              <p:ext uri="{D42A27DB-BD31-4B8C-83A1-F6EECF244321}">
                <p14:modId xmlns:p14="http://schemas.microsoft.com/office/powerpoint/2010/main" val="2728877123"/>
              </p:ext>
            </p:extLst>
          </p:nvPr>
        </p:nvGraphicFramePr>
        <p:xfrm>
          <a:off x="669071" y="2899316"/>
          <a:ext cx="10853857" cy="1828800"/>
        </p:xfrm>
        <a:graphic>
          <a:graphicData uri="http://schemas.openxmlformats.org/drawingml/2006/table">
            <a:tbl>
              <a:tblPr firstRow="1" bandRow="1">
                <a:tableStyleId>{5C22544A-7EE6-4342-B048-85BDC9FD1C3A}</a:tableStyleId>
              </a:tblPr>
              <a:tblGrid>
                <a:gridCol w="10853857">
                  <a:extLst>
                    <a:ext uri="{9D8B030D-6E8A-4147-A177-3AD203B41FA5}">
                      <a16:colId xmlns:a16="http://schemas.microsoft.com/office/drawing/2014/main" val="422938624"/>
                    </a:ext>
                  </a:extLst>
                </a:gridCol>
              </a:tblGrid>
              <a:tr h="259823">
                <a:tc>
                  <a:txBody>
                    <a:bodyPr/>
                    <a:lstStyle/>
                    <a:p>
                      <a:endParaRPr lang="de-DE"/>
                    </a:p>
                  </a:txBody>
                  <a:tcPr/>
                </a:tc>
                <a:extLst>
                  <a:ext uri="{0D108BD9-81ED-4DB2-BD59-A6C34878D82A}">
                    <a16:rowId xmlns:a16="http://schemas.microsoft.com/office/drawing/2014/main" val="3786898557"/>
                  </a:ext>
                </a:extLst>
              </a:tr>
              <a:tr h="259823">
                <a:tc>
                  <a:txBody>
                    <a:bodyPr/>
                    <a:lstStyle/>
                    <a:p>
                      <a:endParaRPr lang="de-DE"/>
                    </a:p>
                  </a:txBody>
                  <a:tcPr/>
                </a:tc>
                <a:extLst>
                  <a:ext uri="{0D108BD9-81ED-4DB2-BD59-A6C34878D82A}">
                    <a16:rowId xmlns:a16="http://schemas.microsoft.com/office/drawing/2014/main" val="1212503218"/>
                  </a:ext>
                </a:extLst>
              </a:tr>
              <a:tr h="259823">
                <a:tc>
                  <a:txBody>
                    <a:bodyPr/>
                    <a:lstStyle/>
                    <a:p>
                      <a:endParaRPr lang="de-DE"/>
                    </a:p>
                  </a:txBody>
                  <a:tcPr/>
                </a:tc>
                <a:extLst>
                  <a:ext uri="{0D108BD9-81ED-4DB2-BD59-A6C34878D82A}">
                    <a16:rowId xmlns:a16="http://schemas.microsoft.com/office/drawing/2014/main" val="535895979"/>
                  </a:ext>
                </a:extLst>
              </a:tr>
              <a:tr h="259823">
                <a:tc>
                  <a:txBody>
                    <a:bodyPr/>
                    <a:lstStyle/>
                    <a:p>
                      <a:endParaRPr lang="de-DE"/>
                    </a:p>
                  </a:txBody>
                  <a:tcPr/>
                </a:tc>
                <a:extLst>
                  <a:ext uri="{0D108BD9-81ED-4DB2-BD59-A6C34878D82A}">
                    <a16:rowId xmlns:a16="http://schemas.microsoft.com/office/drawing/2014/main" val="2466160010"/>
                  </a:ext>
                </a:extLst>
              </a:tr>
              <a:tr h="259823">
                <a:tc>
                  <a:txBody>
                    <a:bodyPr/>
                    <a:lstStyle/>
                    <a:p>
                      <a:endParaRPr lang="de-DE" dirty="0"/>
                    </a:p>
                  </a:txBody>
                  <a:tcPr/>
                </a:tc>
                <a:extLst>
                  <a:ext uri="{0D108BD9-81ED-4DB2-BD59-A6C34878D82A}">
                    <a16:rowId xmlns:a16="http://schemas.microsoft.com/office/drawing/2014/main" val="850172401"/>
                  </a:ext>
                </a:extLst>
              </a:tr>
            </a:tbl>
          </a:graphicData>
        </a:graphic>
      </p:graphicFrame>
      <p:graphicFrame>
        <p:nvGraphicFramePr>
          <p:cNvPr id="8" name="Tabelle 8">
            <a:extLst>
              <a:ext uri="{FF2B5EF4-FFF2-40B4-BE49-F238E27FC236}">
                <a16:creationId xmlns:a16="http://schemas.microsoft.com/office/drawing/2014/main" id="{B0D79887-2D4F-DEB8-6B9E-E22F04E98F36}"/>
              </a:ext>
            </a:extLst>
          </p:cNvPr>
          <p:cNvGraphicFramePr>
            <a:graphicFrameLocks noGrp="1"/>
          </p:cNvGraphicFramePr>
          <p:nvPr>
            <p:extLst>
              <p:ext uri="{D42A27DB-BD31-4B8C-83A1-F6EECF244321}">
                <p14:modId xmlns:p14="http://schemas.microsoft.com/office/powerpoint/2010/main" val="3525390257"/>
              </p:ext>
            </p:extLst>
          </p:nvPr>
        </p:nvGraphicFramePr>
        <p:xfrm>
          <a:off x="669071" y="5887843"/>
          <a:ext cx="10853857" cy="814038"/>
        </p:xfrm>
        <a:graphic>
          <a:graphicData uri="http://schemas.openxmlformats.org/drawingml/2006/table">
            <a:tbl>
              <a:tblPr firstRow="1" bandRow="1">
                <a:tableStyleId>{5C22544A-7EE6-4342-B048-85BDC9FD1C3A}</a:tableStyleId>
              </a:tblPr>
              <a:tblGrid>
                <a:gridCol w="10853857">
                  <a:extLst>
                    <a:ext uri="{9D8B030D-6E8A-4147-A177-3AD203B41FA5}">
                      <a16:colId xmlns:a16="http://schemas.microsoft.com/office/drawing/2014/main" val="1395453640"/>
                    </a:ext>
                  </a:extLst>
                </a:gridCol>
              </a:tblGrid>
              <a:tr h="407019">
                <a:tc>
                  <a:txBody>
                    <a:bodyPr/>
                    <a:lstStyle/>
                    <a:p>
                      <a:endParaRPr lang="de-DE"/>
                    </a:p>
                  </a:txBody>
                  <a:tcPr/>
                </a:tc>
                <a:extLst>
                  <a:ext uri="{0D108BD9-81ED-4DB2-BD59-A6C34878D82A}">
                    <a16:rowId xmlns:a16="http://schemas.microsoft.com/office/drawing/2014/main" val="1765097586"/>
                  </a:ext>
                </a:extLst>
              </a:tr>
              <a:tr h="407019">
                <a:tc>
                  <a:txBody>
                    <a:bodyPr/>
                    <a:lstStyle/>
                    <a:p>
                      <a:endParaRPr lang="de-DE" dirty="0"/>
                    </a:p>
                  </a:txBody>
                  <a:tcPr/>
                </a:tc>
                <a:extLst>
                  <a:ext uri="{0D108BD9-81ED-4DB2-BD59-A6C34878D82A}">
                    <a16:rowId xmlns:a16="http://schemas.microsoft.com/office/drawing/2014/main" val="3847440873"/>
                  </a:ext>
                </a:extLst>
              </a:tr>
            </a:tbl>
          </a:graphicData>
        </a:graphic>
      </p:graphicFrame>
    </p:spTree>
    <p:extLst>
      <p:ext uri="{BB962C8B-B14F-4D97-AF65-F5344CB8AC3E}">
        <p14:creationId xmlns:p14="http://schemas.microsoft.com/office/powerpoint/2010/main" val="37082953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4350B9E-D399-4691-3BDB-4611C0380766}"/>
              </a:ext>
            </a:extLst>
          </p:cNvPr>
          <p:cNvSpPr txBox="1"/>
          <p:nvPr/>
        </p:nvSpPr>
        <p:spPr>
          <a:xfrm>
            <a:off x="281353" y="269631"/>
            <a:ext cx="11617569" cy="1292662"/>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23.10. Antiinfektiva </a:t>
            </a:r>
          </a:p>
          <a:p>
            <a:r>
              <a:rPr lang="de-DE" sz="1800" b="0" i="0" u="none" strike="noStrike" baseline="0" dirty="0">
                <a:solidFill>
                  <a:srgbClr val="000000"/>
                </a:solidFill>
                <a:latin typeface="Calibri" panose="020F0502020204030204" pitchFamily="34" charset="0"/>
              </a:rPr>
              <a:t>Arzneimittel(gruppen), zur Behandlung von Infektionskrankheiten. Sie stören krankmachende Mikroorganismen in ihrer Funktion oder Struktur, ohne weitgehend den menschlichen Organismus zu schädigen. </a:t>
            </a:r>
          </a:p>
          <a:p>
            <a:r>
              <a:rPr lang="de-DE" sz="1800" b="0" i="0" u="none" strike="noStrike" baseline="0" dirty="0">
                <a:solidFill>
                  <a:srgbClr val="000000"/>
                </a:solidFill>
                <a:latin typeface="Calibri" panose="020F0502020204030204" pitchFamily="34" charset="0"/>
              </a:rPr>
              <a:t>Diese Arzneimittel wirken gegen :  BAKTERIEN, VIREN, PILZE, PARASITEN</a:t>
            </a:r>
            <a:endParaRPr lang="de-DE" dirty="0"/>
          </a:p>
        </p:txBody>
      </p:sp>
      <p:pic>
        <p:nvPicPr>
          <p:cNvPr id="5" name="Grafik 4">
            <a:extLst>
              <a:ext uri="{FF2B5EF4-FFF2-40B4-BE49-F238E27FC236}">
                <a16:creationId xmlns:a16="http://schemas.microsoft.com/office/drawing/2014/main" id="{743A2B23-8DE9-DA0C-6E41-CC6A750ADA72}"/>
              </a:ext>
            </a:extLst>
          </p:cNvPr>
          <p:cNvPicPr>
            <a:picLocks noChangeAspect="1"/>
          </p:cNvPicPr>
          <p:nvPr/>
        </p:nvPicPr>
        <p:blipFill>
          <a:blip r:embed="rId2"/>
          <a:stretch>
            <a:fillRect/>
          </a:stretch>
        </p:blipFill>
        <p:spPr>
          <a:xfrm>
            <a:off x="8576545" y="1163585"/>
            <a:ext cx="2996119" cy="1673157"/>
          </a:xfrm>
          <a:prstGeom prst="rect">
            <a:avLst/>
          </a:prstGeom>
        </p:spPr>
      </p:pic>
      <p:sp>
        <p:nvSpPr>
          <p:cNvPr id="7" name="Textfeld 6">
            <a:extLst>
              <a:ext uri="{FF2B5EF4-FFF2-40B4-BE49-F238E27FC236}">
                <a16:creationId xmlns:a16="http://schemas.microsoft.com/office/drawing/2014/main" id="{15AF01C8-2302-2A21-1148-E3160FB73641}"/>
              </a:ext>
            </a:extLst>
          </p:cNvPr>
          <p:cNvSpPr txBox="1"/>
          <p:nvPr/>
        </p:nvSpPr>
        <p:spPr>
          <a:xfrm>
            <a:off x="386862" y="1817078"/>
            <a:ext cx="7983415" cy="1200329"/>
          </a:xfrm>
          <a:prstGeom prst="rect">
            <a:avLst/>
          </a:prstGeom>
          <a:noFill/>
        </p:spPr>
        <p:txBody>
          <a:bodyPr wrap="square">
            <a:spAutoFit/>
          </a:bodyPr>
          <a:lstStyle/>
          <a:p>
            <a:pPr algn="l">
              <a:buFont typeface="Arial" panose="020B0604020202020204" pitchFamily="34" charset="0"/>
              <a:buChar char="•"/>
            </a:pPr>
            <a:r>
              <a:rPr lang="de-DE" b="0" i="0" dirty="0">
                <a:solidFill>
                  <a:srgbClr val="202124"/>
                </a:solidFill>
                <a:effectLst/>
                <a:latin typeface="Google Sans"/>
              </a:rPr>
              <a:t>Antibiotika. </a:t>
            </a:r>
            <a:r>
              <a:rPr lang="de-DE" b="0" i="0" dirty="0" err="1">
                <a:solidFill>
                  <a:srgbClr val="202124"/>
                </a:solidFill>
                <a:effectLst/>
                <a:latin typeface="Google Sans"/>
              </a:rPr>
              <a:t>Antituberkulotika</a:t>
            </a:r>
            <a:r>
              <a:rPr lang="de-DE" b="0" i="0" dirty="0">
                <a:solidFill>
                  <a:srgbClr val="202124"/>
                </a:solidFill>
                <a:effectLst/>
                <a:latin typeface="Google Sans"/>
              </a:rPr>
              <a:t>.</a:t>
            </a:r>
          </a:p>
          <a:p>
            <a:pPr algn="l">
              <a:buFont typeface="Arial" panose="020B0604020202020204" pitchFamily="34" charset="0"/>
              <a:buChar char="•"/>
            </a:pPr>
            <a:r>
              <a:rPr lang="de-DE" b="0" i="0" dirty="0">
                <a:solidFill>
                  <a:srgbClr val="202124"/>
                </a:solidFill>
                <a:effectLst/>
                <a:latin typeface="Google Sans"/>
              </a:rPr>
              <a:t>Virostatika (</a:t>
            </a:r>
            <a:r>
              <a:rPr lang="de-DE" b="0" i="0" dirty="0" err="1">
                <a:solidFill>
                  <a:srgbClr val="202124"/>
                </a:solidFill>
                <a:effectLst/>
                <a:latin typeface="Google Sans"/>
              </a:rPr>
              <a:t>Antiviralia</a:t>
            </a:r>
            <a:r>
              <a:rPr lang="de-DE" b="0" i="0" dirty="0">
                <a:solidFill>
                  <a:srgbClr val="202124"/>
                </a:solidFill>
                <a:effectLst/>
                <a:latin typeface="Google Sans"/>
              </a:rPr>
              <a:t>)</a:t>
            </a:r>
          </a:p>
          <a:p>
            <a:pPr algn="l">
              <a:buFont typeface="Arial" panose="020B0604020202020204" pitchFamily="34" charset="0"/>
              <a:buChar char="•"/>
            </a:pPr>
            <a:r>
              <a:rPr lang="de-DE" b="0" i="0" dirty="0" err="1">
                <a:solidFill>
                  <a:srgbClr val="202124"/>
                </a:solidFill>
                <a:effectLst/>
                <a:latin typeface="Google Sans"/>
              </a:rPr>
              <a:t>Antiparasitika</a:t>
            </a:r>
            <a:r>
              <a:rPr lang="de-DE" b="0" i="0" dirty="0">
                <a:solidFill>
                  <a:srgbClr val="202124"/>
                </a:solidFill>
                <a:effectLst/>
                <a:latin typeface="Google Sans"/>
              </a:rPr>
              <a:t>. </a:t>
            </a:r>
            <a:r>
              <a:rPr lang="de-DE" b="0" i="0" dirty="0" err="1">
                <a:solidFill>
                  <a:srgbClr val="202124"/>
                </a:solidFill>
                <a:effectLst/>
                <a:latin typeface="Google Sans"/>
              </a:rPr>
              <a:t>Antihelminthika</a:t>
            </a:r>
            <a:r>
              <a:rPr lang="de-DE" b="0" i="0" dirty="0">
                <a:solidFill>
                  <a:srgbClr val="202124"/>
                </a:solidFill>
                <a:effectLst/>
                <a:latin typeface="Google Sans"/>
              </a:rPr>
              <a:t>. </a:t>
            </a:r>
            <a:r>
              <a:rPr lang="de-DE" b="0" i="0" dirty="0" err="1">
                <a:solidFill>
                  <a:srgbClr val="202124"/>
                </a:solidFill>
                <a:effectLst/>
                <a:latin typeface="Google Sans"/>
              </a:rPr>
              <a:t>Antiprotozoika</a:t>
            </a:r>
            <a:r>
              <a:rPr lang="de-DE" b="0" i="0" dirty="0">
                <a:solidFill>
                  <a:srgbClr val="202124"/>
                </a:solidFill>
                <a:effectLst/>
                <a:latin typeface="Google Sans"/>
              </a:rPr>
              <a:t>.</a:t>
            </a:r>
          </a:p>
          <a:p>
            <a:pPr algn="l">
              <a:buFont typeface="Arial" panose="020B0604020202020204" pitchFamily="34" charset="0"/>
              <a:buChar char="•"/>
            </a:pPr>
            <a:r>
              <a:rPr lang="de-DE" b="0" i="0" dirty="0">
                <a:solidFill>
                  <a:srgbClr val="202124"/>
                </a:solidFill>
                <a:effectLst/>
                <a:latin typeface="Google Sans"/>
              </a:rPr>
              <a:t>Antimykotika.</a:t>
            </a:r>
          </a:p>
        </p:txBody>
      </p:sp>
      <p:sp>
        <p:nvSpPr>
          <p:cNvPr id="9" name="Textfeld 8">
            <a:extLst>
              <a:ext uri="{FF2B5EF4-FFF2-40B4-BE49-F238E27FC236}">
                <a16:creationId xmlns:a16="http://schemas.microsoft.com/office/drawing/2014/main" id="{3E7E4E0A-F8C1-8498-76D3-2B41093753B8}"/>
              </a:ext>
            </a:extLst>
          </p:cNvPr>
          <p:cNvSpPr txBox="1"/>
          <p:nvPr/>
        </p:nvSpPr>
        <p:spPr>
          <a:xfrm>
            <a:off x="3048000" y="3244334"/>
            <a:ext cx="6096000" cy="400110"/>
          </a:xfrm>
          <a:prstGeom prst="rect">
            <a:avLst/>
          </a:prstGeom>
          <a:noFill/>
        </p:spPr>
        <p:txBody>
          <a:bodyPr wrap="square">
            <a:spAutoFit/>
          </a:bodyPr>
          <a:lstStyle/>
          <a:p>
            <a:pPr algn="ctr"/>
            <a:r>
              <a:rPr lang="de-DE" sz="2000" b="0" i="0" u="none" strike="noStrike" baseline="0" dirty="0">
                <a:solidFill>
                  <a:srgbClr val="FF0000"/>
                </a:solidFill>
              </a:rPr>
              <a:t>Antibiotika </a:t>
            </a:r>
            <a:endParaRPr lang="de-DE" sz="2000" dirty="0">
              <a:solidFill>
                <a:srgbClr val="FF0000"/>
              </a:solidFill>
            </a:endParaRPr>
          </a:p>
        </p:txBody>
      </p:sp>
      <p:graphicFrame>
        <p:nvGraphicFramePr>
          <p:cNvPr id="10" name="Tabelle 10">
            <a:extLst>
              <a:ext uri="{FF2B5EF4-FFF2-40B4-BE49-F238E27FC236}">
                <a16:creationId xmlns:a16="http://schemas.microsoft.com/office/drawing/2014/main" id="{68C34525-14AD-BA4A-8259-7DE4A0CC9F7F}"/>
              </a:ext>
            </a:extLst>
          </p:cNvPr>
          <p:cNvGraphicFramePr>
            <a:graphicFrameLocks noGrp="1"/>
          </p:cNvGraphicFramePr>
          <p:nvPr>
            <p:extLst>
              <p:ext uri="{D42A27DB-BD31-4B8C-83A1-F6EECF244321}">
                <p14:modId xmlns:p14="http://schemas.microsoft.com/office/powerpoint/2010/main" val="190822995"/>
              </p:ext>
            </p:extLst>
          </p:nvPr>
        </p:nvGraphicFramePr>
        <p:xfrm>
          <a:off x="175846" y="3644444"/>
          <a:ext cx="11875477" cy="3038978"/>
        </p:xfrm>
        <a:graphic>
          <a:graphicData uri="http://schemas.openxmlformats.org/drawingml/2006/table">
            <a:tbl>
              <a:tblPr firstRow="1" bandRow="1">
                <a:tableStyleId>{5C22544A-7EE6-4342-B048-85BDC9FD1C3A}</a:tableStyleId>
              </a:tblPr>
              <a:tblGrid>
                <a:gridCol w="6469838">
                  <a:extLst>
                    <a:ext uri="{9D8B030D-6E8A-4147-A177-3AD203B41FA5}">
                      <a16:colId xmlns:a16="http://schemas.microsoft.com/office/drawing/2014/main" val="2286047947"/>
                    </a:ext>
                  </a:extLst>
                </a:gridCol>
                <a:gridCol w="5405639">
                  <a:extLst>
                    <a:ext uri="{9D8B030D-6E8A-4147-A177-3AD203B41FA5}">
                      <a16:colId xmlns:a16="http://schemas.microsoft.com/office/drawing/2014/main" val="1384491981"/>
                    </a:ext>
                  </a:extLst>
                </a:gridCol>
              </a:tblGrid>
              <a:tr h="422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Antibiotika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Bakteriostatisch wirkende Antibiotika 	</a:t>
                      </a:r>
                    </a:p>
                    <a:p>
                      <a:endParaRPr lang="de-DE" dirty="0"/>
                    </a:p>
                  </a:txBody>
                  <a:tcPr/>
                </a:tc>
                <a:extLst>
                  <a:ext uri="{0D108BD9-81ED-4DB2-BD59-A6C34878D82A}">
                    <a16:rowId xmlns:a16="http://schemas.microsoft.com/office/drawing/2014/main" val="210371272"/>
                  </a:ext>
                </a:extLst>
              </a:tr>
              <a:tr h="422209">
                <a:tc>
                  <a:txBody>
                    <a:bodyPr/>
                    <a:lstStyle/>
                    <a:p>
                      <a:r>
                        <a:rPr lang="de-DE" sz="1800" b="0" i="0" u="none" strike="noStrike" kern="1200" baseline="0" dirty="0">
                          <a:solidFill>
                            <a:schemeClr val="dk1"/>
                          </a:solidFill>
                          <a:latin typeface="+mn-lt"/>
                          <a:ea typeface="+mn-ea"/>
                          <a:cs typeface="+mn-cs"/>
                        </a:rPr>
                        <a:t>Wirken gegen Bakterien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Hemmen die Keimvermehrung 	</a:t>
                      </a:r>
                      <a:endParaRPr lang="de-DE" dirty="0"/>
                    </a:p>
                  </a:txBody>
                  <a:tcPr/>
                </a:tc>
                <a:extLst>
                  <a:ext uri="{0D108BD9-81ED-4DB2-BD59-A6C34878D82A}">
                    <a16:rowId xmlns:a16="http://schemas.microsoft.com/office/drawing/2014/main" val="724948095"/>
                  </a:ext>
                </a:extLst>
              </a:tr>
              <a:tr h="422209">
                <a:tc>
                  <a:txBody>
                    <a:bodyPr/>
                    <a:lstStyle/>
                    <a:p>
                      <a:r>
                        <a:rPr lang="de-DE" sz="1800" b="0" i="0" u="none" strike="noStrike" kern="1200" baseline="0" dirty="0">
                          <a:solidFill>
                            <a:schemeClr val="dk1"/>
                          </a:solidFill>
                          <a:latin typeface="+mn-lt"/>
                          <a:ea typeface="+mn-ea"/>
                          <a:cs typeface="+mn-cs"/>
                        </a:rPr>
                        <a:t>Anwendung innerhalb des Körpers, auf Haut- &amp; Schleimhaut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rgbClr val="FF0000"/>
                          </a:solidFill>
                          <a:latin typeface="+mn-lt"/>
                          <a:ea typeface="+mn-ea"/>
                          <a:cs typeface="+mn-cs"/>
                        </a:rPr>
                        <a:t>Bakterizid wirkende Antibiotika </a:t>
                      </a:r>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194478785"/>
                  </a:ext>
                </a:extLst>
              </a:tr>
              <a:tr h="422209">
                <a:tc>
                  <a:txBody>
                    <a:bodyPr/>
                    <a:lstStyle/>
                    <a:p>
                      <a:r>
                        <a:rPr lang="de-DE" sz="1800" b="0" i="0" u="none" strike="noStrike" kern="1200" baseline="0" dirty="0">
                          <a:solidFill>
                            <a:schemeClr val="dk1"/>
                          </a:solidFill>
                          <a:latin typeface="+mn-lt"/>
                          <a:ea typeface="+mn-ea"/>
                          <a:cs typeface="+mn-cs"/>
                        </a:rPr>
                        <a:t>Breitbandantibiotika wirken gegen eine Vielzahl Bakterien, auch gegen körpereigene („gute Bakterien“)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Keimtötung durch Schädigung der Bakterienzellwand 	</a:t>
                      </a:r>
                    </a:p>
                    <a:p>
                      <a:endParaRPr lang="de-DE" dirty="0"/>
                    </a:p>
                  </a:txBody>
                  <a:tcPr/>
                </a:tc>
                <a:extLst>
                  <a:ext uri="{0D108BD9-81ED-4DB2-BD59-A6C34878D82A}">
                    <a16:rowId xmlns:a16="http://schemas.microsoft.com/office/drawing/2014/main" val="1352813161"/>
                  </a:ext>
                </a:extLst>
              </a:tr>
              <a:tr h="422209">
                <a:tc>
                  <a:txBody>
                    <a:bodyPr/>
                    <a:lstStyle/>
                    <a:p>
                      <a:endParaRPr lang="de-DE"/>
                    </a:p>
                  </a:txBody>
                  <a:tcPr/>
                </a:tc>
                <a:tc>
                  <a:txBody>
                    <a:bodyPr/>
                    <a:lstStyle/>
                    <a:p>
                      <a:endParaRPr lang="de-DE" dirty="0"/>
                    </a:p>
                  </a:txBody>
                  <a:tcPr/>
                </a:tc>
                <a:extLst>
                  <a:ext uri="{0D108BD9-81ED-4DB2-BD59-A6C34878D82A}">
                    <a16:rowId xmlns:a16="http://schemas.microsoft.com/office/drawing/2014/main" val="3015049594"/>
                  </a:ext>
                </a:extLst>
              </a:tr>
            </a:tbl>
          </a:graphicData>
        </a:graphic>
      </p:graphicFrame>
    </p:spTree>
    <p:extLst>
      <p:ext uri="{BB962C8B-B14F-4D97-AF65-F5344CB8AC3E}">
        <p14:creationId xmlns:p14="http://schemas.microsoft.com/office/powerpoint/2010/main" val="42478153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B74CD306-E799-A580-823A-7179DFE2363D}"/>
              </a:ext>
            </a:extLst>
          </p:cNvPr>
          <p:cNvGraphicFramePr>
            <a:graphicFrameLocks noGrp="1"/>
          </p:cNvGraphicFramePr>
          <p:nvPr>
            <p:extLst>
              <p:ext uri="{D42A27DB-BD31-4B8C-83A1-F6EECF244321}">
                <p14:modId xmlns:p14="http://schemas.microsoft.com/office/powerpoint/2010/main" val="1633871413"/>
              </p:ext>
            </p:extLst>
          </p:nvPr>
        </p:nvGraphicFramePr>
        <p:xfrm>
          <a:off x="152400" y="351692"/>
          <a:ext cx="11898923" cy="4489940"/>
        </p:xfrm>
        <a:graphic>
          <a:graphicData uri="http://schemas.openxmlformats.org/drawingml/2006/table">
            <a:tbl>
              <a:tblPr firstRow="1" bandRow="1">
                <a:tableStyleId>{5C22544A-7EE6-4342-B048-85BDC9FD1C3A}</a:tableStyleId>
              </a:tblPr>
              <a:tblGrid>
                <a:gridCol w="6482612">
                  <a:extLst>
                    <a:ext uri="{9D8B030D-6E8A-4147-A177-3AD203B41FA5}">
                      <a16:colId xmlns:a16="http://schemas.microsoft.com/office/drawing/2014/main" val="3233992353"/>
                    </a:ext>
                  </a:extLst>
                </a:gridCol>
                <a:gridCol w="5416311">
                  <a:extLst>
                    <a:ext uri="{9D8B030D-6E8A-4147-A177-3AD203B41FA5}">
                      <a16:colId xmlns:a16="http://schemas.microsoft.com/office/drawing/2014/main" val="2303764050"/>
                    </a:ext>
                  </a:extLst>
                </a:gridCol>
              </a:tblGrid>
              <a:tr h="1934308">
                <a:tc>
                  <a:txBody>
                    <a:bodyPr/>
                    <a:lstStyle/>
                    <a:p>
                      <a:r>
                        <a:rPr lang="de-DE" sz="1800" b="0" i="0" u="none" strike="noStrike" kern="1200" baseline="0" dirty="0">
                          <a:solidFill>
                            <a:srgbClr val="FF0000"/>
                          </a:solidFill>
                          <a:latin typeface="+mn-lt"/>
                          <a:ea typeface="+mn-ea"/>
                          <a:cs typeface="+mn-cs"/>
                        </a:rPr>
                        <a:t>Nebenwirkungen:</a:t>
                      </a:r>
                      <a:r>
                        <a:rPr lang="de-DE" sz="1800" b="0" i="0" u="none" strike="noStrike" kern="1200" baseline="0" dirty="0">
                          <a:solidFill>
                            <a:schemeClr val="dk1"/>
                          </a:solidFill>
                          <a:latin typeface="+mn-lt"/>
                          <a:ea typeface="+mn-ea"/>
                          <a:cs typeface="+mn-cs"/>
                        </a:rPr>
                        <a:t> Durchfall, Vaginalmykosen (Scheidenpilz) 	</a:t>
                      </a:r>
                      <a:endParaRPr lang="de-DE" dirty="0"/>
                    </a:p>
                  </a:txBody>
                  <a:tcPr/>
                </a:tc>
                <a:tc>
                  <a:txBody>
                    <a:bodyPr/>
                    <a:lstStyle/>
                    <a:p>
                      <a:r>
                        <a:rPr lang="de-DE" sz="1800" b="0" i="0" u="none" strike="noStrike" kern="1200" baseline="0" dirty="0">
                          <a:solidFill>
                            <a:srgbClr val="FF0000"/>
                          </a:solidFill>
                          <a:latin typeface="+mn-lt"/>
                          <a:ea typeface="+mn-ea"/>
                          <a:cs typeface="+mn-cs"/>
                        </a:rPr>
                        <a:t>Antibiotika-Zusammenfassung :</a:t>
                      </a:r>
                      <a:r>
                        <a:rPr lang="de-DE" sz="1800" b="0" i="0" u="none" strike="noStrike" kern="1200" baseline="0" dirty="0">
                          <a:solidFill>
                            <a:schemeClr val="dk1"/>
                          </a:solidFill>
                          <a:latin typeface="+mn-lt"/>
                          <a:ea typeface="+mn-ea"/>
                          <a:cs typeface="+mn-cs"/>
                        </a:rPr>
                        <a:t>Nebenwirkungen: </a:t>
                      </a:r>
                    </a:p>
                    <a:p>
                      <a:r>
                        <a:rPr lang="de-DE" sz="1800" b="0" i="0" u="none" strike="noStrike" kern="1200" baseline="0" dirty="0">
                          <a:solidFill>
                            <a:schemeClr val="dk1"/>
                          </a:solidFill>
                          <a:latin typeface="+mn-lt"/>
                          <a:ea typeface="+mn-ea"/>
                          <a:cs typeface="+mn-cs"/>
                        </a:rPr>
                        <a:t>Magen-Darm-Beschwerden </a:t>
                      </a:r>
                    </a:p>
                    <a:p>
                      <a:r>
                        <a:rPr lang="de-DE" sz="1800" b="0" i="0" u="none" strike="noStrike" kern="1200" baseline="0" dirty="0">
                          <a:solidFill>
                            <a:schemeClr val="dk1"/>
                          </a:solidFill>
                          <a:latin typeface="+mn-lt"/>
                          <a:ea typeface="+mn-ea"/>
                          <a:cs typeface="+mn-cs"/>
                        </a:rPr>
                        <a:t>Allergien </a:t>
                      </a:r>
                    </a:p>
                    <a:p>
                      <a:r>
                        <a:rPr lang="de-DE" sz="1800" b="0" i="0" u="none" strike="noStrike" kern="1200" baseline="0" dirty="0">
                          <a:solidFill>
                            <a:schemeClr val="dk1"/>
                          </a:solidFill>
                          <a:latin typeface="+mn-lt"/>
                          <a:ea typeface="+mn-ea"/>
                          <a:cs typeface="+mn-cs"/>
                        </a:rPr>
                        <a:t>Wechselwirkungen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u="none" strike="noStrike" kern="1200" baseline="0" dirty="0">
                        <a:solidFill>
                          <a:schemeClr val="dk1"/>
                        </a:solidFill>
                        <a:latin typeface="+mn-lt"/>
                        <a:ea typeface="+mn-ea"/>
                        <a:cs typeface="+mn-cs"/>
                      </a:endParaRPr>
                    </a:p>
                    <a:p>
                      <a:endParaRPr lang="de-DE" dirty="0"/>
                    </a:p>
                  </a:txBody>
                  <a:tcPr/>
                </a:tc>
                <a:extLst>
                  <a:ext uri="{0D108BD9-81ED-4DB2-BD59-A6C34878D82A}">
                    <a16:rowId xmlns:a16="http://schemas.microsoft.com/office/drawing/2014/main" val="2267559680"/>
                  </a:ext>
                </a:extLst>
              </a:tr>
              <a:tr h="1187939">
                <a:tc>
                  <a:txBody>
                    <a:bodyPr/>
                    <a:lstStyle/>
                    <a:p>
                      <a:r>
                        <a:rPr lang="de-DE" sz="1800" b="0" i="0" u="none" strike="noStrike" kern="1200" baseline="0" dirty="0">
                          <a:solidFill>
                            <a:schemeClr val="dk1"/>
                          </a:solidFill>
                          <a:latin typeface="+mn-lt"/>
                          <a:ea typeface="+mn-ea"/>
                          <a:cs typeface="+mn-cs"/>
                        </a:rPr>
                        <a:t>Infektabwehr mit Hilfe der körpereigenen Abwehr </a:t>
                      </a:r>
                    </a:p>
                    <a:p>
                      <a:endParaRPr lang="de-DE" dirty="0"/>
                    </a:p>
                  </a:txBody>
                  <a:tcPr/>
                </a:tc>
                <a:tc>
                  <a:txBody>
                    <a:bodyPr/>
                    <a:lstStyle/>
                    <a:p>
                      <a:r>
                        <a:rPr lang="de-DE" sz="1800" b="0" i="0" u="none" strike="noStrike" kern="1200" baseline="0" dirty="0">
                          <a:solidFill>
                            <a:srgbClr val="FF0000"/>
                          </a:solidFill>
                          <a:latin typeface="+mn-lt"/>
                          <a:ea typeface="+mn-ea"/>
                          <a:cs typeface="+mn-cs"/>
                        </a:rPr>
                        <a:t>Problem der Resistenzentwicklung: </a:t>
                      </a:r>
                    </a:p>
                    <a:p>
                      <a:r>
                        <a:rPr lang="de-DE" sz="1800" b="0" i="0" u="none" strike="noStrike" kern="1200" baseline="0" dirty="0">
                          <a:solidFill>
                            <a:srgbClr val="FF0000"/>
                          </a:solidFill>
                          <a:latin typeface="+mn-lt"/>
                          <a:ea typeface="+mn-ea"/>
                          <a:cs typeface="+mn-cs"/>
                        </a:rPr>
                        <a:t>„Unempfindlich werden“ Daher Einnahme nur nach Anordnung durch die ÄrztInnen. 	</a:t>
                      </a:r>
                      <a:endParaRPr lang="de-DE" dirty="0"/>
                    </a:p>
                  </a:txBody>
                  <a:tcPr/>
                </a:tc>
                <a:extLst>
                  <a:ext uri="{0D108BD9-81ED-4DB2-BD59-A6C34878D82A}">
                    <a16:rowId xmlns:a16="http://schemas.microsoft.com/office/drawing/2014/main" val="3099899234"/>
                  </a:ext>
                </a:extLst>
              </a:tr>
              <a:tr h="1367693">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rgbClr val="FF0000"/>
                          </a:solidFill>
                          <a:latin typeface="+mn-lt"/>
                          <a:ea typeface="+mn-ea"/>
                          <a:cs typeface="+mn-cs"/>
                        </a:rPr>
                        <a:t>Korrekte Einnahme in verordneter Dosierung wichtig</a:t>
                      </a:r>
                      <a:endParaRPr lang="de-DE" sz="1800" b="0" i="0" u="none" strike="noStrike" kern="1200" baseline="0" dirty="0">
                        <a:solidFill>
                          <a:schemeClr val="dk1"/>
                        </a:solidFill>
                        <a:latin typeface="+mn-lt"/>
                        <a:ea typeface="+mn-ea"/>
                        <a:cs typeface="+mn-cs"/>
                      </a:endParaRPr>
                    </a:p>
                    <a:p>
                      <a:endParaRPr lang="de-DE" dirty="0"/>
                    </a:p>
                  </a:txBody>
                  <a:tcPr/>
                </a:tc>
                <a:extLst>
                  <a:ext uri="{0D108BD9-81ED-4DB2-BD59-A6C34878D82A}">
                    <a16:rowId xmlns:a16="http://schemas.microsoft.com/office/drawing/2014/main" val="3313464303"/>
                  </a:ext>
                </a:extLst>
              </a:tr>
            </a:tbl>
          </a:graphicData>
        </a:graphic>
      </p:graphicFrame>
    </p:spTree>
    <p:extLst>
      <p:ext uri="{BB962C8B-B14F-4D97-AF65-F5344CB8AC3E}">
        <p14:creationId xmlns:p14="http://schemas.microsoft.com/office/powerpoint/2010/main" val="38147112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A65A41-0D0E-AD8E-12A8-481357787876}"/>
              </a:ext>
            </a:extLst>
          </p:cNvPr>
          <p:cNvSpPr txBox="1"/>
          <p:nvPr/>
        </p:nvSpPr>
        <p:spPr>
          <a:xfrm>
            <a:off x="339970" y="199292"/>
            <a:ext cx="11371384"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Antimykotika </a:t>
            </a:r>
          </a:p>
          <a:p>
            <a:r>
              <a:rPr lang="de-DE" sz="1800" b="0" i="0" u="none" strike="noStrike" baseline="0" dirty="0">
                <a:solidFill>
                  <a:srgbClr val="000000"/>
                </a:solidFill>
                <a:latin typeface="Calibri" panose="020F0502020204030204" pitchFamily="34" charset="0"/>
              </a:rPr>
              <a:t>Arzneimittel zur Behandlung von Pilzinfektionen, wie etwa </a:t>
            </a:r>
            <a:r>
              <a:rPr lang="de-DE" sz="1800" b="0" i="0" u="none" strike="noStrike" baseline="0" dirty="0" err="1">
                <a:solidFill>
                  <a:srgbClr val="000000"/>
                </a:solidFill>
                <a:latin typeface="Calibri" panose="020F0502020204030204" pitchFamily="34" charset="0"/>
              </a:rPr>
              <a:t>Fusspilz</a:t>
            </a:r>
            <a:r>
              <a:rPr lang="de-DE" sz="1800" b="0" i="0" u="none" strike="noStrike" baseline="0" dirty="0">
                <a:solidFill>
                  <a:srgbClr val="000000"/>
                </a:solidFill>
                <a:latin typeface="Calibri" panose="020F0502020204030204" pitchFamily="34" charset="0"/>
              </a:rPr>
              <a:t>, Nagelpilz oder Scheidenpilz. Sie stören die Bildung der Zellwände der Pilze &amp; hemmen sie so im Wachstum oder töten sie ab. </a:t>
            </a:r>
            <a:endParaRPr lang="de-DE" dirty="0"/>
          </a:p>
        </p:txBody>
      </p:sp>
      <p:sp>
        <p:nvSpPr>
          <p:cNvPr id="5" name="Textfeld 4">
            <a:extLst>
              <a:ext uri="{FF2B5EF4-FFF2-40B4-BE49-F238E27FC236}">
                <a16:creationId xmlns:a16="http://schemas.microsoft.com/office/drawing/2014/main" id="{C75FA9A8-76D4-08BC-0794-452476588AAC}"/>
              </a:ext>
            </a:extLst>
          </p:cNvPr>
          <p:cNvSpPr txBox="1"/>
          <p:nvPr/>
        </p:nvSpPr>
        <p:spPr>
          <a:xfrm>
            <a:off x="480646" y="1617785"/>
            <a:ext cx="11371384" cy="369332"/>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Anwendung dieser Arzneimittel erfolgt lokal (z. B. Salben) oder als Arzneimittel zum Schlucken (per </a:t>
            </a:r>
            <a:r>
              <a:rPr lang="de-DE" sz="1800" b="0" i="0" u="none" strike="noStrike" baseline="0" dirty="0" err="1">
                <a:solidFill>
                  <a:srgbClr val="000000"/>
                </a:solidFill>
                <a:latin typeface="Calibri" panose="020F0502020204030204" pitchFamily="34" charset="0"/>
              </a:rPr>
              <a:t>os</a:t>
            </a:r>
            <a:r>
              <a:rPr lang="de-DE" sz="1800" b="0" i="0" u="none" strike="noStrike" baseline="0" dirty="0">
                <a:solidFill>
                  <a:srgbClr val="000000"/>
                </a:solidFill>
                <a:latin typeface="Calibri" panose="020F0502020204030204" pitchFamily="34" charset="0"/>
              </a:rPr>
              <a:t>). </a:t>
            </a:r>
            <a:endParaRPr lang="de-DE" dirty="0"/>
          </a:p>
        </p:txBody>
      </p:sp>
      <p:pic>
        <p:nvPicPr>
          <p:cNvPr id="1026" name="Picture 2" descr="Ratgeber: Antimykotische Medikamente - Risiko &amp; Wirkung | mycare.de">
            <a:extLst>
              <a:ext uri="{FF2B5EF4-FFF2-40B4-BE49-F238E27FC236}">
                <a16:creationId xmlns:a16="http://schemas.microsoft.com/office/drawing/2014/main" id="{531C5880-D275-EA47-7EAD-81CBAB490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5" y="2121876"/>
            <a:ext cx="4232031" cy="4536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imykotika (Antipilzmittel) - Info-Seite - medikamente-per-klick">
            <a:extLst>
              <a:ext uri="{FF2B5EF4-FFF2-40B4-BE49-F238E27FC236}">
                <a16:creationId xmlns:a16="http://schemas.microsoft.com/office/drawing/2014/main" id="{B11F033A-BB1C-8F9D-EB8D-62CB650C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2505074"/>
            <a:ext cx="3906349" cy="214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159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DFD4393-7011-5244-2E09-1EC40BE7A30E}"/>
              </a:ext>
            </a:extLst>
          </p:cNvPr>
          <p:cNvSpPr txBox="1"/>
          <p:nvPr/>
        </p:nvSpPr>
        <p:spPr>
          <a:xfrm>
            <a:off x="257907" y="269632"/>
            <a:ext cx="11641015" cy="2893100"/>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Antivirale Therapie </a:t>
            </a:r>
          </a:p>
          <a:p>
            <a:r>
              <a:rPr lang="de-DE" sz="1800" b="0" i="0" u="none" strike="noStrike" baseline="0" dirty="0">
                <a:solidFill>
                  <a:srgbClr val="000000"/>
                </a:solidFill>
                <a:latin typeface="Calibri" panose="020F0502020204030204" pitchFamily="34" charset="0"/>
              </a:rPr>
              <a:t>gegen: Herpesviren: z. B. bei Fieberblasen oder Genitalherpes. Sehr bekannt: Zovirax®. </a:t>
            </a:r>
          </a:p>
          <a:p>
            <a:r>
              <a:rPr lang="de-DE" sz="1800" b="0" i="0" u="none" strike="noStrike" baseline="0" dirty="0">
                <a:solidFill>
                  <a:srgbClr val="000000"/>
                </a:solidFill>
                <a:latin typeface="Calibri" panose="020F0502020204030204" pitchFamily="34" charset="0"/>
              </a:rPr>
              <a:t>Influenza-A-Viren: (Einnahmebeginn so früh wie möglich). Sehr bekannt: </a:t>
            </a:r>
            <a:r>
              <a:rPr lang="de-DE" sz="1800" b="0" i="0" u="none" strike="noStrike" baseline="0" dirty="0" err="1">
                <a:solidFill>
                  <a:srgbClr val="000000"/>
                </a:solidFill>
                <a:latin typeface="Calibri" panose="020F0502020204030204" pitchFamily="34" charset="0"/>
              </a:rPr>
              <a:t>Tamiflu</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HI-Viren: </a:t>
            </a:r>
          </a:p>
          <a:p>
            <a:r>
              <a:rPr lang="de-DE" sz="1800" b="0" i="0" u="none" strike="noStrike" baseline="0" dirty="0">
                <a:solidFill>
                  <a:srgbClr val="000000"/>
                </a:solidFill>
                <a:latin typeface="Calibri" panose="020F0502020204030204" pitchFamily="34" charset="0"/>
              </a:rPr>
              <a:t>Hepatitis B: </a:t>
            </a:r>
          </a:p>
          <a:p>
            <a:r>
              <a:rPr lang="de-DE" sz="1800" b="0" i="0" u="none" strike="noStrike" baseline="0" dirty="0">
                <a:solidFill>
                  <a:srgbClr val="000000"/>
                </a:solidFill>
                <a:latin typeface="Calibri" panose="020F0502020204030204" pitchFamily="34" charset="0"/>
              </a:rPr>
              <a:t>Hepatitis C:</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r>
              <a:rPr lang="de-DE" b="0" i="0" dirty="0">
                <a:solidFill>
                  <a:srgbClr val="4D5156"/>
                </a:solidFill>
                <a:effectLst/>
                <a:latin typeface="Google Sans"/>
              </a:rPr>
              <a:t>Virostatika (auch </a:t>
            </a:r>
            <a:r>
              <a:rPr lang="de-DE" b="0" i="0" dirty="0" err="1">
                <a:solidFill>
                  <a:srgbClr val="4D5156"/>
                </a:solidFill>
                <a:effectLst/>
                <a:latin typeface="Google Sans"/>
              </a:rPr>
              <a:t>Virustatika</a:t>
            </a:r>
            <a:r>
              <a:rPr lang="de-DE" b="0" i="0" dirty="0">
                <a:solidFill>
                  <a:srgbClr val="4D5156"/>
                </a:solidFill>
                <a:effectLst/>
                <a:latin typeface="Google Sans"/>
              </a:rPr>
              <a:t>) sind antivirale Medikamente, also Mittel, die Viren hemmen. </a:t>
            </a:r>
            <a:r>
              <a:rPr lang="de-DE" b="0" i="0" dirty="0">
                <a:solidFill>
                  <a:srgbClr val="040C28"/>
                </a:solidFill>
                <a:effectLst/>
                <a:latin typeface="Google Sans"/>
              </a:rPr>
              <a:t>Sie verhindern dass die Erreger an körpereigene Zellen andocken oder sich im Inneren solcher Zellen vermehren können</a:t>
            </a:r>
            <a:endParaRPr lang="de-DE" dirty="0"/>
          </a:p>
        </p:txBody>
      </p:sp>
      <p:sp>
        <p:nvSpPr>
          <p:cNvPr id="5" name="Textfeld 4">
            <a:extLst>
              <a:ext uri="{FF2B5EF4-FFF2-40B4-BE49-F238E27FC236}">
                <a16:creationId xmlns:a16="http://schemas.microsoft.com/office/drawing/2014/main" id="{8FB11683-E8BB-D9FE-261A-91474E607F2C}"/>
              </a:ext>
            </a:extLst>
          </p:cNvPr>
          <p:cNvSpPr txBox="1"/>
          <p:nvPr/>
        </p:nvSpPr>
        <p:spPr>
          <a:xfrm>
            <a:off x="257906" y="2180492"/>
            <a:ext cx="8886093" cy="369332"/>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Antivirale Therapie: </a:t>
            </a:r>
            <a:endParaRPr lang="de-DE" dirty="0"/>
          </a:p>
        </p:txBody>
      </p:sp>
      <p:sp>
        <p:nvSpPr>
          <p:cNvPr id="7" name="Textfeld 6">
            <a:extLst>
              <a:ext uri="{FF2B5EF4-FFF2-40B4-BE49-F238E27FC236}">
                <a16:creationId xmlns:a16="http://schemas.microsoft.com/office/drawing/2014/main" id="{F92C8D1D-A6D3-6A75-DB1E-A924A6209936}"/>
              </a:ext>
            </a:extLst>
          </p:cNvPr>
          <p:cNvSpPr txBox="1"/>
          <p:nvPr/>
        </p:nvSpPr>
        <p:spPr>
          <a:xfrm>
            <a:off x="422031" y="3798277"/>
            <a:ext cx="11476891" cy="1846659"/>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23.11. Schmerzmittel (Analgetika) </a:t>
            </a:r>
          </a:p>
          <a:p>
            <a:r>
              <a:rPr lang="de-DE" sz="1800" b="0" i="0" u="none" strike="noStrike" baseline="0" dirty="0">
                <a:solidFill>
                  <a:srgbClr val="000000"/>
                </a:solidFill>
                <a:latin typeface="Arial" panose="020B0604020202020204" pitchFamily="34" charset="0"/>
                <a:cs typeface="Arial" panose="020B0604020202020204" pitchFamily="34" charset="0"/>
              </a:rPr>
              <a:t>Schmerzmittel wirken schmerzstillend/schmerzlindernd </a:t>
            </a:r>
          </a:p>
          <a:p>
            <a:r>
              <a:rPr lang="de-DE" sz="1800" b="0" i="0" u="none" strike="noStrike" baseline="0" dirty="0">
                <a:solidFill>
                  <a:srgbClr val="000000"/>
                </a:solidFill>
                <a:latin typeface="Arial" panose="020B0604020202020204" pitchFamily="34" charset="0"/>
                <a:cs typeface="Arial" panose="020B0604020202020204" pitchFamily="34" charset="0"/>
              </a:rPr>
              <a:t>Schmerz hat immer Warn- &amp; Schutzfunktion </a:t>
            </a:r>
          </a:p>
          <a:p>
            <a:r>
              <a:rPr lang="de-DE" sz="1800" b="0" i="0" u="none" strike="noStrike" baseline="0" dirty="0">
                <a:solidFill>
                  <a:srgbClr val="000000"/>
                </a:solidFill>
                <a:latin typeface="Arial" panose="020B0604020202020204" pitchFamily="34" charset="0"/>
                <a:cs typeface="Arial" panose="020B0604020202020204" pitchFamily="34" charset="0"/>
              </a:rPr>
              <a:t>Schmerz ist keine Krankheit, sondern ein Symptom </a:t>
            </a:r>
          </a:p>
          <a:p>
            <a:r>
              <a:rPr lang="de-DE" sz="1800" b="0" i="0" u="none" strike="noStrike" baseline="0" dirty="0">
                <a:solidFill>
                  <a:srgbClr val="000000"/>
                </a:solidFill>
                <a:latin typeface="Arial" panose="020B0604020202020204" pitchFamily="34" charset="0"/>
                <a:cs typeface="Arial" panose="020B0604020202020204" pitchFamily="34" charset="0"/>
              </a:rPr>
              <a:t>Schmerzursachen &amp; Schmerzhäufigkeit in der Gesellschaft: Siehe Grundzüge Betreuung </a:t>
            </a:r>
          </a:p>
          <a:p>
            <a:r>
              <a:rPr lang="de-DE" sz="1800" b="0" i="0" u="none" strike="noStrike" baseline="0" dirty="0">
                <a:solidFill>
                  <a:srgbClr val="FF0000"/>
                </a:solidFill>
                <a:latin typeface="Arial" panose="020B0604020202020204" pitchFamily="34" charset="0"/>
                <a:cs typeface="Arial" panose="020B0604020202020204" pitchFamily="34" charset="0"/>
              </a:rPr>
              <a:t>Analgesie: </a:t>
            </a:r>
            <a:r>
              <a:rPr lang="de-DE" sz="1800" b="0" i="0" u="none" strike="noStrike" baseline="0" dirty="0">
                <a:solidFill>
                  <a:srgbClr val="000000"/>
                </a:solidFill>
                <a:latin typeface="Arial" panose="020B0604020202020204" pitchFamily="34" charset="0"/>
                <a:cs typeface="Arial" panose="020B0604020202020204" pitchFamily="34" charset="0"/>
              </a:rPr>
              <a:t>medikamentöse Schmerzlinderung </a:t>
            </a:r>
          </a:p>
        </p:txBody>
      </p:sp>
      <p:pic>
        <p:nvPicPr>
          <p:cNvPr id="9" name="Grafik 8">
            <a:extLst>
              <a:ext uri="{FF2B5EF4-FFF2-40B4-BE49-F238E27FC236}">
                <a16:creationId xmlns:a16="http://schemas.microsoft.com/office/drawing/2014/main" id="{E614A8A2-B1EA-BCB0-8A84-58FBBC3274D1}"/>
              </a:ext>
            </a:extLst>
          </p:cNvPr>
          <p:cNvPicPr>
            <a:picLocks noChangeAspect="1"/>
          </p:cNvPicPr>
          <p:nvPr/>
        </p:nvPicPr>
        <p:blipFill>
          <a:blip r:embed="rId2"/>
          <a:stretch>
            <a:fillRect/>
          </a:stretch>
        </p:blipFill>
        <p:spPr>
          <a:xfrm>
            <a:off x="6160476" y="3886752"/>
            <a:ext cx="2062264" cy="1147864"/>
          </a:xfrm>
          <a:prstGeom prst="rect">
            <a:avLst/>
          </a:prstGeom>
        </p:spPr>
      </p:pic>
    </p:spTree>
    <p:extLst>
      <p:ext uri="{BB962C8B-B14F-4D97-AF65-F5344CB8AC3E}">
        <p14:creationId xmlns:p14="http://schemas.microsoft.com/office/powerpoint/2010/main" val="33577310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8ECF32B-9EC0-2356-CD9A-53983D96EBBE}"/>
              </a:ext>
            </a:extLst>
          </p:cNvPr>
          <p:cNvSpPr txBox="1"/>
          <p:nvPr/>
        </p:nvSpPr>
        <p:spPr>
          <a:xfrm>
            <a:off x="293077" y="304800"/>
            <a:ext cx="11476892" cy="1785104"/>
          </a:xfrm>
          <a:prstGeom prst="rect">
            <a:avLst/>
          </a:prstGeom>
          <a:noFill/>
        </p:spPr>
        <p:txBody>
          <a:bodyPr wrap="square">
            <a:spAutoFit/>
          </a:bodyPr>
          <a:lstStyle/>
          <a:p>
            <a:r>
              <a:rPr lang="de-DE" sz="2000" b="0" i="0" u="none" strike="noStrike" baseline="0" dirty="0">
                <a:solidFill>
                  <a:srgbClr val="FF0000"/>
                </a:solidFill>
                <a:latin typeface="Courier New" panose="02070309020205020404" pitchFamily="49" charset="0"/>
              </a:rPr>
              <a:t>Maßnahmen zur Schmerztherapie </a:t>
            </a:r>
          </a:p>
          <a:p>
            <a:r>
              <a:rPr lang="de-DE" sz="1800" b="0" i="0" u="none" strike="noStrike" baseline="0" dirty="0">
                <a:solidFill>
                  <a:srgbClr val="000000"/>
                </a:solidFill>
                <a:latin typeface="Courier New" panose="02070309020205020404" pitchFamily="49" charset="0"/>
              </a:rPr>
              <a:t>o Arzneimitteltherapie </a:t>
            </a:r>
          </a:p>
          <a:p>
            <a:r>
              <a:rPr lang="de-DE" sz="1800" b="0" i="0" u="none" strike="noStrike" baseline="0" dirty="0">
                <a:solidFill>
                  <a:srgbClr val="000000"/>
                </a:solidFill>
                <a:latin typeface="Courier New" panose="02070309020205020404" pitchFamily="49" charset="0"/>
              </a:rPr>
              <a:t>o Phytotherapie, Homöopathie </a:t>
            </a:r>
          </a:p>
          <a:p>
            <a:r>
              <a:rPr lang="de-DE" sz="1800" b="0" i="0" u="none" strike="noStrike" baseline="0" dirty="0">
                <a:solidFill>
                  <a:srgbClr val="000000"/>
                </a:solidFill>
                <a:latin typeface="Courier New" panose="02070309020205020404" pitchFamily="49" charset="0"/>
              </a:rPr>
              <a:t>o Physiotherapie </a:t>
            </a:r>
          </a:p>
          <a:p>
            <a:r>
              <a:rPr lang="de-DE" sz="1800" b="0" i="0" u="none" strike="noStrike" baseline="0" dirty="0">
                <a:solidFill>
                  <a:srgbClr val="000000"/>
                </a:solidFill>
                <a:latin typeface="Courier New" panose="02070309020205020404" pitchFamily="49" charset="0"/>
              </a:rPr>
              <a:t>o Psychologische Therapie </a:t>
            </a:r>
          </a:p>
          <a:p>
            <a:r>
              <a:rPr lang="de-DE" sz="1800" b="0" i="0" u="none" strike="noStrike" baseline="0" dirty="0">
                <a:solidFill>
                  <a:srgbClr val="000000"/>
                </a:solidFill>
                <a:latin typeface="Courier New" panose="02070309020205020404" pitchFamily="49" charset="0"/>
              </a:rPr>
              <a:t>o Neurologische/psychiatrische Therapie</a:t>
            </a:r>
          </a:p>
        </p:txBody>
      </p:sp>
      <p:sp>
        <p:nvSpPr>
          <p:cNvPr id="5" name="Textfeld 4">
            <a:extLst>
              <a:ext uri="{FF2B5EF4-FFF2-40B4-BE49-F238E27FC236}">
                <a16:creationId xmlns:a16="http://schemas.microsoft.com/office/drawing/2014/main" id="{4E348A48-0766-E4BC-0030-659D284D4AF8}"/>
              </a:ext>
            </a:extLst>
          </p:cNvPr>
          <p:cNvSpPr txBox="1"/>
          <p:nvPr/>
        </p:nvSpPr>
        <p:spPr>
          <a:xfrm>
            <a:off x="422031" y="2089904"/>
            <a:ext cx="11500338" cy="64633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Schmerztherapie im Alter: </a:t>
            </a:r>
          </a:p>
          <a:p>
            <a:r>
              <a:rPr lang="de-DE" sz="1800" b="0" i="0" u="none" strike="noStrike" baseline="0" dirty="0">
                <a:solidFill>
                  <a:srgbClr val="000000"/>
                </a:solidFill>
                <a:latin typeface="Calibri" panose="020F0502020204030204" pitchFamily="34" charset="0"/>
              </a:rPr>
              <a:t>Wechselwirkungen, Nieren/Lebertätigkeit, Dosisreduktionen </a:t>
            </a:r>
            <a:endParaRPr lang="de-DE" dirty="0"/>
          </a:p>
        </p:txBody>
      </p:sp>
      <p:sp>
        <p:nvSpPr>
          <p:cNvPr id="7" name="Textfeld 6">
            <a:extLst>
              <a:ext uri="{FF2B5EF4-FFF2-40B4-BE49-F238E27FC236}">
                <a16:creationId xmlns:a16="http://schemas.microsoft.com/office/drawing/2014/main" id="{41E122E5-9C5D-D9C5-BD02-C774526CE132}"/>
              </a:ext>
            </a:extLst>
          </p:cNvPr>
          <p:cNvSpPr txBox="1"/>
          <p:nvPr/>
        </p:nvSpPr>
        <p:spPr>
          <a:xfrm>
            <a:off x="422031" y="2883877"/>
            <a:ext cx="11594123" cy="3970318"/>
          </a:xfrm>
          <a:prstGeom prst="rect">
            <a:avLst/>
          </a:prstGeom>
          <a:noFill/>
        </p:spPr>
        <p:txBody>
          <a:bodyPr wrap="square">
            <a:spAutoFit/>
          </a:bodyPr>
          <a:lstStyle/>
          <a:p>
            <a:pPr algn="l"/>
            <a:r>
              <a:rPr lang="de-DE" b="0" i="0" dirty="0">
                <a:solidFill>
                  <a:srgbClr val="545454"/>
                </a:solidFill>
                <a:effectLst/>
                <a:latin typeface="Arial" panose="020B0604020202020204" pitchFamily="34" charset="0"/>
                <a:cs typeface="Arial" panose="020B0604020202020204" pitchFamily="34" charset="0"/>
              </a:rPr>
              <a:t>Chronische, also langfristig anhaltende Schmerzen nehmen im höheren Lebensalter zu. Werden jedoch seltener angemessen behandelt. Dies ist zum Teil darauf zurückzuführen, dass ältere Personen häufig nicht nur unter Schmerzen, sondern auch unter zahlreichen anderen Symptomen und Erkrankungen leiden. Die Folge ist, dass der Schmerz wegen anderer, mitunter lebensbedrohlicher Erkrankungen nicht das einzige Ziel der therapeutischen Bemühungen sein kann. So müssen die Schmerzmedikamente sorgfältig mit anderen erforderlichen Medikamenten abgestimmt werden, was nicht nur die Therapie, sondern auch die Diagnostik erschweren kann.</a:t>
            </a:r>
          </a:p>
          <a:p>
            <a:pPr algn="l"/>
            <a:r>
              <a:rPr lang="de-DE" b="0" i="0" dirty="0">
                <a:solidFill>
                  <a:srgbClr val="545454"/>
                </a:solidFill>
                <a:effectLst/>
                <a:latin typeface="Arial" panose="020B0604020202020204" pitchFamily="34" charset="0"/>
                <a:cs typeface="Arial" panose="020B0604020202020204" pitchFamily="34" charset="0"/>
              </a:rPr>
              <a:t>Besondere Probleme mit der Schmerzdiagnostik und -therapie ergeben sich, wenn die geistigen (kognitiven) Fähigkeiten eingeschränkt sind, d.h. bei Demenz. Je älter die Menschen sind, desto größer wird die Wahrscheinlichkeit, dass die geistigen Fähigkeiten beeinträchtigt sind und dass mehrere Medikamente eingenommen werden. Hinzu kommt ein im Alter veränderter Stoffwechsel, sodass je nach biologischem Alter des Patienten andere Therapiestrategien als bei Jüngeren eingesetzt werden müssen.</a:t>
            </a:r>
          </a:p>
          <a:p>
            <a:pPr algn="l"/>
            <a:br>
              <a:rPr lang="de-DE" b="0" i="0" dirty="0">
                <a:solidFill>
                  <a:srgbClr val="545454"/>
                </a:solidFill>
                <a:effectLst/>
                <a:latin typeface="Arial" panose="020B0604020202020204" pitchFamily="34" charset="0"/>
                <a:cs typeface="Arial" panose="020B0604020202020204" pitchFamily="34" charset="0"/>
              </a:rPr>
            </a:br>
            <a:r>
              <a:rPr lang="de-DE" b="0" i="0" dirty="0">
                <a:solidFill>
                  <a:srgbClr val="545454"/>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197452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6F07C55-D82F-FB74-5C66-B3885C01A9EB}"/>
              </a:ext>
            </a:extLst>
          </p:cNvPr>
          <p:cNvSpPr txBox="1"/>
          <p:nvPr/>
        </p:nvSpPr>
        <p:spPr>
          <a:xfrm>
            <a:off x="93785" y="199292"/>
            <a:ext cx="11828584" cy="2308324"/>
          </a:xfrm>
          <a:prstGeom prst="rect">
            <a:avLst/>
          </a:prstGeom>
          <a:noFill/>
        </p:spPr>
        <p:txBody>
          <a:bodyPr wrap="square">
            <a:spAutoFit/>
          </a:bodyPr>
          <a:lstStyle/>
          <a:p>
            <a:pPr algn="l"/>
            <a:r>
              <a:rPr lang="de-DE" b="1" i="0" dirty="0">
                <a:solidFill>
                  <a:srgbClr val="333333"/>
                </a:solidFill>
                <a:effectLst/>
                <a:latin typeface="Arial" panose="020B0604020202020204" pitchFamily="34" charset="0"/>
                <a:cs typeface="Arial" panose="020B0604020202020204" pitchFamily="34" charset="0"/>
              </a:rPr>
              <a:t>Schmerz thematisieren</a:t>
            </a:r>
            <a:endParaRPr lang="de-DE" b="0" i="0" dirty="0">
              <a:solidFill>
                <a:srgbClr val="545454"/>
              </a:solidFill>
              <a:effectLst/>
              <a:latin typeface="Arial" panose="020B0604020202020204" pitchFamily="34" charset="0"/>
              <a:cs typeface="Arial" panose="020B0604020202020204" pitchFamily="34" charset="0"/>
            </a:endParaRPr>
          </a:p>
          <a:p>
            <a:pPr algn="l"/>
            <a:r>
              <a:rPr lang="de-DE" b="0" i="0" dirty="0">
                <a:solidFill>
                  <a:srgbClr val="545454"/>
                </a:solidFill>
                <a:effectLst/>
                <a:latin typeface="Arial" panose="020B0604020202020204" pitchFamily="34" charset="0"/>
                <a:cs typeface="Arial" panose="020B0604020202020204" pitchFamily="34" charset="0"/>
              </a:rPr>
              <a:t>Ein weiteres Hindernis der Schmerztherapie im Alter beruht auf der Vorstellung, dass Schmerzen im Alter normal seien. </a:t>
            </a:r>
            <a:r>
              <a:rPr lang="de-DE" b="1" i="0" dirty="0">
                <a:solidFill>
                  <a:srgbClr val="545454"/>
                </a:solidFill>
                <a:effectLst/>
                <a:latin typeface="Arial" panose="020B0604020202020204" pitchFamily="34" charset="0"/>
                <a:cs typeface="Arial" panose="020B0604020202020204" pitchFamily="34" charset="0"/>
              </a:rPr>
              <a:t>Die Folge: Ältere berichten weniger spontan als Jüngere über Schmerzen.</a:t>
            </a:r>
            <a:r>
              <a:rPr lang="de-DE" b="0" i="0" dirty="0">
                <a:solidFill>
                  <a:srgbClr val="545454"/>
                </a:solidFill>
                <a:effectLst/>
                <a:latin typeface="Arial" panose="020B0604020202020204" pitchFamily="34" charset="0"/>
                <a:cs typeface="Arial" panose="020B0604020202020204" pitchFamily="34" charset="0"/>
              </a:rPr>
              <a:t> Da diese Auffassung auch Ärzten nicht fremd ist, fragen sie umgekehrt ältere Patienten oft nicht nach Schmerzen. Schmerz bei Älteren wird also häufig übersehen. Das bestätigt eine Befragung von Patienten über 70 Jahren: 15% gaben erst auf Nachfrage ihrem Hausarzt nicht bekannte Schmerzen an und waren dementsprechend nicht behandelt.  Es ist wichtig, dass Betroffene Personal und Ärzte über ihre Schmerzen informieren und dass Ärzte und Pfleger aktiv nachfragen, ob Schmerzen vorliegen.</a:t>
            </a:r>
            <a:endParaRPr lang="de-DE" dirty="0"/>
          </a:p>
        </p:txBody>
      </p:sp>
      <p:sp>
        <p:nvSpPr>
          <p:cNvPr id="5" name="Textfeld 4">
            <a:extLst>
              <a:ext uri="{FF2B5EF4-FFF2-40B4-BE49-F238E27FC236}">
                <a16:creationId xmlns:a16="http://schemas.microsoft.com/office/drawing/2014/main" id="{BBAF46FF-49F6-20AC-8698-14578CF3D887}"/>
              </a:ext>
            </a:extLst>
          </p:cNvPr>
          <p:cNvSpPr txBox="1"/>
          <p:nvPr/>
        </p:nvSpPr>
        <p:spPr>
          <a:xfrm>
            <a:off x="586154" y="3036277"/>
            <a:ext cx="10925908" cy="369332"/>
          </a:xfrm>
          <a:prstGeom prst="rect">
            <a:avLst/>
          </a:prstGeom>
          <a:noFill/>
        </p:spPr>
        <p:txBody>
          <a:bodyPr wrap="square">
            <a:spAutoFit/>
          </a:bodyPr>
          <a:lstStyle/>
          <a:p>
            <a:r>
              <a:rPr lang="de-DE" sz="1800" b="0" i="0" u="none" strike="noStrike" baseline="0" dirty="0" err="1">
                <a:solidFill>
                  <a:srgbClr val="000000"/>
                </a:solidFill>
                <a:latin typeface="Calibri" panose="020F0502020204030204" pitchFamily="34" charset="0"/>
              </a:rPr>
              <a:t>Opioidanalgetika</a:t>
            </a:r>
            <a:r>
              <a:rPr lang="de-DE" sz="1800" b="0" i="0" u="none" strike="noStrike" baseline="0" dirty="0">
                <a:solidFill>
                  <a:srgbClr val="000000"/>
                </a:solidFill>
                <a:latin typeface="Calibri" panose="020F0502020204030204" pitchFamily="34" charset="0"/>
              </a:rPr>
              <a:t> &amp; Nicht-</a:t>
            </a:r>
            <a:r>
              <a:rPr lang="de-DE" sz="1800" b="0" i="0" u="none" strike="noStrike" baseline="0" dirty="0" err="1">
                <a:solidFill>
                  <a:srgbClr val="000000"/>
                </a:solidFill>
                <a:latin typeface="Calibri" panose="020F0502020204030204" pitchFamily="34" charset="0"/>
              </a:rPr>
              <a:t>Opioidanalgetika</a:t>
            </a:r>
            <a:r>
              <a:rPr lang="de-DE" sz="1800" b="0" i="0" u="none" strike="noStrike" baseline="0" dirty="0">
                <a:solidFill>
                  <a:srgbClr val="000000"/>
                </a:solidFill>
                <a:latin typeface="Calibri" panose="020F0502020204030204" pitchFamily="34" charset="0"/>
              </a:rPr>
              <a:t> </a:t>
            </a:r>
            <a:endParaRPr lang="de-DE" dirty="0"/>
          </a:p>
        </p:txBody>
      </p:sp>
    </p:spTree>
    <p:extLst>
      <p:ext uri="{BB962C8B-B14F-4D97-AF65-F5344CB8AC3E}">
        <p14:creationId xmlns:p14="http://schemas.microsoft.com/office/powerpoint/2010/main" val="13612567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2">
            <a:extLst>
              <a:ext uri="{FF2B5EF4-FFF2-40B4-BE49-F238E27FC236}">
                <a16:creationId xmlns:a16="http://schemas.microsoft.com/office/drawing/2014/main" id="{524A9357-0840-35A2-BA89-B76B6ABD426F}"/>
              </a:ext>
            </a:extLst>
          </p:cNvPr>
          <p:cNvGraphicFramePr>
            <a:graphicFrameLocks noGrp="1"/>
          </p:cNvGraphicFramePr>
          <p:nvPr>
            <p:extLst>
              <p:ext uri="{D42A27DB-BD31-4B8C-83A1-F6EECF244321}">
                <p14:modId xmlns:p14="http://schemas.microsoft.com/office/powerpoint/2010/main" val="297828320"/>
              </p:ext>
            </p:extLst>
          </p:nvPr>
        </p:nvGraphicFramePr>
        <p:xfrm>
          <a:off x="175846" y="175847"/>
          <a:ext cx="11734800" cy="5893086"/>
        </p:xfrm>
        <a:graphic>
          <a:graphicData uri="http://schemas.openxmlformats.org/drawingml/2006/table">
            <a:tbl>
              <a:tblPr firstRow="1" bandRow="1">
                <a:tableStyleId>{5C22544A-7EE6-4342-B048-85BDC9FD1C3A}</a:tableStyleId>
              </a:tblPr>
              <a:tblGrid>
                <a:gridCol w="5867400">
                  <a:extLst>
                    <a:ext uri="{9D8B030D-6E8A-4147-A177-3AD203B41FA5}">
                      <a16:colId xmlns:a16="http://schemas.microsoft.com/office/drawing/2014/main" val="3952524067"/>
                    </a:ext>
                  </a:extLst>
                </a:gridCol>
                <a:gridCol w="5867400">
                  <a:extLst>
                    <a:ext uri="{9D8B030D-6E8A-4147-A177-3AD203B41FA5}">
                      <a16:colId xmlns:a16="http://schemas.microsoft.com/office/drawing/2014/main" val="14601850"/>
                    </a:ext>
                  </a:extLst>
                </a:gridCol>
              </a:tblGrid>
              <a:tr h="416229">
                <a:tc>
                  <a:txBody>
                    <a:bodyPr/>
                    <a:lstStyle/>
                    <a:p>
                      <a:r>
                        <a:rPr lang="de-DE" dirty="0" err="1">
                          <a:solidFill>
                            <a:schemeClr val="tx1"/>
                          </a:solidFill>
                        </a:rPr>
                        <a:t>Opioidanalgetika</a:t>
                      </a:r>
                      <a:endParaRPr lang="de-DE" dirty="0">
                        <a:solidFill>
                          <a:schemeClr val="tx1"/>
                        </a:solidFill>
                      </a:endParaRPr>
                    </a:p>
                  </a:txBody>
                  <a:tcPr/>
                </a:tc>
                <a:tc>
                  <a:txBody>
                    <a:bodyPr/>
                    <a:lstStyle/>
                    <a:p>
                      <a:r>
                        <a:rPr lang="de-DE" dirty="0">
                          <a:solidFill>
                            <a:schemeClr val="tx1"/>
                          </a:solidFill>
                        </a:rPr>
                        <a:t>Nicht </a:t>
                      </a:r>
                      <a:r>
                        <a:rPr lang="de-DE" dirty="0" err="1">
                          <a:solidFill>
                            <a:schemeClr val="tx1"/>
                          </a:solidFill>
                        </a:rPr>
                        <a:t>Opioidanalgetika</a:t>
                      </a:r>
                      <a:endParaRPr lang="de-DE" dirty="0">
                        <a:solidFill>
                          <a:schemeClr val="tx1"/>
                        </a:solidFill>
                      </a:endParaRPr>
                    </a:p>
                  </a:txBody>
                  <a:tcPr/>
                </a:tc>
                <a:extLst>
                  <a:ext uri="{0D108BD9-81ED-4DB2-BD59-A6C34878D82A}">
                    <a16:rowId xmlns:a16="http://schemas.microsoft.com/office/drawing/2014/main" val="81352076"/>
                  </a:ext>
                </a:extLst>
              </a:tr>
              <a:tr h="416229">
                <a:tc>
                  <a:txBody>
                    <a:bodyPr/>
                    <a:lstStyle/>
                    <a:p>
                      <a:r>
                        <a:rPr lang="de-DE" sz="1800" b="0" i="0" u="none" strike="noStrike" kern="1200" baseline="0" dirty="0">
                          <a:solidFill>
                            <a:schemeClr val="dk1"/>
                          </a:solidFill>
                          <a:latin typeface="+mn-lt"/>
                          <a:ea typeface="+mn-ea"/>
                          <a:cs typeface="+mn-cs"/>
                        </a:rPr>
                        <a:t>Sind stark schmerzstillend </a:t>
                      </a:r>
                      <a:endParaRPr lang="de-DE" dirty="0"/>
                    </a:p>
                  </a:txBody>
                  <a:tcPr/>
                </a:tc>
                <a:tc>
                  <a:txBody>
                    <a:bodyPr/>
                    <a:lstStyle/>
                    <a:p>
                      <a:r>
                        <a:rPr lang="de-DE" sz="1800" b="0" i="0" u="none" strike="noStrike" kern="1200" baseline="0" dirty="0">
                          <a:solidFill>
                            <a:schemeClr val="dk1"/>
                          </a:solidFill>
                          <a:latin typeface="+mn-lt"/>
                          <a:ea typeface="+mn-ea"/>
                          <a:cs typeface="+mn-cs"/>
                        </a:rPr>
                        <a:t>Sind schwach wirksam </a:t>
                      </a:r>
                      <a:endParaRPr lang="de-DE" dirty="0"/>
                    </a:p>
                  </a:txBody>
                  <a:tcPr/>
                </a:tc>
                <a:extLst>
                  <a:ext uri="{0D108BD9-81ED-4DB2-BD59-A6C34878D82A}">
                    <a16:rowId xmlns:a16="http://schemas.microsoft.com/office/drawing/2014/main" val="4198591050"/>
                  </a:ext>
                </a:extLst>
              </a:tr>
              <a:tr h="416229">
                <a:tc>
                  <a:txBody>
                    <a:bodyPr/>
                    <a:lstStyle/>
                    <a:p>
                      <a:r>
                        <a:rPr lang="de-DE" sz="1800" b="0" i="0" u="none" strike="noStrike" kern="1200" baseline="0" dirty="0">
                          <a:solidFill>
                            <a:schemeClr val="dk1"/>
                          </a:solidFill>
                          <a:latin typeface="+mn-lt"/>
                          <a:ea typeface="+mn-ea"/>
                          <a:cs typeface="+mn-cs"/>
                        </a:rPr>
                        <a:t>Wirken auf das zentrale Nervensystem </a:t>
                      </a:r>
                      <a:endParaRPr lang="de-DE" dirty="0"/>
                    </a:p>
                  </a:txBody>
                  <a:tcPr/>
                </a:tc>
                <a:tc>
                  <a:txBody>
                    <a:bodyPr/>
                    <a:lstStyle/>
                    <a:p>
                      <a:r>
                        <a:rPr lang="de-DE" sz="1800" b="0" i="0" u="none" strike="noStrike" kern="1200" baseline="0" dirty="0">
                          <a:solidFill>
                            <a:schemeClr val="dk1"/>
                          </a:solidFill>
                          <a:latin typeface="+mn-lt"/>
                          <a:ea typeface="+mn-ea"/>
                          <a:cs typeface="+mn-cs"/>
                        </a:rPr>
                        <a:t>Hemmen die Wirkung von Prostaglandinen in der Peripherie </a:t>
                      </a:r>
                      <a:endParaRPr lang="de-DE" dirty="0"/>
                    </a:p>
                  </a:txBody>
                  <a:tcPr/>
                </a:tc>
                <a:extLst>
                  <a:ext uri="{0D108BD9-81ED-4DB2-BD59-A6C34878D82A}">
                    <a16:rowId xmlns:a16="http://schemas.microsoft.com/office/drawing/2014/main" val="402381098"/>
                  </a:ext>
                </a:extLst>
              </a:tr>
              <a:tr h="1253263">
                <a:tc>
                  <a:txBody>
                    <a:bodyPr/>
                    <a:lstStyle/>
                    <a:p>
                      <a:r>
                        <a:rPr lang="de-DE" sz="1800" b="0" i="0" u="none" strike="noStrike" kern="1200" baseline="0" dirty="0">
                          <a:solidFill>
                            <a:srgbClr val="FF0000"/>
                          </a:solidFill>
                          <a:latin typeface="+mn-lt"/>
                          <a:ea typeface="+mn-ea"/>
                          <a:cs typeface="+mn-cs"/>
                        </a:rPr>
                        <a:t>Wirkung: </a:t>
                      </a:r>
                      <a:r>
                        <a:rPr lang="de-DE" sz="1800" b="0" i="0" u="none" strike="noStrike" kern="1200" baseline="0" dirty="0">
                          <a:solidFill>
                            <a:schemeClr val="dk1"/>
                          </a:solidFill>
                          <a:latin typeface="+mn-lt"/>
                          <a:ea typeface="+mn-ea"/>
                          <a:cs typeface="+mn-cs"/>
                        </a:rPr>
                        <a:t>Hemmen die zentrale Schmerzleitung , Beruhigend </a:t>
                      </a:r>
                    </a:p>
                    <a:p>
                      <a:r>
                        <a:rPr lang="de-DE" sz="1800" b="0" i="0" u="none" strike="noStrike" kern="1200" baseline="0" dirty="0">
                          <a:solidFill>
                            <a:schemeClr val="dk1"/>
                          </a:solidFill>
                          <a:latin typeface="+mn-lt"/>
                          <a:ea typeface="+mn-ea"/>
                          <a:cs typeface="+mn-cs"/>
                        </a:rPr>
                        <a:t>Euphorisierend , Hustendämpfend , Pupillenverengung </a:t>
                      </a:r>
                    </a:p>
                    <a:p>
                      <a:r>
                        <a:rPr lang="de-DE" sz="1800" b="0" i="0" u="none" strike="noStrike" kern="1200" baseline="0" dirty="0">
                          <a:solidFill>
                            <a:schemeClr val="dk1"/>
                          </a:solidFill>
                          <a:latin typeface="+mn-lt"/>
                          <a:ea typeface="+mn-ea"/>
                          <a:cs typeface="+mn-cs"/>
                        </a:rPr>
                        <a:t>Halluzinationen , Sucht , Übelkeit, Verstopfung</a:t>
                      </a:r>
                      <a:endParaRPr lang="de-DE" dirty="0"/>
                    </a:p>
                  </a:txBody>
                  <a:tcPr/>
                </a:tc>
                <a:tc>
                  <a:txBody>
                    <a:bodyPr/>
                    <a:lstStyle/>
                    <a:p>
                      <a:r>
                        <a:rPr lang="de-DE" sz="1800" b="0" i="0" u="none" strike="noStrike" kern="1200" baseline="0" dirty="0">
                          <a:solidFill>
                            <a:srgbClr val="FF0000"/>
                          </a:solidFill>
                          <a:latin typeface="+mn-lt"/>
                          <a:ea typeface="+mn-ea"/>
                          <a:cs typeface="+mn-cs"/>
                        </a:rPr>
                        <a:t>Wirkung:  </a:t>
                      </a:r>
                      <a:r>
                        <a:rPr lang="de-DE" sz="1800" b="0" i="0" u="none" strike="noStrike" kern="1200" baseline="0" dirty="0">
                          <a:solidFill>
                            <a:schemeClr val="dk1"/>
                          </a:solidFill>
                          <a:latin typeface="+mn-lt"/>
                          <a:ea typeface="+mn-ea"/>
                          <a:cs typeface="+mn-cs"/>
                        </a:rPr>
                        <a:t>schmerzstillend , entzündungshemmend </a:t>
                      </a:r>
                    </a:p>
                    <a:p>
                      <a:r>
                        <a:rPr lang="de-DE" sz="1800" b="0" i="0" u="none" strike="noStrike" kern="1200" baseline="0" dirty="0">
                          <a:solidFill>
                            <a:schemeClr val="dk1"/>
                          </a:solidFill>
                          <a:latin typeface="+mn-lt"/>
                          <a:ea typeface="+mn-ea"/>
                          <a:cs typeface="+mn-cs"/>
                        </a:rPr>
                        <a:t>fiebersenkend </a:t>
                      </a:r>
                      <a:endParaRPr lang="de-DE" dirty="0"/>
                    </a:p>
                  </a:txBody>
                  <a:tcPr/>
                </a:tc>
                <a:extLst>
                  <a:ext uri="{0D108BD9-81ED-4DB2-BD59-A6C34878D82A}">
                    <a16:rowId xmlns:a16="http://schemas.microsoft.com/office/drawing/2014/main" val="1341821162"/>
                  </a:ext>
                </a:extLst>
              </a:tr>
              <a:tr h="674833">
                <a:tc>
                  <a:txBody>
                    <a:bodyPr/>
                    <a:lstStyle/>
                    <a:p>
                      <a:r>
                        <a:rPr lang="de-DE" sz="1800" b="0" i="0" u="none" strike="noStrike" kern="1200" baseline="0" dirty="0">
                          <a:solidFill>
                            <a:srgbClr val="FF0000"/>
                          </a:solidFill>
                          <a:latin typeface="+mn-lt"/>
                          <a:ea typeface="+mn-ea"/>
                          <a:cs typeface="+mn-cs"/>
                        </a:rPr>
                        <a:t>Indikation: </a:t>
                      </a:r>
                      <a:r>
                        <a:rPr lang="de-DE" sz="1800" b="0" i="0" u="none" strike="noStrike" kern="1200" baseline="0" dirty="0">
                          <a:solidFill>
                            <a:schemeClr val="dk1"/>
                          </a:solidFill>
                          <a:latin typeface="+mn-lt"/>
                          <a:ea typeface="+mn-ea"/>
                          <a:cs typeface="+mn-cs"/>
                        </a:rPr>
                        <a:t>bei starken Schmerzen. Z. B. nach Operationen, Unfällen, Tumoren, Herzinfarkt, Arthrose </a:t>
                      </a:r>
                      <a:endParaRPr lang="de-DE" dirty="0"/>
                    </a:p>
                  </a:txBody>
                  <a:tcPr/>
                </a:tc>
                <a:tc>
                  <a:txBody>
                    <a:bodyPr/>
                    <a:lstStyle/>
                    <a:p>
                      <a:r>
                        <a:rPr lang="de-DE" sz="1800" b="0" i="0" u="none" strike="noStrike" kern="1200" baseline="0" dirty="0">
                          <a:solidFill>
                            <a:srgbClr val="FF0000"/>
                          </a:solidFill>
                          <a:latin typeface="+mn-lt"/>
                          <a:ea typeface="+mn-ea"/>
                          <a:cs typeface="+mn-cs"/>
                        </a:rPr>
                        <a:t>Indikation: </a:t>
                      </a:r>
                      <a:r>
                        <a:rPr lang="de-DE" sz="1800" b="0" i="0" u="none" strike="noStrike" kern="1200" baseline="0" dirty="0">
                          <a:solidFill>
                            <a:schemeClr val="dk1"/>
                          </a:solidFill>
                          <a:latin typeface="+mn-lt"/>
                          <a:ea typeface="+mn-ea"/>
                          <a:cs typeface="+mn-cs"/>
                        </a:rPr>
                        <a:t>allgemeine Schmerzzustände, grippale Infekte, teilweise zur Thromboseprophylaxe / Herzinfarkt </a:t>
                      </a:r>
                      <a:endParaRPr lang="de-DE" dirty="0"/>
                    </a:p>
                  </a:txBody>
                  <a:tcPr/>
                </a:tc>
                <a:extLst>
                  <a:ext uri="{0D108BD9-81ED-4DB2-BD59-A6C34878D82A}">
                    <a16:rowId xmlns:a16="http://schemas.microsoft.com/office/drawing/2014/main" val="3144618410"/>
                  </a:ext>
                </a:extLst>
              </a:tr>
              <a:tr h="1253263">
                <a:tc>
                  <a:txBody>
                    <a:bodyPr/>
                    <a:lstStyle/>
                    <a:p>
                      <a:r>
                        <a:rPr lang="de-DE" sz="1800" b="0" i="0" u="none" strike="noStrike" kern="1200" baseline="0" dirty="0">
                          <a:solidFill>
                            <a:srgbClr val="FF0000"/>
                          </a:solidFill>
                          <a:latin typeface="+mn-lt"/>
                          <a:ea typeface="+mn-ea"/>
                          <a:cs typeface="+mn-cs"/>
                        </a:rPr>
                        <a:t>Applikation: </a:t>
                      </a:r>
                      <a:r>
                        <a:rPr lang="de-DE" sz="1800" b="0" i="0" u="none" strike="noStrike" kern="1200" baseline="0" dirty="0">
                          <a:solidFill>
                            <a:schemeClr val="dk1"/>
                          </a:solidFill>
                          <a:latin typeface="+mn-lt"/>
                          <a:ea typeface="+mn-ea"/>
                          <a:cs typeface="+mn-cs"/>
                        </a:rPr>
                        <a:t>Oral, parenteral, transdermal (als Pflaster)</a:t>
                      </a:r>
                      <a:endParaRPr lang="de-DE" dirty="0"/>
                    </a:p>
                  </a:txBody>
                  <a:tcPr/>
                </a:tc>
                <a:tc>
                  <a:txBody>
                    <a:bodyPr/>
                    <a:lstStyle/>
                    <a:p>
                      <a:r>
                        <a:rPr lang="de-DE" sz="1800" b="0" i="0" u="none" strike="noStrike" kern="1200" baseline="0" dirty="0">
                          <a:solidFill>
                            <a:srgbClr val="FF0000"/>
                          </a:solidFill>
                          <a:latin typeface="+mn-lt"/>
                          <a:ea typeface="+mn-ea"/>
                          <a:cs typeface="+mn-cs"/>
                        </a:rPr>
                        <a:t>Applikation: </a:t>
                      </a:r>
                      <a:r>
                        <a:rPr lang="de-DE" sz="1800" b="0" i="0" u="none" strike="noStrike" kern="1200" baseline="0" dirty="0">
                          <a:solidFill>
                            <a:schemeClr val="dk1"/>
                          </a:solidFill>
                          <a:latin typeface="+mn-lt"/>
                          <a:ea typeface="+mn-ea"/>
                          <a:cs typeface="+mn-cs"/>
                        </a:rPr>
                        <a:t>z.B. als Salben, Cremen, Gele Tabletten, Tropfen, Zäpfchen erhältlich </a:t>
                      </a:r>
                    </a:p>
                    <a:p>
                      <a:r>
                        <a:rPr lang="de-DE" sz="1800" b="0" i="0" u="none" strike="noStrike" kern="1200" baseline="0" dirty="0">
                          <a:solidFill>
                            <a:srgbClr val="FF0000"/>
                          </a:solidFill>
                          <a:latin typeface="+mn-lt"/>
                          <a:ea typeface="+mn-ea"/>
                          <a:cs typeface="+mn-cs"/>
                        </a:rPr>
                        <a:t>Applikationsformen </a:t>
                      </a:r>
                      <a:r>
                        <a:rPr lang="de-DE" sz="1800" b="0" i="0" u="none" strike="noStrike" kern="1200" baseline="0" dirty="0">
                          <a:solidFill>
                            <a:schemeClr val="dk1"/>
                          </a:solidFill>
                          <a:latin typeface="+mn-lt"/>
                          <a:ea typeface="+mn-ea"/>
                          <a:cs typeface="+mn-cs"/>
                        </a:rPr>
                        <a:t>o</a:t>
                      </a:r>
                      <a:r>
                        <a:rPr lang="de-DE" sz="1800" b="0" i="0" u="none" strike="noStrike" kern="1200" baseline="0" dirty="0">
                          <a:solidFill>
                            <a:srgbClr val="FF0000"/>
                          </a:solidFill>
                          <a:latin typeface="+mn-lt"/>
                          <a:ea typeface="+mn-ea"/>
                          <a:cs typeface="+mn-cs"/>
                        </a:rPr>
                        <a:t> </a:t>
                      </a:r>
                      <a:r>
                        <a:rPr lang="de-DE" sz="1800" b="0" i="0" u="none" strike="noStrike" kern="1200" baseline="0" dirty="0">
                          <a:solidFill>
                            <a:schemeClr val="dk1"/>
                          </a:solidFill>
                          <a:latin typeface="+mn-lt"/>
                          <a:ea typeface="+mn-ea"/>
                          <a:cs typeface="+mn-cs"/>
                        </a:rPr>
                        <a:t>(Verabreichungs-formen): oral, rektal, auf die Haut </a:t>
                      </a:r>
                      <a:endParaRPr lang="de-DE" dirty="0"/>
                    </a:p>
                  </a:txBody>
                  <a:tcPr/>
                </a:tc>
                <a:extLst>
                  <a:ext uri="{0D108BD9-81ED-4DB2-BD59-A6C34878D82A}">
                    <a16:rowId xmlns:a16="http://schemas.microsoft.com/office/drawing/2014/main" val="1089413253"/>
                  </a:ext>
                </a:extLst>
              </a:tr>
              <a:tr h="1408045">
                <a:tc>
                  <a:txBody>
                    <a:bodyPr/>
                    <a:lstStyle/>
                    <a:p>
                      <a:r>
                        <a:rPr lang="de-DE" sz="1800" b="0" i="0" u="none" strike="noStrike" kern="1200" baseline="0" dirty="0">
                          <a:solidFill>
                            <a:srgbClr val="FF0000"/>
                          </a:solidFill>
                          <a:latin typeface="+mn-lt"/>
                          <a:ea typeface="+mn-ea"/>
                          <a:cs typeface="+mn-cs"/>
                        </a:rPr>
                        <a:t>Nebenwirkungen: </a:t>
                      </a:r>
                      <a:r>
                        <a:rPr lang="de-DE" sz="1800" b="0" i="0" u="none" strike="noStrike" kern="1200" baseline="0" dirty="0">
                          <a:solidFill>
                            <a:schemeClr val="dk1"/>
                          </a:solidFill>
                          <a:latin typeface="+mn-lt"/>
                          <a:ea typeface="+mn-ea"/>
                          <a:cs typeface="+mn-cs"/>
                        </a:rPr>
                        <a:t>Obstipation, Übelkeit , Abhängigkeit &amp; Sucht , </a:t>
                      </a:r>
                      <a:r>
                        <a:rPr lang="de-DE" sz="1800" b="0" i="0" u="none" strike="noStrike" kern="1200" baseline="0" dirty="0" err="1">
                          <a:solidFill>
                            <a:schemeClr val="dk1"/>
                          </a:solidFill>
                          <a:latin typeface="+mn-lt"/>
                          <a:ea typeface="+mn-ea"/>
                          <a:cs typeface="+mn-cs"/>
                        </a:rPr>
                        <a:t>Opioidvergiftung</a:t>
                      </a:r>
                      <a:r>
                        <a:rPr lang="de-DE" sz="1800" b="0" i="0" u="none" strike="noStrike" kern="1200" baseline="0" dirty="0">
                          <a:solidFill>
                            <a:schemeClr val="dk1"/>
                          </a:solidFill>
                          <a:latin typeface="+mn-lt"/>
                          <a:ea typeface="+mn-ea"/>
                          <a:cs typeface="+mn-cs"/>
                        </a:rPr>
                        <a:t> </a:t>
                      </a:r>
                      <a:endParaRPr lang="de-DE" dirty="0"/>
                    </a:p>
                  </a:txBody>
                  <a:tcPr/>
                </a:tc>
                <a:tc>
                  <a:txBody>
                    <a:bodyPr/>
                    <a:lstStyle/>
                    <a:p>
                      <a:r>
                        <a:rPr lang="de-DE" sz="1800" b="0" i="0" u="none" strike="noStrike" kern="1200" baseline="0" dirty="0">
                          <a:solidFill>
                            <a:srgbClr val="FF0000"/>
                          </a:solidFill>
                          <a:latin typeface="+mn-lt"/>
                          <a:ea typeface="+mn-ea"/>
                          <a:cs typeface="+mn-cs"/>
                        </a:rPr>
                        <a:t>Nebenwirkungen: </a:t>
                      </a:r>
                      <a:r>
                        <a:rPr lang="de-DE" sz="1800" b="0" i="0" u="none" strike="noStrike" kern="1200" baseline="0" dirty="0">
                          <a:solidFill>
                            <a:schemeClr val="dk1"/>
                          </a:solidFill>
                          <a:latin typeface="+mn-lt"/>
                          <a:ea typeface="+mn-ea"/>
                          <a:cs typeface="+mn-cs"/>
                        </a:rPr>
                        <a:t>Schleimhautschädigend (Achtung bei Magengeschwüren) , Asthma , Kindern (Aspirin) ,Leber/Nierenschäden , Störung der Blutgerinnung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Arzneimittelbedingter Dauerkopfschmerz 	</a:t>
                      </a:r>
                    </a:p>
                    <a:p>
                      <a:endParaRPr lang="de-DE" dirty="0"/>
                    </a:p>
                  </a:txBody>
                  <a:tcPr/>
                </a:tc>
                <a:extLst>
                  <a:ext uri="{0D108BD9-81ED-4DB2-BD59-A6C34878D82A}">
                    <a16:rowId xmlns:a16="http://schemas.microsoft.com/office/drawing/2014/main" val="3020768446"/>
                  </a:ext>
                </a:extLst>
              </a:tr>
            </a:tbl>
          </a:graphicData>
        </a:graphic>
      </p:graphicFrame>
    </p:spTree>
    <p:extLst>
      <p:ext uri="{BB962C8B-B14F-4D97-AF65-F5344CB8AC3E}">
        <p14:creationId xmlns:p14="http://schemas.microsoft.com/office/powerpoint/2010/main" val="10478716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A02297A-A410-6168-B0FF-3A96497ADCAF}"/>
              </a:ext>
            </a:extLst>
          </p:cNvPr>
          <p:cNvSpPr txBox="1"/>
          <p:nvPr/>
        </p:nvSpPr>
        <p:spPr>
          <a:xfrm>
            <a:off x="222739" y="1711570"/>
            <a:ext cx="8768862" cy="2062103"/>
          </a:xfrm>
          <a:prstGeom prst="rect">
            <a:avLst/>
          </a:prstGeom>
          <a:noFill/>
        </p:spPr>
        <p:txBody>
          <a:bodyPr wrap="square">
            <a:spAutoFit/>
          </a:bodyPr>
          <a:lstStyle/>
          <a:p>
            <a:endParaRPr lang="de-DE" sz="2000" b="0" i="0" u="none" strike="noStrike" baseline="0" dirty="0">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Symptome einer </a:t>
            </a:r>
            <a:r>
              <a:rPr lang="de-DE" sz="1800" b="0" i="0" u="none" strike="noStrike" baseline="0" dirty="0" err="1">
                <a:solidFill>
                  <a:srgbClr val="FF0000"/>
                </a:solidFill>
                <a:latin typeface="Calibri" panose="020F0502020204030204" pitchFamily="34" charset="0"/>
              </a:rPr>
              <a:t>Opioidvergiftung</a:t>
            </a:r>
            <a:r>
              <a:rPr lang="de-DE" sz="1800" b="0" i="0" u="none" strike="noStrike" baseline="0" dirty="0">
                <a:solidFill>
                  <a:srgbClr val="FF0000"/>
                </a:solidFill>
                <a:latin typeface="Calibri" panose="020F0502020204030204" pitchFamily="34" charset="0"/>
              </a:rPr>
              <a:t>: </a:t>
            </a:r>
          </a:p>
          <a:p>
            <a:r>
              <a:rPr lang="de-DE" sz="1800" b="0" i="0" u="none" strike="noStrike" baseline="0" dirty="0">
                <a:solidFill>
                  <a:srgbClr val="000000"/>
                </a:solidFill>
                <a:latin typeface="Wingdings" panose="05000000000000000000" pitchFamily="2" charset="2"/>
              </a:rPr>
              <a:t> </a:t>
            </a:r>
            <a:r>
              <a:rPr lang="de-DE" sz="1800" b="0" i="0" u="none" strike="noStrike" baseline="0" dirty="0">
                <a:solidFill>
                  <a:srgbClr val="000000"/>
                </a:solidFill>
                <a:latin typeface="Calibri" panose="020F0502020204030204" pitchFamily="34" charset="0"/>
              </a:rPr>
              <a:t>Pupillenverengung </a:t>
            </a:r>
          </a:p>
          <a:p>
            <a:r>
              <a:rPr lang="de-DE" sz="1800" b="0" i="0" u="none" strike="noStrike" baseline="0" dirty="0">
                <a:solidFill>
                  <a:srgbClr val="000000"/>
                </a:solidFill>
                <a:latin typeface="Wingdings" panose="05000000000000000000" pitchFamily="2" charset="2"/>
              </a:rPr>
              <a:t> </a:t>
            </a:r>
            <a:r>
              <a:rPr lang="de-DE" sz="1800" b="0" i="0" u="none" strike="noStrike" baseline="0" dirty="0">
                <a:solidFill>
                  <a:srgbClr val="000000"/>
                </a:solidFill>
                <a:latin typeface="Calibri" panose="020F0502020204030204" pitchFamily="34" charset="0"/>
              </a:rPr>
              <a:t>Atemlähmung </a:t>
            </a:r>
          </a:p>
          <a:p>
            <a:r>
              <a:rPr lang="de-DE" sz="1800" b="0" i="0" u="none" strike="noStrike" baseline="0" dirty="0">
                <a:solidFill>
                  <a:srgbClr val="000000"/>
                </a:solidFill>
                <a:latin typeface="Wingdings" panose="05000000000000000000" pitchFamily="2" charset="2"/>
              </a:rPr>
              <a:t> </a:t>
            </a:r>
            <a:r>
              <a:rPr lang="de-DE" sz="1800" b="0" i="0" u="none" strike="noStrike" baseline="0" dirty="0">
                <a:solidFill>
                  <a:srgbClr val="000000"/>
                </a:solidFill>
                <a:latin typeface="Calibri" panose="020F0502020204030204" pitchFamily="34" charset="0"/>
              </a:rPr>
              <a:t>Bewusstlosigkeit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LEBENSGEFAHR </a:t>
            </a:r>
            <a:r>
              <a:rPr lang="de-DE" sz="1800" b="0" i="0" u="none" strike="noStrike" baseline="0" dirty="0">
                <a:solidFill>
                  <a:srgbClr val="000000"/>
                </a:solidFill>
                <a:latin typeface="Calibri" panose="020F0502020204030204" pitchFamily="34" charset="0"/>
              </a:rPr>
              <a:t>	</a:t>
            </a:r>
          </a:p>
        </p:txBody>
      </p:sp>
      <p:sp>
        <p:nvSpPr>
          <p:cNvPr id="7" name="Textfeld 6">
            <a:extLst>
              <a:ext uri="{FF2B5EF4-FFF2-40B4-BE49-F238E27FC236}">
                <a16:creationId xmlns:a16="http://schemas.microsoft.com/office/drawing/2014/main" id="{1EAF4C80-5015-42D6-93CB-53F12757114D}"/>
              </a:ext>
            </a:extLst>
          </p:cNvPr>
          <p:cNvSpPr txBox="1"/>
          <p:nvPr/>
        </p:nvSpPr>
        <p:spPr>
          <a:xfrm>
            <a:off x="222738" y="140677"/>
            <a:ext cx="118168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Prostaglandine hormonähnliche, in zahlreichen Geweben produzierte Stoffe mit vielfältigen Wirkungen auf innere Organe (Organ) und Hormonsysteme. Große Bedeutung beim Entstehen von Entzündungen mit Schmerz. Sensibilisieren die Schmerzrezeptoren, sind an der Bildung von Dauerschmerz beteiligt, fördern die Erregungsübertragung nozizeptiver Impulse im ZNS (Nervensystem). Periphere Analgetika hemmen die Bildung von Prostaglandinen</a:t>
            </a:r>
          </a:p>
        </p:txBody>
      </p:sp>
      <p:sp>
        <p:nvSpPr>
          <p:cNvPr id="9" name="Textfeld 8">
            <a:extLst>
              <a:ext uri="{FF2B5EF4-FFF2-40B4-BE49-F238E27FC236}">
                <a16:creationId xmlns:a16="http://schemas.microsoft.com/office/drawing/2014/main" id="{54EADC2F-6978-924F-2203-A9159EC3FD0D}"/>
              </a:ext>
            </a:extLst>
          </p:cNvPr>
          <p:cNvSpPr txBox="1"/>
          <p:nvPr/>
        </p:nvSpPr>
        <p:spPr>
          <a:xfrm rot="10800000" flipV="1">
            <a:off x="222738" y="3667183"/>
            <a:ext cx="8921262" cy="954107"/>
          </a:xfrm>
          <a:prstGeom prst="rect">
            <a:avLst/>
          </a:prstGeom>
          <a:noFill/>
        </p:spPr>
        <p:txBody>
          <a:bodyPr wrap="square">
            <a:spAutoFit/>
          </a:bodyPr>
          <a:lstStyle/>
          <a:p>
            <a:endParaRPr lang="de-DE" sz="2000" b="0" i="0" u="none" strike="noStrike" baseline="0" dirty="0">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Opioide sind eine Abwandlung von Morphin, haben unterschiedlich starke Wirkung </a:t>
            </a:r>
          </a:p>
          <a:p>
            <a:r>
              <a:rPr lang="de-DE" sz="1800" b="0" i="0" u="none" strike="noStrike" baseline="0" dirty="0">
                <a:solidFill>
                  <a:srgbClr val="000000"/>
                </a:solidFill>
                <a:latin typeface="Calibri" panose="020F0502020204030204" pitchFamily="34" charset="0"/>
              </a:rPr>
              <a:t>	</a:t>
            </a:r>
          </a:p>
        </p:txBody>
      </p:sp>
      <p:sp>
        <p:nvSpPr>
          <p:cNvPr id="11" name="Textfeld 10">
            <a:extLst>
              <a:ext uri="{FF2B5EF4-FFF2-40B4-BE49-F238E27FC236}">
                <a16:creationId xmlns:a16="http://schemas.microsoft.com/office/drawing/2014/main" id="{74A05410-8295-1005-E8B0-247A9159C7CD}"/>
              </a:ext>
            </a:extLst>
          </p:cNvPr>
          <p:cNvSpPr txBox="1"/>
          <p:nvPr/>
        </p:nvSpPr>
        <p:spPr>
          <a:xfrm>
            <a:off x="304800" y="4444662"/>
            <a:ext cx="11664462" cy="400110"/>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Beobachtungs- &amp; Unterstützungsaufgaben von HH sind: </a:t>
            </a:r>
            <a:r>
              <a:rPr lang="de-DE" sz="1800" b="0" i="0" u="none" strike="noStrike" baseline="0" dirty="0">
                <a:solidFill>
                  <a:srgbClr val="000000"/>
                </a:solidFill>
                <a:latin typeface="Calibri" panose="020F0502020204030204" pitchFamily="34" charset="0"/>
              </a:rPr>
              <a:t>	</a:t>
            </a:r>
          </a:p>
        </p:txBody>
      </p:sp>
      <p:sp>
        <p:nvSpPr>
          <p:cNvPr id="13" name="Textfeld 12">
            <a:extLst>
              <a:ext uri="{FF2B5EF4-FFF2-40B4-BE49-F238E27FC236}">
                <a16:creationId xmlns:a16="http://schemas.microsoft.com/office/drawing/2014/main" id="{F605DC3E-EF17-F5AD-4F08-20FDC27A4621}"/>
              </a:ext>
            </a:extLst>
          </p:cNvPr>
          <p:cNvSpPr txBox="1"/>
          <p:nvPr/>
        </p:nvSpPr>
        <p:spPr>
          <a:xfrm rot="10800000" flipV="1">
            <a:off x="152397" y="5506491"/>
            <a:ext cx="11816863" cy="954108"/>
          </a:xfrm>
          <a:prstGeom prst="rect">
            <a:avLst/>
          </a:prstGeom>
          <a:noFill/>
        </p:spPr>
        <p:txBody>
          <a:bodyPr wrap="square">
            <a:spAutoFit/>
          </a:bodyPr>
          <a:lstStyle/>
          <a:p>
            <a:r>
              <a:rPr lang="de-DE" b="0" i="0" dirty="0">
                <a:solidFill>
                  <a:srgbClr val="FF0000"/>
                </a:solidFill>
                <a:effectLst/>
                <a:latin typeface="Google Sans"/>
              </a:rPr>
              <a:t>Als Peripherie bezeichnet man in der Medizin die vom Körperstamm weg orientierten oder entfernten Strukturen. Im speziellen bezeichnet man die herzfernen Blutgefäße als peripher sowie die außerhalb des ZNS liegenden neuronalen Strukturen als peripheres Nervensystem PNS.</a:t>
            </a:r>
            <a:endParaRPr lang="de-DE" dirty="0">
              <a:solidFill>
                <a:srgbClr val="FF0000"/>
              </a:solidFill>
            </a:endParaRPr>
          </a:p>
        </p:txBody>
      </p:sp>
    </p:spTree>
    <p:extLst>
      <p:ext uri="{BB962C8B-B14F-4D97-AF65-F5344CB8AC3E}">
        <p14:creationId xmlns:p14="http://schemas.microsoft.com/office/powerpoint/2010/main" val="2228801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3A27551-37E4-E87A-1F4C-9E5445DE81B1}"/>
              </a:ext>
            </a:extLst>
          </p:cNvPr>
          <p:cNvSpPr txBox="1"/>
          <p:nvPr/>
        </p:nvSpPr>
        <p:spPr>
          <a:xfrm>
            <a:off x="175845" y="164123"/>
            <a:ext cx="11922369" cy="1292662"/>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23.12. Steroide </a:t>
            </a:r>
          </a:p>
          <a:p>
            <a:r>
              <a:rPr lang="de-DE" sz="1800" b="0" i="0" u="none" strike="noStrike" baseline="0" dirty="0">
                <a:solidFill>
                  <a:srgbClr val="000000"/>
                </a:solidFill>
                <a:latin typeface="Calibri" panose="020F0502020204030204" pitchFamily="34" charset="0"/>
              </a:rPr>
              <a:t>Aus Cholesterin werden Lipoproteine &amp; Steroidhormone aufgebaut, z. B. die Hormone der Nebennierenrinde (Cortison). Künstliche Derivate des zu den Steroiden zählenden männlichen Sexualhormons Testosteron, die Anabolika, werden als Muskelaufbaupräparate verwendet &amp; sind daher auch als Dopingmittel bekannt </a:t>
            </a:r>
            <a:endParaRPr lang="de-DE" dirty="0"/>
          </a:p>
        </p:txBody>
      </p:sp>
      <p:sp>
        <p:nvSpPr>
          <p:cNvPr id="5" name="Textfeld 4">
            <a:extLst>
              <a:ext uri="{FF2B5EF4-FFF2-40B4-BE49-F238E27FC236}">
                <a16:creationId xmlns:a16="http://schemas.microsoft.com/office/drawing/2014/main" id="{7D305B2C-4EF3-0C1D-E119-2168DC42E840}"/>
              </a:ext>
            </a:extLst>
          </p:cNvPr>
          <p:cNvSpPr txBox="1"/>
          <p:nvPr/>
        </p:nvSpPr>
        <p:spPr>
          <a:xfrm>
            <a:off x="175845" y="1781908"/>
            <a:ext cx="11699632" cy="1231106"/>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Cortison </a:t>
            </a:r>
          </a:p>
          <a:p>
            <a:r>
              <a:rPr lang="de-DE" sz="1800" b="0" i="0" u="none" strike="noStrike" baseline="0" dirty="0">
                <a:solidFill>
                  <a:srgbClr val="000000"/>
                </a:solidFill>
                <a:latin typeface="Calibri" panose="020F0502020204030204" pitchFamily="34" charset="0"/>
              </a:rPr>
              <a:t>Mobilisiert Energiereserven &amp; bewirkt den Abbau von Eiweiß. Dadurch kommt es zur Blutzuckersteigerung &amp; zur Fettfreisetzung. Cortison sichert die Herzkreislauffunktion &amp; steuert den Wasserelektrolythaushalt. Die Zellteilung wird verlangsamt &amp; es werden immunologische &amp; allergische Prozesse unterdrückt. 	</a:t>
            </a:r>
          </a:p>
        </p:txBody>
      </p:sp>
      <p:graphicFrame>
        <p:nvGraphicFramePr>
          <p:cNvPr id="6" name="Tabelle 6">
            <a:extLst>
              <a:ext uri="{FF2B5EF4-FFF2-40B4-BE49-F238E27FC236}">
                <a16:creationId xmlns:a16="http://schemas.microsoft.com/office/drawing/2014/main" id="{9408E4A0-711C-B35A-FA9E-EE2A07912904}"/>
              </a:ext>
            </a:extLst>
          </p:cNvPr>
          <p:cNvGraphicFramePr>
            <a:graphicFrameLocks noGrp="1"/>
          </p:cNvGraphicFramePr>
          <p:nvPr>
            <p:extLst>
              <p:ext uri="{D42A27DB-BD31-4B8C-83A1-F6EECF244321}">
                <p14:modId xmlns:p14="http://schemas.microsoft.com/office/powerpoint/2010/main" val="800993166"/>
              </p:ext>
            </p:extLst>
          </p:nvPr>
        </p:nvGraphicFramePr>
        <p:xfrm>
          <a:off x="269631" y="3118338"/>
          <a:ext cx="11605845" cy="3212124"/>
        </p:xfrm>
        <a:graphic>
          <a:graphicData uri="http://schemas.openxmlformats.org/drawingml/2006/table">
            <a:tbl>
              <a:tblPr firstRow="1" bandRow="1">
                <a:tableStyleId>{5C22544A-7EE6-4342-B048-85BDC9FD1C3A}</a:tableStyleId>
              </a:tblPr>
              <a:tblGrid>
                <a:gridCol w="3868615">
                  <a:extLst>
                    <a:ext uri="{9D8B030D-6E8A-4147-A177-3AD203B41FA5}">
                      <a16:colId xmlns:a16="http://schemas.microsoft.com/office/drawing/2014/main" val="2995522666"/>
                    </a:ext>
                  </a:extLst>
                </a:gridCol>
                <a:gridCol w="3868615">
                  <a:extLst>
                    <a:ext uri="{9D8B030D-6E8A-4147-A177-3AD203B41FA5}">
                      <a16:colId xmlns:a16="http://schemas.microsoft.com/office/drawing/2014/main" val="3785664846"/>
                    </a:ext>
                  </a:extLst>
                </a:gridCol>
                <a:gridCol w="3868615">
                  <a:extLst>
                    <a:ext uri="{9D8B030D-6E8A-4147-A177-3AD203B41FA5}">
                      <a16:colId xmlns:a16="http://schemas.microsoft.com/office/drawing/2014/main" val="3719003509"/>
                    </a:ext>
                  </a:extLst>
                </a:gridCol>
              </a:tblGrid>
              <a:tr h="46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Cortison 	</a:t>
                      </a:r>
                      <a:endParaRPr lang="de-DE" dirty="0"/>
                    </a:p>
                  </a:txBody>
                  <a:tcPr/>
                </a:tc>
                <a:tc>
                  <a:txBody>
                    <a:bodyPr/>
                    <a:lstStyle/>
                    <a:p>
                      <a:r>
                        <a:rPr lang="de-DE" dirty="0">
                          <a:solidFill>
                            <a:schemeClr val="tx1"/>
                          </a:solidFill>
                        </a:rPr>
                        <a:t>Indikation</a:t>
                      </a:r>
                    </a:p>
                  </a:txBody>
                  <a:tcPr/>
                </a:tc>
                <a:tc>
                  <a:txBody>
                    <a:bodyPr/>
                    <a:lstStyle/>
                    <a:p>
                      <a:r>
                        <a:rPr lang="de-DE" dirty="0">
                          <a:solidFill>
                            <a:schemeClr val="tx1"/>
                          </a:solidFill>
                        </a:rPr>
                        <a:t>Nebenwirkung</a:t>
                      </a:r>
                    </a:p>
                  </a:txBody>
                  <a:tcPr/>
                </a:tc>
                <a:extLst>
                  <a:ext uri="{0D108BD9-81ED-4DB2-BD59-A6C34878D82A}">
                    <a16:rowId xmlns:a16="http://schemas.microsoft.com/office/drawing/2014/main" val="1813305853"/>
                  </a:ext>
                </a:extLst>
              </a:tr>
              <a:tr h="574430">
                <a:tc>
                  <a:txBody>
                    <a:bodyPr/>
                    <a:lstStyle/>
                    <a:p>
                      <a:r>
                        <a:rPr lang="de-DE" sz="1800" b="0" i="0" u="none" strike="noStrike" kern="1200" baseline="0" dirty="0">
                          <a:solidFill>
                            <a:schemeClr val="dk1"/>
                          </a:solidFill>
                          <a:latin typeface="+mn-lt"/>
                          <a:ea typeface="+mn-ea"/>
                          <a:cs typeface="+mn-cs"/>
                        </a:rPr>
                        <a:t>Hormon der Nebennierenrinde </a:t>
                      </a:r>
                      <a:endParaRPr lang="de-DE" dirty="0"/>
                    </a:p>
                  </a:txBody>
                  <a:tcPr/>
                </a:tc>
                <a:tc>
                  <a:txBody>
                    <a:bodyPr/>
                    <a:lstStyle/>
                    <a:p>
                      <a:r>
                        <a:rPr lang="de-DE" sz="1800" b="0" i="0" u="none" strike="noStrike" kern="1200" baseline="0" dirty="0">
                          <a:solidFill>
                            <a:schemeClr val="dk1"/>
                          </a:solidFill>
                          <a:latin typeface="+mn-lt"/>
                          <a:ea typeface="+mn-ea"/>
                          <a:cs typeface="+mn-cs"/>
                        </a:rPr>
                        <a:t>Rheumatische Erkrankungen</a:t>
                      </a:r>
                    </a:p>
                    <a:p>
                      <a:endParaRPr lang="de-DE" dirty="0"/>
                    </a:p>
                  </a:txBody>
                  <a:tcPr/>
                </a:tc>
                <a:tc>
                  <a:txBody>
                    <a:bodyPr/>
                    <a:lstStyle/>
                    <a:p>
                      <a:r>
                        <a:rPr lang="de-DE" sz="1800" b="0" i="0" u="none" strike="noStrike" kern="1200" baseline="0" dirty="0">
                          <a:solidFill>
                            <a:schemeClr val="dk1"/>
                          </a:solidFill>
                          <a:latin typeface="+mn-lt"/>
                          <a:ea typeface="+mn-ea"/>
                          <a:cs typeface="+mn-cs"/>
                        </a:rPr>
                        <a:t>Hemmung der Wundheilung </a:t>
                      </a:r>
                    </a:p>
                    <a:p>
                      <a:endParaRPr lang="de-DE" dirty="0"/>
                    </a:p>
                  </a:txBody>
                  <a:tcPr/>
                </a:tc>
                <a:extLst>
                  <a:ext uri="{0D108BD9-81ED-4DB2-BD59-A6C34878D82A}">
                    <a16:rowId xmlns:a16="http://schemas.microsoft.com/office/drawing/2014/main" val="3735747310"/>
                  </a:ext>
                </a:extLst>
              </a:tr>
              <a:tr h="438443">
                <a:tc>
                  <a:txBody>
                    <a:bodyPr/>
                    <a:lstStyle/>
                    <a:p>
                      <a:r>
                        <a:rPr lang="de-DE" sz="1800" b="0" i="0" u="none" strike="noStrike" kern="1200" baseline="0" dirty="0">
                          <a:solidFill>
                            <a:schemeClr val="dk1"/>
                          </a:solidFill>
                          <a:latin typeface="+mn-lt"/>
                          <a:ea typeface="+mn-ea"/>
                          <a:cs typeface="+mn-cs"/>
                        </a:rPr>
                        <a:t>Sehr stark entzündungshemmend</a:t>
                      </a:r>
                      <a:endParaRPr lang="de-DE" dirty="0"/>
                    </a:p>
                  </a:txBody>
                  <a:tcPr/>
                </a:tc>
                <a:tc>
                  <a:txBody>
                    <a:bodyPr/>
                    <a:lstStyle/>
                    <a:p>
                      <a:r>
                        <a:rPr lang="de-DE" sz="1800" b="0" i="0" u="none" strike="noStrike" kern="1200" baseline="0" dirty="0">
                          <a:solidFill>
                            <a:schemeClr val="dk1"/>
                          </a:solidFill>
                          <a:latin typeface="+mn-lt"/>
                          <a:ea typeface="+mn-ea"/>
                          <a:cs typeface="+mn-cs"/>
                        </a:rPr>
                        <a:t>Autoimmunerkrankungen 	</a:t>
                      </a:r>
                    </a:p>
                    <a:p>
                      <a:endParaRPr lang="de-DE" dirty="0"/>
                    </a:p>
                  </a:txBody>
                  <a:tcPr/>
                </a:tc>
                <a:tc>
                  <a:txBody>
                    <a:bodyPr/>
                    <a:lstStyle/>
                    <a:p>
                      <a:r>
                        <a:rPr lang="de-DE" sz="1800" b="0" i="0" u="none" strike="noStrike" kern="1200" baseline="0" dirty="0">
                          <a:solidFill>
                            <a:schemeClr val="dk1"/>
                          </a:solidFill>
                          <a:latin typeface="+mn-lt"/>
                          <a:ea typeface="+mn-ea"/>
                          <a:cs typeface="+mn-cs"/>
                        </a:rPr>
                        <a:t>Schwächung des Immunsystems – Infektionsgefahr </a:t>
                      </a:r>
                      <a:endParaRPr lang="de-DE" dirty="0"/>
                    </a:p>
                  </a:txBody>
                  <a:tcPr/>
                </a:tc>
                <a:extLst>
                  <a:ext uri="{0D108BD9-81ED-4DB2-BD59-A6C34878D82A}">
                    <a16:rowId xmlns:a16="http://schemas.microsoft.com/office/drawing/2014/main" val="467780757"/>
                  </a:ext>
                </a:extLst>
              </a:tr>
              <a:tr h="864578">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Allergien ,Chronischen Entzündungen </a:t>
                      </a:r>
                    </a:p>
                    <a:p>
                      <a:r>
                        <a:rPr lang="de-DE" sz="1800" b="0" i="0" u="none" strike="noStrike" kern="1200" baseline="0" dirty="0">
                          <a:solidFill>
                            <a:schemeClr val="dk1"/>
                          </a:solidFill>
                          <a:latin typeface="+mn-lt"/>
                          <a:ea typeface="+mn-ea"/>
                          <a:cs typeface="+mn-cs"/>
                        </a:rPr>
                        <a:t>	</a:t>
                      </a:r>
                    </a:p>
                    <a:p>
                      <a:endParaRPr lang="de-DE" sz="1800" b="0" i="0" u="none" strike="noStrike" kern="1200" baseline="0" dirty="0">
                        <a:solidFill>
                          <a:schemeClr val="dk1"/>
                        </a:solidFill>
                        <a:latin typeface="+mn-lt"/>
                        <a:ea typeface="+mn-ea"/>
                        <a:cs typeface="+mn-cs"/>
                      </a:endParaRPr>
                    </a:p>
                    <a:p>
                      <a:endParaRPr lang="de-DE" sz="1800" b="0" i="0" u="none" strike="noStrike" kern="1200" baseline="0" dirty="0">
                        <a:solidFill>
                          <a:schemeClr val="dk1"/>
                        </a:solidFill>
                        <a:latin typeface="+mn-lt"/>
                        <a:ea typeface="+mn-ea"/>
                        <a:cs typeface="+mn-cs"/>
                      </a:endParaRPr>
                    </a:p>
                    <a:p>
                      <a:endParaRPr lang="de-DE" dirty="0"/>
                    </a:p>
                  </a:txBody>
                  <a:tcPr/>
                </a:tc>
                <a:tc>
                  <a:txBody>
                    <a:bodyPr/>
                    <a:lstStyle/>
                    <a:p>
                      <a:r>
                        <a:rPr lang="de-DE" sz="1800" b="0" i="0" u="none" strike="noStrike" kern="1200" baseline="0" dirty="0">
                          <a:solidFill>
                            <a:schemeClr val="dk1"/>
                          </a:solidFill>
                          <a:latin typeface="+mn-lt"/>
                          <a:ea typeface="+mn-ea"/>
                          <a:cs typeface="+mn-cs"/>
                        </a:rPr>
                        <a:t>Blutzuckeranstieg ,Augenerkrankungen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96608572"/>
                  </a:ext>
                </a:extLst>
              </a:tr>
            </a:tbl>
          </a:graphicData>
        </a:graphic>
      </p:graphicFrame>
    </p:spTree>
    <p:extLst>
      <p:ext uri="{BB962C8B-B14F-4D97-AF65-F5344CB8AC3E}">
        <p14:creationId xmlns:p14="http://schemas.microsoft.com/office/powerpoint/2010/main" val="17607558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2533DDA-0D1F-6BB3-6AB4-E08B41FBE83E}"/>
              </a:ext>
            </a:extLst>
          </p:cNvPr>
          <p:cNvSpPr txBox="1"/>
          <p:nvPr/>
        </p:nvSpPr>
        <p:spPr>
          <a:xfrm>
            <a:off x="269631" y="281354"/>
            <a:ext cx="11664461" cy="2954655"/>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23.13. Nervensystem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Das Nervensystem ist Steuerorgan für die schnelle Regulation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Es dient der Nachrichtenübermittlung </a:t>
            </a:r>
          </a:p>
          <a:p>
            <a:r>
              <a:rPr lang="de-DE" sz="1800" b="0" i="0" u="none" strike="noStrike" baseline="0" dirty="0">
                <a:solidFill>
                  <a:srgbClr val="000000"/>
                </a:solidFill>
                <a:latin typeface="Courier New" panose="02070309020205020404" pitchFamily="49" charset="0"/>
              </a:rPr>
              <a:t>o Botenstoffe = Überträgersubstanzen = Neurotransmitter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Anatomische Gliederung des Nervensystems: </a:t>
            </a:r>
          </a:p>
          <a:p>
            <a:r>
              <a:rPr lang="de-DE" sz="1800" b="0" i="0" u="none" strike="noStrike" baseline="0" dirty="0">
                <a:solidFill>
                  <a:srgbClr val="FF0000"/>
                </a:solidFill>
                <a:latin typeface="Calibri" panose="020F0502020204030204" pitchFamily="34" charset="0"/>
              </a:rPr>
              <a:t>Zentrales Nervensystem </a:t>
            </a:r>
          </a:p>
          <a:p>
            <a:r>
              <a:rPr lang="de-DE" sz="1800" b="0" i="0" u="none" strike="noStrike" baseline="0" dirty="0">
                <a:solidFill>
                  <a:srgbClr val="000000"/>
                </a:solidFill>
                <a:latin typeface="Calibri" panose="020F0502020204030204" pitchFamily="34" charset="0"/>
              </a:rPr>
              <a:t>Gehirn &amp; Rückenmark </a:t>
            </a:r>
          </a:p>
          <a:p>
            <a:r>
              <a:rPr lang="de-DE" dirty="0">
                <a:solidFill>
                  <a:srgbClr val="FF0000"/>
                </a:solidFill>
                <a:latin typeface="Calibri" panose="020F0502020204030204" pitchFamily="34" charset="0"/>
              </a:rPr>
              <a:t>Peripheres Nervensystem</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Nervenbahnen vom zentralen Nervensystem zur Peripherie (Peripherie: z. B.: Arme, Beine, Finger, Organe, …) &amp; zurück zum zentralen Nervensystem </a:t>
            </a:r>
            <a:endParaRPr lang="de-DE" dirty="0"/>
          </a:p>
        </p:txBody>
      </p:sp>
      <p:pic>
        <p:nvPicPr>
          <p:cNvPr id="6" name="Picture 2" descr="Peripheres Nervensystem • Aufbau und Erkrankungen · [mit Video]">
            <a:extLst>
              <a:ext uri="{FF2B5EF4-FFF2-40B4-BE49-F238E27FC236}">
                <a16:creationId xmlns:a16="http://schemas.microsoft.com/office/drawing/2014/main" id="{299424C3-55B6-921D-0443-AA2B73D2E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540" y="3236009"/>
            <a:ext cx="8053637" cy="330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6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2CFA5B0-2A1E-485E-2CF3-E6682B4E5DFF}"/>
              </a:ext>
            </a:extLst>
          </p:cNvPr>
          <p:cNvSpPr txBox="1"/>
          <p:nvPr/>
        </p:nvSpPr>
        <p:spPr>
          <a:xfrm>
            <a:off x="167268" y="122663"/>
            <a:ext cx="11786839" cy="6186309"/>
          </a:xfrm>
          <a:prstGeom prst="rect">
            <a:avLst/>
          </a:prstGeom>
          <a:noFill/>
        </p:spPr>
        <p:txBody>
          <a:bodyPr wrap="square">
            <a:spAutoFit/>
          </a:bodyPr>
          <a:lstStyle/>
          <a:p>
            <a:endParaRPr lang="de-DE" dirty="0"/>
          </a:p>
          <a:p>
            <a:r>
              <a:rPr lang="de-DE" dirty="0"/>
              <a:t>Definition Arzneimittelgewöhnung (oder Toleranzentwicklung): o Nach mehrfacher Arzneimittelgabe muss die Dosis des Arzneimittels erhöht werden, um die gleiche Wirkung zu erzielen. Beispiele dafür sind:</a:t>
            </a:r>
          </a:p>
          <a:p>
            <a:endParaRPr lang="de-DE" dirty="0"/>
          </a:p>
          <a:p>
            <a:endParaRPr lang="de-DE" dirty="0"/>
          </a:p>
          <a:p>
            <a:endParaRPr lang="de-DE" dirty="0"/>
          </a:p>
          <a:p>
            <a:endParaRPr lang="de-DE" dirty="0"/>
          </a:p>
          <a:p>
            <a:endParaRPr lang="de-DE" dirty="0"/>
          </a:p>
          <a:p>
            <a:r>
              <a:rPr lang="de-DE" dirty="0"/>
              <a:t>Verstärkter Abbau oder Bindung des Arzneistoffes</a:t>
            </a:r>
          </a:p>
          <a:p>
            <a:endParaRPr lang="de-DE" dirty="0"/>
          </a:p>
          <a:p>
            <a:endParaRPr lang="de-DE" dirty="0"/>
          </a:p>
          <a:p>
            <a:endParaRPr lang="de-DE" dirty="0"/>
          </a:p>
          <a:p>
            <a:endParaRPr lang="de-DE" dirty="0"/>
          </a:p>
          <a:p>
            <a:endParaRPr lang="de-DE" dirty="0"/>
          </a:p>
          <a:p>
            <a:endParaRPr lang="de-DE" dirty="0"/>
          </a:p>
          <a:p>
            <a:r>
              <a:rPr lang="de-DE" dirty="0"/>
              <a:t> o Vermindertes Ansprechen des Körpers auf das Arzneimittel</a:t>
            </a:r>
          </a:p>
          <a:p>
            <a:endParaRPr lang="de-DE" dirty="0"/>
          </a:p>
          <a:p>
            <a:endParaRPr lang="de-DE" dirty="0"/>
          </a:p>
          <a:p>
            <a:endParaRPr lang="de-DE" dirty="0"/>
          </a:p>
          <a:p>
            <a:endParaRPr lang="de-DE" dirty="0"/>
          </a:p>
          <a:p>
            <a:endParaRPr lang="de-DE" dirty="0"/>
          </a:p>
          <a:p>
            <a:endParaRPr lang="de-DE" dirty="0"/>
          </a:p>
        </p:txBody>
      </p:sp>
      <p:graphicFrame>
        <p:nvGraphicFramePr>
          <p:cNvPr id="4" name="Tabelle 4">
            <a:extLst>
              <a:ext uri="{FF2B5EF4-FFF2-40B4-BE49-F238E27FC236}">
                <a16:creationId xmlns:a16="http://schemas.microsoft.com/office/drawing/2014/main" id="{8C6773CE-0300-0EE9-2D0B-27B859750AAB}"/>
              </a:ext>
            </a:extLst>
          </p:cNvPr>
          <p:cNvGraphicFramePr>
            <a:graphicFrameLocks noGrp="1"/>
          </p:cNvGraphicFramePr>
          <p:nvPr>
            <p:extLst>
              <p:ext uri="{D42A27DB-BD31-4B8C-83A1-F6EECF244321}">
                <p14:modId xmlns:p14="http://schemas.microsoft.com/office/powerpoint/2010/main" val="3127027037"/>
              </p:ext>
            </p:extLst>
          </p:nvPr>
        </p:nvGraphicFramePr>
        <p:xfrm>
          <a:off x="237893" y="719666"/>
          <a:ext cx="11247863" cy="1112520"/>
        </p:xfrm>
        <a:graphic>
          <a:graphicData uri="http://schemas.openxmlformats.org/drawingml/2006/table">
            <a:tbl>
              <a:tblPr firstRow="1" bandRow="1">
                <a:tableStyleId>{5C22544A-7EE6-4342-B048-85BDC9FD1C3A}</a:tableStyleId>
              </a:tblPr>
              <a:tblGrid>
                <a:gridCol w="11247863">
                  <a:extLst>
                    <a:ext uri="{9D8B030D-6E8A-4147-A177-3AD203B41FA5}">
                      <a16:colId xmlns:a16="http://schemas.microsoft.com/office/drawing/2014/main" val="82687867"/>
                    </a:ext>
                  </a:extLst>
                </a:gridCol>
              </a:tblGrid>
              <a:tr h="370840">
                <a:tc>
                  <a:txBody>
                    <a:bodyPr/>
                    <a:lstStyle/>
                    <a:p>
                      <a:endParaRPr lang="de-DE"/>
                    </a:p>
                  </a:txBody>
                  <a:tcPr/>
                </a:tc>
                <a:extLst>
                  <a:ext uri="{0D108BD9-81ED-4DB2-BD59-A6C34878D82A}">
                    <a16:rowId xmlns:a16="http://schemas.microsoft.com/office/drawing/2014/main" val="3765702298"/>
                  </a:ext>
                </a:extLst>
              </a:tr>
              <a:tr h="370840">
                <a:tc>
                  <a:txBody>
                    <a:bodyPr/>
                    <a:lstStyle/>
                    <a:p>
                      <a:endParaRPr lang="de-DE" dirty="0"/>
                    </a:p>
                  </a:txBody>
                  <a:tcPr/>
                </a:tc>
                <a:extLst>
                  <a:ext uri="{0D108BD9-81ED-4DB2-BD59-A6C34878D82A}">
                    <a16:rowId xmlns:a16="http://schemas.microsoft.com/office/drawing/2014/main" val="497590743"/>
                  </a:ext>
                </a:extLst>
              </a:tr>
              <a:tr h="370840">
                <a:tc>
                  <a:txBody>
                    <a:bodyPr/>
                    <a:lstStyle/>
                    <a:p>
                      <a:endParaRPr lang="de-DE" dirty="0"/>
                    </a:p>
                  </a:txBody>
                  <a:tcPr/>
                </a:tc>
                <a:extLst>
                  <a:ext uri="{0D108BD9-81ED-4DB2-BD59-A6C34878D82A}">
                    <a16:rowId xmlns:a16="http://schemas.microsoft.com/office/drawing/2014/main" val="3883700311"/>
                  </a:ext>
                </a:extLst>
              </a:tr>
            </a:tbl>
          </a:graphicData>
        </a:graphic>
      </p:graphicFrame>
      <p:graphicFrame>
        <p:nvGraphicFramePr>
          <p:cNvPr id="5" name="Tabelle 5">
            <a:extLst>
              <a:ext uri="{FF2B5EF4-FFF2-40B4-BE49-F238E27FC236}">
                <a16:creationId xmlns:a16="http://schemas.microsoft.com/office/drawing/2014/main" id="{07CB247C-BB07-31F7-1CE6-DF63D97A2D51}"/>
              </a:ext>
            </a:extLst>
          </p:cNvPr>
          <p:cNvGraphicFramePr>
            <a:graphicFrameLocks noGrp="1"/>
          </p:cNvGraphicFramePr>
          <p:nvPr>
            <p:extLst>
              <p:ext uri="{D42A27DB-BD31-4B8C-83A1-F6EECF244321}">
                <p14:modId xmlns:p14="http://schemas.microsoft.com/office/powerpoint/2010/main" val="79872999"/>
              </p:ext>
            </p:extLst>
          </p:nvPr>
        </p:nvGraphicFramePr>
        <p:xfrm>
          <a:off x="237893" y="2620536"/>
          <a:ext cx="11247863" cy="808464"/>
        </p:xfrm>
        <a:graphic>
          <a:graphicData uri="http://schemas.openxmlformats.org/drawingml/2006/table">
            <a:tbl>
              <a:tblPr firstRow="1" bandRow="1">
                <a:tableStyleId>{5C22544A-7EE6-4342-B048-85BDC9FD1C3A}</a:tableStyleId>
              </a:tblPr>
              <a:tblGrid>
                <a:gridCol w="11247863">
                  <a:extLst>
                    <a:ext uri="{9D8B030D-6E8A-4147-A177-3AD203B41FA5}">
                      <a16:colId xmlns:a16="http://schemas.microsoft.com/office/drawing/2014/main" val="941028926"/>
                    </a:ext>
                  </a:extLst>
                </a:gridCol>
              </a:tblGrid>
              <a:tr h="404232">
                <a:tc>
                  <a:txBody>
                    <a:bodyPr/>
                    <a:lstStyle/>
                    <a:p>
                      <a:endParaRPr lang="de-DE"/>
                    </a:p>
                  </a:txBody>
                  <a:tcPr/>
                </a:tc>
                <a:extLst>
                  <a:ext uri="{0D108BD9-81ED-4DB2-BD59-A6C34878D82A}">
                    <a16:rowId xmlns:a16="http://schemas.microsoft.com/office/drawing/2014/main" val="4185132940"/>
                  </a:ext>
                </a:extLst>
              </a:tr>
              <a:tr h="404232">
                <a:tc>
                  <a:txBody>
                    <a:bodyPr/>
                    <a:lstStyle/>
                    <a:p>
                      <a:endParaRPr lang="de-DE" dirty="0"/>
                    </a:p>
                  </a:txBody>
                  <a:tcPr/>
                </a:tc>
                <a:extLst>
                  <a:ext uri="{0D108BD9-81ED-4DB2-BD59-A6C34878D82A}">
                    <a16:rowId xmlns:a16="http://schemas.microsoft.com/office/drawing/2014/main" val="2432934609"/>
                  </a:ext>
                </a:extLst>
              </a:tr>
            </a:tbl>
          </a:graphicData>
        </a:graphic>
      </p:graphicFrame>
      <p:graphicFrame>
        <p:nvGraphicFramePr>
          <p:cNvPr id="6" name="Tabelle 6">
            <a:extLst>
              <a:ext uri="{FF2B5EF4-FFF2-40B4-BE49-F238E27FC236}">
                <a16:creationId xmlns:a16="http://schemas.microsoft.com/office/drawing/2014/main" id="{4A589BC3-C1A3-ADE4-4BCF-E29E86429E08}"/>
              </a:ext>
            </a:extLst>
          </p:cNvPr>
          <p:cNvGraphicFramePr>
            <a:graphicFrameLocks noGrp="1"/>
          </p:cNvGraphicFramePr>
          <p:nvPr>
            <p:extLst>
              <p:ext uri="{D42A27DB-BD31-4B8C-83A1-F6EECF244321}">
                <p14:modId xmlns:p14="http://schemas.microsoft.com/office/powerpoint/2010/main" val="1350250317"/>
              </p:ext>
            </p:extLst>
          </p:nvPr>
        </p:nvGraphicFramePr>
        <p:xfrm>
          <a:off x="334537" y="4739268"/>
          <a:ext cx="11247863" cy="1112520"/>
        </p:xfrm>
        <a:graphic>
          <a:graphicData uri="http://schemas.openxmlformats.org/drawingml/2006/table">
            <a:tbl>
              <a:tblPr firstRow="1" bandRow="1">
                <a:tableStyleId>{5C22544A-7EE6-4342-B048-85BDC9FD1C3A}</a:tableStyleId>
              </a:tblPr>
              <a:tblGrid>
                <a:gridCol w="11247863">
                  <a:extLst>
                    <a:ext uri="{9D8B030D-6E8A-4147-A177-3AD203B41FA5}">
                      <a16:colId xmlns:a16="http://schemas.microsoft.com/office/drawing/2014/main" val="778132612"/>
                    </a:ext>
                  </a:extLst>
                </a:gridCol>
              </a:tblGrid>
              <a:tr h="556260">
                <a:tc>
                  <a:txBody>
                    <a:bodyPr/>
                    <a:lstStyle/>
                    <a:p>
                      <a:endParaRPr lang="de-DE"/>
                    </a:p>
                  </a:txBody>
                  <a:tcPr/>
                </a:tc>
                <a:extLst>
                  <a:ext uri="{0D108BD9-81ED-4DB2-BD59-A6C34878D82A}">
                    <a16:rowId xmlns:a16="http://schemas.microsoft.com/office/drawing/2014/main" val="2359568463"/>
                  </a:ext>
                </a:extLst>
              </a:tr>
              <a:tr h="556260">
                <a:tc>
                  <a:txBody>
                    <a:bodyPr/>
                    <a:lstStyle/>
                    <a:p>
                      <a:endParaRPr lang="de-DE" dirty="0"/>
                    </a:p>
                  </a:txBody>
                  <a:tcPr/>
                </a:tc>
                <a:extLst>
                  <a:ext uri="{0D108BD9-81ED-4DB2-BD59-A6C34878D82A}">
                    <a16:rowId xmlns:a16="http://schemas.microsoft.com/office/drawing/2014/main" val="142969749"/>
                  </a:ext>
                </a:extLst>
              </a:tr>
            </a:tbl>
          </a:graphicData>
        </a:graphic>
      </p:graphicFrame>
    </p:spTree>
    <p:extLst>
      <p:ext uri="{BB962C8B-B14F-4D97-AF65-F5344CB8AC3E}">
        <p14:creationId xmlns:p14="http://schemas.microsoft.com/office/powerpoint/2010/main" val="27699843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D552397-4CD6-6378-4487-68F8E78B4A7A}"/>
              </a:ext>
            </a:extLst>
          </p:cNvPr>
          <p:cNvSpPr txBox="1"/>
          <p:nvPr/>
        </p:nvSpPr>
        <p:spPr>
          <a:xfrm>
            <a:off x="316523" y="363415"/>
            <a:ext cx="11277600" cy="1631216"/>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Depression </a:t>
            </a:r>
          </a:p>
          <a:p>
            <a:r>
              <a:rPr lang="de-DE" sz="1800" b="0" i="0" u="none" strike="noStrike" baseline="0" dirty="0">
                <a:solidFill>
                  <a:srgbClr val="000000"/>
                </a:solidFill>
                <a:latin typeface="Calibri" panose="020F0502020204030204" pitchFamily="34" charset="0"/>
              </a:rPr>
              <a:t>Zusammenwirken mehrerer Faktoren. Welche Rolle erbliche &amp; umweltbedingte Faktoren spielen, ist individuell unterschiedlich &amp; im Einzelfall nicht leicht zu beantworten. Eine genetische Veranlagung, neurobiologische Störungen &amp; bestimmte Entwicklungs- &amp; Persönlichkeitsfaktoren (psychosoziale Faktoren) bilden die Basis der meisten Depressions-Erklärungsmodelle. </a:t>
            </a:r>
          </a:p>
          <a:p>
            <a:r>
              <a:rPr lang="de-DE" sz="800" b="0" i="0" u="none" strike="noStrike" baseline="0" dirty="0">
                <a:solidFill>
                  <a:srgbClr val="000000"/>
                </a:solidFill>
                <a:latin typeface="Calibri" panose="020F0502020204030204" pitchFamily="34" charset="0"/>
              </a:rPr>
              <a:t> </a:t>
            </a:r>
            <a:endParaRPr lang="de-DE" dirty="0"/>
          </a:p>
        </p:txBody>
      </p:sp>
      <p:pic>
        <p:nvPicPr>
          <p:cNvPr id="6" name="Grafik 5">
            <a:extLst>
              <a:ext uri="{FF2B5EF4-FFF2-40B4-BE49-F238E27FC236}">
                <a16:creationId xmlns:a16="http://schemas.microsoft.com/office/drawing/2014/main" id="{65102019-E8FD-F21A-F069-F41D02843048}"/>
              </a:ext>
            </a:extLst>
          </p:cNvPr>
          <p:cNvPicPr>
            <a:picLocks noChangeAspect="1"/>
          </p:cNvPicPr>
          <p:nvPr/>
        </p:nvPicPr>
        <p:blipFill>
          <a:blip r:embed="rId2"/>
          <a:stretch>
            <a:fillRect/>
          </a:stretch>
        </p:blipFill>
        <p:spPr>
          <a:xfrm>
            <a:off x="4021785" y="1658010"/>
            <a:ext cx="4435813" cy="2470826"/>
          </a:xfrm>
          <a:prstGeom prst="rect">
            <a:avLst/>
          </a:prstGeom>
        </p:spPr>
      </p:pic>
      <p:sp>
        <p:nvSpPr>
          <p:cNvPr id="8" name="Textfeld 7">
            <a:extLst>
              <a:ext uri="{FF2B5EF4-FFF2-40B4-BE49-F238E27FC236}">
                <a16:creationId xmlns:a16="http://schemas.microsoft.com/office/drawing/2014/main" id="{E3B002F4-3C35-A35A-BDB2-378E649012EB}"/>
              </a:ext>
            </a:extLst>
          </p:cNvPr>
          <p:cNvSpPr txBox="1"/>
          <p:nvPr/>
        </p:nvSpPr>
        <p:spPr>
          <a:xfrm>
            <a:off x="104503" y="4128836"/>
            <a:ext cx="11606851" cy="2554545"/>
          </a:xfrm>
          <a:prstGeom prst="rect">
            <a:avLst/>
          </a:prstGeom>
          <a:noFill/>
        </p:spPr>
        <p:txBody>
          <a:bodyPr wrap="square">
            <a:spAutoFit/>
          </a:bodyPr>
          <a:lstStyle/>
          <a:p>
            <a:pPr algn="l"/>
            <a:endParaRPr lang="de-DE" sz="2000" b="0" i="0" u="none" strike="noStrike" baseline="0" dirty="0">
              <a:solidFill>
                <a:srgbClr val="000000"/>
              </a:solidFill>
              <a:latin typeface="Calibri" panose="020F0502020204030204" pitchFamily="34" charset="0"/>
            </a:endParaRPr>
          </a:p>
          <a:p>
            <a:r>
              <a:rPr lang="de-DE" sz="2000" b="0" i="0" u="none" strike="noStrike" baseline="0" dirty="0">
                <a:solidFill>
                  <a:srgbClr val="FF0000"/>
                </a:solidFill>
                <a:latin typeface="Arial" panose="020B0604020202020204" pitchFamily="34" charset="0"/>
                <a:cs typeface="Arial" panose="020B0604020202020204" pitchFamily="34" charset="0"/>
              </a:rPr>
              <a:t>Bei Depressionen </a:t>
            </a:r>
            <a:r>
              <a:rPr lang="de-DE" sz="2000" b="0" i="0" u="none" strike="noStrike" baseline="0" dirty="0">
                <a:solidFill>
                  <a:srgbClr val="000000"/>
                </a:solidFill>
                <a:latin typeface="Arial" panose="020B0604020202020204" pitchFamily="34" charset="0"/>
                <a:cs typeface="Arial" panose="020B0604020202020204" pitchFamily="34" charset="0"/>
              </a:rPr>
              <a:t>kommt es zu einer Störung im Bereich der Botenstoffe Serotonin &amp; Noradrenalin </a:t>
            </a:r>
          </a:p>
          <a:p>
            <a:r>
              <a:rPr lang="de-DE" sz="2000" b="0" i="0" u="none" strike="noStrike" baseline="0" dirty="0">
                <a:solidFill>
                  <a:srgbClr val="000000"/>
                </a:solidFill>
                <a:latin typeface="Arial" panose="020B0604020202020204" pitchFamily="34" charset="0"/>
                <a:cs typeface="Arial" panose="020B0604020202020204" pitchFamily="34" charset="0"/>
              </a:rPr>
              <a:t>Durch den Mangel an Botenstoffen kommt es zu niedergeschlagener Stimmung, Antriebslosigkeit, Störung des Biorhythmus </a:t>
            </a:r>
          </a:p>
          <a:p>
            <a:r>
              <a:rPr lang="de-DE" sz="2000" b="0" i="0" u="none" strike="noStrike" baseline="0" dirty="0">
                <a:solidFill>
                  <a:srgbClr val="FF0000"/>
                </a:solidFill>
                <a:latin typeface="Arial" panose="020B0604020202020204" pitchFamily="34" charset="0"/>
                <a:cs typeface="Arial" panose="020B0604020202020204" pitchFamily="34" charset="0"/>
              </a:rPr>
              <a:t>Häufigkeit / Vorkommen von Depressionen </a:t>
            </a:r>
          </a:p>
          <a:p>
            <a:r>
              <a:rPr lang="de-DE" sz="2000" b="0" i="0" u="none" strike="noStrike" baseline="0" dirty="0">
                <a:solidFill>
                  <a:srgbClr val="000000"/>
                </a:solidFill>
                <a:latin typeface="Arial" panose="020B0604020202020204" pitchFamily="34" charset="0"/>
                <a:cs typeface="Arial" panose="020B0604020202020204" pitchFamily="34" charset="0"/>
              </a:rPr>
              <a:t>Ca. 10-15 % der Bevölkerung leiden an Depressionen </a:t>
            </a:r>
          </a:p>
          <a:p>
            <a:r>
              <a:rPr lang="de-DE" sz="2000" b="0" i="0" u="none" strike="noStrike" baseline="0" dirty="0">
                <a:solidFill>
                  <a:srgbClr val="000000"/>
                </a:solidFill>
                <a:latin typeface="Arial" panose="020B0604020202020204" pitchFamily="34" charset="0"/>
                <a:cs typeface="Arial" panose="020B0604020202020204" pitchFamily="34" charset="0"/>
              </a:rPr>
              <a:t>Es leiden mehr Frauen als Männer daran </a:t>
            </a:r>
          </a:p>
          <a:p>
            <a:r>
              <a:rPr lang="de-DE" sz="2000" b="0" i="0" u="none" strike="noStrike" baseline="0" dirty="0">
                <a:solidFill>
                  <a:srgbClr val="000000"/>
                </a:solidFill>
                <a:latin typeface="Arial" panose="020B0604020202020204" pitchFamily="34" charset="0"/>
                <a:cs typeface="Arial" panose="020B0604020202020204" pitchFamily="34" charset="0"/>
              </a:rPr>
              <a:t>Es gibt verschiedene Schweregrade von Depressionen </a:t>
            </a:r>
          </a:p>
        </p:txBody>
      </p:sp>
    </p:spTree>
    <p:extLst>
      <p:ext uri="{BB962C8B-B14F-4D97-AF65-F5344CB8AC3E}">
        <p14:creationId xmlns:p14="http://schemas.microsoft.com/office/powerpoint/2010/main" val="18922236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4AF10E0-61E6-6D2A-10FC-AF46F37D94FF}"/>
              </a:ext>
            </a:extLst>
          </p:cNvPr>
          <p:cNvSpPr txBox="1"/>
          <p:nvPr/>
        </p:nvSpPr>
        <p:spPr>
          <a:xfrm>
            <a:off x="773721" y="199291"/>
            <a:ext cx="10867293" cy="1785104"/>
          </a:xfrm>
          <a:prstGeom prst="rect">
            <a:avLst/>
          </a:prstGeom>
          <a:noFill/>
        </p:spPr>
        <p:txBody>
          <a:bodyPr wrap="square">
            <a:spAutoFit/>
          </a:bodyPr>
          <a:lstStyle/>
          <a:p>
            <a:r>
              <a:rPr lang="de-DE" sz="2000" dirty="0">
                <a:solidFill>
                  <a:srgbClr val="FF0000"/>
                </a:solidFill>
              </a:rPr>
              <a:t>Therapien</a:t>
            </a:r>
          </a:p>
          <a:p>
            <a:r>
              <a:rPr lang="de-DE" dirty="0"/>
              <a:t>Gesprächstherapie</a:t>
            </a:r>
          </a:p>
          <a:p>
            <a:r>
              <a:rPr lang="de-DE" dirty="0"/>
              <a:t>Pharmakotherapie</a:t>
            </a:r>
          </a:p>
          <a:p>
            <a:r>
              <a:rPr lang="de-DE" dirty="0"/>
              <a:t>stationäre Behandlung</a:t>
            </a:r>
          </a:p>
          <a:p>
            <a:r>
              <a:rPr lang="de-DE" dirty="0"/>
              <a:t>Bewegung</a:t>
            </a:r>
          </a:p>
          <a:p>
            <a:r>
              <a:rPr lang="de-DE" dirty="0"/>
              <a:t>Lichttherapie</a:t>
            </a:r>
          </a:p>
        </p:txBody>
      </p:sp>
      <p:pic>
        <p:nvPicPr>
          <p:cNvPr id="3074" name="Picture 2" descr="Ausbildung Gesprächstherapie und Focusing">
            <a:extLst>
              <a:ext uri="{FF2B5EF4-FFF2-40B4-BE49-F238E27FC236}">
                <a16:creationId xmlns:a16="http://schemas.microsoft.com/office/drawing/2014/main" id="{CD2651AA-F8BD-EC11-2886-0A843944C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493" y="2566987"/>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tidepressiva | Ihre Apotheke informiert über Medikamente">
            <a:extLst>
              <a:ext uri="{FF2B5EF4-FFF2-40B4-BE49-F238E27FC236}">
                <a16:creationId xmlns:a16="http://schemas.microsoft.com/office/drawing/2014/main" id="{B71C7004-71EB-01AB-1649-115A7B682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66" y="3025755"/>
            <a:ext cx="3294810" cy="2648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tionäre Behandlung | Grüner Kreis">
            <a:extLst>
              <a:ext uri="{FF2B5EF4-FFF2-40B4-BE49-F238E27FC236}">
                <a16:creationId xmlns:a16="http://schemas.microsoft.com/office/drawing/2014/main" id="{BC27CF07-26BB-9CB3-854E-10FD67841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626" y="199292"/>
            <a:ext cx="3362388" cy="383482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A5B0E04-D769-9133-4D82-14E8B4F6348B}"/>
              </a:ext>
            </a:extLst>
          </p:cNvPr>
          <p:cNvPicPr>
            <a:picLocks noChangeAspect="1"/>
          </p:cNvPicPr>
          <p:nvPr/>
        </p:nvPicPr>
        <p:blipFill>
          <a:blip r:embed="rId5"/>
          <a:stretch>
            <a:fillRect/>
          </a:stretch>
        </p:blipFill>
        <p:spPr>
          <a:xfrm>
            <a:off x="4581525" y="761216"/>
            <a:ext cx="3028950" cy="1514475"/>
          </a:xfrm>
          <a:prstGeom prst="rect">
            <a:avLst/>
          </a:prstGeom>
        </p:spPr>
      </p:pic>
      <p:pic>
        <p:nvPicPr>
          <p:cNvPr id="3080" name="Picture 8" descr="Lichttherapie: Für wen ist sie geeignet? - NetDoktor.at">
            <a:extLst>
              <a:ext uri="{FF2B5EF4-FFF2-40B4-BE49-F238E27FC236}">
                <a16:creationId xmlns:a16="http://schemas.microsoft.com/office/drawing/2014/main" id="{36353FCB-27C6-FAD1-47CC-5EC7D1564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8626" y="4387383"/>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5815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BA895BF-5772-438A-9414-2AE5F49D75E7}"/>
              </a:ext>
            </a:extLst>
          </p:cNvPr>
          <p:cNvSpPr txBox="1"/>
          <p:nvPr/>
        </p:nvSpPr>
        <p:spPr>
          <a:xfrm>
            <a:off x="211015" y="293077"/>
            <a:ext cx="11406554" cy="64633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Antidepressiva </a:t>
            </a:r>
          </a:p>
          <a:p>
            <a:r>
              <a:rPr lang="de-DE" sz="1800" b="0" i="0" u="none" strike="noStrike" baseline="0" dirty="0">
                <a:solidFill>
                  <a:srgbClr val="000000"/>
                </a:solidFill>
                <a:latin typeface="Calibri" panose="020F0502020204030204" pitchFamily="34" charset="0"/>
              </a:rPr>
              <a:t>Medikamentöse Behandlung von Depressionen 	</a:t>
            </a:r>
          </a:p>
        </p:txBody>
      </p:sp>
      <p:graphicFrame>
        <p:nvGraphicFramePr>
          <p:cNvPr id="4" name="Tabelle 4">
            <a:extLst>
              <a:ext uri="{FF2B5EF4-FFF2-40B4-BE49-F238E27FC236}">
                <a16:creationId xmlns:a16="http://schemas.microsoft.com/office/drawing/2014/main" id="{3A72C86F-B4DE-3D31-A1DF-CB9C005C7152}"/>
              </a:ext>
            </a:extLst>
          </p:cNvPr>
          <p:cNvGraphicFramePr>
            <a:graphicFrameLocks noGrp="1"/>
          </p:cNvGraphicFramePr>
          <p:nvPr>
            <p:extLst>
              <p:ext uri="{D42A27DB-BD31-4B8C-83A1-F6EECF244321}">
                <p14:modId xmlns:p14="http://schemas.microsoft.com/office/powerpoint/2010/main" val="3182441869"/>
              </p:ext>
            </p:extLst>
          </p:nvPr>
        </p:nvGraphicFramePr>
        <p:xfrm>
          <a:off x="164123" y="1101969"/>
          <a:ext cx="11230709" cy="5054611"/>
        </p:xfrm>
        <a:graphic>
          <a:graphicData uri="http://schemas.openxmlformats.org/drawingml/2006/table">
            <a:tbl>
              <a:tblPr firstRow="1" bandRow="1">
                <a:tableStyleId>{5C22544A-7EE6-4342-B048-85BDC9FD1C3A}</a:tableStyleId>
              </a:tblPr>
              <a:tblGrid>
                <a:gridCol w="5709139">
                  <a:extLst>
                    <a:ext uri="{9D8B030D-6E8A-4147-A177-3AD203B41FA5}">
                      <a16:colId xmlns:a16="http://schemas.microsoft.com/office/drawing/2014/main" val="2608134729"/>
                    </a:ext>
                  </a:extLst>
                </a:gridCol>
                <a:gridCol w="5521570">
                  <a:extLst>
                    <a:ext uri="{9D8B030D-6E8A-4147-A177-3AD203B41FA5}">
                      <a16:colId xmlns:a16="http://schemas.microsoft.com/office/drawing/2014/main" val="2170030041"/>
                    </a:ext>
                  </a:extLst>
                </a:gridCol>
              </a:tblGrid>
              <a:tr h="777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Therapieeigenschaften </a:t>
                      </a:r>
                      <a:r>
                        <a:rPr lang="de-DE" sz="1800" b="0" i="0" u="none" strike="noStrike" kern="1200" baseline="0" dirty="0">
                          <a:solidFill>
                            <a:schemeClr val="lt1"/>
                          </a:solidFill>
                          <a:latin typeface="+mn-lt"/>
                          <a:ea typeface="+mn-ea"/>
                          <a:cs typeface="+mn-cs"/>
                        </a:rPr>
                        <a:t>	</a:t>
                      </a:r>
                    </a:p>
                    <a:p>
                      <a:endParaRPr lang="de-DE" dirty="0"/>
                    </a:p>
                  </a:txBody>
                  <a:tcPr/>
                </a:tc>
                <a:tc>
                  <a:txBody>
                    <a:bodyPr/>
                    <a:lstStyle/>
                    <a:p>
                      <a:r>
                        <a:rPr lang="de-DE" dirty="0">
                          <a:solidFill>
                            <a:schemeClr val="tx1"/>
                          </a:solidFill>
                        </a:rPr>
                        <a:t>Wirkung</a:t>
                      </a:r>
                    </a:p>
                  </a:txBody>
                  <a:tcPr/>
                </a:tc>
                <a:extLst>
                  <a:ext uri="{0D108BD9-81ED-4DB2-BD59-A6C34878D82A}">
                    <a16:rowId xmlns:a16="http://schemas.microsoft.com/office/drawing/2014/main" val="898531465"/>
                  </a:ext>
                </a:extLst>
              </a:tr>
              <a:tr h="777726">
                <a:tc>
                  <a:txBody>
                    <a:bodyPr/>
                    <a:lstStyle/>
                    <a:p>
                      <a:r>
                        <a:rPr lang="de-DE" sz="1800" b="0" i="0" u="none" strike="noStrike" kern="1200" baseline="0" dirty="0">
                          <a:solidFill>
                            <a:schemeClr val="dk1"/>
                          </a:solidFill>
                          <a:latin typeface="+mn-lt"/>
                          <a:ea typeface="+mn-ea"/>
                          <a:cs typeface="+mn-cs"/>
                        </a:rPr>
                        <a:t>Depressionslösend &amp;  Stimmungsaufhellend </a:t>
                      </a:r>
                    </a:p>
                    <a:p>
                      <a:endParaRPr lang="de-DE" dirty="0"/>
                    </a:p>
                  </a:txBody>
                  <a:tcPr/>
                </a:tc>
                <a:tc>
                  <a:txBody>
                    <a:bodyPr/>
                    <a:lstStyle/>
                    <a:p>
                      <a:r>
                        <a:rPr lang="de-DE" sz="1800" b="0" i="0" u="none" strike="noStrike" kern="1200" baseline="0" dirty="0">
                          <a:solidFill>
                            <a:schemeClr val="dk1"/>
                          </a:solidFill>
                          <a:latin typeface="+mn-lt"/>
                          <a:ea typeface="+mn-ea"/>
                          <a:cs typeface="+mn-cs"/>
                        </a:rPr>
                        <a:t>Beeinflussung der Botenstoffe im zentralen Nervensystem </a:t>
                      </a:r>
                      <a:endParaRPr lang="de-DE" dirty="0"/>
                    </a:p>
                  </a:txBody>
                  <a:tcPr/>
                </a:tc>
                <a:extLst>
                  <a:ext uri="{0D108BD9-81ED-4DB2-BD59-A6C34878D82A}">
                    <a16:rowId xmlns:a16="http://schemas.microsoft.com/office/drawing/2014/main" val="742739056"/>
                  </a:ext>
                </a:extLst>
              </a:tr>
              <a:tr h="610461">
                <a:tc>
                  <a:txBody>
                    <a:bodyPr/>
                    <a:lstStyle/>
                    <a:p>
                      <a:r>
                        <a:rPr lang="de-DE" sz="1800" b="0" i="0" u="none" strike="noStrike" kern="1200" baseline="0" dirty="0">
                          <a:solidFill>
                            <a:schemeClr val="dk1"/>
                          </a:solidFill>
                          <a:latin typeface="+mn-lt"/>
                          <a:ea typeface="+mn-ea"/>
                          <a:cs typeface="+mn-cs"/>
                        </a:rPr>
                        <a:t>Antriebssteigernd </a:t>
                      </a:r>
                      <a:endParaRPr lang="de-DE" dirty="0"/>
                    </a:p>
                  </a:txBody>
                  <a:tcPr/>
                </a:tc>
                <a:tc>
                  <a:txBody>
                    <a:bodyPr/>
                    <a:lstStyle/>
                    <a:p>
                      <a:r>
                        <a:rPr lang="de-DE" sz="1800" b="0" i="0" u="none" strike="noStrike" kern="1200" baseline="0" dirty="0">
                          <a:solidFill>
                            <a:schemeClr val="dk1"/>
                          </a:solidFill>
                          <a:latin typeface="+mn-lt"/>
                          <a:ea typeface="+mn-ea"/>
                          <a:cs typeface="+mn-cs"/>
                        </a:rPr>
                        <a:t>Wirkung ist erst nach ca. 2 Wochen spürbar </a:t>
                      </a:r>
                      <a:endParaRPr lang="de-DE" dirty="0"/>
                    </a:p>
                  </a:txBody>
                  <a:tcPr/>
                </a:tc>
                <a:extLst>
                  <a:ext uri="{0D108BD9-81ED-4DB2-BD59-A6C34878D82A}">
                    <a16:rowId xmlns:a16="http://schemas.microsoft.com/office/drawing/2014/main" val="431814881"/>
                  </a:ext>
                </a:extLst>
              </a:tr>
              <a:tr h="1444349">
                <a:tc>
                  <a:txBody>
                    <a:bodyPr/>
                    <a:lstStyle/>
                    <a:p>
                      <a:r>
                        <a:rPr lang="de-DE" sz="1800" b="0" i="0" u="none" strike="noStrike" kern="1200" baseline="0" dirty="0">
                          <a:solidFill>
                            <a:schemeClr val="dk1"/>
                          </a:solidFill>
                          <a:latin typeface="+mn-lt"/>
                          <a:ea typeface="+mn-ea"/>
                          <a:cs typeface="+mn-cs"/>
                        </a:rPr>
                        <a:t>Angstlösend ,sedierend </a:t>
                      </a:r>
                    </a:p>
                    <a:p>
                      <a:endParaRPr lang="de-DE" dirty="0"/>
                    </a:p>
                  </a:txBody>
                  <a:tcPr/>
                </a:tc>
                <a:tc>
                  <a:txBody>
                    <a:bodyPr/>
                    <a:lstStyle/>
                    <a:p>
                      <a:r>
                        <a:rPr lang="de-DE" sz="1800" b="0" i="0" u="none" strike="noStrike" kern="1200" baseline="0" dirty="0">
                          <a:solidFill>
                            <a:srgbClr val="FF0000"/>
                          </a:solidFill>
                          <a:latin typeface="+mn-lt"/>
                          <a:ea typeface="+mn-ea"/>
                          <a:cs typeface="+mn-cs"/>
                        </a:rPr>
                        <a:t>Einnahme :</a:t>
                      </a:r>
                      <a:r>
                        <a:rPr lang="de-DE" sz="1800" b="0" i="0" u="none" strike="noStrike" kern="1200" baseline="0" dirty="0">
                          <a:solidFill>
                            <a:schemeClr val="dk1"/>
                          </a:solidFill>
                          <a:latin typeface="+mn-lt"/>
                          <a:ea typeface="+mn-ea"/>
                          <a:cs typeface="+mn-cs"/>
                        </a:rPr>
                        <a:t>Antidepressiva mit dämpfender Wirkung werden abends eingenommen </a:t>
                      </a:r>
                    </a:p>
                    <a:p>
                      <a:r>
                        <a:rPr lang="de-DE" sz="1800" b="0" i="0" u="none" strike="noStrike" kern="1200" baseline="0" dirty="0">
                          <a:solidFill>
                            <a:schemeClr val="dk1"/>
                          </a:solidFill>
                          <a:latin typeface="+mn-lt"/>
                          <a:ea typeface="+mn-ea"/>
                          <a:cs typeface="+mn-cs"/>
                        </a:rPr>
                        <a:t>	</a:t>
                      </a:r>
                      <a:endParaRPr lang="de-DE" sz="1800" b="0" i="0" u="none" strike="noStrike" kern="1200" baseline="0" dirty="0">
                        <a:solidFill>
                          <a:srgbClr val="FF0000"/>
                        </a:solidFill>
                        <a:latin typeface="+mn-lt"/>
                        <a:ea typeface="+mn-ea"/>
                        <a:cs typeface="+mn-cs"/>
                      </a:endParaRPr>
                    </a:p>
                    <a:p>
                      <a:endParaRPr lang="de-DE" dirty="0"/>
                    </a:p>
                  </a:txBody>
                  <a:tcPr/>
                </a:tc>
                <a:extLst>
                  <a:ext uri="{0D108BD9-81ED-4DB2-BD59-A6C34878D82A}">
                    <a16:rowId xmlns:a16="http://schemas.microsoft.com/office/drawing/2014/main" val="809486790"/>
                  </a:ext>
                </a:extLst>
              </a:tr>
              <a:tr h="1444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rgbClr val="FF0000"/>
                          </a:solidFill>
                          <a:latin typeface="+mn-lt"/>
                          <a:ea typeface="+mn-ea"/>
                          <a:cs typeface="+mn-cs"/>
                        </a:rPr>
                        <a:t>Alternative : </a:t>
                      </a:r>
                      <a:r>
                        <a:rPr lang="de-DE" sz="1800" b="0" i="0" u="none" strike="noStrike" kern="1200" baseline="0" dirty="0">
                          <a:solidFill>
                            <a:schemeClr val="dk1"/>
                          </a:solidFill>
                          <a:latin typeface="+mn-lt"/>
                          <a:ea typeface="+mn-ea"/>
                          <a:cs typeface="+mn-cs"/>
                        </a:rPr>
                        <a:t>Johanniskraut</a:t>
                      </a:r>
                      <a:endParaRPr lang="de-DE" dirty="0"/>
                    </a:p>
                  </a:txBody>
                  <a:tcPr/>
                </a:tc>
                <a:tc>
                  <a:txBody>
                    <a:bodyPr/>
                    <a:lstStyle/>
                    <a:p>
                      <a:r>
                        <a:rPr lang="de-DE" sz="1800" b="0" i="0" u="none" strike="noStrike" kern="1200" baseline="0" dirty="0">
                          <a:solidFill>
                            <a:srgbClr val="FF0000"/>
                          </a:solidFill>
                          <a:latin typeface="+mn-lt"/>
                          <a:ea typeface="+mn-ea"/>
                          <a:cs typeface="+mn-cs"/>
                        </a:rPr>
                        <a:t>Wechselwirkungen mit </a:t>
                      </a:r>
                      <a:r>
                        <a:rPr lang="de-DE" sz="1800" b="0" i="0" u="none" strike="noStrike" kern="1200" baseline="0" dirty="0">
                          <a:solidFill>
                            <a:schemeClr val="dk1"/>
                          </a:solidFill>
                          <a:latin typeface="+mn-lt"/>
                          <a:ea typeface="+mn-ea"/>
                          <a:cs typeface="+mn-cs"/>
                        </a:rPr>
                        <a:t>Marcoumar® , „Pille“ </a:t>
                      </a:r>
                    </a:p>
                    <a:p>
                      <a:r>
                        <a:rPr lang="de-DE"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584622739"/>
                  </a:ext>
                </a:extLst>
              </a:tr>
            </a:tbl>
          </a:graphicData>
        </a:graphic>
      </p:graphicFrame>
    </p:spTree>
    <p:extLst>
      <p:ext uri="{BB962C8B-B14F-4D97-AF65-F5344CB8AC3E}">
        <p14:creationId xmlns:p14="http://schemas.microsoft.com/office/powerpoint/2010/main" val="16745764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FB9F1C3-E000-C296-05CF-C349A0430D47}"/>
              </a:ext>
            </a:extLst>
          </p:cNvPr>
          <p:cNvSpPr txBox="1"/>
          <p:nvPr/>
        </p:nvSpPr>
        <p:spPr>
          <a:xfrm>
            <a:off x="339969" y="281354"/>
            <a:ext cx="11558954" cy="1231106"/>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Morbus Parkinson </a:t>
            </a:r>
          </a:p>
          <a:p>
            <a:r>
              <a:rPr lang="de-DE" sz="1800" b="0" i="0" u="none" strike="noStrike" baseline="0" dirty="0">
                <a:solidFill>
                  <a:srgbClr val="000000"/>
                </a:solidFill>
                <a:latin typeface="Calibri" panose="020F0502020204030204" pitchFamily="34" charset="0"/>
              </a:rPr>
              <a:t>Die Parkinson-Krankheit oder der Morbus Parkinson, umgangssprachlich auch „Schüttelkrankheit“, ist ein langsam fortschreitender Verlust von Nervenzellen. Es kommt zu einer Störung des Hirnstoffwechsels, der Botenstoffe Acetylcholin (</a:t>
            </a:r>
            <a:r>
              <a:rPr lang="de-DE" sz="1800" b="0" i="0" u="none" strike="noStrike" baseline="0" dirty="0" err="1">
                <a:solidFill>
                  <a:srgbClr val="000000"/>
                </a:solidFill>
                <a:latin typeface="Calibri" panose="020F0502020204030204" pitchFamily="34" charset="0"/>
              </a:rPr>
              <a:t>zuviel</a:t>
            </a:r>
            <a:r>
              <a:rPr lang="de-DE" sz="1800" b="0" i="0" u="none" strike="noStrike" baseline="0" dirty="0">
                <a:solidFill>
                  <a:srgbClr val="000000"/>
                </a:solidFill>
                <a:latin typeface="Calibri" panose="020F0502020204030204" pitchFamily="34" charset="0"/>
              </a:rPr>
              <a:t>) &amp; Dopamin (</a:t>
            </a:r>
            <a:r>
              <a:rPr lang="de-DE" sz="1800" b="0" i="0" u="none" strike="noStrike" baseline="0" dirty="0" err="1">
                <a:solidFill>
                  <a:srgbClr val="000000"/>
                </a:solidFill>
                <a:latin typeface="Calibri" panose="020F0502020204030204" pitchFamily="34" charset="0"/>
              </a:rPr>
              <a:t>zuwenig</a:t>
            </a:r>
            <a:r>
              <a:rPr lang="de-DE" sz="1800" b="0" i="0" u="none" strike="noStrike" baseline="0" dirty="0">
                <a:solidFill>
                  <a:srgbClr val="000000"/>
                </a:solidFill>
                <a:latin typeface="Calibri" panose="020F0502020204030204" pitchFamily="34" charset="0"/>
              </a:rPr>
              <a:t>). </a:t>
            </a:r>
            <a:endParaRPr lang="de-DE" dirty="0"/>
          </a:p>
        </p:txBody>
      </p:sp>
      <p:sp>
        <p:nvSpPr>
          <p:cNvPr id="5" name="Textfeld 4">
            <a:extLst>
              <a:ext uri="{FF2B5EF4-FFF2-40B4-BE49-F238E27FC236}">
                <a16:creationId xmlns:a16="http://schemas.microsoft.com/office/drawing/2014/main" id="{DFA67E58-67CB-F95C-0433-363F18F35E88}"/>
              </a:ext>
            </a:extLst>
          </p:cNvPr>
          <p:cNvSpPr txBox="1"/>
          <p:nvPr/>
        </p:nvSpPr>
        <p:spPr>
          <a:xfrm>
            <a:off x="316523" y="1512460"/>
            <a:ext cx="11582400"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Symptome bei Morbus Parkinson: </a:t>
            </a:r>
          </a:p>
          <a:p>
            <a:r>
              <a:rPr lang="de-DE" sz="1800" b="0" i="0" u="none" strike="noStrike" baseline="0" dirty="0">
                <a:solidFill>
                  <a:srgbClr val="000000"/>
                </a:solidFill>
                <a:latin typeface="Calibri" panose="020F0502020204030204" pitchFamily="34" charset="0"/>
              </a:rPr>
              <a:t>Siehe Grundzüge der Gerontologie </a:t>
            </a:r>
          </a:p>
          <a:p>
            <a:r>
              <a:rPr lang="de-DE" sz="1800" b="0" i="0" u="none" strike="noStrike" baseline="0" dirty="0">
                <a:solidFill>
                  <a:srgbClr val="FF0000"/>
                </a:solidFill>
                <a:latin typeface="Calibri" panose="020F0502020204030204" pitchFamily="34" charset="0"/>
              </a:rPr>
              <a:t>2 Therapiewege: </a:t>
            </a:r>
          </a:p>
          <a:p>
            <a:r>
              <a:rPr lang="de-DE" sz="1800" b="0" i="0" u="none" strike="noStrike" baseline="0" dirty="0">
                <a:solidFill>
                  <a:srgbClr val="000000"/>
                </a:solidFill>
                <a:latin typeface="Courier New" panose="02070309020205020404" pitchFamily="49" charset="0"/>
              </a:rPr>
              <a:t>o vermehrt Dopamin zuführen oder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err="1">
                <a:solidFill>
                  <a:srgbClr val="000000"/>
                </a:solidFill>
                <a:latin typeface="Courier New" panose="02070309020205020404" pitchFamily="49" charset="0"/>
              </a:rPr>
              <a:t>Aectylcholinkonzentration</a:t>
            </a:r>
            <a:r>
              <a:rPr lang="de-DE" sz="1800" b="0" i="0" u="none" strike="noStrike" baseline="0" dirty="0">
                <a:solidFill>
                  <a:srgbClr val="000000"/>
                </a:solidFill>
                <a:latin typeface="Courier New" panose="02070309020205020404" pitchFamily="49" charset="0"/>
              </a:rPr>
              <a:t> verringern </a:t>
            </a:r>
          </a:p>
        </p:txBody>
      </p:sp>
      <p:pic>
        <p:nvPicPr>
          <p:cNvPr id="6146" name="Picture 2" descr="Morbus Parkinson | Shop Apotheke">
            <a:extLst>
              <a:ext uri="{FF2B5EF4-FFF2-40B4-BE49-F238E27FC236}">
                <a16:creationId xmlns:a16="http://schemas.microsoft.com/office/drawing/2014/main" id="{5EA46988-9A94-F4C3-6FE7-7F66F9779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695" y="1207660"/>
            <a:ext cx="5557674" cy="385689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Professionelle Parkinson-Pflege: Leitfaden für Fachkräfte">
            <a:extLst>
              <a:ext uri="{FF2B5EF4-FFF2-40B4-BE49-F238E27FC236}">
                <a16:creationId xmlns:a16="http://schemas.microsoft.com/office/drawing/2014/main" id="{CD4B8860-1846-82EA-7241-A50EDCFD27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Grafik 6">
            <a:extLst>
              <a:ext uri="{FF2B5EF4-FFF2-40B4-BE49-F238E27FC236}">
                <a16:creationId xmlns:a16="http://schemas.microsoft.com/office/drawing/2014/main" id="{EAFE2F3C-A5E4-362F-D6DD-A0E5845DC76F}"/>
              </a:ext>
            </a:extLst>
          </p:cNvPr>
          <p:cNvPicPr>
            <a:picLocks noChangeAspect="1"/>
          </p:cNvPicPr>
          <p:nvPr/>
        </p:nvPicPr>
        <p:blipFill>
          <a:blip r:embed="rId3"/>
          <a:stretch>
            <a:fillRect/>
          </a:stretch>
        </p:blipFill>
        <p:spPr>
          <a:xfrm>
            <a:off x="339969" y="3136106"/>
            <a:ext cx="6193733" cy="3574575"/>
          </a:xfrm>
          <a:prstGeom prst="rect">
            <a:avLst/>
          </a:prstGeom>
        </p:spPr>
      </p:pic>
    </p:spTree>
    <p:extLst>
      <p:ext uri="{BB962C8B-B14F-4D97-AF65-F5344CB8AC3E}">
        <p14:creationId xmlns:p14="http://schemas.microsoft.com/office/powerpoint/2010/main" val="1799571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18396EA-CDAC-BED8-4B3D-2555F0C4E907}"/>
              </a:ext>
            </a:extLst>
          </p:cNvPr>
          <p:cNvSpPr txBox="1"/>
          <p:nvPr/>
        </p:nvSpPr>
        <p:spPr>
          <a:xfrm>
            <a:off x="785445" y="329643"/>
            <a:ext cx="10585939" cy="646331"/>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Antiparkinsonmittel zur medikamentösen Behandlung von Morbus Parkinson. Dabei handelt es sich um künstliche Stoffe, die wie Dopamin im Gehirn wirken. 	</a:t>
            </a:r>
          </a:p>
        </p:txBody>
      </p:sp>
      <p:graphicFrame>
        <p:nvGraphicFramePr>
          <p:cNvPr id="4" name="Tabelle 4">
            <a:extLst>
              <a:ext uri="{FF2B5EF4-FFF2-40B4-BE49-F238E27FC236}">
                <a16:creationId xmlns:a16="http://schemas.microsoft.com/office/drawing/2014/main" id="{3FE2239B-56FE-4344-E53A-1F41D87A64BF}"/>
              </a:ext>
            </a:extLst>
          </p:cNvPr>
          <p:cNvGraphicFramePr>
            <a:graphicFrameLocks noGrp="1"/>
          </p:cNvGraphicFramePr>
          <p:nvPr>
            <p:extLst>
              <p:ext uri="{D42A27DB-BD31-4B8C-83A1-F6EECF244321}">
                <p14:modId xmlns:p14="http://schemas.microsoft.com/office/powerpoint/2010/main" val="3798230802"/>
              </p:ext>
            </p:extLst>
          </p:nvPr>
        </p:nvGraphicFramePr>
        <p:xfrm>
          <a:off x="211015" y="1781908"/>
          <a:ext cx="11582400" cy="2956560"/>
        </p:xfrm>
        <a:graphic>
          <a:graphicData uri="http://schemas.openxmlformats.org/drawingml/2006/table">
            <a:tbl>
              <a:tblPr firstRow="1" bandRow="1">
                <a:tableStyleId>{5C22544A-7EE6-4342-B048-85BDC9FD1C3A}</a:tableStyleId>
              </a:tblPr>
              <a:tblGrid>
                <a:gridCol w="5791200">
                  <a:extLst>
                    <a:ext uri="{9D8B030D-6E8A-4147-A177-3AD203B41FA5}">
                      <a16:colId xmlns:a16="http://schemas.microsoft.com/office/drawing/2014/main" val="4250677595"/>
                    </a:ext>
                  </a:extLst>
                </a:gridCol>
                <a:gridCol w="5791200">
                  <a:extLst>
                    <a:ext uri="{9D8B030D-6E8A-4147-A177-3AD203B41FA5}">
                      <a16:colId xmlns:a16="http://schemas.microsoft.com/office/drawing/2014/main" val="1968224255"/>
                    </a:ext>
                  </a:extLst>
                </a:gridCol>
              </a:tblGrid>
              <a:tr h="121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Vorteile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Nebenwirkungen 	</a:t>
                      </a:r>
                    </a:p>
                    <a:p>
                      <a:endParaRPr lang="de-DE" dirty="0"/>
                    </a:p>
                  </a:txBody>
                  <a:tcPr/>
                </a:tc>
                <a:extLst>
                  <a:ext uri="{0D108BD9-81ED-4DB2-BD59-A6C34878D82A}">
                    <a16:rowId xmlns:a16="http://schemas.microsoft.com/office/drawing/2014/main" val="2115732470"/>
                  </a:ext>
                </a:extLst>
              </a:tr>
              <a:tr h="121920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Selbst oral einzunehmen </a:t>
                      </a:r>
                    </a:p>
                    <a:p>
                      <a:r>
                        <a:rPr lang="de-DE" sz="1800" b="0" i="0" u="none" strike="noStrike" kern="1200" baseline="0" dirty="0">
                          <a:solidFill>
                            <a:schemeClr val="dk1"/>
                          </a:solidFill>
                          <a:latin typeface="+mn-lt"/>
                          <a:ea typeface="+mn-ea"/>
                          <a:cs typeface="+mn-cs"/>
                        </a:rPr>
                        <a:t>o Gestalten die Krankheit erträglicher </a:t>
                      </a:r>
                    </a:p>
                    <a:p>
                      <a:r>
                        <a:rPr lang="de-DE" sz="1800" b="0" i="0" u="none" strike="noStrike" kern="1200" baseline="0" dirty="0">
                          <a:solidFill>
                            <a:schemeClr val="dk1"/>
                          </a:solidFill>
                          <a:latin typeface="+mn-lt"/>
                          <a:ea typeface="+mn-ea"/>
                          <a:cs typeface="+mn-cs"/>
                        </a:rPr>
                        <a:t>o Stimmungsaufhellend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Zu Beginn Übelkeit, Erbrechen </a:t>
                      </a:r>
                    </a:p>
                    <a:p>
                      <a:r>
                        <a:rPr lang="de-DE" sz="1800" b="0" i="0" u="none" strike="noStrike" kern="1200" baseline="0" dirty="0">
                          <a:solidFill>
                            <a:schemeClr val="dk1"/>
                          </a:solidFill>
                          <a:latin typeface="+mn-lt"/>
                          <a:ea typeface="+mn-ea"/>
                          <a:cs typeface="+mn-cs"/>
                        </a:rPr>
                        <a:t>o Lokale (Haut-)Rektionen bei Pflaster </a:t>
                      </a:r>
                    </a:p>
                    <a:p>
                      <a:r>
                        <a:rPr lang="de-DE" sz="1800" b="0" i="0" u="none" strike="noStrike" kern="1200" baseline="0" dirty="0">
                          <a:solidFill>
                            <a:schemeClr val="dk1"/>
                          </a:solidFill>
                          <a:latin typeface="+mn-lt"/>
                          <a:ea typeface="+mn-ea"/>
                          <a:cs typeface="+mn-cs"/>
                        </a:rPr>
                        <a:t>o Plötzliches Einschlafen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442253220"/>
                  </a:ext>
                </a:extLst>
              </a:tr>
            </a:tbl>
          </a:graphicData>
        </a:graphic>
      </p:graphicFrame>
      <p:sp>
        <p:nvSpPr>
          <p:cNvPr id="6" name="Textfeld 5">
            <a:extLst>
              <a:ext uri="{FF2B5EF4-FFF2-40B4-BE49-F238E27FC236}">
                <a16:creationId xmlns:a16="http://schemas.microsoft.com/office/drawing/2014/main" id="{DC59C92A-F1C1-270F-4A61-DE2558506FF9}"/>
              </a:ext>
            </a:extLst>
          </p:cNvPr>
          <p:cNvSpPr txBox="1"/>
          <p:nvPr/>
        </p:nvSpPr>
        <p:spPr>
          <a:xfrm rot="10800000" flipV="1">
            <a:off x="926122" y="4944680"/>
            <a:ext cx="8217877" cy="1200329"/>
          </a:xfrm>
          <a:prstGeom prst="rect">
            <a:avLst/>
          </a:prstGeom>
          <a:noFill/>
        </p:spPr>
        <p:txBody>
          <a:bodyPr wrap="square">
            <a:spAutoFit/>
          </a:bodyPr>
          <a:lstStyle/>
          <a:p>
            <a:pPr algn="l"/>
            <a:endParaRPr lang="de-DE" b="0" i="0" dirty="0">
              <a:solidFill>
                <a:srgbClr val="D89616"/>
              </a:solidFill>
              <a:effectLst/>
              <a:latin typeface="Yanone Kaffeesatz"/>
            </a:endParaRPr>
          </a:p>
          <a:p>
            <a:pPr algn="l"/>
            <a:r>
              <a:rPr lang="de-DE" b="0" i="0" dirty="0">
                <a:solidFill>
                  <a:srgbClr val="D89616"/>
                </a:solidFill>
                <a:effectLst/>
                <a:latin typeface="Yanone Kaffeesatz"/>
              </a:rPr>
              <a:t>Parkinson-Patienten sollten exakten Einnahmezeitpunkt der Medikamente beachten</a:t>
            </a:r>
          </a:p>
          <a:p>
            <a:br>
              <a:rPr lang="de-DE" dirty="0"/>
            </a:br>
            <a:endParaRPr lang="de-DE" dirty="0"/>
          </a:p>
        </p:txBody>
      </p:sp>
      <p:sp>
        <p:nvSpPr>
          <p:cNvPr id="8" name="Textfeld 7">
            <a:extLst>
              <a:ext uri="{FF2B5EF4-FFF2-40B4-BE49-F238E27FC236}">
                <a16:creationId xmlns:a16="http://schemas.microsoft.com/office/drawing/2014/main" id="{2FD66C49-58E5-5BD8-1898-F054883911FF}"/>
              </a:ext>
            </a:extLst>
          </p:cNvPr>
          <p:cNvSpPr txBox="1"/>
          <p:nvPr/>
        </p:nvSpPr>
        <p:spPr>
          <a:xfrm rot="10800000" flipV="1">
            <a:off x="1711569" y="4849025"/>
            <a:ext cx="7432431" cy="369332"/>
          </a:xfrm>
          <a:prstGeom prst="rect">
            <a:avLst/>
          </a:prstGeom>
          <a:noFill/>
        </p:spPr>
        <p:txBody>
          <a:bodyPr wrap="square">
            <a:spAutoFit/>
          </a:bodyPr>
          <a:lstStyle/>
          <a:p>
            <a:pPr algn="l"/>
            <a:r>
              <a:rPr lang="de-DE" b="0" i="0" dirty="0">
                <a:solidFill>
                  <a:srgbClr val="D89616"/>
                </a:solidFill>
                <a:effectLst/>
                <a:latin typeface="Yanone Kaffeesatz"/>
              </a:rPr>
              <a:t>Levodopa nicht gleichzeitig mit Mahlzeiten einnehmen</a:t>
            </a:r>
          </a:p>
        </p:txBody>
      </p:sp>
    </p:spTree>
    <p:extLst>
      <p:ext uri="{BB962C8B-B14F-4D97-AF65-F5344CB8AC3E}">
        <p14:creationId xmlns:p14="http://schemas.microsoft.com/office/powerpoint/2010/main" val="41227177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73D792-5019-EF23-D378-0706E2642CE4}"/>
              </a:ext>
            </a:extLst>
          </p:cNvPr>
          <p:cNvSpPr txBox="1"/>
          <p:nvPr/>
        </p:nvSpPr>
        <p:spPr>
          <a:xfrm>
            <a:off x="445476" y="482043"/>
            <a:ext cx="11207261"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Schlaf- &amp; Schlafstörungen </a:t>
            </a:r>
          </a:p>
          <a:p>
            <a:r>
              <a:rPr lang="de-DE" sz="1800" b="0" i="0" u="none" strike="noStrike" baseline="0" dirty="0">
                <a:solidFill>
                  <a:srgbClr val="000000"/>
                </a:solidFill>
                <a:latin typeface="Calibri" panose="020F0502020204030204" pitchFamily="34" charset="0"/>
              </a:rPr>
              <a:t>Physische- &amp; Psychische Schlafstörungen, Ursachen, </a:t>
            </a:r>
          </a:p>
          <a:p>
            <a:r>
              <a:rPr lang="de-DE" sz="1800" b="0" i="0" u="none" strike="noStrike" baseline="0" dirty="0">
                <a:solidFill>
                  <a:srgbClr val="000000"/>
                </a:solidFill>
                <a:latin typeface="Calibri" panose="020F0502020204030204" pitchFamily="34" charset="0"/>
              </a:rPr>
              <a:t>Pflege &amp; Betreuung: Siehe Grundzüge der Betreuung </a:t>
            </a:r>
            <a:endParaRPr lang="de-DE" dirty="0"/>
          </a:p>
        </p:txBody>
      </p:sp>
      <p:sp>
        <p:nvSpPr>
          <p:cNvPr id="5" name="Textfeld 4">
            <a:extLst>
              <a:ext uri="{FF2B5EF4-FFF2-40B4-BE49-F238E27FC236}">
                <a16:creationId xmlns:a16="http://schemas.microsoft.com/office/drawing/2014/main" id="{FECDBB05-BBBF-4D13-817E-FEDD42445CB2}"/>
              </a:ext>
            </a:extLst>
          </p:cNvPr>
          <p:cNvSpPr txBox="1"/>
          <p:nvPr/>
        </p:nvSpPr>
        <p:spPr>
          <a:xfrm>
            <a:off x="316523" y="1512278"/>
            <a:ext cx="11746523"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Sedativa </a:t>
            </a:r>
          </a:p>
          <a:p>
            <a:r>
              <a:rPr lang="de-DE" sz="1800" b="0" i="0" u="none" strike="noStrike" baseline="0" dirty="0">
                <a:solidFill>
                  <a:srgbClr val="000000"/>
                </a:solidFill>
                <a:latin typeface="Calibri" panose="020F0502020204030204" pitchFamily="34" charset="0"/>
              </a:rPr>
              <a:t>Beruhigungsmittel, die Erregungszustände wie z.B. Angst, Unruhe oder Spannungszustände dämpfen &amp; schlaffördernd wirken. 	</a:t>
            </a:r>
          </a:p>
        </p:txBody>
      </p:sp>
      <p:graphicFrame>
        <p:nvGraphicFramePr>
          <p:cNvPr id="7" name="Tabelle 7">
            <a:extLst>
              <a:ext uri="{FF2B5EF4-FFF2-40B4-BE49-F238E27FC236}">
                <a16:creationId xmlns:a16="http://schemas.microsoft.com/office/drawing/2014/main" id="{363102E8-6573-AB35-0FB9-45E038DAEA8C}"/>
              </a:ext>
            </a:extLst>
          </p:cNvPr>
          <p:cNvGraphicFramePr>
            <a:graphicFrameLocks noGrp="1"/>
          </p:cNvGraphicFramePr>
          <p:nvPr>
            <p:extLst>
              <p:ext uri="{D42A27DB-BD31-4B8C-83A1-F6EECF244321}">
                <p14:modId xmlns:p14="http://schemas.microsoft.com/office/powerpoint/2010/main" val="2395400657"/>
              </p:ext>
            </p:extLst>
          </p:nvPr>
        </p:nvGraphicFramePr>
        <p:xfrm>
          <a:off x="140678" y="2542513"/>
          <a:ext cx="11746524" cy="4198706"/>
        </p:xfrm>
        <a:graphic>
          <a:graphicData uri="http://schemas.openxmlformats.org/drawingml/2006/table">
            <a:tbl>
              <a:tblPr firstRow="1" bandRow="1">
                <a:tableStyleId>{5C22544A-7EE6-4342-B048-85BDC9FD1C3A}</a:tableStyleId>
              </a:tblPr>
              <a:tblGrid>
                <a:gridCol w="3772258">
                  <a:extLst>
                    <a:ext uri="{9D8B030D-6E8A-4147-A177-3AD203B41FA5}">
                      <a16:colId xmlns:a16="http://schemas.microsoft.com/office/drawing/2014/main" val="3654172442"/>
                    </a:ext>
                  </a:extLst>
                </a:gridCol>
                <a:gridCol w="3987133">
                  <a:extLst>
                    <a:ext uri="{9D8B030D-6E8A-4147-A177-3AD203B41FA5}">
                      <a16:colId xmlns:a16="http://schemas.microsoft.com/office/drawing/2014/main" val="875392915"/>
                    </a:ext>
                  </a:extLst>
                </a:gridCol>
                <a:gridCol w="3987133">
                  <a:extLst>
                    <a:ext uri="{9D8B030D-6E8A-4147-A177-3AD203B41FA5}">
                      <a16:colId xmlns:a16="http://schemas.microsoft.com/office/drawing/2014/main" val="200742663"/>
                    </a:ext>
                  </a:extLst>
                </a:gridCol>
              </a:tblGrid>
              <a:tr h="581327">
                <a:tc>
                  <a:txBody>
                    <a:bodyPr/>
                    <a:lstStyle/>
                    <a:p>
                      <a:r>
                        <a:rPr lang="de-DE" dirty="0">
                          <a:solidFill>
                            <a:schemeClr val="tx1"/>
                          </a:solidFill>
                        </a:rPr>
                        <a:t>Indikation </a:t>
                      </a:r>
                    </a:p>
                  </a:txBody>
                  <a:tcPr/>
                </a:tc>
                <a:tc>
                  <a:txBody>
                    <a:bodyPr/>
                    <a:lstStyle/>
                    <a:p>
                      <a:r>
                        <a:rPr lang="de-DE" dirty="0">
                          <a:solidFill>
                            <a:schemeClr val="tx1"/>
                          </a:solidFill>
                        </a:rPr>
                        <a:t>Wirkung </a:t>
                      </a:r>
                    </a:p>
                  </a:txBody>
                  <a:tcPr/>
                </a:tc>
                <a:tc>
                  <a:txBody>
                    <a:bodyPr/>
                    <a:lstStyle/>
                    <a:p>
                      <a:r>
                        <a:rPr lang="de-DE" dirty="0">
                          <a:solidFill>
                            <a:schemeClr val="tx1"/>
                          </a:solidFill>
                        </a:rPr>
                        <a:t>Nebenwirkung</a:t>
                      </a:r>
                    </a:p>
                  </a:txBody>
                  <a:tcPr/>
                </a:tc>
                <a:extLst>
                  <a:ext uri="{0D108BD9-81ED-4DB2-BD59-A6C34878D82A}">
                    <a16:rowId xmlns:a16="http://schemas.microsoft.com/office/drawing/2014/main" val="4145742783"/>
                  </a:ext>
                </a:extLst>
              </a:tr>
              <a:tr h="718113">
                <a:tc>
                  <a:txBody>
                    <a:bodyPr/>
                    <a:lstStyle/>
                    <a:p>
                      <a:r>
                        <a:rPr lang="de-DE" sz="1800" b="0" i="0" u="none" strike="noStrike" kern="1200" baseline="0" dirty="0">
                          <a:solidFill>
                            <a:schemeClr val="dk1"/>
                          </a:solidFill>
                          <a:latin typeface="+mn-lt"/>
                          <a:ea typeface="+mn-ea"/>
                          <a:cs typeface="+mn-cs"/>
                        </a:rPr>
                        <a:t>Unruhe, Angst, Spannungszustände 	</a:t>
                      </a:r>
                      <a:endParaRPr lang="de-DE" dirty="0"/>
                    </a:p>
                  </a:txBody>
                  <a:tcPr/>
                </a:tc>
                <a:tc>
                  <a:txBody>
                    <a:bodyPr/>
                    <a:lstStyle/>
                    <a:p>
                      <a:r>
                        <a:rPr lang="de-DE" sz="1800" b="0" i="0" u="none" strike="noStrike" kern="1200" baseline="0" dirty="0">
                          <a:solidFill>
                            <a:schemeClr val="dk1"/>
                          </a:solidFill>
                          <a:latin typeface="+mn-lt"/>
                          <a:ea typeface="+mn-ea"/>
                          <a:cs typeface="+mn-cs"/>
                        </a:rPr>
                        <a:t>Dämpfend auf Psyche ohne antipsychotischen Effekt </a:t>
                      </a:r>
                      <a:endParaRPr lang="de-DE" dirty="0"/>
                    </a:p>
                  </a:txBody>
                  <a:tcPr/>
                </a:tc>
                <a:tc>
                  <a:txBody>
                    <a:bodyPr/>
                    <a:lstStyle/>
                    <a:p>
                      <a:r>
                        <a:rPr lang="de-DE" sz="1800" b="0" i="0" u="none" strike="noStrike" kern="1200" baseline="0" dirty="0">
                          <a:solidFill>
                            <a:schemeClr val="dk1"/>
                          </a:solidFill>
                          <a:latin typeface="+mn-lt"/>
                          <a:ea typeface="+mn-ea"/>
                          <a:cs typeface="+mn-cs"/>
                        </a:rPr>
                        <a:t>Verstärkte Müdigkeit, Benommenheit, verminderte Reaktionsfähigkeit </a:t>
                      </a:r>
                      <a:endParaRPr lang="de-DE" dirty="0"/>
                    </a:p>
                  </a:txBody>
                  <a:tcPr/>
                </a:tc>
                <a:extLst>
                  <a:ext uri="{0D108BD9-81ED-4DB2-BD59-A6C34878D82A}">
                    <a16:rowId xmlns:a16="http://schemas.microsoft.com/office/drawing/2014/main" val="298853372"/>
                  </a:ext>
                </a:extLst>
              </a:tr>
              <a:tr h="718113">
                <a:tc>
                  <a:txBody>
                    <a:bodyPr/>
                    <a:lstStyle/>
                    <a:p>
                      <a:r>
                        <a:rPr lang="de-DE" sz="1800" b="0" i="0" u="none" strike="noStrike" kern="1200" baseline="0" dirty="0">
                          <a:solidFill>
                            <a:schemeClr val="dk1"/>
                          </a:solidFill>
                          <a:latin typeface="+mn-lt"/>
                          <a:ea typeface="+mn-ea"/>
                          <a:cs typeface="+mn-cs"/>
                        </a:rPr>
                        <a:t>Psychosomatische Beschwerden </a:t>
                      </a:r>
                      <a:endParaRPr lang="de-DE" dirty="0"/>
                    </a:p>
                  </a:txBody>
                  <a:tcPr/>
                </a:tc>
                <a:tc>
                  <a:txBody>
                    <a:bodyPr/>
                    <a:lstStyle/>
                    <a:p>
                      <a:r>
                        <a:rPr lang="de-DE" sz="1800" b="0" i="0" u="none" strike="noStrike" kern="1200" baseline="0" dirty="0">
                          <a:solidFill>
                            <a:schemeClr val="dk1"/>
                          </a:solidFill>
                          <a:latin typeface="+mn-lt"/>
                          <a:ea typeface="+mn-ea"/>
                          <a:cs typeface="+mn-cs"/>
                        </a:rPr>
                        <a:t>Ängste &amp; Spannungen werden gemildert </a:t>
                      </a:r>
                      <a:endParaRPr lang="de-DE" dirty="0"/>
                    </a:p>
                  </a:txBody>
                  <a:tcPr/>
                </a:tc>
                <a:tc>
                  <a:txBody>
                    <a:bodyPr/>
                    <a:lstStyle/>
                    <a:p>
                      <a:r>
                        <a:rPr lang="de-DE" sz="1800" b="0" i="0" u="none" strike="noStrike" kern="1200" baseline="0" dirty="0">
                          <a:solidFill>
                            <a:schemeClr val="dk1"/>
                          </a:solidFill>
                          <a:latin typeface="+mn-lt"/>
                          <a:ea typeface="+mn-ea"/>
                          <a:cs typeface="+mn-cs"/>
                        </a:rPr>
                        <a:t>Gefahr der Gewöhnung, Abhängigkeit, Missbrauch </a:t>
                      </a:r>
                      <a:endParaRPr lang="de-DE" dirty="0"/>
                    </a:p>
                  </a:txBody>
                  <a:tcPr/>
                </a:tc>
                <a:extLst>
                  <a:ext uri="{0D108BD9-81ED-4DB2-BD59-A6C34878D82A}">
                    <a16:rowId xmlns:a16="http://schemas.microsoft.com/office/drawing/2014/main" val="3615748587"/>
                  </a:ext>
                </a:extLst>
              </a:tr>
              <a:tr h="718113">
                <a:tc>
                  <a:txBody>
                    <a:bodyPr/>
                    <a:lstStyle/>
                    <a:p>
                      <a:r>
                        <a:rPr lang="de-DE" sz="1800" b="0" i="0" u="none" strike="noStrike" kern="1200" baseline="0" dirty="0">
                          <a:solidFill>
                            <a:schemeClr val="dk1"/>
                          </a:solidFill>
                          <a:latin typeface="+mn-lt"/>
                          <a:ea typeface="+mn-ea"/>
                          <a:cs typeface="+mn-cs"/>
                        </a:rPr>
                        <a:t>Epilepsie </a:t>
                      </a:r>
                      <a:endParaRPr lang="de-DE" dirty="0"/>
                    </a:p>
                  </a:txBody>
                  <a:tcPr/>
                </a:tc>
                <a:tc>
                  <a:txBody>
                    <a:bodyPr/>
                    <a:lstStyle/>
                    <a:p>
                      <a:r>
                        <a:rPr lang="de-DE" sz="1800" b="0" i="0" u="none" strike="noStrike" kern="1200" baseline="0" dirty="0">
                          <a:solidFill>
                            <a:schemeClr val="dk1"/>
                          </a:solidFill>
                          <a:latin typeface="+mn-lt"/>
                          <a:ea typeface="+mn-ea"/>
                          <a:cs typeface="+mn-cs"/>
                        </a:rPr>
                        <a:t>Abstand von ihren Problemen, legen ihre Nervosität ab </a:t>
                      </a:r>
                      <a:endParaRPr lang="de-DE" dirty="0"/>
                    </a:p>
                  </a:txBody>
                  <a:tcPr/>
                </a:tc>
                <a:tc>
                  <a:txBody>
                    <a:bodyPr/>
                    <a:lstStyle/>
                    <a:p>
                      <a:r>
                        <a:rPr lang="de-DE" sz="1800" b="0" i="0" u="none" strike="noStrike" kern="1200" baseline="0" dirty="0">
                          <a:solidFill>
                            <a:schemeClr val="dk1"/>
                          </a:solidFill>
                          <a:latin typeface="+mn-lt"/>
                          <a:ea typeface="+mn-ea"/>
                          <a:cs typeface="+mn-cs"/>
                        </a:rPr>
                        <a:t>Verstopfung, Appetitzunahme, erhöhte Sturzgefahr </a:t>
                      </a:r>
                      <a:endParaRPr lang="de-DE" dirty="0"/>
                    </a:p>
                  </a:txBody>
                  <a:tcPr/>
                </a:tc>
                <a:extLst>
                  <a:ext uri="{0D108BD9-81ED-4DB2-BD59-A6C34878D82A}">
                    <a16:rowId xmlns:a16="http://schemas.microsoft.com/office/drawing/2014/main" val="4178688750"/>
                  </a:ext>
                </a:extLst>
              </a:tr>
              <a:tr h="1333637">
                <a:tc>
                  <a:txBody>
                    <a:bodyPr/>
                    <a:lstStyle/>
                    <a:p>
                      <a:r>
                        <a:rPr lang="de-DE" sz="1800" b="0" i="0" u="none" strike="noStrike" kern="1200" baseline="0" dirty="0">
                          <a:solidFill>
                            <a:srgbClr val="FF0000"/>
                          </a:solidFill>
                          <a:latin typeface="+mn-lt"/>
                          <a:ea typeface="+mn-ea"/>
                          <a:cs typeface="+mn-cs"/>
                        </a:rPr>
                        <a:t>Sedativa sind die häufigste, verschriebene Substanzgruppe. </a:t>
                      </a:r>
                    </a:p>
                    <a:p>
                      <a:r>
                        <a:rPr lang="de-DE" sz="1800" b="0" i="0" u="none" strike="noStrike" kern="1200" baseline="0" dirty="0">
                          <a:solidFill>
                            <a:srgbClr val="FF0000"/>
                          </a:solidFill>
                          <a:latin typeface="+mn-lt"/>
                          <a:ea typeface="+mn-ea"/>
                          <a:cs typeface="+mn-cs"/>
                        </a:rPr>
                        <a:t>Wird oft zu unkritisch eingenommen. Oft Missbrauch!! 	</a:t>
                      </a:r>
                    </a:p>
                    <a:p>
                      <a:endParaRPr lang="de-DE" dirty="0"/>
                    </a:p>
                  </a:txBody>
                  <a:tcPr/>
                </a:tc>
                <a:tc>
                  <a:txBody>
                    <a:bodyPr/>
                    <a:lstStyle/>
                    <a:p>
                      <a:r>
                        <a:rPr lang="de-DE" sz="1800" b="0" i="0" u="none" strike="noStrike" kern="1200" baseline="0" dirty="0">
                          <a:solidFill>
                            <a:schemeClr val="dk1"/>
                          </a:solidFill>
                          <a:latin typeface="+mn-lt"/>
                          <a:ea typeface="+mn-ea"/>
                          <a:cs typeface="+mn-cs"/>
                        </a:rPr>
                        <a:t>Beruhigend, angst-lösend, bewirken Ausgeglichenheit, zusätzlich antiepileptisch, muskel-entspannend </a:t>
                      </a:r>
                    </a:p>
                    <a:p>
                      <a:endParaRPr lang="de-DE" dirty="0"/>
                    </a:p>
                  </a:txBody>
                  <a:tcPr/>
                </a:tc>
                <a:tc>
                  <a:txBody>
                    <a:bodyPr/>
                    <a:lstStyle/>
                    <a:p>
                      <a:endParaRPr lang="de-DE" dirty="0"/>
                    </a:p>
                  </a:txBody>
                  <a:tcPr/>
                </a:tc>
                <a:extLst>
                  <a:ext uri="{0D108BD9-81ED-4DB2-BD59-A6C34878D82A}">
                    <a16:rowId xmlns:a16="http://schemas.microsoft.com/office/drawing/2014/main" val="1805624835"/>
                  </a:ext>
                </a:extLst>
              </a:tr>
            </a:tbl>
          </a:graphicData>
        </a:graphic>
      </p:graphicFrame>
    </p:spTree>
    <p:extLst>
      <p:ext uri="{BB962C8B-B14F-4D97-AF65-F5344CB8AC3E}">
        <p14:creationId xmlns:p14="http://schemas.microsoft.com/office/powerpoint/2010/main" val="28319967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DEE2505-0592-7926-9ECE-AC29FFE4C2BB}"/>
              </a:ext>
            </a:extLst>
          </p:cNvPr>
          <p:cNvSpPr txBox="1"/>
          <p:nvPr/>
        </p:nvSpPr>
        <p:spPr>
          <a:xfrm>
            <a:off x="152400" y="164123"/>
            <a:ext cx="11734800" cy="64633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Hypnotika („Schlafmittel“) </a:t>
            </a:r>
          </a:p>
          <a:p>
            <a:r>
              <a:rPr lang="de-DE" sz="1800" b="0" i="0" u="none" strike="noStrike" baseline="0" dirty="0">
                <a:solidFill>
                  <a:srgbClr val="FF0000"/>
                </a:solidFill>
                <a:latin typeface="Calibri" panose="020F0502020204030204" pitchFamily="34" charset="0"/>
              </a:rPr>
              <a:t>Hemmen das Wachzentrum, lösen Schlaf aus. </a:t>
            </a:r>
            <a:r>
              <a:rPr lang="de-DE" sz="1800" b="0" i="0" u="none" strike="noStrike" baseline="0" dirty="0">
                <a:solidFill>
                  <a:srgbClr val="000000"/>
                </a:solidFill>
                <a:latin typeface="Calibri" panose="020F0502020204030204" pitchFamily="34" charset="0"/>
              </a:rPr>
              <a:t>	</a:t>
            </a:r>
          </a:p>
        </p:txBody>
      </p:sp>
      <p:graphicFrame>
        <p:nvGraphicFramePr>
          <p:cNvPr id="4" name="Tabelle 4">
            <a:extLst>
              <a:ext uri="{FF2B5EF4-FFF2-40B4-BE49-F238E27FC236}">
                <a16:creationId xmlns:a16="http://schemas.microsoft.com/office/drawing/2014/main" id="{E273200F-C068-C1D0-0CD9-B1FE91CCEA8A}"/>
              </a:ext>
            </a:extLst>
          </p:cNvPr>
          <p:cNvGraphicFramePr>
            <a:graphicFrameLocks noGrp="1"/>
          </p:cNvGraphicFramePr>
          <p:nvPr>
            <p:extLst>
              <p:ext uri="{D42A27DB-BD31-4B8C-83A1-F6EECF244321}">
                <p14:modId xmlns:p14="http://schemas.microsoft.com/office/powerpoint/2010/main" val="3714915504"/>
              </p:ext>
            </p:extLst>
          </p:nvPr>
        </p:nvGraphicFramePr>
        <p:xfrm>
          <a:off x="304800" y="810454"/>
          <a:ext cx="11136922" cy="5777914"/>
        </p:xfrm>
        <a:graphic>
          <a:graphicData uri="http://schemas.openxmlformats.org/drawingml/2006/table">
            <a:tbl>
              <a:tblPr firstRow="1" bandRow="1">
                <a:tableStyleId>{5C22544A-7EE6-4342-B048-85BDC9FD1C3A}</a:tableStyleId>
              </a:tblPr>
              <a:tblGrid>
                <a:gridCol w="5568461">
                  <a:extLst>
                    <a:ext uri="{9D8B030D-6E8A-4147-A177-3AD203B41FA5}">
                      <a16:colId xmlns:a16="http://schemas.microsoft.com/office/drawing/2014/main" val="611307959"/>
                    </a:ext>
                  </a:extLst>
                </a:gridCol>
                <a:gridCol w="5568461">
                  <a:extLst>
                    <a:ext uri="{9D8B030D-6E8A-4147-A177-3AD203B41FA5}">
                      <a16:colId xmlns:a16="http://schemas.microsoft.com/office/drawing/2014/main" val="3855287841"/>
                    </a:ext>
                  </a:extLst>
                </a:gridCol>
              </a:tblGrid>
              <a:tr h="606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Anforderungen an Schlafmittel </a:t>
                      </a:r>
                      <a:r>
                        <a:rPr lang="de-DE" sz="1800" b="0" i="0" u="none" strike="noStrike" kern="1200" baseline="0" dirty="0">
                          <a:solidFill>
                            <a:schemeClr val="lt1"/>
                          </a:solidFill>
                          <a:latin typeface="+mn-lt"/>
                          <a:ea typeface="+mn-ea"/>
                          <a:cs typeface="+mn-cs"/>
                        </a:rPr>
                        <a:t>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Probleme: 	</a:t>
                      </a:r>
                      <a:endParaRPr lang="de-DE" dirty="0"/>
                    </a:p>
                  </a:txBody>
                  <a:tcPr/>
                </a:tc>
                <a:extLst>
                  <a:ext uri="{0D108BD9-81ED-4DB2-BD59-A6C34878D82A}">
                    <a16:rowId xmlns:a16="http://schemas.microsoft.com/office/drawing/2014/main" val="2256778271"/>
                  </a:ext>
                </a:extLst>
              </a:tr>
              <a:tr h="796444">
                <a:tc>
                  <a:txBody>
                    <a:bodyPr/>
                    <a:lstStyle/>
                    <a:p>
                      <a:r>
                        <a:rPr lang="de-DE" sz="1800" b="0" i="0" u="none" strike="noStrike" kern="1200" baseline="0" dirty="0">
                          <a:solidFill>
                            <a:schemeClr val="dk1"/>
                          </a:solidFill>
                          <a:latin typeface="+mn-lt"/>
                          <a:ea typeface="+mn-ea"/>
                          <a:cs typeface="+mn-cs"/>
                        </a:rPr>
                        <a:t>Passende Wirkdauer (2-3 Stunden zum Ein-, 6-8 Stunden zum Durchschlafen) </a:t>
                      </a:r>
                      <a:endParaRPr lang="de-DE" dirty="0"/>
                    </a:p>
                  </a:txBody>
                  <a:tcPr/>
                </a:tc>
                <a:tc>
                  <a:txBody>
                    <a:bodyPr/>
                    <a:lstStyle/>
                    <a:p>
                      <a:r>
                        <a:rPr lang="de-DE" sz="1800" b="0" i="0" u="none" strike="noStrike" kern="1200" baseline="0" dirty="0">
                          <a:solidFill>
                            <a:schemeClr val="dk1"/>
                          </a:solidFill>
                          <a:latin typeface="+mn-lt"/>
                          <a:ea typeface="+mn-ea"/>
                          <a:cs typeface="+mn-cs"/>
                        </a:rPr>
                        <a:t>Großes Missbrauchspotenzial; Gewohnheits-bildung bei wiederholter Einnahme</a:t>
                      </a:r>
                      <a:endParaRPr lang="de-DE" dirty="0"/>
                    </a:p>
                  </a:txBody>
                  <a:tcPr/>
                </a:tc>
                <a:extLst>
                  <a:ext uri="{0D108BD9-81ED-4DB2-BD59-A6C34878D82A}">
                    <a16:rowId xmlns:a16="http://schemas.microsoft.com/office/drawing/2014/main" val="474138269"/>
                  </a:ext>
                </a:extLst>
              </a:tr>
              <a:tr h="643414">
                <a:tc>
                  <a:txBody>
                    <a:bodyPr/>
                    <a:lstStyle/>
                    <a:p>
                      <a:r>
                        <a:rPr lang="de-DE" sz="1800" b="0" i="0" u="none" strike="noStrike" kern="1200" baseline="0" dirty="0">
                          <a:solidFill>
                            <a:schemeClr val="dk1"/>
                          </a:solidFill>
                          <a:latin typeface="+mn-lt"/>
                          <a:ea typeface="+mn-ea"/>
                          <a:cs typeface="+mn-cs"/>
                        </a:rPr>
                        <a:t>Keine weiteren psychischen Veränderungen auslösend </a:t>
                      </a:r>
                      <a:endParaRPr lang="de-DE" dirty="0"/>
                    </a:p>
                  </a:txBody>
                  <a:tcPr/>
                </a:tc>
                <a:tc>
                  <a:txBody>
                    <a:bodyPr/>
                    <a:lstStyle/>
                    <a:p>
                      <a:r>
                        <a:rPr lang="de-DE" sz="1800" b="0" i="0" u="none" strike="noStrike" kern="1200" baseline="0" dirty="0">
                          <a:solidFill>
                            <a:schemeClr val="dk1"/>
                          </a:solidFill>
                          <a:latin typeface="+mn-lt"/>
                          <a:ea typeface="+mn-ea"/>
                          <a:cs typeface="+mn-cs"/>
                        </a:rPr>
                        <a:t>Hohes Wechselwirkungspotenzial – Alkohol verstärkt Wirkung </a:t>
                      </a:r>
                      <a:endParaRPr lang="de-DE" dirty="0"/>
                    </a:p>
                  </a:txBody>
                  <a:tcPr/>
                </a:tc>
                <a:extLst>
                  <a:ext uri="{0D108BD9-81ED-4DB2-BD59-A6C34878D82A}">
                    <a16:rowId xmlns:a16="http://schemas.microsoft.com/office/drawing/2014/main" val="1982886195"/>
                  </a:ext>
                </a:extLst>
              </a:tr>
              <a:tr h="643414">
                <a:tc>
                  <a:txBody>
                    <a:bodyPr/>
                    <a:lstStyle/>
                    <a:p>
                      <a:r>
                        <a:rPr lang="de-DE" sz="1800" b="0" i="0" u="none" strike="noStrike" kern="1200" baseline="0" dirty="0">
                          <a:solidFill>
                            <a:schemeClr val="dk1"/>
                          </a:solidFill>
                          <a:latin typeface="+mn-lt"/>
                          <a:ea typeface="+mn-ea"/>
                          <a:cs typeface="+mn-cs"/>
                        </a:rPr>
                        <a:t>Natürliche Schlafrhythmen werden nicht gestört </a:t>
                      </a:r>
                    </a:p>
                    <a:p>
                      <a:endParaRPr lang="de-DE" dirty="0"/>
                    </a:p>
                  </a:txBody>
                  <a:tcPr/>
                </a:tc>
                <a:tc>
                  <a:txBody>
                    <a:bodyPr/>
                    <a:lstStyle/>
                    <a:p>
                      <a:r>
                        <a:rPr lang="de-DE" sz="1800" b="0" i="0" u="none" strike="noStrike" kern="1200" baseline="0" dirty="0">
                          <a:solidFill>
                            <a:schemeClr val="dk1"/>
                          </a:solidFill>
                          <a:latin typeface="+mn-lt"/>
                          <a:ea typeface="+mn-ea"/>
                          <a:cs typeface="+mn-cs"/>
                        </a:rPr>
                        <a:t>Abbau im Körper langsam – „Hang-over“ - Gefahr </a:t>
                      </a:r>
                      <a:endParaRPr lang="de-DE" dirty="0"/>
                    </a:p>
                  </a:txBody>
                  <a:tcPr/>
                </a:tc>
                <a:extLst>
                  <a:ext uri="{0D108BD9-81ED-4DB2-BD59-A6C34878D82A}">
                    <a16:rowId xmlns:a16="http://schemas.microsoft.com/office/drawing/2014/main" val="3575325834"/>
                  </a:ext>
                </a:extLst>
              </a:tr>
              <a:tr h="643414">
                <a:tc>
                  <a:txBody>
                    <a:bodyPr/>
                    <a:lstStyle/>
                    <a:p>
                      <a:r>
                        <a:rPr lang="de-DE" sz="1800" b="0" i="0" u="none" strike="noStrike" kern="1200" baseline="0" dirty="0">
                          <a:solidFill>
                            <a:schemeClr val="dk1"/>
                          </a:solidFill>
                          <a:latin typeface="+mn-lt"/>
                          <a:ea typeface="+mn-ea"/>
                          <a:cs typeface="+mn-cs"/>
                        </a:rPr>
                        <a:t>Gute Verträglichkeit, keine Abhängigkeit, auch bei längerer Einnahme </a:t>
                      </a:r>
                      <a:endParaRPr lang="de-DE" dirty="0"/>
                    </a:p>
                  </a:txBody>
                  <a:tcPr/>
                </a:tc>
                <a:tc>
                  <a:txBody>
                    <a:bodyPr/>
                    <a:lstStyle/>
                    <a:p>
                      <a:r>
                        <a:rPr lang="de-DE" sz="1800" b="0" i="0" u="none" strike="noStrike" kern="1200" baseline="0" dirty="0">
                          <a:solidFill>
                            <a:schemeClr val="dk1"/>
                          </a:solidFill>
                          <a:latin typeface="+mn-lt"/>
                          <a:ea typeface="+mn-ea"/>
                          <a:cs typeface="+mn-cs"/>
                        </a:rPr>
                        <a:t>Gabe zeitlich begrenzt &amp; ausschleichend absetzen </a:t>
                      </a:r>
                      <a:endParaRPr lang="de-DE" dirty="0"/>
                    </a:p>
                  </a:txBody>
                  <a:tcPr/>
                </a:tc>
                <a:extLst>
                  <a:ext uri="{0D108BD9-81ED-4DB2-BD59-A6C34878D82A}">
                    <a16:rowId xmlns:a16="http://schemas.microsoft.com/office/drawing/2014/main" val="2094292440"/>
                  </a:ext>
                </a:extLst>
              </a:tr>
              <a:tr h="606451">
                <a:tc>
                  <a:txBody>
                    <a:bodyPr/>
                    <a:lstStyle/>
                    <a:p>
                      <a:r>
                        <a:rPr lang="de-DE" sz="1800" b="0" i="0" u="none" strike="noStrike" kern="1200" baseline="0" dirty="0">
                          <a:solidFill>
                            <a:schemeClr val="dk1"/>
                          </a:solidFill>
                          <a:latin typeface="+mn-lt"/>
                          <a:ea typeface="+mn-ea"/>
                          <a:cs typeface="+mn-cs"/>
                        </a:rPr>
                        <a:t>Hohe Therapeutische Breite – Suizidgefahr mindern</a:t>
                      </a:r>
                      <a:endParaRPr lang="de-DE" dirty="0"/>
                    </a:p>
                  </a:txBody>
                  <a:tcPr/>
                </a:tc>
                <a:tc>
                  <a:txBody>
                    <a:bodyPr/>
                    <a:lstStyle/>
                    <a:p>
                      <a:r>
                        <a:rPr lang="de-DE" sz="1800" b="0" i="0" u="none" strike="noStrike" kern="1200" baseline="0" dirty="0">
                          <a:solidFill>
                            <a:schemeClr val="dk1"/>
                          </a:solidFill>
                          <a:latin typeface="+mn-lt"/>
                          <a:ea typeface="+mn-ea"/>
                          <a:cs typeface="+mn-cs"/>
                        </a:rPr>
                        <a:t>Keine selbständige Dosiserhöhung bei Wirkungsverlust </a:t>
                      </a:r>
                      <a:endParaRPr lang="de-DE" dirty="0"/>
                    </a:p>
                  </a:txBody>
                  <a:tcPr/>
                </a:tc>
                <a:extLst>
                  <a:ext uri="{0D108BD9-81ED-4DB2-BD59-A6C34878D82A}">
                    <a16:rowId xmlns:a16="http://schemas.microsoft.com/office/drawing/2014/main" val="2039827760"/>
                  </a:ext>
                </a:extLst>
              </a:tr>
              <a:tr h="643414">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Abhängigkeit &amp; Entzugserscheinungen </a:t>
                      </a:r>
                    </a:p>
                    <a:p>
                      <a:endParaRPr lang="de-DE" dirty="0"/>
                    </a:p>
                  </a:txBody>
                  <a:tcPr/>
                </a:tc>
                <a:extLst>
                  <a:ext uri="{0D108BD9-81ED-4DB2-BD59-A6C34878D82A}">
                    <a16:rowId xmlns:a16="http://schemas.microsoft.com/office/drawing/2014/main" val="2555803812"/>
                  </a:ext>
                </a:extLst>
              </a:tr>
              <a:tr h="1194912">
                <a:tc>
                  <a:txBody>
                    <a:bodyPr/>
                    <a:lstStyle/>
                    <a:p>
                      <a:r>
                        <a:rPr lang="de-DE" sz="1800" b="0" i="0" u="none" strike="noStrike" kern="1200" baseline="0" dirty="0">
                          <a:solidFill>
                            <a:srgbClr val="FF0000"/>
                          </a:solidFill>
                          <a:latin typeface="+mn-lt"/>
                          <a:ea typeface="+mn-ea"/>
                          <a:cs typeface="+mn-cs"/>
                        </a:rPr>
                        <a:t>Alternativen</a:t>
                      </a:r>
                      <a:r>
                        <a:rPr lang="de-DE" sz="1800" b="0" i="0" u="none" strike="noStrike" kern="1200" baseline="0" dirty="0">
                          <a:solidFill>
                            <a:schemeClr val="dk1"/>
                          </a:solidFill>
                          <a:latin typeface="+mn-lt"/>
                          <a:ea typeface="+mn-ea"/>
                          <a:cs typeface="+mn-cs"/>
                        </a:rPr>
                        <a:t> zu Hypnotika: Baldrian, Hopfen, Melisse, Passionsblume, Schüßler Salze, Homöopathie 	</a:t>
                      </a:r>
                    </a:p>
                    <a:p>
                      <a:r>
                        <a:rPr lang="de-DE" sz="1800" b="0" i="0" u="none" strike="noStrike" kern="1200" baseline="0" dirty="0" err="1">
                          <a:solidFill>
                            <a:srgbClr val="FF0000"/>
                          </a:solidFill>
                          <a:latin typeface="+mn-lt"/>
                          <a:ea typeface="+mn-ea"/>
                          <a:cs typeface="+mn-cs"/>
                        </a:rPr>
                        <a:t>Beobachtungs</a:t>
                      </a:r>
                      <a:r>
                        <a:rPr lang="de-DE" sz="1800" b="0" i="0" u="none" strike="noStrike" kern="1200" baseline="0" dirty="0">
                          <a:solidFill>
                            <a:srgbClr val="FF0000"/>
                          </a:solidFill>
                          <a:latin typeface="+mn-lt"/>
                          <a:ea typeface="+mn-ea"/>
                          <a:cs typeface="+mn-cs"/>
                        </a:rPr>
                        <a:t>/</a:t>
                      </a:r>
                      <a:r>
                        <a:rPr lang="de-DE" sz="1800" b="0" i="0" u="none" strike="noStrike" kern="1200" baseline="0" dirty="0" err="1">
                          <a:solidFill>
                            <a:srgbClr val="FF0000"/>
                          </a:solidFill>
                          <a:latin typeface="+mn-lt"/>
                          <a:ea typeface="+mn-ea"/>
                          <a:cs typeface="+mn-cs"/>
                        </a:rPr>
                        <a:t>Unterstützungs</a:t>
                      </a:r>
                      <a:r>
                        <a:rPr lang="de-DE" sz="1800" b="0" i="0" u="none" strike="noStrike" kern="1200" baseline="0" dirty="0">
                          <a:solidFill>
                            <a:srgbClr val="FF0000"/>
                          </a:solidFill>
                          <a:latin typeface="+mn-lt"/>
                          <a:ea typeface="+mn-ea"/>
                          <a:cs typeface="+mn-cs"/>
                        </a:rPr>
                        <a:t>)-Aufgaben von HH sind: </a:t>
                      </a:r>
                      <a:endParaRPr lang="de-DE" dirty="0">
                        <a:solidFill>
                          <a:srgbClr val="FF0000"/>
                        </a:solidFill>
                      </a:endParaRPr>
                    </a:p>
                  </a:txBody>
                  <a:tcPr/>
                </a:tc>
                <a:tc>
                  <a:txBody>
                    <a:bodyPr/>
                    <a:lstStyle/>
                    <a:p>
                      <a:r>
                        <a:rPr lang="de-DE" sz="1800" b="0" i="0" u="none" strike="noStrike" kern="1200" baseline="0" dirty="0">
                          <a:solidFill>
                            <a:srgbClr val="FF0000"/>
                          </a:solidFill>
                          <a:latin typeface="+mn-lt"/>
                          <a:ea typeface="+mn-ea"/>
                          <a:cs typeface="+mn-cs"/>
                        </a:rPr>
                        <a:t>Arten von Hypnotika</a:t>
                      </a:r>
                      <a:r>
                        <a:rPr lang="de-DE" sz="1800" b="0" i="0" u="none" strike="noStrike" kern="1200" baseline="0" dirty="0">
                          <a:solidFill>
                            <a:schemeClr val="dk1"/>
                          </a:solidFill>
                          <a:latin typeface="+mn-lt"/>
                          <a:ea typeface="+mn-ea"/>
                          <a:cs typeface="+mn-cs"/>
                        </a:rPr>
                        <a:t>:  Kurz wirksame (z. B. Halcion ®) </a:t>
                      </a:r>
                    </a:p>
                    <a:p>
                      <a:r>
                        <a:rPr lang="de-DE" sz="1800" b="0" i="0" u="none" strike="noStrike" kern="1200" baseline="0" dirty="0">
                          <a:solidFill>
                            <a:schemeClr val="dk1"/>
                          </a:solidFill>
                          <a:latin typeface="+mn-lt"/>
                          <a:ea typeface="+mn-ea"/>
                          <a:cs typeface="+mn-cs"/>
                        </a:rPr>
                        <a:t>Länger wirksame (z.B. </a:t>
                      </a:r>
                      <a:r>
                        <a:rPr lang="de-DE" sz="1800" b="0" i="0" u="none" strike="noStrike" kern="1200" baseline="0" dirty="0" err="1">
                          <a:solidFill>
                            <a:schemeClr val="dk1"/>
                          </a:solidFill>
                          <a:latin typeface="+mn-lt"/>
                          <a:ea typeface="+mn-ea"/>
                          <a:cs typeface="+mn-cs"/>
                        </a:rPr>
                        <a:t>Rohypnol</a:t>
                      </a:r>
                      <a:r>
                        <a:rPr lang="de-DE" sz="1800" b="0" i="0" u="none" strike="noStrike" kern="1200" baseline="0" dirty="0">
                          <a:solidFill>
                            <a:schemeClr val="dk1"/>
                          </a:solidFill>
                          <a:latin typeface="+mn-lt"/>
                          <a:ea typeface="+mn-ea"/>
                          <a:cs typeface="+mn-cs"/>
                        </a:rPr>
                        <a:t>® </a:t>
                      </a:r>
                      <a:r>
                        <a:rPr lang="de-DE" sz="1800" b="0" i="0" u="none" strike="noStrike" kern="1200" baseline="0" dirty="0" err="1">
                          <a:solidFill>
                            <a:schemeClr val="dk1"/>
                          </a:solidFill>
                          <a:latin typeface="+mn-lt"/>
                          <a:ea typeface="+mn-ea"/>
                          <a:cs typeface="+mn-cs"/>
                        </a:rPr>
                        <a:t>Somnubene</a:t>
                      </a:r>
                      <a:r>
                        <a:rPr lang="de-DE" sz="1800" b="0" i="0" u="none" strike="noStrike" kern="1200" baseline="0" dirty="0">
                          <a:solidFill>
                            <a:schemeClr val="dk1"/>
                          </a:solidFill>
                          <a:latin typeface="+mn-lt"/>
                          <a:ea typeface="+mn-ea"/>
                          <a:cs typeface="+mn-cs"/>
                        </a:rPr>
                        <a:t>®)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3471343670"/>
                  </a:ext>
                </a:extLst>
              </a:tr>
            </a:tbl>
          </a:graphicData>
        </a:graphic>
      </p:graphicFrame>
    </p:spTree>
    <p:extLst>
      <p:ext uri="{BB962C8B-B14F-4D97-AF65-F5344CB8AC3E}">
        <p14:creationId xmlns:p14="http://schemas.microsoft.com/office/powerpoint/2010/main" val="36633295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45A0366-3380-2F8A-BC12-055D71F6AF49}"/>
              </a:ext>
            </a:extLst>
          </p:cNvPr>
          <p:cNvSpPr txBox="1"/>
          <p:nvPr/>
        </p:nvSpPr>
        <p:spPr>
          <a:xfrm>
            <a:off x="386862" y="222738"/>
            <a:ext cx="11476892" cy="677108"/>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Neuroleptika </a:t>
            </a:r>
          </a:p>
          <a:p>
            <a:r>
              <a:rPr lang="de-DE" sz="1800" b="0" i="0" u="none" strike="noStrike" baseline="0" dirty="0">
                <a:solidFill>
                  <a:srgbClr val="000000"/>
                </a:solidFill>
                <a:latin typeface="Calibri" panose="020F0502020204030204" pitchFamily="34" charset="0"/>
              </a:rPr>
              <a:t>bei Schizophrenie, Angst- &amp; Erregungszuständen sowie Anspannung &amp; Aggressivität</a:t>
            </a:r>
            <a:endParaRPr lang="de-DE" dirty="0"/>
          </a:p>
        </p:txBody>
      </p:sp>
      <p:pic>
        <p:nvPicPr>
          <p:cNvPr id="5" name="Grafik 4">
            <a:extLst>
              <a:ext uri="{FF2B5EF4-FFF2-40B4-BE49-F238E27FC236}">
                <a16:creationId xmlns:a16="http://schemas.microsoft.com/office/drawing/2014/main" id="{86D4E419-395E-71C8-5569-9B98F82AC2D9}"/>
              </a:ext>
            </a:extLst>
          </p:cNvPr>
          <p:cNvPicPr>
            <a:picLocks noChangeAspect="1"/>
          </p:cNvPicPr>
          <p:nvPr/>
        </p:nvPicPr>
        <p:blipFill>
          <a:blip r:embed="rId2"/>
          <a:stretch>
            <a:fillRect/>
          </a:stretch>
        </p:blipFill>
        <p:spPr>
          <a:xfrm>
            <a:off x="997708" y="1443933"/>
            <a:ext cx="2412460" cy="3219855"/>
          </a:xfrm>
          <a:prstGeom prst="rect">
            <a:avLst/>
          </a:prstGeom>
        </p:spPr>
      </p:pic>
      <p:pic>
        <p:nvPicPr>
          <p:cNvPr id="7" name="Grafik 6">
            <a:extLst>
              <a:ext uri="{FF2B5EF4-FFF2-40B4-BE49-F238E27FC236}">
                <a16:creationId xmlns:a16="http://schemas.microsoft.com/office/drawing/2014/main" id="{F5192E33-E957-9758-F1FA-41C579615C9D}"/>
              </a:ext>
            </a:extLst>
          </p:cNvPr>
          <p:cNvPicPr>
            <a:picLocks noChangeAspect="1"/>
          </p:cNvPicPr>
          <p:nvPr/>
        </p:nvPicPr>
        <p:blipFill>
          <a:blip r:embed="rId3"/>
          <a:stretch>
            <a:fillRect/>
          </a:stretch>
        </p:blipFill>
        <p:spPr>
          <a:xfrm>
            <a:off x="3975370" y="2242225"/>
            <a:ext cx="4241260" cy="2373549"/>
          </a:xfrm>
          <a:prstGeom prst="rect">
            <a:avLst/>
          </a:prstGeom>
        </p:spPr>
      </p:pic>
    </p:spTree>
    <p:extLst>
      <p:ext uri="{BB962C8B-B14F-4D97-AF65-F5344CB8AC3E}">
        <p14:creationId xmlns:p14="http://schemas.microsoft.com/office/powerpoint/2010/main" val="2345905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3FE38BD-88B4-E3CF-2A99-B3490E35B6CD}"/>
              </a:ext>
            </a:extLst>
          </p:cNvPr>
          <p:cNvSpPr txBox="1"/>
          <p:nvPr/>
        </p:nvSpPr>
        <p:spPr>
          <a:xfrm>
            <a:off x="175846" y="211015"/>
            <a:ext cx="11641016"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Schizophrenie </a:t>
            </a:r>
          </a:p>
          <a:p>
            <a:r>
              <a:rPr lang="de-DE" sz="1800" b="0" i="0" u="none" strike="noStrike" baseline="0" dirty="0">
                <a:solidFill>
                  <a:srgbClr val="000000"/>
                </a:solidFill>
                <a:latin typeface="Calibri" panose="020F0502020204030204" pitchFamily="34" charset="0"/>
              </a:rPr>
              <a:t>Realität wird verändert wahrgenommen, anders verarbeitet. Veränderung von Gedanken &amp; Gefühlen. Schizophrene KlientInnen leben phasenweise „in einer anderen Welt“. Die genauen Ursachen für die Schizophrenie sind ungeklärt. </a:t>
            </a:r>
            <a:r>
              <a:rPr lang="de-DE" sz="1800" b="0" i="0" u="none" strike="noStrike" baseline="0" dirty="0">
                <a:solidFill>
                  <a:srgbClr val="FF0000"/>
                </a:solidFill>
                <a:latin typeface="Calibri" panose="020F0502020204030204" pitchFamily="34" charset="0"/>
              </a:rPr>
              <a:t>Auslöser sind: </a:t>
            </a:r>
            <a:r>
              <a:rPr lang="de-DE" sz="1800" b="0" i="0" u="none" strike="noStrike" baseline="0" dirty="0">
                <a:solidFill>
                  <a:srgbClr val="000000"/>
                </a:solidFill>
                <a:latin typeface="Calibri" panose="020F0502020204030204" pitchFamily="34" charset="0"/>
              </a:rPr>
              <a:t>genetische Veranlagung, hohe Sensibilität, belastende Situationen, Stress, gestörter Botenstoffwechsel im Gehirn. Es kommt zu keiner „gespaltenen Persönlichkeit“. </a:t>
            </a:r>
            <a:r>
              <a:rPr lang="de-DE" sz="1800" b="0" i="0" u="none" strike="noStrike" baseline="0" dirty="0">
                <a:solidFill>
                  <a:srgbClr val="FF0000"/>
                </a:solidFill>
                <a:latin typeface="Calibri" panose="020F0502020204030204" pitchFamily="34" charset="0"/>
              </a:rPr>
              <a:t>D. h. Betroffene tragen nicht mehrere Identitäten in sich </a:t>
            </a:r>
            <a:endParaRPr lang="de-DE" dirty="0">
              <a:solidFill>
                <a:srgbClr val="FF0000"/>
              </a:solidFill>
            </a:endParaRPr>
          </a:p>
        </p:txBody>
      </p:sp>
      <p:sp>
        <p:nvSpPr>
          <p:cNvPr id="5" name="Textfeld 4">
            <a:extLst>
              <a:ext uri="{FF2B5EF4-FFF2-40B4-BE49-F238E27FC236}">
                <a16:creationId xmlns:a16="http://schemas.microsoft.com/office/drawing/2014/main" id="{126FA8AA-2C67-6F29-1D02-6CDD8F1265CE}"/>
              </a:ext>
            </a:extLst>
          </p:cNvPr>
          <p:cNvSpPr txBox="1"/>
          <p:nvPr/>
        </p:nvSpPr>
        <p:spPr>
          <a:xfrm>
            <a:off x="175845" y="2274277"/>
            <a:ext cx="11641015"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Wahnvorstellungen &amp; Halluzinationen </a:t>
            </a:r>
          </a:p>
          <a:p>
            <a:r>
              <a:rPr lang="de-DE" sz="1800" b="0" i="0" u="none" strike="noStrike" baseline="0" dirty="0">
                <a:solidFill>
                  <a:srgbClr val="000000"/>
                </a:solidFill>
                <a:latin typeface="Calibri" panose="020F0502020204030204" pitchFamily="34" charset="0"/>
              </a:rPr>
              <a:t>Sinnestäuschungen, die als real erlebt werden. Alle Sinne können betroffen sein - Hören, Riechen, Schmecken, Sehen, Tasten. </a:t>
            </a:r>
            <a:r>
              <a:rPr lang="de-DE" sz="1800" b="0" i="0" u="none" strike="noStrike" baseline="0" dirty="0">
                <a:solidFill>
                  <a:srgbClr val="FF0000"/>
                </a:solidFill>
                <a:latin typeface="Calibri" panose="020F0502020204030204" pitchFamily="34" charset="0"/>
              </a:rPr>
              <a:t>Ursachen: </a:t>
            </a:r>
            <a:r>
              <a:rPr lang="de-DE" sz="1800" b="0" i="0" u="none" strike="noStrike" baseline="0" dirty="0">
                <a:solidFill>
                  <a:srgbClr val="000000"/>
                </a:solidFill>
                <a:latin typeface="Calibri" panose="020F0502020204030204" pitchFamily="34" charset="0"/>
              </a:rPr>
              <a:t>z. B. Schlafmangel, Erschöpfung, soziale Isolation, Migräne, Tinnitus (ständiges Ohrgeräusch ohne Schallquelle), Augenerkrankungen, hohes Fieber, Austrocknung, Unterkühlung, Schlaganfall, Schädel-Hirn-Trauma, Epilepsie, Demenz, Schizophrenie, Depression, Alkohol oder andere Drogen, Vergiftungen, Medikamente </a:t>
            </a:r>
            <a:endParaRPr lang="de-DE" dirty="0"/>
          </a:p>
        </p:txBody>
      </p:sp>
      <p:sp>
        <p:nvSpPr>
          <p:cNvPr id="7" name="Textfeld 6">
            <a:extLst>
              <a:ext uri="{FF2B5EF4-FFF2-40B4-BE49-F238E27FC236}">
                <a16:creationId xmlns:a16="http://schemas.microsoft.com/office/drawing/2014/main" id="{66393169-6B0D-E208-3FFF-ECEF11978D69}"/>
              </a:ext>
            </a:extLst>
          </p:cNvPr>
          <p:cNvSpPr txBox="1"/>
          <p:nvPr/>
        </p:nvSpPr>
        <p:spPr>
          <a:xfrm>
            <a:off x="433754" y="4337539"/>
            <a:ext cx="11148646"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Manie </a:t>
            </a:r>
          </a:p>
          <a:p>
            <a:r>
              <a:rPr lang="de-DE" sz="1800" b="0" i="0" u="none" strike="noStrike" baseline="0" dirty="0">
                <a:solidFill>
                  <a:srgbClr val="000000"/>
                </a:solidFill>
                <a:latin typeface="Calibri" panose="020F0502020204030204" pitchFamily="34" charset="0"/>
              </a:rPr>
              <a:t>Psychische Erkrankung, Gefühlserleben &amp; die Gefühlswelt der Betroffenen ist gestört. Anzeichen: übermäßiges &amp; unbegründetes Hochgefühl, übersteigertes Selbstwertgefühl, einer maßlosen Aktivität, Rastlosigkeit &amp; der Gefahr, sich selbst &amp; anderen Schaden zuzufügen, einhergeht. Dieser Zustand kann innerhalb weniger Sekunden in Gereiztheit umschlagen. </a:t>
            </a:r>
            <a:endParaRPr lang="de-DE" dirty="0"/>
          </a:p>
        </p:txBody>
      </p:sp>
    </p:spTree>
    <p:extLst>
      <p:ext uri="{BB962C8B-B14F-4D97-AF65-F5344CB8AC3E}">
        <p14:creationId xmlns:p14="http://schemas.microsoft.com/office/powerpoint/2010/main" val="28272058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3994A9E-3747-7271-2ADE-D243F4917EDB}"/>
              </a:ext>
            </a:extLst>
          </p:cNvPr>
          <p:cNvSpPr txBox="1"/>
          <p:nvPr/>
        </p:nvSpPr>
        <p:spPr>
          <a:xfrm>
            <a:off x="187569" y="246185"/>
            <a:ext cx="11664462"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Neuroleptika </a:t>
            </a:r>
          </a:p>
          <a:p>
            <a:r>
              <a:rPr lang="de-DE" sz="1800" b="0" i="0" u="none" strike="noStrike" baseline="0" dirty="0">
                <a:solidFill>
                  <a:srgbClr val="000000"/>
                </a:solidFill>
                <a:latin typeface="Calibri" panose="020F0502020204030204" pitchFamily="34" charset="0"/>
              </a:rPr>
              <a:t>Dienen vorwiegend zur Behandlung von schizophrenen Psychosen, die in Schüben auftreten können (manisch-depressiv). 	</a:t>
            </a:r>
          </a:p>
        </p:txBody>
      </p:sp>
      <p:graphicFrame>
        <p:nvGraphicFramePr>
          <p:cNvPr id="4" name="Tabelle 4">
            <a:extLst>
              <a:ext uri="{FF2B5EF4-FFF2-40B4-BE49-F238E27FC236}">
                <a16:creationId xmlns:a16="http://schemas.microsoft.com/office/drawing/2014/main" id="{ED602D8A-B6A9-B881-26EB-03BBC42DF46C}"/>
              </a:ext>
            </a:extLst>
          </p:cNvPr>
          <p:cNvGraphicFramePr>
            <a:graphicFrameLocks noGrp="1"/>
          </p:cNvGraphicFramePr>
          <p:nvPr>
            <p:extLst>
              <p:ext uri="{D42A27DB-BD31-4B8C-83A1-F6EECF244321}">
                <p14:modId xmlns:p14="http://schemas.microsoft.com/office/powerpoint/2010/main" val="1294980828"/>
              </p:ext>
            </p:extLst>
          </p:nvPr>
        </p:nvGraphicFramePr>
        <p:xfrm>
          <a:off x="187569" y="984739"/>
          <a:ext cx="11664463" cy="5791199"/>
        </p:xfrm>
        <a:graphic>
          <a:graphicData uri="http://schemas.openxmlformats.org/drawingml/2006/table">
            <a:tbl>
              <a:tblPr firstRow="1" bandRow="1">
                <a:tableStyleId>{5C22544A-7EE6-4342-B048-85BDC9FD1C3A}</a:tableStyleId>
              </a:tblPr>
              <a:tblGrid>
                <a:gridCol w="3759355">
                  <a:extLst>
                    <a:ext uri="{9D8B030D-6E8A-4147-A177-3AD203B41FA5}">
                      <a16:colId xmlns:a16="http://schemas.microsoft.com/office/drawing/2014/main" val="3344911421"/>
                    </a:ext>
                  </a:extLst>
                </a:gridCol>
                <a:gridCol w="3952554">
                  <a:extLst>
                    <a:ext uri="{9D8B030D-6E8A-4147-A177-3AD203B41FA5}">
                      <a16:colId xmlns:a16="http://schemas.microsoft.com/office/drawing/2014/main" val="1580482925"/>
                    </a:ext>
                  </a:extLst>
                </a:gridCol>
                <a:gridCol w="3952554">
                  <a:extLst>
                    <a:ext uri="{9D8B030D-6E8A-4147-A177-3AD203B41FA5}">
                      <a16:colId xmlns:a16="http://schemas.microsoft.com/office/drawing/2014/main" val="1353483248"/>
                    </a:ext>
                  </a:extLst>
                </a:gridCol>
              </a:tblGrid>
              <a:tr h="489763">
                <a:tc>
                  <a:txBody>
                    <a:bodyPr/>
                    <a:lstStyle/>
                    <a:p>
                      <a:r>
                        <a:rPr lang="de-DE" dirty="0">
                          <a:solidFill>
                            <a:schemeClr val="tx1"/>
                          </a:solidFill>
                        </a:rPr>
                        <a:t>Indikationen</a:t>
                      </a:r>
                    </a:p>
                  </a:txBody>
                  <a:tcPr/>
                </a:tc>
                <a:tc>
                  <a:txBody>
                    <a:bodyPr/>
                    <a:lstStyle/>
                    <a:p>
                      <a:r>
                        <a:rPr lang="de-DE" dirty="0">
                          <a:solidFill>
                            <a:schemeClr val="tx1"/>
                          </a:solidFill>
                        </a:rPr>
                        <a:t>Wirkung </a:t>
                      </a:r>
                    </a:p>
                  </a:txBody>
                  <a:tcPr/>
                </a:tc>
                <a:tc>
                  <a:txBody>
                    <a:bodyPr/>
                    <a:lstStyle/>
                    <a:p>
                      <a:r>
                        <a:rPr lang="de-DE" dirty="0">
                          <a:solidFill>
                            <a:schemeClr val="tx1"/>
                          </a:solidFill>
                        </a:rPr>
                        <a:t>Nebenwirkung</a:t>
                      </a:r>
                    </a:p>
                  </a:txBody>
                  <a:tcPr/>
                </a:tc>
                <a:extLst>
                  <a:ext uri="{0D108BD9-81ED-4DB2-BD59-A6C34878D82A}">
                    <a16:rowId xmlns:a16="http://schemas.microsoft.com/office/drawing/2014/main" val="3322663706"/>
                  </a:ext>
                </a:extLst>
              </a:tr>
              <a:tr h="857086">
                <a:tc>
                  <a:txBody>
                    <a:bodyPr/>
                    <a:lstStyle/>
                    <a:p>
                      <a:r>
                        <a:rPr lang="de-DE" sz="1800" b="0" i="0" u="none" strike="noStrike" kern="1200" baseline="0" dirty="0">
                          <a:solidFill>
                            <a:schemeClr val="dk1"/>
                          </a:solidFill>
                          <a:latin typeface="+mn-lt"/>
                          <a:ea typeface="+mn-ea"/>
                          <a:cs typeface="+mn-cs"/>
                        </a:rPr>
                        <a:t>Schizophrenie </a:t>
                      </a:r>
                      <a:endParaRPr lang="de-DE" dirty="0"/>
                    </a:p>
                  </a:txBody>
                  <a:tcPr/>
                </a:tc>
                <a:tc>
                  <a:txBody>
                    <a:bodyPr/>
                    <a:lstStyle/>
                    <a:p>
                      <a:r>
                        <a:rPr lang="de-DE" sz="1800" b="0" i="0" u="none" strike="noStrike" kern="1200" baseline="0" dirty="0">
                          <a:solidFill>
                            <a:schemeClr val="dk1"/>
                          </a:solidFill>
                          <a:latin typeface="+mn-lt"/>
                          <a:ea typeface="+mn-ea"/>
                          <a:cs typeface="+mn-cs"/>
                        </a:rPr>
                        <a:t>Wahnvorstellungen &amp; Halluzinationen nehmen ab </a:t>
                      </a:r>
                      <a:endParaRPr lang="de-DE" dirty="0"/>
                    </a:p>
                  </a:txBody>
                  <a:tcPr/>
                </a:tc>
                <a:tc>
                  <a:txBody>
                    <a:bodyPr/>
                    <a:lstStyle/>
                    <a:p>
                      <a:r>
                        <a:rPr lang="de-DE" sz="1800" b="0" i="0" u="none" strike="noStrike" kern="1200" baseline="0" dirty="0">
                          <a:solidFill>
                            <a:schemeClr val="dk1"/>
                          </a:solidFill>
                          <a:latin typeface="+mn-lt"/>
                          <a:ea typeface="+mn-ea"/>
                          <a:cs typeface="+mn-cs"/>
                        </a:rPr>
                        <a:t>Schläfrigkeit </a:t>
                      </a:r>
                      <a:endParaRPr lang="de-DE" dirty="0"/>
                    </a:p>
                  </a:txBody>
                  <a:tcPr/>
                </a:tc>
                <a:extLst>
                  <a:ext uri="{0D108BD9-81ED-4DB2-BD59-A6C34878D82A}">
                    <a16:rowId xmlns:a16="http://schemas.microsoft.com/office/drawing/2014/main" val="135178794"/>
                  </a:ext>
                </a:extLst>
              </a:tr>
              <a:tr h="938637">
                <a:tc>
                  <a:txBody>
                    <a:bodyPr/>
                    <a:lstStyle/>
                    <a:p>
                      <a:r>
                        <a:rPr lang="de-DE" sz="1800" b="0" i="0" u="none" strike="noStrike" kern="1200" baseline="0" dirty="0">
                          <a:solidFill>
                            <a:schemeClr val="dk1"/>
                          </a:solidFill>
                          <a:latin typeface="+mn-lt"/>
                          <a:ea typeface="+mn-ea"/>
                          <a:cs typeface="+mn-cs"/>
                        </a:rPr>
                        <a:t>Angst- &amp; Erregungszustände</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sz="1800" b="0" i="0" u="none" strike="noStrike" kern="1200" baseline="0" dirty="0">
                          <a:solidFill>
                            <a:schemeClr val="dk1"/>
                          </a:solidFill>
                          <a:latin typeface="+mn-lt"/>
                          <a:ea typeface="+mn-ea"/>
                          <a:cs typeface="+mn-cs"/>
                        </a:rPr>
                        <a:t>Die Krankheit wird jedoch nicht geheilt </a:t>
                      </a:r>
                      <a:endParaRPr lang="de-DE" dirty="0"/>
                    </a:p>
                  </a:txBody>
                  <a:tcPr/>
                </a:tc>
                <a:tc>
                  <a:txBody>
                    <a:bodyPr/>
                    <a:lstStyle/>
                    <a:p>
                      <a:r>
                        <a:rPr lang="de-DE" sz="1800" b="0" i="0" u="none" strike="noStrike" kern="1200" baseline="0" dirty="0">
                          <a:solidFill>
                            <a:schemeClr val="dk1"/>
                          </a:solidFill>
                          <a:latin typeface="+mn-lt"/>
                          <a:ea typeface="+mn-ea"/>
                          <a:cs typeface="+mn-cs"/>
                        </a:rPr>
                        <a:t>Unruhe </a:t>
                      </a:r>
                    </a:p>
                    <a:p>
                      <a:endParaRPr lang="de-DE" dirty="0"/>
                    </a:p>
                  </a:txBody>
                  <a:tcPr/>
                </a:tc>
                <a:extLst>
                  <a:ext uri="{0D108BD9-81ED-4DB2-BD59-A6C34878D82A}">
                    <a16:rowId xmlns:a16="http://schemas.microsoft.com/office/drawing/2014/main" val="779371829"/>
                  </a:ext>
                </a:extLst>
              </a:tr>
              <a:tr h="857086">
                <a:tc>
                  <a:txBody>
                    <a:bodyPr/>
                    <a:lstStyle/>
                    <a:p>
                      <a:r>
                        <a:rPr lang="de-DE" sz="1800" b="0" i="0" u="none" strike="noStrike" kern="1200" baseline="0" dirty="0">
                          <a:solidFill>
                            <a:schemeClr val="dk1"/>
                          </a:solidFill>
                          <a:latin typeface="+mn-lt"/>
                          <a:ea typeface="+mn-ea"/>
                          <a:cs typeface="+mn-cs"/>
                        </a:rPr>
                        <a:t>Halluzinationen </a:t>
                      </a:r>
                      <a:endParaRPr lang="de-DE" dirty="0"/>
                    </a:p>
                  </a:txBody>
                  <a:tcPr/>
                </a:tc>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dk1"/>
                          </a:solidFill>
                          <a:latin typeface="+mn-lt"/>
                          <a:ea typeface="+mn-ea"/>
                          <a:cs typeface="+mn-cs"/>
                        </a:rPr>
                        <a:t>Muskelzucken</a:t>
                      </a:r>
                      <a:endParaRPr lang="de-DE" dirty="0"/>
                    </a:p>
                    <a:p>
                      <a:endParaRPr lang="de-DE" dirty="0"/>
                    </a:p>
                  </a:txBody>
                  <a:tcPr/>
                </a:tc>
                <a:extLst>
                  <a:ext uri="{0D108BD9-81ED-4DB2-BD59-A6C34878D82A}">
                    <a16:rowId xmlns:a16="http://schemas.microsoft.com/office/drawing/2014/main" val="1281624176"/>
                  </a:ext>
                </a:extLst>
              </a:tr>
              <a:tr h="657045">
                <a:tc>
                  <a:txBody>
                    <a:bodyPr/>
                    <a:lstStyle/>
                    <a:p>
                      <a:r>
                        <a:rPr lang="de-DE" sz="1800" b="0" i="0" u="none" strike="noStrike" kern="1200" baseline="0" dirty="0">
                          <a:solidFill>
                            <a:schemeClr val="dk1"/>
                          </a:solidFill>
                          <a:latin typeface="+mn-lt"/>
                          <a:ea typeface="+mn-ea"/>
                          <a:cs typeface="+mn-cs"/>
                        </a:rPr>
                        <a:t>Anspannung &amp; Aggressivität </a:t>
                      </a:r>
                    </a:p>
                    <a:p>
                      <a:endParaRPr lang="de-DE" dirty="0"/>
                    </a:p>
                  </a:txBody>
                  <a:tcPr/>
                </a:tc>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Schwindel </a:t>
                      </a:r>
                      <a:endParaRPr lang="de-DE" dirty="0"/>
                    </a:p>
                  </a:txBody>
                  <a:tcPr/>
                </a:tc>
                <a:extLst>
                  <a:ext uri="{0D108BD9-81ED-4DB2-BD59-A6C34878D82A}">
                    <a16:rowId xmlns:a16="http://schemas.microsoft.com/office/drawing/2014/main" val="131755980"/>
                  </a:ext>
                </a:extLst>
              </a:tr>
              <a:tr h="489763">
                <a:tc>
                  <a:txBody>
                    <a:bodyPr/>
                    <a:lstStyle/>
                    <a:p>
                      <a:endParaRPr lang="de-DE"/>
                    </a:p>
                  </a:txBody>
                  <a:tcPr/>
                </a:tc>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Durst, Mundtrockenheit </a:t>
                      </a:r>
                      <a:endParaRPr lang="de-DE" dirty="0"/>
                    </a:p>
                  </a:txBody>
                  <a:tcPr/>
                </a:tc>
                <a:extLst>
                  <a:ext uri="{0D108BD9-81ED-4DB2-BD59-A6C34878D82A}">
                    <a16:rowId xmlns:a16="http://schemas.microsoft.com/office/drawing/2014/main" val="3343043398"/>
                  </a:ext>
                </a:extLst>
              </a:tr>
              <a:tr h="1501819">
                <a:tc>
                  <a:txBody>
                    <a:bodyPr/>
                    <a:lstStyle/>
                    <a:p>
                      <a:r>
                        <a:rPr lang="de-DE" sz="1800" b="0" i="0" u="none" strike="noStrike" kern="1200" baseline="0" dirty="0">
                          <a:solidFill>
                            <a:srgbClr val="FF0000"/>
                          </a:solidFill>
                          <a:latin typeface="+mn-lt"/>
                          <a:ea typeface="+mn-ea"/>
                          <a:cs typeface="+mn-cs"/>
                        </a:rPr>
                        <a:t>Merke : Wichtig ist die regelmäßige Einnahme über einen längeren Zeitraum </a:t>
                      </a:r>
                    </a:p>
                    <a:p>
                      <a:r>
                        <a:rPr lang="de-DE" sz="1800" b="0" i="0" u="none" strike="noStrike" kern="1200" baseline="0" dirty="0">
                          <a:solidFill>
                            <a:srgbClr val="FF0000"/>
                          </a:solidFill>
                          <a:latin typeface="+mn-lt"/>
                          <a:ea typeface="+mn-ea"/>
                          <a:cs typeface="+mn-cs"/>
                        </a:rPr>
                        <a:t>	</a:t>
                      </a:r>
                    </a:p>
                    <a:p>
                      <a:endParaRPr lang="de-DE" dirty="0"/>
                    </a:p>
                  </a:txBody>
                  <a:tcPr/>
                </a:tc>
                <a:tc>
                  <a:txBody>
                    <a:bodyPr/>
                    <a:lstStyle/>
                    <a:p>
                      <a:endParaRPr lang="de-DE" dirty="0"/>
                    </a:p>
                  </a:txBody>
                  <a:tcPr/>
                </a:tc>
                <a:tc>
                  <a:txBody>
                    <a:bodyPr/>
                    <a:lstStyle/>
                    <a:p>
                      <a:r>
                        <a:rPr lang="de-DE" sz="1800" b="0" i="0" u="none" strike="noStrike" kern="1200" baseline="0" dirty="0">
                          <a:solidFill>
                            <a:schemeClr val="dk1"/>
                          </a:solidFill>
                          <a:latin typeface="+mn-lt"/>
                          <a:ea typeface="+mn-ea"/>
                          <a:cs typeface="+mn-cs"/>
                        </a:rPr>
                        <a:t>Gewichtszunahme (bis 10 oder mehr Kilogramm) </a:t>
                      </a:r>
                      <a:endParaRPr lang="de-DE" dirty="0"/>
                    </a:p>
                  </a:txBody>
                  <a:tcPr/>
                </a:tc>
                <a:extLst>
                  <a:ext uri="{0D108BD9-81ED-4DB2-BD59-A6C34878D82A}">
                    <a16:rowId xmlns:a16="http://schemas.microsoft.com/office/drawing/2014/main" val="3926310794"/>
                  </a:ext>
                </a:extLst>
              </a:tr>
            </a:tbl>
          </a:graphicData>
        </a:graphic>
      </p:graphicFrame>
    </p:spTree>
    <p:extLst>
      <p:ext uri="{BB962C8B-B14F-4D97-AF65-F5344CB8AC3E}">
        <p14:creationId xmlns:p14="http://schemas.microsoft.com/office/powerpoint/2010/main" val="117617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1013E7D-1AD1-1AB9-2C13-EFEC40BE1BFE}"/>
              </a:ext>
            </a:extLst>
          </p:cNvPr>
          <p:cNvSpPr txBox="1"/>
          <p:nvPr/>
        </p:nvSpPr>
        <p:spPr>
          <a:xfrm>
            <a:off x="0" y="167268"/>
            <a:ext cx="11898351" cy="5386090"/>
          </a:xfrm>
          <a:prstGeom prst="rect">
            <a:avLst/>
          </a:prstGeom>
          <a:noFill/>
        </p:spPr>
        <p:txBody>
          <a:bodyPr wrap="square">
            <a:spAutoFit/>
          </a:bodyPr>
          <a:lstStyle/>
          <a:p>
            <a:r>
              <a:rPr lang="de-DE" sz="2000" dirty="0">
                <a:solidFill>
                  <a:srgbClr val="FF0000"/>
                </a:solidFill>
              </a:rPr>
              <a:t>Definition Sucht: </a:t>
            </a:r>
          </a:p>
          <a:p>
            <a:endParaRPr lang="de-DE" dirty="0"/>
          </a:p>
          <a:p>
            <a:r>
              <a:rPr lang="de-DE" dirty="0"/>
              <a:t> Chronische Vergiftung </a:t>
            </a:r>
          </a:p>
          <a:p>
            <a:endParaRPr lang="de-DE" dirty="0"/>
          </a:p>
          <a:p>
            <a:endParaRPr lang="de-DE" dirty="0"/>
          </a:p>
          <a:p>
            <a:r>
              <a:rPr lang="de-DE" dirty="0"/>
              <a:t> Krankhafter Zustand der psychischen &amp; physischen Abhängigkeit </a:t>
            </a:r>
          </a:p>
          <a:p>
            <a:endParaRPr lang="de-DE" dirty="0"/>
          </a:p>
          <a:p>
            <a:endParaRPr lang="de-DE" dirty="0"/>
          </a:p>
          <a:p>
            <a:endParaRPr lang="de-DE" dirty="0"/>
          </a:p>
          <a:p>
            <a:r>
              <a:rPr lang="de-DE" dirty="0"/>
              <a:t> Einnahmezwang </a:t>
            </a:r>
          </a:p>
          <a:p>
            <a:endParaRPr lang="de-DE" dirty="0"/>
          </a:p>
          <a:p>
            <a:endParaRPr lang="de-DE" dirty="0"/>
          </a:p>
          <a:p>
            <a:endParaRPr lang="de-DE" dirty="0"/>
          </a:p>
          <a:p>
            <a:r>
              <a:rPr lang="de-DE" dirty="0"/>
              <a:t> Tendenz zur Dosissteigerung </a:t>
            </a:r>
          </a:p>
          <a:p>
            <a:endParaRPr lang="de-DE" dirty="0"/>
          </a:p>
          <a:p>
            <a:endParaRPr lang="de-DE" dirty="0"/>
          </a:p>
          <a:p>
            <a:endParaRPr lang="de-DE" dirty="0"/>
          </a:p>
          <a:p>
            <a:r>
              <a:rPr lang="de-DE" dirty="0"/>
              <a:t>Folge: bei Entzug Abstinenzerscheinungen, Defekte körperlicher &amp; sozialer Natur </a:t>
            </a:r>
          </a:p>
          <a:p>
            <a:r>
              <a:rPr lang="de-DE" dirty="0"/>
              <a:t>Toleranzentwicklung bedingt immer höhere Dosen</a:t>
            </a:r>
          </a:p>
        </p:txBody>
      </p:sp>
    </p:spTree>
    <p:extLst>
      <p:ext uri="{BB962C8B-B14F-4D97-AF65-F5344CB8AC3E}">
        <p14:creationId xmlns:p14="http://schemas.microsoft.com/office/powerpoint/2010/main" val="6893695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D96C303-60D4-4975-5B7B-7AB28F3F785C}"/>
              </a:ext>
            </a:extLst>
          </p:cNvPr>
          <p:cNvSpPr txBox="1"/>
          <p:nvPr/>
        </p:nvSpPr>
        <p:spPr>
          <a:xfrm>
            <a:off x="187569" y="175846"/>
            <a:ext cx="11687908" cy="1200329"/>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Demenz ist eine allgemeine Bezeichnung für eine Minderung der geistigen Fähigkeiten, die schwerwiegend genug ist, um das tägliche Leben zu beeinträchtigen. Die Alzheimer-Krankheit ist die am meisten verbreitete Demenz-Art. Risikofaktoren für Demenz, Symptome, Demenzarten, Ursachen für Demenz, Kommunikation mit Dementen, Orientierungshilfen: Siehe Gerontologie &amp; AVT Demenz. </a:t>
            </a:r>
            <a:endParaRPr lang="de-DE" dirty="0"/>
          </a:p>
        </p:txBody>
      </p:sp>
      <p:sp>
        <p:nvSpPr>
          <p:cNvPr id="5" name="Textfeld 4">
            <a:extLst>
              <a:ext uri="{FF2B5EF4-FFF2-40B4-BE49-F238E27FC236}">
                <a16:creationId xmlns:a16="http://schemas.microsoft.com/office/drawing/2014/main" id="{07E1690F-5914-F374-EE83-B5E26482B362}"/>
              </a:ext>
            </a:extLst>
          </p:cNvPr>
          <p:cNvSpPr txBox="1"/>
          <p:nvPr/>
        </p:nvSpPr>
        <p:spPr>
          <a:xfrm>
            <a:off x="304799" y="1817078"/>
            <a:ext cx="11570677" cy="1200329"/>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Antidementiva </a:t>
            </a:r>
          </a:p>
          <a:p>
            <a:r>
              <a:rPr lang="de-DE" sz="1800" b="0" i="0" u="none" strike="noStrike" baseline="0" dirty="0">
                <a:solidFill>
                  <a:srgbClr val="000000"/>
                </a:solidFill>
                <a:latin typeface="Calibri" panose="020F0502020204030204" pitchFamily="34" charset="0"/>
              </a:rPr>
              <a:t>Sind Medikamente , die Gedächtnisfunktionen sowie Konzentrations-, Lern- &amp; Denkfähigkeit verbessern können &amp; die demenzbedingten Beeinträchtigungen sozialer Alltagsaktivitäten vermindern. Sie sollen den Abbau des Erinnerungs- &amp; Denkvermögens hinauszögern. Demenz heilen können sie nicht. 	</a:t>
            </a:r>
          </a:p>
        </p:txBody>
      </p:sp>
      <p:graphicFrame>
        <p:nvGraphicFramePr>
          <p:cNvPr id="6" name="Tabelle 6">
            <a:extLst>
              <a:ext uri="{FF2B5EF4-FFF2-40B4-BE49-F238E27FC236}">
                <a16:creationId xmlns:a16="http://schemas.microsoft.com/office/drawing/2014/main" id="{CE01949E-E5E8-6B6C-5D6B-BCD517AA99F5}"/>
              </a:ext>
            </a:extLst>
          </p:cNvPr>
          <p:cNvGraphicFramePr>
            <a:graphicFrameLocks noGrp="1"/>
          </p:cNvGraphicFramePr>
          <p:nvPr>
            <p:extLst>
              <p:ext uri="{D42A27DB-BD31-4B8C-83A1-F6EECF244321}">
                <p14:modId xmlns:p14="http://schemas.microsoft.com/office/powerpoint/2010/main" val="1803875885"/>
              </p:ext>
            </p:extLst>
          </p:nvPr>
        </p:nvGraphicFramePr>
        <p:xfrm>
          <a:off x="304797" y="3017408"/>
          <a:ext cx="11570679" cy="3352749"/>
        </p:xfrm>
        <a:graphic>
          <a:graphicData uri="http://schemas.openxmlformats.org/drawingml/2006/table">
            <a:tbl>
              <a:tblPr firstRow="1" bandRow="1">
                <a:tableStyleId>{5C22544A-7EE6-4342-B048-85BDC9FD1C3A}</a:tableStyleId>
              </a:tblPr>
              <a:tblGrid>
                <a:gridCol w="3493478">
                  <a:extLst>
                    <a:ext uri="{9D8B030D-6E8A-4147-A177-3AD203B41FA5}">
                      <a16:colId xmlns:a16="http://schemas.microsoft.com/office/drawing/2014/main" val="786026444"/>
                    </a:ext>
                  </a:extLst>
                </a:gridCol>
                <a:gridCol w="4220308">
                  <a:extLst>
                    <a:ext uri="{9D8B030D-6E8A-4147-A177-3AD203B41FA5}">
                      <a16:colId xmlns:a16="http://schemas.microsoft.com/office/drawing/2014/main" val="1319942648"/>
                    </a:ext>
                  </a:extLst>
                </a:gridCol>
                <a:gridCol w="3856893">
                  <a:extLst>
                    <a:ext uri="{9D8B030D-6E8A-4147-A177-3AD203B41FA5}">
                      <a16:colId xmlns:a16="http://schemas.microsoft.com/office/drawing/2014/main" val="2192513638"/>
                    </a:ext>
                  </a:extLst>
                </a:gridCol>
              </a:tblGrid>
              <a:tr h="38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a:solidFill>
                            <a:schemeClr val="tx1"/>
                          </a:solidFill>
                          <a:latin typeface="+mn-lt"/>
                          <a:ea typeface="+mn-ea"/>
                          <a:cs typeface="+mn-cs"/>
                        </a:rPr>
                        <a:t>Arzneimittelformen: </a:t>
                      </a:r>
                      <a:endParaRPr lang="de-DE" dirty="0"/>
                    </a:p>
                  </a:txBody>
                  <a:tcPr/>
                </a:tc>
                <a:tc>
                  <a:txBody>
                    <a:bodyPr/>
                    <a:lstStyle/>
                    <a:p>
                      <a:r>
                        <a:rPr lang="de-DE" dirty="0">
                          <a:solidFill>
                            <a:schemeClr val="tx1"/>
                          </a:solidFill>
                        </a:rPr>
                        <a:t>Wirkung</a:t>
                      </a:r>
                    </a:p>
                  </a:txBody>
                  <a:tcPr/>
                </a:tc>
                <a:tc>
                  <a:txBody>
                    <a:bodyPr/>
                    <a:lstStyle/>
                    <a:p>
                      <a:r>
                        <a:rPr lang="de-DE" dirty="0">
                          <a:solidFill>
                            <a:schemeClr val="tx1"/>
                          </a:solidFill>
                        </a:rPr>
                        <a:t>Nebenwirkung</a:t>
                      </a:r>
                    </a:p>
                  </a:txBody>
                  <a:tcPr/>
                </a:tc>
                <a:extLst>
                  <a:ext uri="{0D108BD9-81ED-4DB2-BD59-A6C34878D82A}">
                    <a16:rowId xmlns:a16="http://schemas.microsoft.com/office/drawing/2014/main" val="3206601785"/>
                  </a:ext>
                </a:extLst>
              </a:tr>
              <a:tr h="912515">
                <a:tc>
                  <a:txBody>
                    <a:bodyPr/>
                    <a:lstStyle/>
                    <a:p>
                      <a:r>
                        <a:rPr lang="de-DE" dirty="0"/>
                        <a:t>Tabletten</a:t>
                      </a:r>
                    </a:p>
                  </a:txBody>
                  <a:tcPr/>
                </a:tc>
                <a:tc>
                  <a:txBody>
                    <a:bodyPr/>
                    <a:lstStyle/>
                    <a:p>
                      <a:r>
                        <a:rPr lang="de-DE" sz="1800" b="0" i="0" u="none" strike="noStrike" kern="1200" baseline="0" dirty="0">
                          <a:solidFill>
                            <a:schemeClr val="dk1"/>
                          </a:solidFill>
                          <a:latin typeface="+mn-lt"/>
                          <a:ea typeface="+mn-ea"/>
                          <a:cs typeface="+mn-cs"/>
                        </a:rPr>
                        <a:t>Erhöhung der Konzentration eines Botenstoffes im Gehirn. Das verlangsamt den Nervenzellabbau im Gehirn </a:t>
                      </a:r>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Übelkeit, Erbrechen </a:t>
                      </a:r>
                      <a:endParaRPr lang="de-DE" dirty="0"/>
                    </a:p>
                  </a:txBody>
                  <a:tcPr/>
                </a:tc>
                <a:extLst>
                  <a:ext uri="{0D108BD9-81ED-4DB2-BD59-A6C34878D82A}">
                    <a16:rowId xmlns:a16="http://schemas.microsoft.com/office/drawing/2014/main" val="2001354662"/>
                  </a:ext>
                </a:extLst>
              </a:tr>
              <a:tr h="638760">
                <a:tc>
                  <a:txBody>
                    <a:bodyPr/>
                    <a:lstStyle/>
                    <a:p>
                      <a:r>
                        <a:rPr lang="de-DE" dirty="0"/>
                        <a:t>Kapseln</a:t>
                      </a:r>
                    </a:p>
                  </a:txBody>
                  <a:tcPr/>
                </a:tc>
                <a:tc>
                  <a:txBody>
                    <a:bodyPr/>
                    <a:lstStyle/>
                    <a:p>
                      <a:r>
                        <a:rPr lang="de-DE" sz="1800" b="0" i="0" u="none" strike="noStrike" kern="1200" baseline="0" dirty="0">
                          <a:solidFill>
                            <a:schemeClr val="dk1"/>
                          </a:solidFill>
                          <a:latin typeface="+mn-lt"/>
                          <a:ea typeface="+mn-ea"/>
                          <a:cs typeface="+mn-cs"/>
                        </a:rPr>
                        <a:t>Fortschreiten der Krankheit wird verlangsamt. </a:t>
                      </a:r>
                      <a:endParaRPr lang="de-DE" dirty="0"/>
                    </a:p>
                  </a:txBody>
                  <a:tcPr/>
                </a:tc>
                <a:tc>
                  <a:txBody>
                    <a:bodyPr/>
                    <a:lstStyle/>
                    <a:p>
                      <a:r>
                        <a:rPr lang="de-DE" sz="1800" b="0" i="0" u="none" strike="noStrike" kern="1200" baseline="0" dirty="0">
                          <a:solidFill>
                            <a:schemeClr val="dk1"/>
                          </a:solidFill>
                          <a:latin typeface="+mn-lt"/>
                          <a:ea typeface="+mn-ea"/>
                          <a:cs typeface="+mn-cs"/>
                        </a:rPr>
                        <a:t>Durchfall ,Schlaflosigkeit </a:t>
                      </a:r>
                    </a:p>
                    <a:p>
                      <a:endParaRPr lang="de-DE" dirty="0"/>
                    </a:p>
                  </a:txBody>
                  <a:tcPr/>
                </a:tc>
                <a:extLst>
                  <a:ext uri="{0D108BD9-81ED-4DB2-BD59-A6C34878D82A}">
                    <a16:rowId xmlns:a16="http://schemas.microsoft.com/office/drawing/2014/main" val="1499069124"/>
                  </a:ext>
                </a:extLst>
              </a:tr>
              <a:tr h="386063">
                <a:tc>
                  <a:txBody>
                    <a:bodyPr/>
                    <a:lstStyle/>
                    <a:p>
                      <a:r>
                        <a:rPr lang="de-DE" dirty="0"/>
                        <a:t>Schmelztabletten</a:t>
                      </a:r>
                    </a:p>
                  </a:txBody>
                  <a:tcPr/>
                </a:tc>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Erregungszustände </a:t>
                      </a:r>
                      <a:endParaRPr lang="de-DE" dirty="0"/>
                    </a:p>
                  </a:txBody>
                  <a:tcPr/>
                </a:tc>
                <a:extLst>
                  <a:ext uri="{0D108BD9-81ED-4DB2-BD59-A6C34878D82A}">
                    <a16:rowId xmlns:a16="http://schemas.microsoft.com/office/drawing/2014/main" val="177471275"/>
                  </a:ext>
                </a:extLst>
              </a:tr>
              <a:tr h="638760">
                <a:tc>
                  <a:txBody>
                    <a:bodyPr/>
                    <a:lstStyle/>
                    <a:p>
                      <a:r>
                        <a:rPr lang="de-DE" dirty="0"/>
                        <a:t>Tropflösung </a:t>
                      </a:r>
                    </a:p>
                  </a:txBody>
                  <a:tcPr/>
                </a:tc>
                <a:tc>
                  <a:txBody>
                    <a:bodyPr/>
                    <a:lstStyle/>
                    <a:p>
                      <a:endParaRPr lang="de-DE"/>
                    </a:p>
                  </a:txBody>
                  <a:tcPr/>
                </a:tc>
                <a:tc>
                  <a:txBody>
                    <a:bodyPr/>
                    <a:lstStyle/>
                    <a:p>
                      <a:r>
                        <a:rPr lang="de-DE" sz="1800" b="0" i="0" u="none" strike="noStrike" kern="1200" baseline="0" dirty="0">
                          <a:solidFill>
                            <a:schemeClr val="dk1"/>
                          </a:solidFill>
                          <a:latin typeface="+mn-lt"/>
                          <a:ea typeface="+mn-ea"/>
                          <a:cs typeface="+mn-cs"/>
                        </a:rPr>
                        <a:t>Herzrhythmusstörungen </a:t>
                      </a:r>
                    </a:p>
                    <a:p>
                      <a:endParaRPr lang="de-DE" dirty="0"/>
                    </a:p>
                  </a:txBody>
                  <a:tcPr/>
                </a:tc>
                <a:extLst>
                  <a:ext uri="{0D108BD9-81ED-4DB2-BD59-A6C34878D82A}">
                    <a16:rowId xmlns:a16="http://schemas.microsoft.com/office/drawing/2014/main" val="3626082768"/>
                  </a:ext>
                </a:extLst>
              </a:tr>
              <a:tr h="386063">
                <a:tc>
                  <a:txBody>
                    <a:bodyPr/>
                    <a:lstStyle/>
                    <a:p>
                      <a:r>
                        <a:rPr lang="de-DE" dirty="0"/>
                        <a:t>Transdermale Pflaster</a:t>
                      </a:r>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1227104818"/>
                  </a:ext>
                </a:extLst>
              </a:tr>
            </a:tbl>
          </a:graphicData>
        </a:graphic>
      </p:graphicFrame>
    </p:spTree>
    <p:extLst>
      <p:ext uri="{BB962C8B-B14F-4D97-AF65-F5344CB8AC3E}">
        <p14:creationId xmlns:p14="http://schemas.microsoft.com/office/powerpoint/2010/main" val="221650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31D6F93-215C-54F9-73DA-61F6302BB1EF}"/>
              </a:ext>
            </a:extLst>
          </p:cNvPr>
          <p:cNvSpPr txBox="1"/>
          <p:nvPr/>
        </p:nvSpPr>
        <p:spPr>
          <a:xfrm>
            <a:off x="211872" y="278780"/>
            <a:ext cx="11876049" cy="646331"/>
          </a:xfrm>
          <a:prstGeom prst="rect">
            <a:avLst/>
          </a:prstGeom>
          <a:noFill/>
        </p:spPr>
        <p:txBody>
          <a:bodyPr wrap="square">
            <a:spAutoFit/>
          </a:bodyPr>
          <a:lstStyle/>
          <a:p>
            <a:r>
              <a:rPr lang="de-DE" dirty="0">
                <a:solidFill>
                  <a:srgbClr val="FF0000"/>
                </a:solidFill>
              </a:rPr>
              <a:t>Definition Arzneimittel - Missbrauch</a:t>
            </a:r>
            <a:r>
              <a:rPr lang="de-DE" dirty="0"/>
              <a:t>: Zweckfremder oder übermäßiger Gebrauch einer Substanz. Nachfolgende Arzneimittel werden nicht selten missbräuchlich verwendet:</a:t>
            </a:r>
          </a:p>
        </p:txBody>
      </p:sp>
      <p:sp>
        <p:nvSpPr>
          <p:cNvPr id="6" name="Textfeld 5">
            <a:extLst>
              <a:ext uri="{FF2B5EF4-FFF2-40B4-BE49-F238E27FC236}">
                <a16:creationId xmlns:a16="http://schemas.microsoft.com/office/drawing/2014/main" id="{BBD828EC-FAA2-0798-A6C8-3FE620A7FED5}"/>
              </a:ext>
            </a:extLst>
          </p:cNvPr>
          <p:cNvSpPr txBox="1"/>
          <p:nvPr/>
        </p:nvSpPr>
        <p:spPr>
          <a:xfrm>
            <a:off x="211872" y="2589753"/>
            <a:ext cx="11686479" cy="3970318"/>
          </a:xfrm>
          <a:prstGeom prst="rect">
            <a:avLst/>
          </a:prstGeom>
          <a:noFill/>
        </p:spPr>
        <p:txBody>
          <a:bodyPr wrap="square">
            <a:spAutoFit/>
          </a:bodyPr>
          <a:lstStyle/>
          <a:p>
            <a:r>
              <a:rPr lang="de-DE" dirty="0">
                <a:solidFill>
                  <a:srgbClr val="FF0000"/>
                </a:solidFill>
              </a:rPr>
              <a:t>Definition Entzugserscheinungen: </a:t>
            </a:r>
          </a:p>
          <a:p>
            <a:r>
              <a:rPr lang="de-DE" dirty="0"/>
              <a:t> </a:t>
            </a:r>
            <a:r>
              <a:rPr lang="de-DE" dirty="0">
                <a:solidFill>
                  <a:srgbClr val="FF0000"/>
                </a:solidFill>
              </a:rPr>
              <a:t>Kennzeichnen Sucht</a:t>
            </a:r>
          </a:p>
          <a:p>
            <a:r>
              <a:rPr lang="de-DE" dirty="0"/>
              <a:t>Treten bei Nichtvorhandensein des abhängig machenden Stoffes auf </a:t>
            </a:r>
          </a:p>
          <a:p>
            <a:r>
              <a:rPr lang="de-DE" dirty="0"/>
              <a:t> Symptome bei Entzugserscheinungen sind z. B.: </a:t>
            </a:r>
          </a:p>
          <a:p>
            <a:r>
              <a:rPr lang="de-DE" dirty="0"/>
              <a:t>Unruhe</a:t>
            </a:r>
          </a:p>
          <a:p>
            <a:r>
              <a:rPr lang="de-DE" dirty="0"/>
              <a:t>Aggressivität </a:t>
            </a:r>
          </a:p>
          <a:p>
            <a:r>
              <a:rPr lang="de-DE" dirty="0"/>
              <a:t>Schwitzen </a:t>
            </a:r>
          </a:p>
          <a:p>
            <a:r>
              <a:rPr lang="de-DE" dirty="0"/>
              <a:t>Angst </a:t>
            </a:r>
          </a:p>
          <a:p>
            <a:r>
              <a:rPr lang="de-DE" dirty="0"/>
              <a:t>Zittern </a:t>
            </a:r>
          </a:p>
          <a:p>
            <a:r>
              <a:rPr lang="de-DE" dirty="0"/>
              <a:t>Schmerzen </a:t>
            </a:r>
          </a:p>
          <a:p>
            <a:r>
              <a:rPr lang="de-DE" dirty="0"/>
              <a:t>Delirium = Mit dem Begriff Delirium oder „Delir“ beschreibt man in der Medizin einen Zustand geistiger Verwirrung, der sich vor allem durch Störungen des Bewusstseins &amp; Denkvermögens auszeichnet. Betroffene zeigen oft auch Krankheitszeichen wie Fieber oder starkes Schwitzen. Eine Sonderform des Delirs ist das Delirium tremens, das bei Alkoholentzug auftritt. Meist ist ein Delirium vorübergehend. Unbehandelt ist es manchmal tödlich.</a:t>
            </a:r>
          </a:p>
        </p:txBody>
      </p:sp>
      <p:sp>
        <p:nvSpPr>
          <p:cNvPr id="5" name="Textfeld 4">
            <a:extLst>
              <a:ext uri="{FF2B5EF4-FFF2-40B4-BE49-F238E27FC236}">
                <a16:creationId xmlns:a16="http://schemas.microsoft.com/office/drawing/2014/main" id="{26911A4C-3392-E0FF-DB40-F5DF2634C968}"/>
              </a:ext>
            </a:extLst>
          </p:cNvPr>
          <p:cNvSpPr txBox="1"/>
          <p:nvPr/>
        </p:nvSpPr>
        <p:spPr>
          <a:xfrm>
            <a:off x="679938" y="925111"/>
            <a:ext cx="10281139" cy="1477328"/>
          </a:xfrm>
          <a:prstGeom prst="rect">
            <a:avLst/>
          </a:prstGeom>
          <a:noFill/>
        </p:spPr>
        <p:txBody>
          <a:bodyPr wrap="square">
            <a:spAutoFit/>
          </a:bodyPr>
          <a:lstStyle/>
          <a:p>
            <a:pPr algn="l"/>
            <a:r>
              <a:rPr lang="de-DE" b="0" i="0" dirty="0">
                <a:solidFill>
                  <a:srgbClr val="54565C"/>
                </a:solidFill>
                <a:effectLst/>
                <a:latin typeface="Helvetica Neue"/>
              </a:rPr>
              <a:t>Medikamente mit Abhängigkeitspotenzial sind beispielsweise</a:t>
            </a:r>
          </a:p>
          <a:p>
            <a:pPr algn="l">
              <a:buFont typeface="Arial" panose="020B0604020202020204" pitchFamily="34" charset="0"/>
              <a:buChar char="•"/>
            </a:pPr>
            <a:r>
              <a:rPr lang="de-DE" b="0" i="0" dirty="0">
                <a:solidFill>
                  <a:srgbClr val="54565C"/>
                </a:solidFill>
                <a:effectLst/>
                <a:latin typeface="Helvetica Neue"/>
              </a:rPr>
              <a:t>stark wirksame Schmerzmittel (Opioid-Analgetika)</a:t>
            </a:r>
          </a:p>
          <a:p>
            <a:pPr algn="l">
              <a:buFont typeface="Arial" panose="020B0604020202020204" pitchFamily="34" charset="0"/>
              <a:buChar char="•"/>
            </a:pPr>
            <a:r>
              <a:rPr lang="de-DE" b="0" i="0" dirty="0">
                <a:solidFill>
                  <a:srgbClr val="54565C"/>
                </a:solidFill>
                <a:effectLst/>
                <a:latin typeface="Helvetica Neue"/>
              </a:rPr>
              <a:t>dämpfende Mittel und Schlafmittel (Sedativa und Hypnotika)</a:t>
            </a:r>
          </a:p>
          <a:p>
            <a:pPr algn="l">
              <a:buFont typeface="Arial" panose="020B0604020202020204" pitchFamily="34" charset="0"/>
              <a:buChar char="•"/>
            </a:pPr>
            <a:r>
              <a:rPr lang="de-DE" b="0" i="0" dirty="0">
                <a:solidFill>
                  <a:srgbClr val="54565C"/>
                </a:solidFill>
                <a:effectLst/>
                <a:latin typeface="Helvetica Neue"/>
              </a:rPr>
              <a:t>Entspannungs- und Beruhigungsmittel (Tranquilizer)</a:t>
            </a:r>
          </a:p>
          <a:p>
            <a:pPr algn="l">
              <a:buFont typeface="Arial" panose="020B0604020202020204" pitchFamily="34" charset="0"/>
              <a:buChar char="•"/>
            </a:pPr>
            <a:r>
              <a:rPr lang="de-DE" b="0" i="0" dirty="0">
                <a:solidFill>
                  <a:srgbClr val="54565C"/>
                </a:solidFill>
                <a:effectLst/>
                <a:latin typeface="Helvetica Neue"/>
              </a:rPr>
              <a:t>Aufputschmittel (Stimulanzien, zentral erregende Mittel)</a:t>
            </a:r>
          </a:p>
        </p:txBody>
      </p:sp>
    </p:spTree>
    <p:extLst>
      <p:ext uri="{BB962C8B-B14F-4D97-AF65-F5344CB8AC3E}">
        <p14:creationId xmlns:p14="http://schemas.microsoft.com/office/powerpoint/2010/main" val="3866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9654B00-99BE-A76A-94D0-EDA1E1D581AD}"/>
              </a:ext>
            </a:extLst>
          </p:cNvPr>
          <p:cNvSpPr txBox="1"/>
          <p:nvPr/>
        </p:nvSpPr>
        <p:spPr>
          <a:xfrm>
            <a:off x="246185" y="304800"/>
            <a:ext cx="11596410" cy="6217087"/>
          </a:xfrm>
          <a:prstGeom prst="rect">
            <a:avLst/>
          </a:prstGeom>
          <a:noFill/>
        </p:spPr>
        <p:txBody>
          <a:bodyPr wrap="square">
            <a:spAutoFit/>
          </a:bodyPr>
          <a:lstStyle/>
          <a:p>
            <a:r>
              <a:rPr lang="de-DE" dirty="0">
                <a:solidFill>
                  <a:srgbClr val="FF0000"/>
                </a:solidFill>
              </a:rPr>
              <a:t>Definition Interaktion: </a:t>
            </a:r>
          </a:p>
          <a:p>
            <a:endParaRPr lang="de-DE" dirty="0"/>
          </a:p>
          <a:p>
            <a:r>
              <a:rPr lang="de-DE" dirty="0"/>
              <a:t>Bedeutung Arzneimittelwechselwirkung: Pharmakologische Wechselwirkung zwischen zwei oder mehreren Arzneimitteln. Beispielsweise: </a:t>
            </a:r>
            <a:endParaRPr lang="de-DE" sz="1600" dirty="0"/>
          </a:p>
          <a:p>
            <a:pPr algn="l"/>
            <a:r>
              <a:rPr lang="de-DE" sz="1600" b="0" i="0" dirty="0">
                <a:solidFill>
                  <a:srgbClr val="FF0000"/>
                </a:solidFill>
                <a:effectLst/>
                <a:latin typeface="Open Sans" panose="020B0606030504020204" pitchFamily="34" charset="0"/>
              </a:rPr>
              <a:t>Dopplung</a:t>
            </a:r>
            <a:endParaRPr lang="de-DE" sz="1600" b="1" i="0" dirty="0">
              <a:solidFill>
                <a:srgbClr val="FF0000"/>
              </a:solidFill>
              <a:effectLst/>
              <a:latin typeface="Open Sans" panose="020B0606030504020204" pitchFamily="34" charset="0"/>
            </a:endParaRPr>
          </a:p>
          <a:p>
            <a:pPr algn="l"/>
            <a:r>
              <a:rPr lang="de-DE" sz="1600" b="0" i="0" dirty="0">
                <a:solidFill>
                  <a:srgbClr val="212529"/>
                </a:solidFill>
                <a:effectLst/>
                <a:latin typeface="Open Sans" panose="020B0606030504020204" pitchFamily="34" charset="0"/>
              </a:rPr>
              <a:t>2 Arzneimittel mit der gleichen Wirkung können deren Nebenwirkungen verstärken. Z.B  wenn Patienten versehentlich zwei Arzneimittel (von denen mindestens eines in der Regel ein </a:t>
            </a:r>
            <a:r>
              <a:rPr lang="de-DE" sz="1600" b="0" i="0" u="sng" dirty="0">
                <a:solidFill>
                  <a:srgbClr val="B12E32"/>
                </a:solidFill>
                <a:effectLst/>
                <a:latin typeface="Open Sans" panose="020B0606030504020204" pitchFamily="34" charset="0"/>
                <a:hlinkClick r:id="rId2"/>
              </a:rPr>
              <a:t>rezeptfreies Medikament</a:t>
            </a:r>
            <a:r>
              <a:rPr lang="de-DE" sz="1600" b="0" i="0" dirty="0">
                <a:solidFill>
                  <a:srgbClr val="212529"/>
                </a:solidFill>
                <a:effectLst/>
                <a:latin typeface="Open Sans" panose="020B0606030504020204" pitchFamily="34" charset="0"/>
              </a:rPr>
              <a:t> ist) mit dem gleichen Wirkstoff einnehmen. Zum Beispiel ein Mittel gegen Erkältung und ein Schlafmittel , die beide Diphenhydramin enthalten, oder ein Erkältungsmittel und ein Schmerzmittel, die beide Paracetamol enthalten. </a:t>
            </a:r>
          </a:p>
          <a:p>
            <a:pPr algn="l"/>
            <a:endParaRPr lang="de-DE" sz="1600" dirty="0"/>
          </a:p>
          <a:p>
            <a:r>
              <a:rPr lang="de-DE" sz="1600" b="0" i="0" dirty="0">
                <a:solidFill>
                  <a:srgbClr val="FF0000"/>
                </a:solidFill>
                <a:effectLst/>
                <a:latin typeface="Open Sans" panose="020B0606030504020204" pitchFamily="34" charset="0"/>
              </a:rPr>
              <a:t>Aufhebung der Wirkung (Antagonismus)</a:t>
            </a:r>
          </a:p>
          <a:p>
            <a:r>
              <a:rPr lang="de-DE" sz="1600" b="0" i="0" dirty="0">
                <a:solidFill>
                  <a:srgbClr val="212529"/>
                </a:solidFill>
                <a:effectLst/>
                <a:latin typeface="Open Sans" panose="020B0606030504020204" pitchFamily="34" charset="0"/>
              </a:rPr>
              <a:t>Zwei Arzneimittel mit entgegengesetzter Wirkung können die Wirkung des einen oder beider Mittel herabsetzen. Zum Beispiel können zur Schmerzlinderung angewendete </a:t>
            </a:r>
            <a:r>
              <a:rPr lang="de-DE" sz="1600" b="0" i="0" u="sng" dirty="0">
                <a:solidFill>
                  <a:srgbClr val="B12E32"/>
                </a:solidFill>
                <a:effectLst/>
                <a:latin typeface="Open Sans" panose="020B0606030504020204" pitchFamily="34" charset="0"/>
                <a:hlinkClick r:id="rId3"/>
              </a:rPr>
              <a:t>nichtsteroidale Antirheumatika</a:t>
            </a:r>
            <a:r>
              <a:rPr lang="de-DE" sz="1600" b="0" i="0" dirty="0">
                <a:solidFill>
                  <a:srgbClr val="212529"/>
                </a:solidFill>
                <a:effectLst/>
                <a:latin typeface="Open Sans" panose="020B0606030504020204" pitchFamily="34" charset="0"/>
              </a:rPr>
              <a:t> (NSAR) wie Ibuprofen den Körper zum Binden von Salzen und Flüssigkeit veranlassen. Diuretika wie Hydrochlorothiazid und Furosemid unterstützen hingegen die Ausscheidung von überschüssigem Salz und Flüssigkeit. Wenn jemand beide Arten von Arzneimitteln nimmt, kann das NSAR die Wirksamkeit des Diuretikums vermindern. Bestimmte Betablocker (wie Propranolol), die gegen Bluthochdruck und Herzerkrankungen eingenommen werden, setzen die Wirkung von beta-adrenergen Stimulanzien wie Salbutamol (ein Asthmamittel) herab. Beide Arzneimittel steuern zwar die Beta-2-Rezeptoren an , aber das eine blockiert sie, während das andere sie anregt</a:t>
            </a:r>
            <a:r>
              <a:rPr lang="de-DE" b="0" i="0" dirty="0">
                <a:solidFill>
                  <a:srgbClr val="212529"/>
                </a:solidFill>
                <a:effectLst/>
                <a:latin typeface="Open Sans" panose="020B0606030504020204" pitchFamily="34" charset="0"/>
              </a:rPr>
              <a:t>.</a:t>
            </a:r>
            <a:endParaRPr lang="de-DE" dirty="0"/>
          </a:p>
          <a:p>
            <a:endParaRPr lang="de-DE" dirty="0"/>
          </a:p>
          <a:p>
            <a:r>
              <a:rPr lang="de-DE" sz="1600" dirty="0"/>
              <a:t>Definition Indikation: Bedeutung: Anwendungsgebiet oder „Heilanzeige“. Beispielsweise:</a:t>
            </a:r>
          </a:p>
          <a:p>
            <a:endParaRPr lang="de-DE" sz="1600" dirty="0"/>
          </a:p>
          <a:p>
            <a:endParaRPr lang="de-DE" sz="1600" dirty="0"/>
          </a:p>
          <a:p>
            <a:endParaRPr lang="de-DE" dirty="0"/>
          </a:p>
        </p:txBody>
      </p:sp>
    </p:spTree>
    <p:extLst>
      <p:ext uri="{BB962C8B-B14F-4D97-AF65-F5344CB8AC3E}">
        <p14:creationId xmlns:p14="http://schemas.microsoft.com/office/powerpoint/2010/main" val="845586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E5E1DFD-B0F5-3DF1-54C1-FDAC507117AE}"/>
              </a:ext>
            </a:extLst>
          </p:cNvPr>
          <p:cNvSpPr txBox="1"/>
          <p:nvPr/>
        </p:nvSpPr>
        <p:spPr>
          <a:xfrm>
            <a:off x="446048" y="434898"/>
            <a:ext cx="11541513" cy="1200329"/>
          </a:xfrm>
          <a:prstGeom prst="rect">
            <a:avLst/>
          </a:prstGeom>
          <a:noFill/>
        </p:spPr>
        <p:txBody>
          <a:bodyPr wrap="square">
            <a:spAutoFit/>
          </a:bodyPr>
          <a:lstStyle/>
          <a:p>
            <a:r>
              <a:rPr lang="de-DE" dirty="0"/>
              <a:t>Ältere Menschen benötigen häufig viele Medikamente gleichzeitig. Es besteht die Gefahr von Nebenwirkungen &amp; Wechselwirkungen. Mögliche Nebenwirkungen und / oder Wechselwirkungen können sich in nachfolgenden Symptomen zeigen:</a:t>
            </a:r>
          </a:p>
          <a:p>
            <a:endParaRPr lang="de-DE" dirty="0"/>
          </a:p>
        </p:txBody>
      </p:sp>
      <p:pic>
        <p:nvPicPr>
          <p:cNvPr id="1028" name="Picture 4" descr="Wechselwirkungen vermeiden | Shop Apotheke">
            <a:extLst>
              <a:ext uri="{FF2B5EF4-FFF2-40B4-BE49-F238E27FC236}">
                <a16:creationId xmlns:a16="http://schemas.microsoft.com/office/drawing/2014/main" id="{F2C59C4B-4CA5-CD0B-C01A-33C2F227F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612" y="1102201"/>
            <a:ext cx="6971366" cy="532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4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85EAFD1-2386-73DA-D589-227A08D2094D}"/>
              </a:ext>
            </a:extLst>
          </p:cNvPr>
          <p:cNvSpPr txBox="1"/>
          <p:nvPr/>
        </p:nvSpPr>
        <p:spPr>
          <a:xfrm>
            <a:off x="246185" y="152399"/>
            <a:ext cx="11641015" cy="3323987"/>
          </a:xfrm>
          <a:prstGeom prst="rect">
            <a:avLst/>
          </a:prstGeom>
          <a:noFill/>
        </p:spPr>
        <p:txBody>
          <a:bodyPr wrap="square">
            <a:spAutoFit/>
          </a:bodyPr>
          <a:lstStyle/>
          <a:p>
            <a:pPr algn="l"/>
            <a:r>
              <a:rPr lang="de-DE" sz="1600" b="0" i="0" dirty="0">
                <a:solidFill>
                  <a:srgbClr val="FF0000"/>
                </a:solidFill>
                <a:effectLst/>
                <a:latin typeface="Open Sans" panose="020B0606030504020204" pitchFamily="34" charset="0"/>
              </a:rPr>
              <a:t>Veränderung der Wirkung</a:t>
            </a:r>
            <a:endParaRPr lang="de-DE" sz="1600" b="1" i="0" dirty="0">
              <a:solidFill>
                <a:srgbClr val="FF0000"/>
              </a:solidFill>
              <a:effectLst/>
              <a:latin typeface="Open Sans" panose="020B0606030504020204" pitchFamily="34" charset="0"/>
            </a:endParaRPr>
          </a:p>
          <a:p>
            <a:pPr algn="l"/>
            <a:r>
              <a:rPr lang="de-DE" sz="1600" b="0" i="0" dirty="0">
                <a:solidFill>
                  <a:srgbClr val="212529"/>
                </a:solidFill>
                <a:effectLst/>
                <a:latin typeface="Open Sans" panose="020B0606030504020204" pitchFamily="34" charset="0"/>
              </a:rPr>
              <a:t>Ein Arzneimittel kann die Aufnahme, Verteilung, Verstoffwechselung und Ausscheidung eines anderen Arzneimittels durch den Körper verändern.</a:t>
            </a:r>
          </a:p>
          <a:p>
            <a:pPr algn="l"/>
            <a:r>
              <a:rPr lang="de-DE" sz="1600" b="0" i="0" dirty="0">
                <a:solidFill>
                  <a:srgbClr val="212529"/>
                </a:solidFill>
                <a:effectLst/>
                <a:latin typeface="Open Sans" panose="020B0606030504020204" pitchFamily="34" charset="0"/>
              </a:rPr>
              <a:t>Säurehemmende Mittel wie Histamin-2-(H2)-Blocker und Protonenpumpenhemmer erhöhen den pH-Wert im Magen und verringern die Aufnahme mancher Arzneimittel wie </a:t>
            </a:r>
            <a:r>
              <a:rPr lang="de-DE" sz="1600" b="0" i="0" dirty="0" err="1">
                <a:solidFill>
                  <a:srgbClr val="212529"/>
                </a:solidFill>
                <a:effectLst/>
                <a:latin typeface="Open Sans" panose="020B0606030504020204" pitchFamily="34" charset="0"/>
              </a:rPr>
              <a:t>Ketoconazol</a:t>
            </a:r>
            <a:r>
              <a:rPr lang="de-DE" sz="1600" b="0" i="0" dirty="0">
                <a:solidFill>
                  <a:srgbClr val="212529"/>
                </a:solidFill>
                <a:effectLst/>
                <a:latin typeface="Open Sans" panose="020B0606030504020204" pitchFamily="34" charset="0"/>
              </a:rPr>
              <a:t>, ein Mittel gegen Pilzinfektionen.</a:t>
            </a:r>
          </a:p>
          <a:p>
            <a:pPr algn="l"/>
            <a:r>
              <a:rPr lang="de-DE" sz="1600" b="0" i="0" dirty="0">
                <a:solidFill>
                  <a:srgbClr val="212529"/>
                </a:solidFill>
                <a:effectLst/>
                <a:latin typeface="Open Sans" panose="020B0606030504020204" pitchFamily="34" charset="0"/>
              </a:rPr>
              <a:t>Chemikalien im Zigarettenrauch können die Aktivität mancher Leberenzyme erhöhen. Infolgedessen verringert Rauchen die Wirksamkeit mancher Arzneimittel, darunter Theophyllin (ein als Bronchodilatator bezeichnetes Mittel zur Erweiterung der Atemwege).</a:t>
            </a:r>
          </a:p>
          <a:p>
            <a:pPr algn="l"/>
            <a:r>
              <a:rPr lang="de-DE" sz="1600" b="0" i="0" dirty="0">
                <a:solidFill>
                  <a:srgbClr val="212529"/>
                </a:solidFill>
                <a:effectLst/>
                <a:latin typeface="Open Sans" panose="020B0606030504020204" pitchFamily="34" charset="0"/>
              </a:rPr>
              <a:t>Manche Arzneimittel haben einen Einfluss darauf, wie schnell die Nieren ein anderes Arzneimittel ausscheiden. Hochdosiertes Vitamin C erhöht beispielsweise den Säuregrad des Urins und kann so die Ausscheidungsgeschwindigkeit und Aktivität bestimmter Arzneimittel verändern. Die Ausscheidung säurehaltiger Arzneimittel wie Aspirin kann verlangsamt werden, die von basischen Arzneimitteln wie Pseudoephedrin hingegen beschleunigt</a:t>
            </a:r>
          </a:p>
          <a:p>
            <a:endParaRPr lang="de-DE" sz="1800" dirty="0"/>
          </a:p>
        </p:txBody>
      </p:sp>
    </p:spTree>
    <p:extLst>
      <p:ext uri="{BB962C8B-B14F-4D97-AF65-F5344CB8AC3E}">
        <p14:creationId xmlns:p14="http://schemas.microsoft.com/office/powerpoint/2010/main" val="390514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4F729CA-26F9-E5D5-0E47-83893F790475}"/>
              </a:ext>
            </a:extLst>
          </p:cNvPr>
          <p:cNvSpPr txBox="1"/>
          <p:nvPr/>
        </p:nvSpPr>
        <p:spPr>
          <a:xfrm>
            <a:off x="256478" y="211873"/>
            <a:ext cx="11731083" cy="3970318"/>
          </a:xfrm>
          <a:prstGeom prst="rect">
            <a:avLst/>
          </a:prstGeom>
          <a:noFill/>
        </p:spPr>
        <p:txBody>
          <a:bodyPr wrap="square">
            <a:spAutoFit/>
          </a:bodyPr>
          <a:lstStyle/>
          <a:p>
            <a:r>
              <a:rPr lang="de-DE" dirty="0">
                <a:solidFill>
                  <a:srgbClr val="FF0000"/>
                </a:solidFill>
              </a:rPr>
              <a:t>Definition Kontraindikation</a:t>
            </a:r>
            <a:r>
              <a:rPr lang="de-DE" dirty="0"/>
              <a:t>: Bedeutung: „Gegenanzeige“, bei der ein bestimmtes Mittel nicht angewendet werden darf. </a:t>
            </a:r>
          </a:p>
          <a:p>
            <a:r>
              <a:rPr lang="de-DE" b="0" dirty="0">
                <a:solidFill>
                  <a:srgbClr val="040C28"/>
                </a:solidFill>
                <a:effectLst/>
              </a:rPr>
              <a:t>Beispiele: </a:t>
            </a:r>
            <a:r>
              <a:rPr lang="de-DE" b="0" i="0" dirty="0">
                <a:solidFill>
                  <a:srgbClr val="202124"/>
                </a:solidFill>
                <a:effectLst/>
                <a:latin typeface="Google Sans"/>
              </a:rPr>
              <a:t>Eine Schwangerschaft stellt relativ häufig eine </a:t>
            </a:r>
            <a:r>
              <a:rPr lang="de-DE" b="0" i="0" dirty="0">
                <a:solidFill>
                  <a:srgbClr val="040C28"/>
                </a:solidFill>
                <a:effectLst/>
                <a:latin typeface="Google Sans"/>
              </a:rPr>
              <a:t>Kontraindikation</a:t>
            </a:r>
            <a:r>
              <a:rPr lang="de-DE" b="0" i="0" dirty="0">
                <a:solidFill>
                  <a:srgbClr val="202124"/>
                </a:solidFill>
                <a:effectLst/>
                <a:latin typeface="Google Sans"/>
              </a:rPr>
              <a:t> dar, weil viele Arzneimittel in der Schwangerschaft nicht eingenommen bzw. angewendet werden dürfen, um eine Schädigung des Kindes während der Schwangerschaft und/oder in der Geburtsphase zu vermeiden.</a:t>
            </a:r>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solidFill>
                  <a:srgbClr val="FF0000"/>
                </a:solidFill>
              </a:rPr>
              <a:t>Definition Nebenwirkung </a:t>
            </a:r>
            <a:r>
              <a:rPr lang="de-DE" dirty="0"/>
              <a:t>(NW): Bei einer Nebenwirkung handelt es sich um eine unerwünschte Arzneimittelwirkung bei ordnungsgemäßem Gebrauch. </a:t>
            </a:r>
          </a:p>
        </p:txBody>
      </p:sp>
      <p:pic>
        <p:nvPicPr>
          <p:cNvPr id="7170" name="Picture 2" descr="ACC® Kindersaft Kontraindikation">
            <a:extLst>
              <a:ext uri="{FF2B5EF4-FFF2-40B4-BE49-F238E27FC236}">
                <a16:creationId xmlns:a16="http://schemas.microsoft.com/office/drawing/2014/main" id="{525B0825-1864-FB0E-C1DE-1571D8033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285" y="1268226"/>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ebenwirkungen Blutdrucksenker - Liste">
            <a:extLst>
              <a:ext uri="{FF2B5EF4-FFF2-40B4-BE49-F238E27FC236}">
                <a16:creationId xmlns:a16="http://schemas.microsoft.com/office/drawing/2014/main" id="{85412021-F228-BD1A-20E0-97260B2E1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907" y="3866944"/>
            <a:ext cx="532227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42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087ADB9-6D22-3C59-9E94-610944741D8D}"/>
              </a:ext>
            </a:extLst>
          </p:cNvPr>
          <p:cNvSpPr txBox="1"/>
          <p:nvPr/>
        </p:nvSpPr>
        <p:spPr>
          <a:xfrm>
            <a:off x="323386" y="245326"/>
            <a:ext cx="11262732" cy="369332"/>
          </a:xfrm>
          <a:prstGeom prst="rect">
            <a:avLst/>
          </a:prstGeom>
          <a:noFill/>
        </p:spPr>
        <p:txBody>
          <a:bodyPr wrap="square">
            <a:spAutoFit/>
          </a:bodyPr>
          <a:lstStyle/>
          <a:p>
            <a:r>
              <a:rPr lang="de-DE" dirty="0">
                <a:solidFill>
                  <a:srgbClr val="FF0000"/>
                </a:solidFill>
              </a:rPr>
              <a:t>3. Was sind Arzneimittel?</a:t>
            </a:r>
          </a:p>
        </p:txBody>
      </p:sp>
      <p:sp>
        <p:nvSpPr>
          <p:cNvPr id="5" name="Textfeld 4">
            <a:extLst>
              <a:ext uri="{FF2B5EF4-FFF2-40B4-BE49-F238E27FC236}">
                <a16:creationId xmlns:a16="http://schemas.microsoft.com/office/drawing/2014/main" id="{BA27928F-C242-094A-780A-BDC491016050}"/>
              </a:ext>
            </a:extLst>
          </p:cNvPr>
          <p:cNvSpPr txBox="1"/>
          <p:nvPr/>
        </p:nvSpPr>
        <p:spPr>
          <a:xfrm>
            <a:off x="323386" y="926123"/>
            <a:ext cx="11493476" cy="5632311"/>
          </a:xfrm>
          <a:prstGeom prst="rect">
            <a:avLst/>
          </a:prstGeom>
          <a:noFill/>
        </p:spPr>
        <p:txBody>
          <a:bodyPr wrap="square">
            <a:spAutoFit/>
          </a:bodyPr>
          <a:lstStyle/>
          <a:p>
            <a:r>
              <a:rPr lang="de-DE" dirty="0"/>
              <a:t>Arzneimittel sind Wirkstoffe, die Krankheiten oder krankhafte Beschwerden heilen, lindern, vorbeugen oder erkennen können Beispiele dafür sind:</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Arzneimittel können Funktionen des Körpers erkennen Beispiele dafür sind:</a:t>
            </a:r>
          </a:p>
          <a:p>
            <a:endParaRPr lang="de-DE" dirty="0"/>
          </a:p>
          <a:p>
            <a:endParaRPr lang="de-DE" dirty="0"/>
          </a:p>
        </p:txBody>
      </p:sp>
      <p:pic>
        <p:nvPicPr>
          <p:cNvPr id="8196" name="Picture 4" descr="PharmaWiki - Arzneimittel">
            <a:extLst>
              <a:ext uri="{FF2B5EF4-FFF2-40B4-BE49-F238E27FC236}">
                <a16:creationId xmlns:a16="http://schemas.microsoft.com/office/drawing/2014/main" id="{DBEB29CA-AD23-4368-3510-19CDF1531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247" y="1689203"/>
            <a:ext cx="8970870" cy="387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as sollte ich allgemein über Medikamente (Arzneimittel) wissen? |  SpringerLink">
            <a:extLst>
              <a:ext uri="{FF2B5EF4-FFF2-40B4-BE49-F238E27FC236}">
                <a16:creationId xmlns:a16="http://schemas.microsoft.com/office/drawing/2014/main" id="{1B208C77-677C-D7CA-BD08-AEED0BAD7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317" y="494164"/>
            <a:ext cx="7448831" cy="531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2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5B45A72-7FA5-5D4B-B0BF-D80120F5C39A}"/>
              </a:ext>
            </a:extLst>
          </p:cNvPr>
          <p:cNvSpPr txBox="1"/>
          <p:nvPr/>
        </p:nvSpPr>
        <p:spPr>
          <a:xfrm>
            <a:off x="167267" y="245327"/>
            <a:ext cx="11586117" cy="5355312"/>
          </a:xfrm>
          <a:prstGeom prst="rect">
            <a:avLst/>
          </a:prstGeom>
          <a:noFill/>
        </p:spPr>
        <p:txBody>
          <a:bodyPr wrap="square">
            <a:spAutoFit/>
          </a:bodyPr>
          <a:lstStyle/>
          <a:p>
            <a:r>
              <a:rPr lang="de-DE" dirty="0"/>
              <a:t>Arzneimittel können körpereigene Stoffe oder Flüssigkeiten ersetzen Beispiele dafür sind: </a:t>
            </a:r>
          </a:p>
          <a:p>
            <a:endParaRPr lang="de-DE" dirty="0"/>
          </a:p>
          <a:p>
            <a:endParaRPr lang="de-DE" dirty="0"/>
          </a:p>
          <a:p>
            <a:endParaRPr lang="de-DE" dirty="0"/>
          </a:p>
          <a:p>
            <a:endParaRPr lang="de-DE" dirty="0"/>
          </a:p>
          <a:p>
            <a:endParaRPr lang="de-DE" dirty="0"/>
          </a:p>
          <a:p>
            <a:endParaRPr lang="de-DE" dirty="0"/>
          </a:p>
          <a:p>
            <a:r>
              <a:rPr lang="de-DE" dirty="0"/>
              <a:t>Arzneimittel können Krankheitserreger abwehren Beispiele dafür sind: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Arzneimittel können auf körperliche oder seelische Zustände / Funktionen einwirken Beispiele dafür sind:</a:t>
            </a:r>
          </a:p>
          <a:p>
            <a:endParaRPr lang="de-DE" dirty="0"/>
          </a:p>
          <a:p>
            <a:endParaRPr lang="de-DE" dirty="0"/>
          </a:p>
        </p:txBody>
      </p:sp>
      <p:graphicFrame>
        <p:nvGraphicFramePr>
          <p:cNvPr id="4" name="Tabelle 4">
            <a:extLst>
              <a:ext uri="{FF2B5EF4-FFF2-40B4-BE49-F238E27FC236}">
                <a16:creationId xmlns:a16="http://schemas.microsoft.com/office/drawing/2014/main" id="{F3C392EB-8C3C-F48F-5427-B4DA72786B97}"/>
              </a:ext>
            </a:extLst>
          </p:cNvPr>
          <p:cNvGraphicFramePr>
            <a:graphicFrameLocks noGrp="1"/>
          </p:cNvGraphicFramePr>
          <p:nvPr>
            <p:extLst>
              <p:ext uri="{D42A27DB-BD31-4B8C-83A1-F6EECF244321}">
                <p14:modId xmlns:p14="http://schemas.microsoft.com/office/powerpoint/2010/main" val="3777399155"/>
              </p:ext>
            </p:extLst>
          </p:nvPr>
        </p:nvGraphicFramePr>
        <p:xfrm>
          <a:off x="167267" y="719666"/>
          <a:ext cx="11340791" cy="1112520"/>
        </p:xfrm>
        <a:graphic>
          <a:graphicData uri="http://schemas.openxmlformats.org/drawingml/2006/table">
            <a:tbl>
              <a:tblPr firstRow="1" bandRow="1">
                <a:tableStyleId>{5C22544A-7EE6-4342-B048-85BDC9FD1C3A}</a:tableStyleId>
              </a:tblPr>
              <a:tblGrid>
                <a:gridCol w="11340791">
                  <a:extLst>
                    <a:ext uri="{9D8B030D-6E8A-4147-A177-3AD203B41FA5}">
                      <a16:colId xmlns:a16="http://schemas.microsoft.com/office/drawing/2014/main" val="674393616"/>
                    </a:ext>
                  </a:extLst>
                </a:gridCol>
              </a:tblGrid>
              <a:tr h="370840">
                <a:tc>
                  <a:txBody>
                    <a:bodyPr/>
                    <a:lstStyle/>
                    <a:p>
                      <a:endParaRPr lang="de-DE"/>
                    </a:p>
                  </a:txBody>
                  <a:tcPr/>
                </a:tc>
                <a:extLst>
                  <a:ext uri="{0D108BD9-81ED-4DB2-BD59-A6C34878D82A}">
                    <a16:rowId xmlns:a16="http://schemas.microsoft.com/office/drawing/2014/main" val="1368968348"/>
                  </a:ext>
                </a:extLst>
              </a:tr>
              <a:tr h="370840">
                <a:tc>
                  <a:txBody>
                    <a:bodyPr/>
                    <a:lstStyle/>
                    <a:p>
                      <a:endParaRPr lang="de-DE"/>
                    </a:p>
                  </a:txBody>
                  <a:tcPr/>
                </a:tc>
                <a:extLst>
                  <a:ext uri="{0D108BD9-81ED-4DB2-BD59-A6C34878D82A}">
                    <a16:rowId xmlns:a16="http://schemas.microsoft.com/office/drawing/2014/main" val="3248166238"/>
                  </a:ext>
                </a:extLst>
              </a:tr>
              <a:tr h="370840">
                <a:tc>
                  <a:txBody>
                    <a:bodyPr/>
                    <a:lstStyle/>
                    <a:p>
                      <a:endParaRPr lang="de-DE" dirty="0"/>
                    </a:p>
                  </a:txBody>
                  <a:tcPr/>
                </a:tc>
                <a:extLst>
                  <a:ext uri="{0D108BD9-81ED-4DB2-BD59-A6C34878D82A}">
                    <a16:rowId xmlns:a16="http://schemas.microsoft.com/office/drawing/2014/main" val="2953813526"/>
                  </a:ext>
                </a:extLst>
              </a:tr>
            </a:tbl>
          </a:graphicData>
        </a:graphic>
      </p:graphicFrame>
      <p:graphicFrame>
        <p:nvGraphicFramePr>
          <p:cNvPr id="5" name="Tabelle 5">
            <a:extLst>
              <a:ext uri="{FF2B5EF4-FFF2-40B4-BE49-F238E27FC236}">
                <a16:creationId xmlns:a16="http://schemas.microsoft.com/office/drawing/2014/main" id="{0DF3CB87-4FEE-C3FF-0705-81EB875FE437}"/>
              </a:ext>
            </a:extLst>
          </p:cNvPr>
          <p:cNvGraphicFramePr>
            <a:graphicFrameLocks noGrp="1"/>
          </p:cNvGraphicFramePr>
          <p:nvPr>
            <p:extLst>
              <p:ext uri="{D42A27DB-BD31-4B8C-83A1-F6EECF244321}">
                <p14:modId xmlns:p14="http://schemas.microsoft.com/office/powerpoint/2010/main" val="3920216245"/>
              </p:ext>
            </p:extLst>
          </p:nvPr>
        </p:nvGraphicFramePr>
        <p:xfrm>
          <a:off x="334536" y="2732049"/>
          <a:ext cx="11173522" cy="1097280"/>
        </p:xfrm>
        <a:graphic>
          <a:graphicData uri="http://schemas.openxmlformats.org/drawingml/2006/table">
            <a:tbl>
              <a:tblPr firstRow="1" bandRow="1">
                <a:tableStyleId>{5C22544A-7EE6-4342-B048-85BDC9FD1C3A}</a:tableStyleId>
              </a:tblPr>
              <a:tblGrid>
                <a:gridCol w="11173522">
                  <a:extLst>
                    <a:ext uri="{9D8B030D-6E8A-4147-A177-3AD203B41FA5}">
                      <a16:colId xmlns:a16="http://schemas.microsoft.com/office/drawing/2014/main" val="980992077"/>
                    </a:ext>
                  </a:extLst>
                </a:gridCol>
              </a:tblGrid>
              <a:tr h="275063">
                <a:tc>
                  <a:txBody>
                    <a:bodyPr/>
                    <a:lstStyle/>
                    <a:p>
                      <a:endParaRPr lang="de-DE"/>
                    </a:p>
                  </a:txBody>
                  <a:tcPr/>
                </a:tc>
                <a:extLst>
                  <a:ext uri="{0D108BD9-81ED-4DB2-BD59-A6C34878D82A}">
                    <a16:rowId xmlns:a16="http://schemas.microsoft.com/office/drawing/2014/main" val="1064491213"/>
                  </a:ext>
                </a:extLst>
              </a:tr>
              <a:tr h="275063">
                <a:tc>
                  <a:txBody>
                    <a:bodyPr/>
                    <a:lstStyle/>
                    <a:p>
                      <a:endParaRPr lang="de-DE"/>
                    </a:p>
                  </a:txBody>
                  <a:tcPr/>
                </a:tc>
                <a:extLst>
                  <a:ext uri="{0D108BD9-81ED-4DB2-BD59-A6C34878D82A}">
                    <a16:rowId xmlns:a16="http://schemas.microsoft.com/office/drawing/2014/main" val="257934548"/>
                  </a:ext>
                </a:extLst>
              </a:tr>
              <a:tr h="275063">
                <a:tc>
                  <a:txBody>
                    <a:bodyPr/>
                    <a:lstStyle/>
                    <a:p>
                      <a:endParaRPr lang="de-DE" dirty="0"/>
                    </a:p>
                  </a:txBody>
                  <a:tcPr/>
                </a:tc>
                <a:extLst>
                  <a:ext uri="{0D108BD9-81ED-4DB2-BD59-A6C34878D82A}">
                    <a16:rowId xmlns:a16="http://schemas.microsoft.com/office/drawing/2014/main" val="3533728857"/>
                  </a:ext>
                </a:extLst>
              </a:tr>
            </a:tbl>
          </a:graphicData>
        </a:graphic>
      </p:graphicFrame>
      <p:graphicFrame>
        <p:nvGraphicFramePr>
          <p:cNvPr id="6" name="Tabelle 6">
            <a:extLst>
              <a:ext uri="{FF2B5EF4-FFF2-40B4-BE49-F238E27FC236}">
                <a16:creationId xmlns:a16="http://schemas.microsoft.com/office/drawing/2014/main" id="{9A91FA51-7963-6477-7458-3D3F2537DC81}"/>
              </a:ext>
            </a:extLst>
          </p:cNvPr>
          <p:cNvGraphicFramePr>
            <a:graphicFrameLocks noGrp="1"/>
          </p:cNvGraphicFramePr>
          <p:nvPr>
            <p:extLst>
              <p:ext uri="{D42A27DB-BD31-4B8C-83A1-F6EECF244321}">
                <p14:modId xmlns:p14="http://schemas.microsoft.com/office/powerpoint/2010/main" val="3403932549"/>
              </p:ext>
            </p:extLst>
          </p:nvPr>
        </p:nvGraphicFramePr>
        <p:xfrm>
          <a:off x="334536" y="5140713"/>
          <a:ext cx="11173522" cy="1097280"/>
        </p:xfrm>
        <a:graphic>
          <a:graphicData uri="http://schemas.openxmlformats.org/drawingml/2006/table">
            <a:tbl>
              <a:tblPr firstRow="1" bandRow="1">
                <a:tableStyleId>{5C22544A-7EE6-4342-B048-85BDC9FD1C3A}</a:tableStyleId>
              </a:tblPr>
              <a:tblGrid>
                <a:gridCol w="11173522">
                  <a:extLst>
                    <a:ext uri="{9D8B030D-6E8A-4147-A177-3AD203B41FA5}">
                      <a16:colId xmlns:a16="http://schemas.microsoft.com/office/drawing/2014/main" val="2319716107"/>
                    </a:ext>
                  </a:extLst>
                </a:gridCol>
              </a:tblGrid>
              <a:tr h="275063">
                <a:tc>
                  <a:txBody>
                    <a:bodyPr/>
                    <a:lstStyle/>
                    <a:p>
                      <a:endParaRPr lang="de-DE" dirty="0"/>
                    </a:p>
                  </a:txBody>
                  <a:tcPr/>
                </a:tc>
                <a:extLst>
                  <a:ext uri="{0D108BD9-81ED-4DB2-BD59-A6C34878D82A}">
                    <a16:rowId xmlns:a16="http://schemas.microsoft.com/office/drawing/2014/main" val="2454061860"/>
                  </a:ext>
                </a:extLst>
              </a:tr>
              <a:tr h="275063">
                <a:tc>
                  <a:txBody>
                    <a:bodyPr/>
                    <a:lstStyle/>
                    <a:p>
                      <a:endParaRPr lang="de-DE" dirty="0"/>
                    </a:p>
                  </a:txBody>
                  <a:tcPr/>
                </a:tc>
                <a:extLst>
                  <a:ext uri="{0D108BD9-81ED-4DB2-BD59-A6C34878D82A}">
                    <a16:rowId xmlns:a16="http://schemas.microsoft.com/office/drawing/2014/main" val="3673201351"/>
                  </a:ext>
                </a:extLst>
              </a:tr>
              <a:tr h="275063">
                <a:tc>
                  <a:txBody>
                    <a:bodyPr/>
                    <a:lstStyle/>
                    <a:p>
                      <a:endParaRPr lang="de-DE" dirty="0"/>
                    </a:p>
                  </a:txBody>
                  <a:tcPr/>
                </a:tc>
                <a:extLst>
                  <a:ext uri="{0D108BD9-81ED-4DB2-BD59-A6C34878D82A}">
                    <a16:rowId xmlns:a16="http://schemas.microsoft.com/office/drawing/2014/main" val="149885359"/>
                  </a:ext>
                </a:extLst>
              </a:tr>
            </a:tbl>
          </a:graphicData>
        </a:graphic>
      </p:graphicFrame>
    </p:spTree>
    <p:extLst>
      <p:ext uri="{BB962C8B-B14F-4D97-AF65-F5344CB8AC3E}">
        <p14:creationId xmlns:p14="http://schemas.microsoft.com/office/powerpoint/2010/main" val="33262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13E63D-B8CC-B3A1-B280-C72BC07C1608}"/>
              </a:ext>
            </a:extLst>
          </p:cNvPr>
          <p:cNvSpPr txBox="1"/>
          <p:nvPr/>
        </p:nvSpPr>
        <p:spPr>
          <a:xfrm>
            <a:off x="234176" y="279657"/>
            <a:ext cx="11519209" cy="2893100"/>
          </a:xfrm>
          <a:prstGeom prst="rect">
            <a:avLst/>
          </a:prstGeom>
          <a:noFill/>
        </p:spPr>
        <p:txBody>
          <a:bodyPr wrap="square">
            <a:spAutoFit/>
          </a:bodyPr>
          <a:lstStyle/>
          <a:p>
            <a:r>
              <a:rPr lang="de-DE" sz="2000" dirty="0">
                <a:solidFill>
                  <a:srgbClr val="FF0000"/>
                </a:solidFill>
              </a:rPr>
              <a:t>4. Funktionen von Arzneimitteln</a:t>
            </a:r>
          </a:p>
          <a:p>
            <a:endParaRPr lang="de-DE" dirty="0"/>
          </a:p>
          <a:p>
            <a:r>
              <a:rPr lang="de-DE" dirty="0"/>
              <a:t> Heilen: z. B. Antibiotika </a:t>
            </a:r>
          </a:p>
          <a:p>
            <a:endParaRPr lang="de-DE" dirty="0"/>
          </a:p>
          <a:p>
            <a:endParaRPr lang="de-DE" dirty="0"/>
          </a:p>
          <a:p>
            <a:endParaRPr lang="de-DE" dirty="0"/>
          </a:p>
          <a:p>
            <a:endParaRPr lang="de-DE" dirty="0"/>
          </a:p>
          <a:p>
            <a:endParaRPr lang="de-DE" dirty="0"/>
          </a:p>
          <a:p>
            <a:r>
              <a:rPr lang="de-DE" dirty="0"/>
              <a:t>Lindern: z. B. Schmerzmittel (Analgetika) </a:t>
            </a:r>
          </a:p>
          <a:p>
            <a:endParaRPr lang="de-DE" dirty="0"/>
          </a:p>
        </p:txBody>
      </p:sp>
      <p:graphicFrame>
        <p:nvGraphicFramePr>
          <p:cNvPr id="4" name="Tabelle 4">
            <a:extLst>
              <a:ext uri="{FF2B5EF4-FFF2-40B4-BE49-F238E27FC236}">
                <a16:creationId xmlns:a16="http://schemas.microsoft.com/office/drawing/2014/main" id="{A70E84A8-0B24-11A2-6851-6FB657DEC017}"/>
              </a:ext>
            </a:extLst>
          </p:cNvPr>
          <p:cNvGraphicFramePr>
            <a:graphicFrameLocks noGrp="1"/>
          </p:cNvGraphicFramePr>
          <p:nvPr>
            <p:extLst>
              <p:ext uri="{D42A27DB-BD31-4B8C-83A1-F6EECF244321}">
                <p14:modId xmlns:p14="http://schemas.microsoft.com/office/powerpoint/2010/main" val="2039027999"/>
              </p:ext>
            </p:extLst>
          </p:nvPr>
        </p:nvGraphicFramePr>
        <p:xfrm>
          <a:off x="356839" y="1177567"/>
          <a:ext cx="10838985" cy="1097280"/>
        </p:xfrm>
        <a:graphic>
          <a:graphicData uri="http://schemas.openxmlformats.org/drawingml/2006/table">
            <a:tbl>
              <a:tblPr firstRow="1" bandRow="1">
                <a:tableStyleId>{5C22544A-7EE6-4342-B048-85BDC9FD1C3A}</a:tableStyleId>
              </a:tblPr>
              <a:tblGrid>
                <a:gridCol w="10838985">
                  <a:extLst>
                    <a:ext uri="{9D8B030D-6E8A-4147-A177-3AD203B41FA5}">
                      <a16:colId xmlns:a16="http://schemas.microsoft.com/office/drawing/2014/main" val="3365567760"/>
                    </a:ext>
                  </a:extLst>
                </a:gridCol>
              </a:tblGrid>
              <a:tr h="334536">
                <a:tc>
                  <a:txBody>
                    <a:bodyPr/>
                    <a:lstStyle/>
                    <a:p>
                      <a:endParaRPr lang="de-DE"/>
                    </a:p>
                  </a:txBody>
                  <a:tcPr/>
                </a:tc>
                <a:extLst>
                  <a:ext uri="{0D108BD9-81ED-4DB2-BD59-A6C34878D82A}">
                    <a16:rowId xmlns:a16="http://schemas.microsoft.com/office/drawing/2014/main" val="3682439726"/>
                  </a:ext>
                </a:extLst>
              </a:tr>
              <a:tr h="334536">
                <a:tc>
                  <a:txBody>
                    <a:bodyPr/>
                    <a:lstStyle/>
                    <a:p>
                      <a:endParaRPr lang="de-DE" dirty="0"/>
                    </a:p>
                  </a:txBody>
                  <a:tcPr/>
                </a:tc>
                <a:extLst>
                  <a:ext uri="{0D108BD9-81ED-4DB2-BD59-A6C34878D82A}">
                    <a16:rowId xmlns:a16="http://schemas.microsoft.com/office/drawing/2014/main" val="1254845423"/>
                  </a:ext>
                </a:extLst>
              </a:tr>
              <a:tr h="334536">
                <a:tc>
                  <a:txBody>
                    <a:bodyPr/>
                    <a:lstStyle/>
                    <a:p>
                      <a:endParaRPr lang="de-DE" dirty="0"/>
                    </a:p>
                  </a:txBody>
                  <a:tcPr/>
                </a:tc>
                <a:extLst>
                  <a:ext uri="{0D108BD9-81ED-4DB2-BD59-A6C34878D82A}">
                    <a16:rowId xmlns:a16="http://schemas.microsoft.com/office/drawing/2014/main" val="3877893860"/>
                  </a:ext>
                </a:extLst>
              </a:tr>
            </a:tbl>
          </a:graphicData>
        </a:graphic>
      </p:graphicFrame>
      <p:graphicFrame>
        <p:nvGraphicFramePr>
          <p:cNvPr id="5" name="Tabelle 5">
            <a:extLst>
              <a:ext uri="{FF2B5EF4-FFF2-40B4-BE49-F238E27FC236}">
                <a16:creationId xmlns:a16="http://schemas.microsoft.com/office/drawing/2014/main" id="{0E8522C2-A9C3-EB85-F77E-190FEB6ED23B}"/>
              </a:ext>
            </a:extLst>
          </p:cNvPr>
          <p:cNvGraphicFramePr>
            <a:graphicFrameLocks noGrp="1"/>
          </p:cNvGraphicFramePr>
          <p:nvPr>
            <p:extLst>
              <p:ext uri="{D42A27DB-BD31-4B8C-83A1-F6EECF244321}">
                <p14:modId xmlns:p14="http://schemas.microsoft.com/office/powerpoint/2010/main" val="458397081"/>
              </p:ext>
            </p:extLst>
          </p:nvPr>
        </p:nvGraphicFramePr>
        <p:xfrm>
          <a:off x="234176" y="3066586"/>
          <a:ext cx="10961648" cy="1097280"/>
        </p:xfrm>
        <a:graphic>
          <a:graphicData uri="http://schemas.openxmlformats.org/drawingml/2006/table">
            <a:tbl>
              <a:tblPr firstRow="1" bandRow="1">
                <a:tableStyleId>{5C22544A-7EE6-4342-B048-85BDC9FD1C3A}</a:tableStyleId>
              </a:tblPr>
              <a:tblGrid>
                <a:gridCol w="10961648">
                  <a:extLst>
                    <a:ext uri="{9D8B030D-6E8A-4147-A177-3AD203B41FA5}">
                      <a16:colId xmlns:a16="http://schemas.microsoft.com/office/drawing/2014/main" val="2168686043"/>
                    </a:ext>
                  </a:extLst>
                </a:gridCol>
              </a:tblGrid>
              <a:tr h="334694">
                <a:tc>
                  <a:txBody>
                    <a:bodyPr/>
                    <a:lstStyle/>
                    <a:p>
                      <a:endParaRPr lang="de-DE"/>
                    </a:p>
                  </a:txBody>
                  <a:tcPr/>
                </a:tc>
                <a:extLst>
                  <a:ext uri="{0D108BD9-81ED-4DB2-BD59-A6C34878D82A}">
                    <a16:rowId xmlns:a16="http://schemas.microsoft.com/office/drawing/2014/main" val="3534409042"/>
                  </a:ext>
                </a:extLst>
              </a:tr>
              <a:tr h="334694">
                <a:tc>
                  <a:txBody>
                    <a:bodyPr/>
                    <a:lstStyle/>
                    <a:p>
                      <a:endParaRPr lang="de-DE" dirty="0"/>
                    </a:p>
                  </a:txBody>
                  <a:tcPr/>
                </a:tc>
                <a:extLst>
                  <a:ext uri="{0D108BD9-81ED-4DB2-BD59-A6C34878D82A}">
                    <a16:rowId xmlns:a16="http://schemas.microsoft.com/office/drawing/2014/main" val="3413893673"/>
                  </a:ext>
                </a:extLst>
              </a:tr>
              <a:tr h="334694">
                <a:tc>
                  <a:txBody>
                    <a:bodyPr/>
                    <a:lstStyle/>
                    <a:p>
                      <a:endParaRPr lang="de-DE" dirty="0"/>
                    </a:p>
                  </a:txBody>
                  <a:tcPr/>
                </a:tc>
                <a:extLst>
                  <a:ext uri="{0D108BD9-81ED-4DB2-BD59-A6C34878D82A}">
                    <a16:rowId xmlns:a16="http://schemas.microsoft.com/office/drawing/2014/main" val="280083792"/>
                  </a:ext>
                </a:extLst>
              </a:tr>
            </a:tbl>
          </a:graphicData>
        </a:graphic>
      </p:graphicFrame>
      <p:sp>
        <p:nvSpPr>
          <p:cNvPr id="7" name="Textfeld 6">
            <a:extLst>
              <a:ext uri="{FF2B5EF4-FFF2-40B4-BE49-F238E27FC236}">
                <a16:creationId xmlns:a16="http://schemas.microsoft.com/office/drawing/2014/main" id="{D83436C1-E378-7262-3645-08926DF885FC}"/>
              </a:ext>
            </a:extLst>
          </p:cNvPr>
          <p:cNvSpPr txBox="1"/>
          <p:nvPr/>
        </p:nvSpPr>
        <p:spPr>
          <a:xfrm rot="10800000" flipV="1">
            <a:off x="234176" y="4249272"/>
            <a:ext cx="11797990" cy="2862322"/>
          </a:xfrm>
          <a:prstGeom prst="rect">
            <a:avLst/>
          </a:prstGeom>
          <a:noFill/>
        </p:spPr>
        <p:txBody>
          <a:bodyPr wrap="square">
            <a:spAutoFit/>
          </a:bodyPr>
          <a:lstStyle/>
          <a:p>
            <a:r>
              <a:rPr lang="de-DE" dirty="0"/>
              <a:t>Vorbeugen: z. B. Vitamine, Schutzimpfung </a:t>
            </a:r>
          </a:p>
          <a:p>
            <a:endParaRPr lang="de-DE" dirty="0"/>
          </a:p>
          <a:p>
            <a:endParaRPr lang="de-DE" dirty="0"/>
          </a:p>
          <a:p>
            <a:endParaRPr lang="de-DE" dirty="0"/>
          </a:p>
          <a:p>
            <a:endParaRPr lang="de-DE" dirty="0"/>
          </a:p>
          <a:p>
            <a:endParaRPr lang="de-DE" dirty="0"/>
          </a:p>
          <a:p>
            <a:endParaRPr lang="de-DE" dirty="0"/>
          </a:p>
          <a:p>
            <a:r>
              <a:rPr lang="de-DE" dirty="0"/>
              <a:t>Erkennen: z. B. Röntgenkontrastmittel</a:t>
            </a:r>
          </a:p>
          <a:p>
            <a:endParaRPr lang="de-DE" dirty="0"/>
          </a:p>
          <a:p>
            <a:endParaRPr lang="de-DE" dirty="0"/>
          </a:p>
        </p:txBody>
      </p:sp>
      <p:graphicFrame>
        <p:nvGraphicFramePr>
          <p:cNvPr id="8" name="Tabelle 8">
            <a:extLst>
              <a:ext uri="{FF2B5EF4-FFF2-40B4-BE49-F238E27FC236}">
                <a16:creationId xmlns:a16="http://schemas.microsoft.com/office/drawing/2014/main" id="{FD12783E-A9A6-B3BE-71DE-62AC35C4F34B}"/>
              </a:ext>
            </a:extLst>
          </p:cNvPr>
          <p:cNvGraphicFramePr>
            <a:graphicFrameLocks noGrp="1"/>
          </p:cNvGraphicFramePr>
          <p:nvPr>
            <p:extLst>
              <p:ext uri="{D42A27DB-BD31-4B8C-83A1-F6EECF244321}">
                <p14:modId xmlns:p14="http://schemas.microsoft.com/office/powerpoint/2010/main" val="1430654940"/>
              </p:ext>
            </p:extLst>
          </p:nvPr>
        </p:nvGraphicFramePr>
        <p:xfrm>
          <a:off x="535259" y="4728117"/>
          <a:ext cx="10526751" cy="1097280"/>
        </p:xfrm>
        <a:graphic>
          <a:graphicData uri="http://schemas.openxmlformats.org/drawingml/2006/table">
            <a:tbl>
              <a:tblPr firstRow="1" bandRow="1">
                <a:tableStyleId>{5C22544A-7EE6-4342-B048-85BDC9FD1C3A}</a:tableStyleId>
              </a:tblPr>
              <a:tblGrid>
                <a:gridCol w="10526751">
                  <a:extLst>
                    <a:ext uri="{9D8B030D-6E8A-4147-A177-3AD203B41FA5}">
                      <a16:colId xmlns:a16="http://schemas.microsoft.com/office/drawing/2014/main" val="2817724383"/>
                    </a:ext>
                  </a:extLst>
                </a:gridCol>
              </a:tblGrid>
              <a:tr h="197005">
                <a:tc>
                  <a:txBody>
                    <a:bodyPr/>
                    <a:lstStyle/>
                    <a:p>
                      <a:endParaRPr lang="de-DE" dirty="0"/>
                    </a:p>
                  </a:txBody>
                  <a:tcPr/>
                </a:tc>
                <a:extLst>
                  <a:ext uri="{0D108BD9-81ED-4DB2-BD59-A6C34878D82A}">
                    <a16:rowId xmlns:a16="http://schemas.microsoft.com/office/drawing/2014/main" val="3545404321"/>
                  </a:ext>
                </a:extLst>
              </a:tr>
              <a:tr h="197005">
                <a:tc>
                  <a:txBody>
                    <a:bodyPr/>
                    <a:lstStyle/>
                    <a:p>
                      <a:endParaRPr lang="de-DE" dirty="0"/>
                    </a:p>
                  </a:txBody>
                  <a:tcPr/>
                </a:tc>
                <a:extLst>
                  <a:ext uri="{0D108BD9-81ED-4DB2-BD59-A6C34878D82A}">
                    <a16:rowId xmlns:a16="http://schemas.microsoft.com/office/drawing/2014/main" val="154621363"/>
                  </a:ext>
                </a:extLst>
              </a:tr>
              <a:tr h="197005">
                <a:tc>
                  <a:txBody>
                    <a:bodyPr/>
                    <a:lstStyle/>
                    <a:p>
                      <a:endParaRPr lang="de-DE" dirty="0"/>
                    </a:p>
                  </a:txBody>
                  <a:tcPr/>
                </a:tc>
                <a:extLst>
                  <a:ext uri="{0D108BD9-81ED-4DB2-BD59-A6C34878D82A}">
                    <a16:rowId xmlns:a16="http://schemas.microsoft.com/office/drawing/2014/main" val="4252258551"/>
                  </a:ext>
                </a:extLst>
              </a:tr>
            </a:tbl>
          </a:graphicData>
        </a:graphic>
      </p:graphicFrame>
    </p:spTree>
    <p:extLst>
      <p:ext uri="{BB962C8B-B14F-4D97-AF65-F5344CB8AC3E}">
        <p14:creationId xmlns:p14="http://schemas.microsoft.com/office/powerpoint/2010/main" val="3100719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2C462C-2EEF-8FD2-69A0-EB12A0AF07E2}"/>
              </a:ext>
            </a:extLst>
          </p:cNvPr>
          <p:cNvSpPr txBox="1"/>
          <p:nvPr/>
        </p:nvSpPr>
        <p:spPr>
          <a:xfrm>
            <a:off x="316523" y="167269"/>
            <a:ext cx="11726794" cy="6955750"/>
          </a:xfrm>
          <a:prstGeom prst="rect">
            <a:avLst/>
          </a:prstGeom>
          <a:noFill/>
        </p:spPr>
        <p:txBody>
          <a:bodyPr wrap="square">
            <a:spAutoFit/>
          </a:bodyPr>
          <a:lstStyle/>
          <a:p>
            <a:r>
              <a:rPr lang="de-DE" dirty="0">
                <a:solidFill>
                  <a:srgbClr val="FF0000"/>
                </a:solidFill>
              </a:rPr>
              <a:t>5. Suchtmittelgesetz</a:t>
            </a:r>
          </a:p>
          <a:p>
            <a:endParaRPr lang="de-DE" dirty="0"/>
          </a:p>
          <a:p>
            <a:r>
              <a:rPr lang="de-DE" dirty="0"/>
              <a:t>Gesetz über Suchtgifte</a:t>
            </a:r>
          </a:p>
          <a:p>
            <a:r>
              <a:rPr lang="de-DE" dirty="0"/>
              <a:t>Psychotrope Stoffe &amp;</a:t>
            </a:r>
          </a:p>
          <a:p>
            <a:r>
              <a:rPr lang="de-DE" dirty="0"/>
              <a:t>Vorläuferstoffe</a:t>
            </a:r>
          </a:p>
          <a:p>
            <a:endParaRPr lang="de-DE" dirty="0"/>
          </a:p>
          <a:p>
            <a:r>
              <a:rPr lang="de-DE" dirty="0"/>
              <a:t>Das Gesetz sieht strenge Regeln für den Verkehr mit Suchtgiften vor.</a:t>
            </a:r>
          </a:p>
          <a:p>
            <a:r>
              <a:rPr lang="de-DE" dirty="0"/>
              <a:t>ein spezielles Rezeptformular erforderlich (zu bestellen bei der WGKK/ÖGK), das mit einer Suchtgiftvignette versehen werden muss (zu bestellen in der MA 15-Zentrale). • Im Notfall (Gefahr für das Leben des Pat.) auch ohne Vignette gültig  Apotheke muss Kopie dem Amtsarzt übermitteln. Psychotrope Substanzen (v.a. Benzodiazepine): • Pro Verschreibung max. 2-Monatsbedarf laut Fachinformation (§10 PV). Falls mehr indiziert  Kennzeichnung mit „</a:t>
            </a:r>
            <a:r>
              <a:rPr lang="de-DE" dirty="0" err="1"/>
              <a:t>necesse</a:t>
            </a:r>
            <a:r>
              <a:rPr lang="de-DE" dirty="0"/>
              <a:t> </a:t>
            </a:r>
            <a:r>
              <a:rPr lang="de-DE" dirty="0" err="1"/>
              <a:t>est</a:t>
            </a:r>
            <a:r>
              <a:rPr lang="de-DE" dirty="0"/>
              <a:t>“ • </a:t>
            </a:r>
            <a:r>
              <a:rPr lang="de-DE" dirty="0" err="1"/>
              <a:t>Flunitrazepam</a:t>
            </a:r>
            <a:r>
              <a:rPr lang="de-DE" dirty="0"/>
              <a:t> (</a:t>
            </a:r>
            <a:r>
              <a:rPr lang="de-DE" dirty="0" err="1"/>
              <a:t>Rohypnol</a:t>
            </a:r>
            <a:r>
              <a:rPr lang="de-DE" dirty="0"/>
              <a:t>®) ist hinsichtlich der Verschreibung den Suchtgiften gleichgestellt (Vignette, etc.).</a:t>
            </a:r>
          </a:p>
          <a:p>
            <a:endParaRPr lang="de-DE" dirty="0"/>
          </a:p>
          <a:p>
            <a:endParaRPr lang="de-DE" dirty="0"/>
          </a:p>
          <a:p>
            <a:endParaRPr lang="de-DE" dirty="0"/>
          </a:p>
          <a:p>
            <a:endParaRPr lang="de-DE" dirty="0"/>
          </a:p>
          <a:p>
            <a:endParaRPr lang="de-DE" dirty="0"/>
          </a:p>
          <a:p>
            <a:r>
              <a:rPr lang="de-DE" dirty="0"/>
              <a:t>„Psychotrope Stoffe“ sind </a:t>
            </a:r>
            <a:r>
              <a:rPr lang="de-DE" b="0" i="0" dirty="0">
                <a:solidFill>
                  <a:srgbClr val="040C28"/>
                </a:solidFill>
                <a:effectLst/>
                <a:latin typeface="Google Sans"/>
              </a:rPr>
              <a:t>Wirkstoffe, die einen Effekt auf das Zentrale Nervensystem (ZNS) haben</a:t>
            </a:r>
            <a:r>
              <a:rPr lang="de-DE" b="0" i="0" dirty="0">
                <a:solidFill>
                  <a:srgbClr val="202124"/>
                </a:solidFill>
                <a:effectLst/>
                <a:latin typeface="Google Sans"/>
              </a:rPr>
              <a:t>. Damit umfassen sie sowohl alle gängigen Psychopharmaka, als auch Alkohol, Cannabis und andere </a:t>
            </a:r>
            <a:r>
              <a:rPr lang="de-DE" b="0" i="0" dirty="0" err="1">
                <a:solidFill>
                  <a:srgbClr val="202124"/>
                </a:solidFill>
                <a:effectLst/>
                <a:latin typeface="Google Sans"/>
              </a:rPr>
              <a:t>illegalisierte</a:t>
            </a:r>
            <a:r>
              <a:rPr lang="de-DE" b="0" i="0" dirty="0">
                <a:solidFill>
                  <a:srgbClr val="202124"/>
                </a:solidFill>
                <a:effectLst/>
                <a:latin typeface="Google Sans"/>
              </a:rPr>
              <a:t> Substanzen.</a:t>
            </a:r>
            <a:endParaRPr lang="de-DE" dirty="0"/>
          </a:p>
          <a:p>
            <a:endParaRPr lang="de-DE" dirty="0"/>
          </a:p>
          <a:p>
            <a:endParaRPr lang="de-DE" dirty="0"/>
          </a:p>
          <a:p>
            <a:r>
              <a:rPr lang="de-DE" sz="1600" dirty="0"/>
              <a:t>Vorläuferstoffe  sind </a:t>
            </a:r>
            <a:r>
              <a:rPr lang="de-DE" sz="1600" b="0" i="0" dirty="0">
                <a:solidFill>
                  <a:srgbClr val="4D5156"/>
                </a:solidFill>
                <a:effectLst/>
                <a:latin typeface="Arial" panose="020B0604020202020204" pitchFamily="34" charset="0"/>
              </a:rPr>
              <a:t>Chemikalien, die zur Herstellung von Betäubungsmitteln verwendet werden können. Dazu gehören Stoffe, die bei Einnahme nicht abhängig machen, aber in ein Betäubungsmittel überführt werden können. </a:t>
            </a:r>
            <a:endParaRPr lang="de-DE" sz="1600" dirty="0"/>
          </a:p>
          <a:p>
            <a:endParaRPr lang="de-DE" sz="1600" dirty="0"/>
          </a:p>
          <a:p>
            <a:endParaRPr lang="de-DE" dirty="0"/>
          </a:p>
        </p:txBody>
      </p:sp>
      <p:pic>
        <p:nvPicPr>
          <p:cNvPr id="10242" name="Picture 2" descr="Der Drogenpatient im Krankenhaus">
            <a:extLst>
              <a:ext uri="{FF2B5EF4-FFF2-40B4-BE49-F238E27FC236}">
                <a16:creationId xmlns:a16="http://schemas.microsoft.com/office/drawing/2014/main" id="{25F6BB10-D6A5-BBA4-0287-2DF331EC9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8363" y="3249379"/>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00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C10394D-B8E4-18E5-2E79-93CC7FA66C3F}"/>
              </a:ext>
            </a:extLst>
          </p:cNvPr>
          <p:cNvSpPr txBox="1"/>
          <p:nvPr/>
        </p:nvSpPr>
        <p:spPr>
          <a:xfrm>
            <a:off x="345688" y="312234"/>
            <a:ext cx="11563814" cy="5909310"/>
          </a:xfrm>
          <a:prstGeom prst="rect">
            <a:avLst/>
          </a:prstGeom>
          <a:noFill/>
        </p:spPr>
        <p:txBody>
          <a:bodyPr wrap="square">
            <a:spAutoFit/>
          </a:bodyPr>
          <a:lstStyle/>
          <a:p>
            <a:r>
              <a:rPr lang="de-DE" dirty="0"/>
              <a:t>Suchtgift-Rezepte: </a:t>
            </a:r>
          </a:p>
          <a:p>
            <a:r>
              <a:rPr lang="de-DE" dirty="0"/>
              <a:t>Einzelverschreibung: Bedeutung:</a:t>
            </a:r>
          </a:p>
          <a:p>
            <a:endParaRPr lang="de-DE" dirty="0"/>
          </a:p>
          <a:p>
            <a:endParaRPr lang="de-DE" dirty="0"/>
          </a:p>
          <a:p>
            <a:endParaRPr lang="de-DE" dirty="0"/>
          </a:p>
          <a:p>
            <a:endParaRPr lang="de-DE" dirty="0"/>
          </a:p>
          <a:p>
            <a:r>
              <a:rPr lang="de-DE" dirty="0"/>
              <a:t>Dauerverschreibung: Bedeutung: </a:t>
            </a:r>
          </a:p>
          <a:p>
            <a:endParaRPr lang="de-DE" dirty="0"/>
          </a:p>
          <a:p>
            <a:endParaRPr lang="de-DE" dirty="0"/>
          </a:p>
          <a:p>
            <a:endParaRPr lang="de-DE" dirty="0"/>
          </a:p>
          <a:p>
            <a:endParaRPr lang="de-DE" dirty="0"/>
          </a:p>
          <a:p>
            <a:r>
              <a:rPr lang="de-DE" dirty="0"/>
              <a:t>Notfallrezepte: Bedeutung: </a:t>
            </a:r>
          </a:p>
          <a:p>
            <a:endParaRPr lang="de-DE" dirty="0"/>
          </a:p>
          <a:p>
            <a:endParaRPr lang="de-DE" dirty="0"/>
          </a:p>
          <a:p>
            <a:endParaRPr lang="de-DE" dirty="0"/>
          </a:p>
          <a:p>
            <a:endParaRPr lang="de-DE" dirty="0"/>
          </a:p>
          <a:p>
            <a:r>
              <a:rPr lang="de-DE" dirty="0"/>
              <a:t>Definition Schmerztherapie: </a:t>
            </a:r>
          </a:p>
          <a:p>
            <a:endParaRPr lang="de-DE" dirty="0"/>
          </a:p>
          <a:p>
            <a:endParaRPr lang="de-DE" dirty="0"/>
          </a:p>
          <a:p>
            <a:endParaRPr lang="de-DE" dirty="0"/>
          </a:p>
          <a:p>
            <a:r>
              <a:rPr lang="de-DE" dirty="0"/>
              <a:t>Definition Substitutionsbehandlung:</a:t>
            </a:r>
          </a:p>
        </p:txBody>
      </p:sp>
      <p:graphicFrame>
        <p:nvGraphicFramePr>
          <p:cNvPr id="4" name="Tabelle 4">
            <a:extLst>
              <a:ext uri="{FF2B5EF4-FFF2-40B4-BE49-F238E27FC236}">
                <a16:creationId xmlns:a16="http://schemas.microsoft.com/office/drawing/2014/main" id="{9AB5ECCB-87A0-0218-04AF-8FD90B879872}"/>
              </a:ext>
            </a:extLst>
          </p:cNvPr>
          <p:cNvGraphicFramePr>
            <a:graphicFrameLocks noGrp="1"/>
          </p:cNvGraphicFramePr>
          <p:nvPr>
            <p:extLst>
              <p:ext uri="{D42A27DB-BD31-4B8C-83A1-F6EECF244321}">
                <p14:modId xmlns:p14="http://schemas.microsoft.com/office/powerpoint/2010/main" val="2123616326"/>
              </p:ext>
            </p:extLst>
          </p:nvPr>
        </p:nvGraphicFramePr>
        <p:xfrm>
          <a:off x="468350" y="1097277"/>
          <a:ext cx="9691649" cy="731520"/>
        </p:xfrm>
        <a:graphic>
          <a:graphicData uri="http://schemas.openxmlformats.org/drawingml/2006/table">
            <a:tbl>
              <a:tblPr firstRow="1" bandRow="1">
                <a:tableStyleId>{5C22544A-7EE6-4342-B048-85BDC9FD1C3A}</a:tableStyleId>
              </a:tblPr>
              <a:tblGrid>
                <a:gridCol w="9691649">
                  <a:extLst>
                    <a:ext uri="{9D8B030D-6E8A-4147-A177-3AD203B41FA5}">
                      <a16:colId xmlns:a16="http://schemas.microsoft.com/office/drawing/2014/main" val="3700269299"/>
                    </a:ext>
                  </a:extLst>
                </a:gridCol>
              </a:tblGrid>
              <a:tr h="226372">
                <a:tc>
                  <a:txBody>
                    <a:bodyPr/>
                    <a:lstStyle/>
                    <a:p>
                      <a:endParaRPr lang="de-DE"/>
                    </a:p>
                  </a:txBody>
                  <a:tcPr/>
                </a:tc>
                <a:extLst>
                  <a:ext uri="{0D108BD9-81ED-4DB2-BD59-A6C34878D82A}">
                    <a16:rowId xmlns:a16="http://schemas.microsoft.com/office/drawing/2014/main" val="330247265"/>
                  </a:ext>
                </a:extLst>
              </a:tr>
              <a:tr h="226372">
                <a:tc>
                  <a:txBody>
                    <a:bodyPr/>
                    <a:lstStyle/>
                    <a:p>
                      <a:endParaRPr lang="de-DE" dirty="0"/>
                    </a:p>
                  </a:txBody>
                  <a:tcPr/>
                </a:tc>
                <a:extLst>
                  <a:ext uri="{0D108BD9-81ED-4DB2-BD59-A6C34878D82A}">
                    <a16:rowId xmlns:a16="http://schemas.microsoft.com/office/drawing/2014/main" val="3096943631"/>
                  </a:ext>
                </a:extLst>
              </a:tr>
            </a:tbl>
          </a:graphicData>
        </a:graphic>
      </p:graphicFrame>
      <p:graphicFrame>
        <p:nvGraphicFramePr>
          <p:cNvPr id="5" name="Tabelle 5">
            <a:extLst>
              <a:ext uri="{FF2B5EF4-FFF2-40B4-BE49-F238E27FC236}">
                <a16:creationId xmlns:a16="http://schemas.microsoft.com/office/drawing/2014/main" id="{6185BC52-B88C-306F-2D6A-991D67402C16}"/>
              </a:ext>
            </a:extLst>
          </p:cNvPr>
          <p:cNvGraphicFramePr>
            <a:graphicFrameLocks noGrp="1"/>
          </p:cNvGraphicFramePr>
          <p:nvPr>
            <p:extLst>
              <p:ext uri="{D42A27DB-BD31-4B8C-83A1-F6EECF244321}">
                <p14:modId xmlns:p14="http://schemas.microsoft.com/office/powerpoint/2010/main" val="2822764809"/>
              </p:ext>
            </p:extLst>
          </p:nvPr>
        </p:nvGraphicFramePr>
        <p:xfrm>
          <a:off x="468350" y="2486722"/>
          <a:ext cx="9691650" cy="858644"/>
        </p:xfrm>
        <a:graphic>
          <a:graphicData uri="http://schemas.openxmlformats.org/drawingml/2006/table">
            <a:tbl>
              <a:tblPr firstRow="1" bandRow="1">
                <a:tableStyleId>{5C22544A-7EE6-4342-B048-85BDC9FD1C3A}</a:tableStyleId>
              </a:tblPr>
              <a:tblGrid>
                <a:gridCol w="9691650">
                  <a:extLst>
                    <a:ext uri="{9D8B030D-6E8A-4147-A177-3AD203B41FA5}">
                      <a16:colId xmlns:a16="http://schemas.microsoft.com/office/drawing/2014/main" val="3897380091"/>
                    </a:ext>
                  </a:extLst>
                </a:gridCol>
              </a:tblGrid>
              <a:tr h="429322">
                <a:tc>
                  <a:txBody>
                    <a:bodyPr/>
                    <a:lstStyle/>
                    <a:p>
                      <a:endParaRPr lang="de-DE"/>
                    </a:p>
                  </a:txBody>
                  <a:tcPr/>
                </a:tc>
                <a:extLst>
                  <a:ext uri="{0D108BD9-81ED-4DB2-BD59-A6C34878D82A}">
                    <a16:rowId xmlns:a16="http://schemas.microsoft.com/office/drawing/2014/main" val="1168922529"/>
                  </a:ext>
                </a:extLst>
              </a:tr>
              <a:tr h="429322">
                <a:tc>
                  <a:txBody>
                    <a:bodyPr/>
                    <a:lstStyle/>
                    <a:p>
                      <a:endParaRPr lang="de-DE" dirty="0"/>
                    </a:p>
                  </a:txBody>
                  <a:tcPr/>
                </a:tc>
                <a:extLst>
                  <a:ext uri="{0D108BD9-81ED-4DB2-BD59-A6C34878D82A}">
                    <a16:rowId xmlns:a16="http://schemas.microsoft.com/office/drawing/2014/main" val="1895918542"/>
                  </a:ext>
                </a:extLst>
              </a:tr>
            </a:tbl>
          </a:graphicData>
        </a:graphic>
      </p:graphicFrame>
      <p:graphicFrame>
        <p:nvGraphicFramePr>
          <p:cNvPr id="6" name="Tabelle 6">
            <a:extLst>
              <a:ext uri="{FF2B5EF4-FFF2-40B4-BE49-F238E27FC236}">
                <a16:creationId xmlns:a16="http://schemas.microsoft.com/office/drawing/2014/main" id="{82F4B435-B748-9A66-190B-017028C2D1AF}"/>
              </a:ext>
            </a:extLst>
          </p:cNvPr>
          <p:cNvGraphicFramePr>
            <a:graphicFrameLocks noGrp="1"/>
          </p:cNvGraphicFramePr>
          <p:nvPr>
            <p:extLst>
              <p:ext uri="{D42A27DB-BD31-4B8C-83A1-F6EECF244321}">
                <p14:modId xmlns:p14="http://schemas.microsoft.com/office/powerpoint/2010/main" val="1687638470"/>
              </p:ext>
            </p:extLst>
          </p:nvPr>
        </p:nvGraphicFramePr>
        <p:xfrm>
          <a:off x="189572" y="3929689"/>
          <a:ext cx="9970428" cy="731520"/>
        </p:xfrm>
        <a:graphic>
          <a:graphicData uri="http://schemas.openxmlformats.org/drawingml/2006/table">
            <a:tbl>
              <a:tblPr firstRow="1" bandRow="1">
                <a:tableStyleId>{5C22544A-7EE6-4342-B048-85BDC9FD1C3A}</a:tableStyleId>
              </a:tblPr>
              <a:tblGrid>
                <a:gridCol w="9970428">
                  <a:extLst>
                    <a:ext uri="{9D8B030D-6E8A-4147-A177-3AD203B41FA5}">
                      <a16:colId xmlns:a16="http://schemas.microsoft.com/office/drawing/2014/main" val="1925758803"/>
                    </a:ext>
                  </a:extLst>
                </a:gridCol>
              </a:tblGrid>
              <a:tr h="328963">
                <a:tc>
                  <a:txBody>
                    <a:bodyPr/>
                    <a:lstStyle/>
                    <a:p>
                      <a:endParaRPr lang="de-DE"/>
                    </a:p>
                  </a:txBody>
                  <a:tcPr/>
                </a:tc>
                <a:extLst>
                  <a:ext uri="{0D108BD9-81ED-4DB2-BD59-A6C34878D82A}">
                    <a16:rowId xmlns:a16="http://schemas.microsoft.com/office/drawing/2014/main" val="3324628401"/>
                  </a:ext>
                </a:extLst>
              </a:tr>
              <a:tr h="328963">
                <a:tc>
                  <a:txBody>
                    <a:bodyPr/>
                    <a:lstStyle/>
                    <a:p>
                      <a:endParaRPr lang="de-DE" dirty="0"/>
                    </a:p>
                  </a:txBody>
                  <a:tcPr/>
                </a:tc>
                <a:extLst>
                  <a:ext uri="{0D108BD9-81ED-4DB2-BD59-A6C34878D82A}">
                    <a16:rowId xmlns:a16="http://schemas.microsoft.com/office/drawing/2014/main" val="952364900"/>
                  </a:ext>
                </a:extLst>
              </a:tr>
            </a:tbl>
          </a:graphicData>
        </a:graphic>
      </p:graphicFrame>
      <p:graphicFrame>
        <p:nvGraphicFramePr>
          <p:cNvPr id="7" name="Tabelle 7">
            <a:extLst>
              <a:ext uri="{FF2B5EF4-FFF2-40B4-BE49-F238E27FC236}">
                <a16:creationId xmlns:a16="http://schemas.microsoft.com/office/drawing/2014/main" id="{85122116-A04A-B5B3-62E2-F4ED7504147E}"/>
              </a:ext>
            </a:extLst>
          </p:cNvPr>
          <p:cNvGraphicFramePr>
            <a:graphicFrameLocks noGrp="1"/>
          </p:cNvGraphicFramePr>
          <p:nvPr>
            <p:extLst>
              <p:ext uri="{D42A27DB-BD31-4B8C-83A1-F6EECF244321}">
                <p14:modId xmlns:p14="http://schemas.microsoft.com/office/powerpoint/2010/main" val="1839400900"/>
              </p:ext>
            </p:extLst>
          </p:nvPr>
        </p:nvGraphicFramePr>
        <p:xfrm>
          <a:off x="345688" y="5029203"/>
          <a:ext cx="9814312" cy="731520"/>
        </p:xfrm>
        <a:graphic>
          <a:graphicData uri="http://schemas.openxmlformats.org/drawingml/2006/table">
            <a:tbl>
              <a:tblPr firstRow="1" bandRow="1">
                <a:tableStyleId>{5C22544A-7EE6-4342-B048-85BDC9FD1C3A}</a:tableStyleId>
              </a:tblPr>
              <a:tblGrid>
                <a:gridCol w="9814312">
                  <a:extLst>
                    <a:ext uri="{9D8B030D-6E8A-4147-A177-3AD203B41FA5}">
                      <a16:colId xmlns:a16="http://schemas.microsoft.com/office/drawing/2014/main" val="887967433"/>
                    </a:ext>
                  </a:extLst>
                </a:gridCol>
              </a:tblGrid>
              <a:tr h="365760">
                <a:tc>
                  <a:txBody>
                    <a:bodyPr/>
                    <a:lstStyle/>
                    <a:p>
                      <a:endParaRPr lang="de-DE"/>
                    </a:p>
                  </a:txBody>
                  <a:tcPr/>
                </a:tc>
                <a:extLst>
                  <a:ext uri="{0D108BD9-81ED-4DB2-BD59-A6C34878D82A}">
                    <a16:rowId xmlns:a16="http://schemas.microsoft.com/office/drawing/2014/main" val="2497074978"/>
                  </a:ext>
                </a:extLst>
              </a:tr>
              <a:tr h="365760">
                <a:tc>
                  <a:txBody>
                    <a:bodyPr/>
                    <a:lstStyle/>
                    <a:p>
                      <a:endParaRPr lang="de-DE" dirty="0"/>
                    </a:p>
                  </a:txBody>
                  <a:tcPr/>
                </a:tc>
                <a:extLst>
                  <a:ext uri="{0D108BD9-81ED-4DB2-BD59-A6C34878D82A}">
                    <a16:rowId xmlns:a16="http://schemas.microsoft.com/office/drawing/2014/main" val="3913556536"/>
                  </a:ext>
                </a:extLst>
              </a:tr>
            </a:tbl>
          </a:graphicData>
        </a:graphic>
      </p:graphicFrame>
    </p:spTree>
    <p:extLst>
      <p:ext uri="{BB962C8B-B14F-4D97-AF65-F5344CB8AC3E}">
        <p14:creationId xmlns:p14="http://schemas.microsoft.com/office/powerpoint/2010/main" val="619918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2CDFC6B-2476-C99B-EBCC-579223998F8A}"/>
              </a:ext>
            </a:extLst>
          </p:cNvPr>
          <p:cNvSpPr txBox="1"/>
          <p:nvPr/>
        </p:nvSpPr>
        <p:spPr>
          <a:xfrm>
            <a:off x="133814" y="200722"/>
            <a:ext cx="11753385" cy="5109091"/>
          </a:xfrm>
          <a:prstGeom prst="rect">
            <a:avLst/>
          </a:prstGeom>
          <a:noFill/>
        </p:spPr>
        <p:txBody>
          <a:bodyPr wrap="square">
            <a:spAutoFit/>
          </a:bodyPr>
          <a:lstStyle/>
          <a:p>
            <a:r>
              <a:rPr lang="de-DE" sz="2000" dirty="0">
                <a:solidFill>
                  <a:srgbClr val="FF0000"/>
                </a:solidFill>
              </a:rPr>
              <a:t>6. Einteilung &amp; Abgabe von Arzneimitteln </a:t>
            </a:r>
          </a:p>
          <a:p>
            <a:endParaRPr lang="de-DE" dirty="0"/>
          </a:p>
          <a:p>
            <a:pPr marL="342900" indent="-342900">
              <a:buAutoNum type="alphaLcParenR"/>
            </a:pPr>
            <a:r>
              <a:rPr lang="de-DE" dirty="0"/>
              <a:t>Frei verkäufliche Präparate (ohne Rezept): Sind rezeptfrei, dürfen auch in Drogerien abgegeben werden (Vitamine, Knoblauch, Verbandmaterialien). Es handelt sich um keine Arzneimittel, sondern um z. B. Nahrungsergänzungsmittel. Diese sind nicht apothekenpflichtig. </a:t>
            </a:r>
          </a:p>
          <a:p>
            <a:pPr marL="342900" indent="-342900">
              <a:buAutoNum type="alphaLcParenR"/>
            </a:pPr>
            <a:endParaRPr lang="de-DE" dirty="0"/>
          </a:p>
          <a:p>
            <a:pPr marL="342900" indent="-342900">
              <a:buAutoNum type="alphaLcParenR"/>
            </a:pPr>
            <a:endParaRPr lang="de-DE" dirty="0"/>
          </a:p>
          <a:p>
            <a:pPr marL="342900" indent="-342900">
              <a:buAutoNum type="alphaLcParenR"/>
            </a:pPr>
            <a:r>
              <a:rPr lang="de-DE" dirty="0"/>
              <a:t>Apothekenpflichtige Medikamente: Es gibt Medikamente, die nicht rezeptpflichtig sind, die jedoch nur in der Apotheke abgegeben werden dürfen. Zum Beispiel Aspirin. Apothekenpflichtige Arzneimittel obliegen der Beratung durch ApothekerInnen. </a:t>
            </a:r>
          </a:p>
          <a:p>
            <a:pPr marL="342900" indent="-342900">
              <a:buAutoNum type="alphaLcParenR"/>
            </a:pPr>
            <a:endParaRPr lang="de-DE" dirty="0"/>
          </a:p>
          <a:p>
            <a:pPr marL="342900" indent="-342900">
              <a:buAutoNum type="alphaLcParenR"/>
            </a:pPr>
            <a:endParaRPr lang="de-DE" dirty="0"/>
          </a:p>
          <a:p>
            <a:pPr marL="342900" indent="-342900">
              <a:buAutoNum type="alphaLcParenR"/>
            </a:pPr>
            <a:endParaRPr lang="de-DE" dirty="0"/>
          </a:p>
          <a:p>
            <a:pPr marL="342900" indent="-342900">
              <a:buAutoNum type="alphaLcParenR"/>
            </a:pPr>
            <a:endParaRPr lang="de-DE" dirty="0"/>
          </a:p>
          <a:p>
            <a:pPr marL="342900" indent="-342900">
              <a:buAutoNum type="alphaLcParenR"/>
            </a:pPr>
            <a:r>
              <a:rPr lang="de-DE" dirty="0"/>
              <a:t>Rezeptpflichtige Medikamente (apothekenpflichtig): Dürfen nur auf ärztliche Verordnung (Rezept ist die ärztliche Verordnung) und nur in Apotheken gegen Rezept abgegeben werden. Diese Medikamente sind also Apotheken und rezeptpflichtig</a:t>
            </a:r>
          </a:p>
          <a:p>
            <a:pPr marL="342900" indent="-342900">
              <a:buAutoNum type="alphaLcParenR"/>
            </a:pPr>
            <a:endParaRPr lang="de-DE" dirty="0"/>
          </a:p>
        </p:txBody>
      </p:sp>
    </p:spTree>
    <p:extLst>
      <p:ext uri="{BB962C8B-B14F-4D97-AF65-F5344CB8AC3E}">
        <p14:creationId xmlns:p14="http://schemas.microsoft.com/office/powerpoint/2010/main" val="2474350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D9A24D8-9636-BD25-ACE1-71A4703FABA3}"/>
              </a:ext>
            </a:extLst>
          </p:cNvPr>
          <p:cNvSpPr txBox="1"/>
          <p:nvPr/>
        </p:nvSpPr>
        <p:spPr>
          <a:xfrm>
            <a:off x="189571" y="88968"/>
            <a:ext cx="11597268" cy="3970318"/>
          </a:xfrm>
          <a:prstGeom prst="rect">
            <a:avLst/>
          </a:prstGeom>
          <a:noFill/>
        </p:spPr>
        <p:txBody>
          <a:bodyPr wrap="square">
            <a:spAutoFit/>
          </a:bodyPr>
          <a:lstStyle/>
          <a:p>
            <a:r>
              <a:rPr lang="de-DE" dirty="0"/>
              <a:t>d) Einteilung der Arzneimittel nach der Art des In-Verkehr-Bringens:</a:t>
            </a:r>
          </a:p>
          <a:p>
            <a:endParaRPr lang="de-DE" dirty="0"/>
          </a:p>
          <a:p>
            <a:r>
              <a:rPr lang="de-DE" dirty="0"/>
              <a:t>Magistrale Zubereitung (Rezeptur) Es handelt sich um eine individuell zubereitete Einzelzubereitung, die in der Apotheke hergestellt wird. Bei rezeptpflichtigen Bestandteilen mit ärztlicher Verschreibung. </a:t>
            </a:r>
          </a:p>
          <a:p>
            <a:endParaRPr lang="de-DE" dirty="0"/>
          </a:p>
          <a:p>
            <a:endParaRPr lang="de-DE" dirty="0"/>
          </a:p>
          <a:p>
            <a:endParaRPr lang="de-DE" dirty="0"/>
          </a:p>
          <a:p>
            <a:endParaRPr lang="de-DE" dirty="0"/>
          </a:p>
          <a:p>
            <a:endParaRPr lang="de-DE" dirty="0"/>
          </a:p>
          <a:p>
            <a:r>
              <a:rPr lang="de-DE" dirty="0"/>
              <a:t>Arzneimittelspezialität (oder Fertigarzneimittel) Arzneimittelspezialitäten werden in gleichbleibender Zusammensetzung großtechnisch hergestellt und in abgabefertiger Packung unter einer besonderen Bezeichnung in Verkehr gebracht. </a:t>
            </a:r>
          </a:p>
          <a:p>
            <a:endParaRPr lang="de-DE" dirty="0"/>
          </a:p>
          <a:p>
            <a:endParaRPr lang="de-DE" dirty="0"/>
          </a:p>
          <a:p>
            <a:endParaRPr lang="de-DE" dirty="0"/>
          </a:p>
        </p:txBody>
      </p:sp>
      <p:graphicFrame>
        <p:nvGraphicFramePr>
          <p:cNvPr id="4" name="Tabelle 4">
            <a:extLst>
              <a:ext uri="{FF2B5EF4-FFF2-40B4-BE49-F238E27FC236}">
                <a16:creationId xmlns:a16="http://schemas.microsoft.com/office/drawing/2014/main" id="{7A93B573-259A-2129-3931-DB0DA52A329E}"/>
              </a:ext>
            </a:extLst>
          </p:cNvPr>
          <p:cNvGraphicFramePr>
            <a:graphicFrameLocks noGrp="1"/>
          </p:cNvGraphicFramePr>
          <p:nvPr>
            <p:extLst>
              <p:ext uri="{D42A27DB-BD31-4B8C-83A1-F6EECF244321}">
                <p14:modId xmlns:p14="http://schemas.microsoft.com/office/powerpoint/2010/main" val="3260549399"/>
              </p:ext>
            </p:extLst>
          </p:nvPr>
        </p:nvGraphicFramePr>
        <p:xfrm>
          <a:off x="568712" y="1342607"/>
          <a:ext cx="9591288" cy="731520"/>
        </p:xfrm>
        <a:graphic>
          <a:graphicData uri="http://schemas.openxmlformats.org/drawingml/2006/table">
            <a:tbl>
              <a:tblPr firstRow="1" bandRow="1">
                <a:tableStyleId>{5C22544A-7EE6-4342-B048-85BDC9FD1C3A}</a:tableStyleId>
              </a:tblPr>
              <a:tblGrid>
                <a:gridCol w="9591288">
                  <a:extLst>
                    <a:ext uri="{9D8B030D-6E8A-4147-A177-3AD203B41FA5}">
                      <a16:colId xmlns:a16="http://schemas.microsoft.com/office/drawing/2014/main" val="1483411799"/>
                    </a:ext>
                  </a:extLst>
                </a:gridCol>
              </a:tblGrid>
              <a:tr h="289932">
                <a:tc>
                  <a:txBody>
                    <a:bodyPr/>
                    <a:lstStyle/>
                    <a:p>
                      <a:endParaRPr lang="de-DE"/>
                    </a:p>
                  </a:txBody>
                  <a:tcPr/>
                </a:tc>
                <a:extLst>
                  <a:ext uri="{0D108BD9-81ED-4DB2-BD59-A6C34878D82A}">
                    <a16:rowId xmlns:a16="http://schemas.microsoft.com/office/drawing/2014/main" val="49868358"/>
                  </a:ext>
                </a:extLst>
              </a:tr>
              <a:tr h="289932">
                <a:tc>
                  <a:txBody>
                    <a:bodyPr/>
                    <a:lstStyle/>
                    <a:p>
                      <a:endParaRPr lang="de-DE" dirty="0"/>
                    </a:p>
                  </a:txBody>
                  <a:tcPr/>
                </a:tc>
                <a:extLst>
                  <a:ext uri="{0D108BD9-81ED-4DB2-BD59-A6C34878D82A}">
                    <a16:rowId xmlns:a16="http://schemas.microsoft.com/office/drawing/2014/main" val="3712343713"/>
                  </a:ext>
                </a:extLst>
              </a:tr>
            </a:tbl>
          </a:graphicData>
        </a:graphic>
      </p:graphicFrame>
      <p:graphicFrame>
        <p:nvGraphicFramePr>
          <p:cNvPr id="5" name="Tabelle 5">
            <a:extLst>
              <a:ext uri="{FF2B5EF4-FFF2-40B4-BE49-F238E27FC236}">
                <a16:creationId xmlns:a16="http://schemas.microsoft.com/office/drawing/2014/main" id="{724C82D2-5EE8-558D-272B-70E27413DF1F}"/>
              </a:ext>
            </a:extLst>
          </p:cNvPr>
          <p:cNvGraphicFramePr>
            <a:graphicFrameLocks noGrp="1"/>
          </p:cNvGraphicFramePr>
          <p:nvPr>
            <p:extLst>
              <p:ext uri="{D42A27DB-BD31-4B8C-83A1-F6EECF244321}">
                <p14:modId xmlns:p14="http://schemas.microsoft.com/office/powerpoint/2010/main" val="2492646836"/>
              </p:ext>
            </p:extLst>
          </p:nvPr>
        </p:nvGraphicFramePr>
        <p:xfrm>
          <a:off x="412595" y="3245005"/>
          <a:ext cx="11151220" cy="731520"/>
        </p:xfrm>
        <a:graphic>
          <a:graphicData uri="http://schemas.openxmlformats.org/drawingml/2006/table">
            <a:tbl>
              <a:tblPr firstRow="1" bandRow="1">
                <a:tableStyleId>{5C22544A-7EE6-4342-B048-85BDC9FD1C3A}</a:tableStyleId>
              </a:tblPr>
              <a:tblGrid>
                <a:gridCol w="11151220">
                  <a:extLst>
                    <a:ext uri="{9D8B030D-6E8A-4147-A177-3AD203B41FA5}">
                      <a16:colId xmlns:a16="http://schemas.microsoft.com/office/drawing/2014/main" val="1089758705"/>
                    </a:ext>
                  </a:extLst>
                </a:gridCol>
              </a:tblGrid>
              <a:tr h="365760">
                <a:tc>
                  <a:txBody>
                    <a:bodyPr/>
                    <a:lstStyle/>
                    <a:p>
                      <a:endParaRPr lang="de-DE"/>
                    </a:p>
                  </a:txBody>
                  <a:tcPr/>
                </a:tc>
                <a:extLst>
                  <a:ext uri="{0D108BD9-81ED-4DB2-BD59-A6C34878D82A}">
                    <a16:rowId xmlns:a16="http://schemas.microsoft.com/office/drawing/2014/main" val="2673988542"/>
                  </a:ext>
                </a:extLst>
              </a:tr>
              <a:tr h="365760">
                <a:tc>
                  <a:txBody>
                    <a:bodyPr/>
                    <a:lstStyle/>
                    <a:p>
                      <a:endParaRPr lang="de-DE" dirty="0"/>
                    </a:p>
                  </a:txBody>
                  <a:tcPr/>
                </a:tc>
                <a:extLst>
                  <a:ext uri="{0D108BD9-81ED-4DB2-BD59-A6C34878D82A}">
                    <a16:rowId xmlns:a16="http://schemas.microsoft.com/office/drawing/2014/main" val="2533663725"/>
                  </a:ext>
                </a:extLst>
              </a:tr>
            </a:tbl>
          </a:graphicData>
        </a:graphic>
      </p:graphicFrame>
    </p:spTree>
    <p:extLst>
      <p:ext uri="{BB962C8B-B14F-4D97-AF65-F5344CB8AC3E}">
        <p14:creationId xmlns:p14="http://schemas.microsoft.com/office/powerpoint/2010/main" val="1650079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5510E650-9220-937B-804A-ABA2BCD15DE7}"/>
              </a:ext>
            </a:extLst>
          </p:cNvPr>
          <p:cNvGraphicFramePr>
            <a:graphicFrameLocks noGrp="1"/>
          </p:cNvGraphicFramePr>
          <p:nvPr>
            <p:extLst>
              <p:ext uri="{D42A27DB-BD31-4B8C-83A1-F6EECF244321}">
                <p14:modId xmlns:p14="http://schemas.microsoft.com/office/powerpoint/2010/main" val="967221275"/>
              </p:ext>
            </p:extLst>
          </p:nvPr>
        </p:nvGraphicFramePr>
        <p:xfrm>
          <a:off x="838200" y="1825625"/>
          <a:ext cx="9843667" cy="3236085"/>
        </p:xfrm>
        <a:graphic>
          <a:graphicData uri="http://schemas.openxmlformats.org/drawingml/2006/table">
            <a:tbl>
              <a:tblPr firstRow="1" bandRow="1">
                <a:tableStyleId>{5C22544A-7EE6-4342-B048-85BDC9FD1C3A}</a:tableStyleId>
              </a:tblPr>
              <a:tblGrid>
                <a:gridCol w="9843667">
                  <a:extLst>
                    <a:ext uri="{9D8B030D-6E8A-4147-A177-3AD203B41FA5}">
                      <a16:colId xmlns:a16="http://schemas.microsoft.com/office/drawing/2014/main" val="820274542"/>
                    </a:ext>
                  </a:extLst>
                </a:gridCol>
              </a:tblGrid>
              <a:tr h="682455">
                <a:tc>
                  <a:txBody>
                    <a:bodyPr/>
                    <a:lstStyle/>
                    <a:p>
                      <a:r>
                        <a:rPr lang="de-DE" sz="1800" b="0" i="0" kern="1200" dirty="0">
                          <a:solidFill>
                            <a:schemeClr val="lt1"/>
                          </a:solidFill>
                          <a:effectLst/>
                          <a:latin typeface="+mn-lt"/>
                          <a:ea typeface="+mn-ea"/>
                          <a:cs typeface="+mn-cs"/>
                        </a:rPr>
                        <a:t>Es gibt praktisch kein Medikament, das – auch bei bestimmungsgemäßem Gebrauch – keine Nebenwirkungen hat. Dies kann von kurzzeitigen Unpässlichkeiten bis hin zu lebensbedrohlichen Zuständen gehen. Häufig sind z. B. Hautausschläge, allergische Reaktionen, Magen-</a:t>
                      </a:r>
                      <a:r>
                        <a:rPr lang="de-DE" sz="1800" b="0" i="0" kern="1200" dirty="0" err="1">
                          <a:solidFill>
                            <a:schemeClr val="lt1"/>
                          </a:solidFill>
                          <a:effectLst/>
                          <a:latin typeface="+mn-lt"/>
                          <a:ea typeface="+mn-ea"/>
                          <a:cs typeface="+mn-cs"/>
                        </a:rPr>
                        <a:t>Darmoder</a:t>
                      </a:r>
                      <a:r>
                        <a:rPr lang="de-DE" sz="1800" b="0" i="0" kern="1200" dirty="0">
                          <a:solidFill>
                            <a:schemeClr val="lt1"/>
                          </a:solidFill>
                          <a:effectLst/>
                          <a:latin typeface="+mn-lt"/>
                          <a:ea typeface="+mn-ea"/>
                          <a:cs typeface="+mn-cs"/>
                        </a:rPr>
                        <a:t> Herz-Kreislauf-Störungen. </a:t>
                      </a:r>
                      <a:endParaRPr lang="de-DE" dirty="0"/>
                    </a:p>
                  </a:txBody>
                  <a:tcPr/>
                </a:tc>
                <a:extLst>
                  <a:ext uri="{0D108BD9-81ED-4DB2-BD59-A6C34878D82A}">
                    <a16:rowId xmlns:a16="http://schemas.microsoft.com/office/drawing/2014/main" val="547545130"/>
                  </a:ext>
                </a:extLst>
              </a:tr>
              <a:tr h="682455">
                <a:tc>
                  <a:txBody>
                    <a:bodyPr/>
                    <a:lstStyle/>
                    <a:p>
                      <a:endParaRPr lang="de-DE" dirty="0"/>
                    </a:p>
                  </a:txBody>
                  <a:tcPr/>
                </a:tc>
                <a:extLst>
                  <a:ext uri="{0D108BD9-81ED-4DB2-BD59-A6C34878D82A}">
                    <a16:rowId xmlns:a16="http://schemas.microsoft.com/office/drawing/2014/main" val="3664846812"/>
                  </a:ext>
                </a:extLst>
              </a:tr>
              <a:tr h="682455">
                <a:tc>
                  <a:txBody>
                    <a:bodyPr/>
                    <a:lstStyle/>
                    <a:p>
                      <a:endParaRPr lang="de-DE" dirty="0"/>
                    </a:p>
                  </a:txBody>
                  <a:tcPr/>
                </a:tc>
                <a:extLst>
                  <a:ext uri="{0D108BD9-81ED-4DB2-BD59-A6C34878D82A}">
                    <a16:rowId xmlns:a16="http://schemas.microsoft.com/office/drawing/2014/main" val="2654641121"/>
                  </a:ext>
                </a:extLst>
              </a:tr>
              <a:tr h="682455">
                <a:tc>
                  <a:txBody>
                    <a:bodyPr/>
                    <a:lstStyle/>
                    <a:p>
                      <a:endParaRPr lang="de-DE" dirty="0"/>
                    </a:p>
                  </a:txBody>
                  <a:tcPr/>
                </a:tc>
                <a:extLst>
                  <a:ext uri="{0D108BD9-81ED-4DB2-BD59-A6C34878D82A}">
                    <a16:rowId xmlns:a16="http://schemas.microsoft.com/office/drawing/2014/main" val="486901724"/>
                  </a:ext>
                </a:extLst>
              </a:tr>
            </a:tbl>
          </a:graphicData>
        </a:graphic>
      </p:graphicFrame>
    </p:spTree>
    <p:extLst>
      <p:ext uri="{BB962C8B-B14F-4D97-AF65-F5344CB8AC3E}">
        <p14:creationId xmlns:p14="http://schemas.microsoft.com/office/powerpoint/2010/main" val="542823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799E5A4-6421-6E29-36BC-D639106A7AC9}"/>
              </a:ext>
            </a:extLst>
          </p:cNvPr>
          <p:cNvSpPr txBox="1"/>
          <p:nvPr/>
        </p:nvSpPr>
        <p:spPr>
          <a:xfrm>
            <a:off x="367990" y="167268"/>
            <a:ext cx="11824010" cy="1631216"/>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8. Arzneimittelbeschaffung </a:t>
            </a:r>
          </a:p>
          <a:p>
            <a:r>
              <a:rPr lang="de-DE" sz="1800" b="0" i="0" u="none" strike="noStrike" baseline="0" dirty="0">
                <a:solidFill>
                  <a:srgbClr val="000000"/>
                </a:solidFill>
                <a:latin typeface="Calibri" panose="020F0502020204030204" pitchFamily="34" charset="0"/>
              </a:rPr>
              <a:t>Wo können Arzneimittel gekauft werden? </a:t>
            </a:r>
          </a:p>
          <a:p>
            <a:r>
              <a:rPr lang="de-DE" sz="1800" b="0" i="0" u="none" strike="noStrike" baseline="0" dirty="0">
                <a:solidFill>
                  <a:srgbClr val="000000"/>
                </a:solidFill>
                <a:latin typeface="Courier New" panose="02070309020205020404" pitchFamily="49" charset="0"/>
              </a:rPr>
              <a:t>o Apotheke </a:t>
            </a:r>
          </a:p>
          <a:p>
            <a:r>
              <a:rPr lang="de-DE" sz="1800" b="0" i="0" u="none" strike="noStrike" baseline="0" dirty="0">
                <a:solidFill>
                  <a:srgbClr val="000000"/>
                </a:solidFill>
                <a:latin typeface="Courier New" panose="02070309020205020404" pitchFamily="49" charset="0"/>
              </a:rPr>
              <a:t>o Hausapotheke </a:t>
            </a:r>
          </a:p>
          <a:p>
            <a:endParaRPr lang="de-DE" sz="1800" b="0" i="0" u="none" strike="noStrike" baseline="0" dirty="0">
              <a:solidFill>
                <a:srgbClr val="000000"/>
              </a:solidFill>
              <a:latin typeface="Courier New" panose="02070309020205020404" pitchFamily="49" charset="0"/>
            </a:endParaRPr>
          </a:p>
        </p:txBody>
      </p:sp>
      <p:graphicFrame>
        <p:nvGraphicFramePr>
          <p:cNvPr id="6" name="Tabelle 6">
            <a:extLst>
              <a:ext uri="{FF2B5EF4-FFF2-40B4-BE49-F238E27FC236}">
                <a16:creationId xmlns:a16="http://schemas.microsoft.com/office/drawing/2014/main" id="{F55A6E80-1FFA-2888-EC00-636EA021B752}"/>
              </a:ext>
            </a:extLst>
          </p:cNvPr>
          <p:cNvGraphicFramePr>
            <a:graphicFrameLocks noGrp="1"/>
          </p:cNvGraphicFramePr>
          <p:nvPr>
            <p:extLst>
              <p:ext uri="{D42A27DB-BD31-4B8C-83A1-F6EECF244321}">
                <p14:modId xmlns:p14="http://schemas.microsoft.com/office/powerpoint/2010/main" val="1669932757"/>
              </p:ext>
            </p:extLst>
          </p:nvPr>
        </p:nvGraphicFramePr>
        <p:xfrm>
          <a:off x="367989" y="1471960"/>
          <a:ext cx="11363093" cy="731520"/>
        </p:xfrm>
        <a:graphic>
          <a:graphicData uri="http://schemas.openxmlformats.org/drawingml/2006/table">
            <a:tbl>
              <a:tblPr firstRow="1" bandRow="1">
                <a:tableStyleId>{5C22544A-7EE6-4342-B048-85BDC9FD1C3A}</a:tableStyleId>
              </a:tblPr>
              <a:tblGrid>
                <a:gridCol w="11363093">
                  <a:extLst>
                    <a:ext uri="{9D8B030D-6E8A-4147-A177-3AD203B41FA5}">
                      <a16:colId xmlns:a16="http://schemas.microsoft.com/office/drawing/2014/main" val="1487544422"/>
                    </a:ext>
                  </a:extLst>
                </a:gridCol>
              </a:tblGrid>
              <a:tr h="217450">
                <a:tc>
                  <a:txBody>
                    <a:bodyPr/>
                    <a:lstStyle/>
                    <a:p>
                      <a:endParaRPr lang="de-DE"/>
                    </a:p>
                  </a:txBody>
                  <a:tcPr/>
                </a:tc>
                <a:extLst>
                  <a:ext uri="{0D108BD9-81ED-4DB2-BD59-A6C34878D82A}">
                    <a16:rowId xmlns:a16="http://schemas.microsoft.com/office/drawing/2014/main" val="2754707390"/>
                  </a:ext>
                </a:extLst>
              </a:tr>
              <a:tr h="217450">
                <a:tc>
                  <a:txBody>
                    <a:bodyPr/>
                    <a:lstStyle/>
                    <a:p>
                      <a:endParaRPr lang="de-DE" dirty="0"/>
                    </a:p>
                  </a:txBody>
                  <a:tcPr/>
                </a:tc>
                <a:extLst>
                  <a:ext uri="{0D108BD9-81ED-4DB2-BD59-A6C34878D82A}">
                    <a16:rowId xmlns:a16="http://schemas.microsoft.com/office/drawing/2014/main" val="1180046963"/>
                  </a:ext>
                </a:extLst>
              </a:tr>
            </a:tbl>
          </a:graphicData>
        </a:graphic>
      </p:graphicFrame>
      <p:sp>
        <p:nvSpPr>
          <p:cNvPr id="10" name="Textfeld 9">
            <a:extLst>
              <a:ext uri="{FF2B5EF4-FFF2-40B4-BE49-F238E27FC236}">
                <a16:creationId xmlns:a16="http://schemas.microsoft.com/office/drawing/2014/main" id="{168AA901-03FB-6E43-2188-BEA640A75278}"/>
              </a:ext>
            </a:extLst>
          </p:cNvPr>
          <p:cNvSpPr txBox="1"/>
          <p:nvPr/>
        </p:nvSpPr>
        <p:spPr>
          <a:xfrm>
            <a:off x="156117" y="2330606"/>
            <a:ext cx="8985094" cy="1477328"/>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Wie können Arzneimittel beschafft werden? </a:t>
            </a:r>
          </a:p>
          <a:p>
            <a:r>
              <a:rPr lang="de-DE" sz="1800" b="0" i="0" u="none" strike="noStrike" baseline="0" dirty="0">
                <a:solidFill>
                  <a:srgbClr val="000000"/>
                </a:solidFill>
                <a:latin typeface="Courier New" panose="02070309020205020404" pitchFamily="49" charset="0"/>
              </a:rPr>
              <a:t>o Rezeptpflichtige Arzneimittel entweder</a:t>
            </a:r>
          </a:p>
          <a:p>
            <a:r>
              <a:rPr lang="de-DE" dirty="0">
                <a:solidFill>
                  <a:srgbClr val="000000"/>
                </a:solidFill>
                <a:latin typeface="Courier New" panose="02070309020205020404" pitchFamily="49" charset="0"/>
              </a:rPr>
              <a:t>Privatrezept</a:t>
            </a:r>
          </a:p>
          <a:p>
            <a:r>
              <a:rPr lang="de-DE" sz="1800" b="0" i="0" u="none" strike="noStrike" baseline="0" dirty="0">
                <a:solidFill>
                  <a:srgbClr val="000000"/>
                </a:solidFill>
                <a:latin typeface="Courier New" panose="02070309020205020404" pitchFamily="49" charset="0"/>
              </a:rPr>
              <a:t>Kassenrezept</a:t>
            </a:r>
          </a:p>
          <a:p>
            <a:r>
              <a:rPr lang="de-DE" sz="1800" b="0" i="0" u="none" strike="noStrike" baseline="0" dirty="0">
                <a:solidFill>
                  <a:srgbClr val="000000"/>
                </a:solidFill>
                <a:latin typeface="Courier New" panose="02070309020205020404" pitchFamily="49" charset="0"/>
              </a:rPr>
              <a:t> </a:t>
            </a:r>
          </a:p>
        </p:txBody>
      </p:sp>
      <p:graphicFrame>
        <p:nvGraphicFramePr>
          <p:cNvPr id="11" name="Tabelle 11">
            <a:extLst>
              <a:ext uri="{FF2B5EF4-FFF2-40B4-BE49-F238E27FC236}">
                <a16:creationId xmlns:a16="http://schemas.microsoft.com/office/drawing/2014/main" id="{A2AA9814-CE43-4081-26CC-659F207B56AA}"/>
              </a:ext>
            </a:extLst>
          </p:cNvPr>
          <p:cNvGraphicFramePr>
            <a:graphicFrameLocks noGrp="1"/>
          </p:cNvGraphicFramePr>
          <p:nvPr>
            <p:extLst>
              <p:ext uri="{D42A27DB-BD31-4B8C-83A1-F6EECF244321}">
                <p14:modId xmlns:p14="http://schemas.microsoft.com/office/powerpoint/2010/main" val="3330641565"/>
              </p:ext>
            </p:extLst>
          </p:nvPr>
        </p:nvGraphicFramePr>
        <p:xfrm>
          <a:off x="367989" y="3508171"/>
          <a:ext cx="11363093" cy="731520"/>
        </p:xfrm>
        <a:graphic>
          <a:graphicData uri="http://schemas.openxmlformats.org/drawingml/2006/table">
            <a:tbl>
              <a:tblPr firstRow="1" bandRow="1">
                <a:tableStyleId>{5C22544A-7EE6-4342-B048-85BDC9FD1C3A}</a:tableStyleId>
              </a:tblPr>
              <a:tblGrid>
                <a:gridCol w="11363093">
                  <a:extLst>
                    <a:ext uri="{9D8B030D-6E8A-4147-A177-3AD203B41FA5}">
                      <a16:colId xmlns:a16="http://schemas.microsoft.com/office/drawing/2014/main" val="3246856448"/>
                    </a:ext>
                  </a:extLst>
                </a:gridCol>
              </a:tblGrid>
              <a:tr h="253134">
                <a:tc>
                  <a:txBody>
                    <a:bodyPr/>
                    <a:lstStyle/>
                    <a:p>
                      <a:endParaRPr lang="de-DE"/>
                    </a:p>
                  </a:txBody>
                  <a:tcPr/>
                </a:tc>
                <a:extLst>
                  <a:ext uri="{0D108BD9-81ED-4DB2-BD59-A6C34878D82A}">
                    <a16:rowId xmlns:a16="http://schemas.microsoft.com/office/drawing/2014/main" val="245420130"/>
                  </a:ext>
                </a:extLst>
              </a:tr>
              <a:tr h="253134">
                <a:tc>
                  <a:txBody>
                    <a:bodyPr/>
                    <a:lstStyle/>
                    <a:p>
                      <a:endParaRPr lang="de-DE" dirty="0"/>
                    </a:p>
                  </a:txBody>
                  <a:tcPr/>
                </a:tc>
                <a:extLst>
                  <a:ext uri="{0D108BD9-81ED-4DB2-BD59-A6C34878D82A}">
                    <a16:rowId xmlns:a16="http://schemas.microsoft.com/office/drawing/2014/main" val="4284721299"/>
                  </a:ext>
                </a:extLst>
              </a:tr>
            </a:tbl>
          </a:graphicData>
        </a:graphic>
      </p:graphicFrame>
      <p:sp>
        <p:nvSpPr>
          <p:cNvPr id="13" name="Textfeld 12">
            <a:extLst>
              <a:ext uri="{FF2B5EF4-FFF2-40B4-BE49-F238E27FC236}">
                <a16:creationId xmlns:a16="http://schemas.microsoft.com/office/drawing/2014/main" id="{6AB0FA87-74A6-1372-8E1A-22BEB9DF4EDA}"/>
              </a:ext>
            </a:extLst>
          </p:cNvPr>
          <p:cNvSpPr txBox="1"/>
          <p:nvPr/>
        </p:nvSpPr>
        <p:spPr>
          <a:xfrm>
            <a:off x="256478" y="4340056"/>
            <a:ext cx="11474603" cy="2031325"/>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Kosten von Arzneimitteln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Rezeptgebühr oder Privatpreis, wenn niedriger </a:t>
            </a:r>
          </a:p>
          <a:p>
            <a:r>
              <a:rPr lang="de-DE" sz="1800" b="0" i="0" u="none" strike="noStrike" baseline="0" dirty="0">
                <a:solidFill>
                  <a:srgbClr val="000000"/>
                </a:solidFill>
                <a:latin typeface="Courier New" panose="02070309020205020404" pitchFamily="49" charset="0"/>
              </a:rPr>
              <a:t>o Gebührenbefreiung </a:t>
            </a:r>
          </a:p>
          <a:p>
            <a:r>
              <a:rPr lang="de-DE" sz="1800" b="0" i="0" u="none" strike="noStrike" baseline="0" dirty="0">
                <a:solidFill>
                  <a:srgbClr val="000000"/>
                </a:solidFill>
                <a:latin typeface="Courier New" panose="02070309020205020404" pitchFamily="49" charset="0"/>
              </a:rPr>
              <a:t>o Einsatzregelung </a:t>
            </a:r>
          </a:p>
          <a:p>
            <a:r>
              <a:rPr lang="de-DE" sz="1800" b="0" i="0" u="none" strike="noStrike" baseline="0" dirty="0">
                <a:solidFill>
                  <a:srgbClr val="000000"/>
                </a:solidFill>
                <a:latin typeface="Calibri" panose="020F0502020204030204" pitchFamily="34" charset="0"/>
              </a:rPr>
              <a:t>     Zusatzgebühren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ourier New" panose="02070309020205020404" pitchFamily="49" charset="0"/>
            </a:endParaRPr>
          </a:p>
        </p:txBody>
      </p:sp>
      <p:graphicFrame>
        <p:nvGraphicFramePr>
          <p:cNvPr id="14" name="Tabelle 14">
            <a:extLst>
              <a:ext uri="{FF2B5EF4-FFF2-40B4-BE49-F238E27FC236}">
                <a16:creationId xmlns:a16="http://schemas.microsoft.com/office/drawing/2014/main" id="{145D32E7-9170-0915-0B0C-E190E0B5FDE5}"/>
              </a:ext>
            </a:extLst>
          </p:cNvPr>
          <p:cNvGraphicFramePr>
            <a:graphicFrameLocks noGrp="1"/>
          </p:cNvGraphicFramePr>
          <p:nvPr>
            <p:extLst>
              <p:ext uri="{D42A27DB-BD31-4B8C-83A1-F6EECF244321}">
                <p14:modId xmlns:p14="http://schemas.microsoft.com/office/powerpoint/2010/main" val="1535070499"/>
              </p:ext>
            </p:extLst>
          </p:nvPr>
        </p:nvGraphicFramePr>
        <p:xfrm>
          <a:off x="256478" y="5731726"/>
          <a:ext cx="11474602" cy="740020"/>
        </p:xfrm>
        <a:graphic>
          <a:graphicData uri="http://schemas.openxmlformats.org/drawingml/2006/table">
            <a:tbl>
              <a:tblPr firstRow="1" bandRow="1">
                <a:tableStyleId>{5C22544A-7EE6-4342-B048-85BDC9FD1C3A}</a:tableStyleId>
              </a:tblPr>
              <a:tblGrid>
                <a:gridCol w="11474602">
                  <a:extLst>
                    <a:ext uri="{9D8B030D-6E8A-4147-A177-3AD203B41FA5}">
                      <a16:colId xmlns:a16="http://schemas.microsoft.com/office/drawing/2014/main" val="2916874657"/>
                    </a:ext>
                  </a:extLst>
                </a:gridCol>
              </a:tblGrid>
              <a:tr h="370010">
                <a:tc>
                  <a:txBody>
                    <a:bodyPr/>
                    <a:lstStyle/>
                    <a:p>
                      <a:endParaRPr lang="de-DE"/>
                    </a:p>
                  </a:txBody>
                  <a:tcPr/>
                </a:tc>
                <a:extLst>
                  <a:ext uri="{0D108BD9-81ED-4DB2-BD59-A6C34878D82A}">
                    <a16:rowId xmlns:a16="http://schemas.microsoft.com/office/drawing/2014/main" val="333963905"/>
                  </a:ext>
                </a:extLst>
              </a:tr>
              <a:tr h="370010">
                <a:tc>
                  <a:txBody>
                    <a:bodyPr/>
                    <a:lstStyle/>
                    <a:p>
                      <a:endParaRPr lang="de-DE" dirty="0"/>
                    </a:p>
                  </a:txBody>
                  <a:tcPr/>
                </a:tc>
                <a:extLst>
                  <a:ext uri="{0D108BD9-81ED-4DB2-BD59-A6C34878D82A}">
                    <a16:rowId xmlns:a16="http://schemas.microsoft.com/office/drawing/2014/main" val="291375202"/>
                  </a:ext>
                </a:extLst>
              </a:tr>
            </a:tbl>
          </a:graphicData>
        </a:graphic>
      </p:graphicFrame>
    </p:spTree>
    <p:extLst>
      <p:ext uri="{BB962C8B-B14F-4D97-AF65-F5344CB8AC3E}">
        <p14:creationId xmlns:p14="http://schemas.microsoft.com/office/powerpoint/2010/main" val="323598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4586F21-E69B-D156-C20E-42F4D404F042}"/>
              </a:ext>
            </a:extLst>
          </p:cNvPr>
          <p:cNvSpPr txBox="1"/>
          <p:nvPr/>
        </p:nvSpPr>
        <p:spPr>
          <a:xfrm>
            <a:off x="133815" y="434898"/>
            <a:ext cx="11942956" cy="646331"/>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Hausapotheke ist ein Behältnis, um im privaten häuslichen Bereich eine Zusammenstellung von häufig gebrauchten Arznei- &amp; Verbandmitteln für die Erste Hilfe &amp; häusliche Krankenpflege aufzubewahren. </a:t>
            </a:r>
            <a:endParaRPr lang="de-DE" dirty="0"/>
          </a:p>
        </p:txBody>
      </p:sp>
      <p:pic>
        <p:nvPicPr>
          <p:cNvPr id="1028" name="Picture 4" descr="Anleitung: Digital signierte Rezepte | docsy">
            <a:extLst>
              <a:ext uri="{FF2B5EF4-FFF2-40B4-BE49-F238E27FC236}">
                <a16:creationId xmlns:a16="http://schemas.microsoft.com/office/drawing/2014/main" id="{717C814A-A95B-33A4-1E46-30AB83C85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5" y="972391"/>
            <a:ext cx="5552515" cy="31693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e komme ich zu meinen Medikamenten? - Apotheke Schöndorf">
            <a:extLst>
              <a:ext uri="{FF2B5EF4-FFF2-40B4-BE49-F238E27FC236}">
                <a16:creationId xmlns:a16="http://schemas.microsoft.com/office/drawing/2014/main" id="{2423021E-0993-3EDA-5CA3-64B34544B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247" y="972392"/>
            <a:ext cx="4208929" cy="556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03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2DCABEB-1618-A0BA-CA54-2B03550C283D}"/>
              </a:ext>
            </a:extLst>
          </p:cNvPr>
          <p:cNvSpPr txBox="1"/>
          <p:nvPr/>
        </p:nvSpPr>
        <p:spPr>
          <a:xfrm>
            <a:off x="234176" y="211873"/>
            <a:ext cx="11820292" cy="1631216"/>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9. Das Rezept </a:t>
            </a:r>
          </a:p>
          <a:p>
            <a:r>
              <a:rPr lang="de-DE" sz="1800" b="0" i="0" u="none" strike="noStrike" baseline="0" dirty="0">
                <a:solidFill>
                  <a:srgbClr val="000000"/>
                </a:solidFill>
                <a:latin typeface="Calibri" panose="020F0502020204030204" pitchFamily="34" charset="0"/>
              </a:rPr>
              <a:t>Rezepte müssen von ÄrztInnen ausgestellt werden. </a:t>
            </a:r>
          </a:p>
          <a:p>
            <a:r>
              <a:rPr lang="de-DE" sz="1800" b="0" i="0" u="none" strike="noStrike" baseline="0" dirty="0">
                <a:solidFill>
                  <a:srgbClr val="000000"/>
                </a:solidFill>
                <a:latin typeface="Calibri" panose="020F0502020204030204" pitchFamily="34" charset="0"/>
              </a:rPr>
              <a:t>Die Rezeptpflicht ist im Arzneimittelgesetz geregelt.</a:t>
            </a:r>
          </a:p>
          <a:p>
            <a:endParaRPr lang="de-DE"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endParaRPr lang="de-DE" dirty="0"/>
          </a:p>
        </p:txBody>
      </p:sp>
      <p:sp>
        <p:nvSpPr>
          <p:cNvPr id="5" name="Textfeld 4">
            <a:extLst>
              <a:ext uri="{FF2B5EF4-FFF2-40B4-BE49-F238E27FC236}">
                <a16:creationId xmlns:a16="http://schemas.microsoft.com/office/drawing/2014/main" id="{E5AA9516-BF9E-AF5A-6C46-6FFB492BB0FF}"/>
              </a:ext>
            </a:extLst>
          </p:cNvPr>
          <p:cNvSpPr txBox="1"/>
          <p:nvPr/>
        </p:nvSpPr>
        <p:spPr>
          <a:xfrm>
            <a:off x="133814" y="1973765"/>
            <a:ext cx="11820292" cy="4247317"/>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Formale Anforderungen an Rezepte: </a:t>
            </a:r>
          </a:p>
          <a:p>
            <a:r>
              <a:rPr lang="de-DE" sz="1800" b="0" i="0" u="none" strike="noStrike" baseline="0" dirty="0">
                <a:solidFill>
                  <a:srgbClr val="000000"/>
                </a:solidFill>
                <a:latin typeface="Courier New" panose="02070309020205020404" pitchFamily="49" charset="0"/>
              </a:rPr>
              <a:t>o Name, Anschrift, Berufsbezeichnung des Arztes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alibri" panose="020F0502020204030204" pitchFamily="34" charset="0"/>
              </a:rPr>
              <a:t>oder der Ärztin </a:t>
            </a:r>
          </a:p>
          <a:p>
            <a:r>
              <a:rPr lang="de-DE" sz="1800" b="0" i="0" u="none" strike="noStrike" baseline="0" dirty="0">
                <a:solidFill>
                  <a:srgbClr val="000000"/>
                </a:solidFill>
                <a:latin typeface="Courier New" panose="02070309020205020404" pitchFamily="49" charset="0"/>
              </a:rPr>
              <a:t>o Familienname, Vorname der PatientInnen </a:t>
            </a:r>
          </a:p>
          <a:p>
            <a:r>
              <a:rPr lang="de-DE" sz="1800" b="0" i="0" u="none" strike="noStrike" baseline="0" dirty="0">
                <a:solidFill>
                  <a:srgbClr val="000000"/>
                </a:solidFill>
                <a:latin typeface="Courier New" panose="02070309020205020404" pitchFamily="49" charset="0"/>
              </a:rPr>
              <a:t>o Ausstellungsdatum des Rezeptes </a:t>
            </a:r>
          </a:p>
          <a:p>
            <a:r>
              <a:rPr lang="de-DE" sz="1800" b="0" i="0" u="none" strike="noStrike" baseline="0" dirty="0">
                <a:solidFill>
                  <a:srgbClr val="000000"/>
                </a:solidFill>
                <a:latin typeface="Courier New" panose="02070309020205020404" pitchFamily="49" charset="0"/>
              </a:rPr>
              <a:t>o Bezeichnung des Arzneimittels </a:t>
            </a:r>
          </a:p>
          <a:p>
            <a:r>
              <a:rPr lang="de-DE" sz="1800" b="0" i="0" u="none" strike="noStrike" baseline="0" dirty="0">
                <a:solidFill>
                  <a:srgbClr val="000000"/>
                </a:solidFill>
                <a:latin typeface="Courier New" panose="02070309020205020404" pitchFamily="49" charset="0"/>
              </a:rPr>
              <a:t>o Abzugebende Menge für das Arzneimittel </a:t>
            </a:r>
          </a:p>
          <a:p>
            <a:r>
              <a:rPr lang="de-DE" sz="1800" b="0" i="0" u="none" strike="noStrike" baseline="0" dirty="0">
                <a:solidFill>
                  <a:srgbClr val="000000"/>
                </a:solidFill>
                <a:latin typeface="Courier New" panose="02070309020205020404" pitchFamily="49" charset="0"/>
              </a:rPr>
              <a:t>o Gebrauchsanweisung für das Arzneimittel </a:t>
            </a:r>
          </a:p>
          <a:p>
            <a:r>
              <a:rPr lang="de-DE" sz="1800" b="0" i="0" u="none" strike="noStrike" baseline="0" dirty="0">
                <a:solidFill>
                  <a:srgbClr val="000000"/>
                </a:solidFill>
                <a:latin typeface="Courier New" panose="02070309020205020404" pitchFamily="49" charset="0"/>
              </a:rPr>
              <a:t>o Gültigkeitsdauer des Rezeptes </a:t>
            </a:r>
          </a:p>
          <a:p>
            <a:r>
              <a:rPr lang="de-DE" sz="1800" b="0" i="0" u="none" strike="noStrike" baseline="0" dirty="0">
                <a:solidFill>
                  <a:srgbClr val="000000"/>
                </a:solidFill>
                <a:latin typeface="Courier New" panose="02070309020205020404" pitchFamily="49" charset="0"/>
              </a:rPr>
              <a:t>o Unterschrift der ÄrztInnen </a:t>
            </a:r>
          </a:p>
          <a:p>
            <a:r>
              <a:rPr lang="de-DE" sz="1800" b="0" i="0" u="none" strike="noStrike" baseline="0" dirty="0">
                <a:solidFill>
                  <a:srgbClr val="000000"/>
                </a:solidFill>
                <a:latin typeface="Courier New" panose="02070309020205020404" pitchFamily="49" charset="0"/>
              </a:rPr>
              <a:t>o Arzneiform </a:t>
            </a:r>
          </a:p>
          <a:p>
            <a:r>
              <a:rPr lang="de-DE" sz="1800" b="0" i="0" u="none" strike="noStrike" baseline="0" dirty="0">
                <a:solidFill>
                  <a:srgbClr val="000000"/>
                </a:solidFill>
                <a:latin typeface="Courier New" panose="02070309020205020404" pitchFamily="49" charset="0"/>
              </a:rPr>
              <a:t>o Stärke </a:t>
            </a:r>
          </a:p>
          <a:p>
            <a:r>
              <a:rPr lang="de-DE" sz="1800" b="0" i="0" u="none" strike="noStrike" baseline="0" dirty="0">
                <a:solidFill>
                  <a:srgbClr val="FF0000"/>
                </a:solidFill>
                <a:latin typeface="Courier New" panose="02070309020205020404" pitchFamily="49" charset="0"/>
              </a:rPr>
              <a:t>o </a:t>
            </a:r>
            <a:r>
              <a:rPr lang="de-DE" sz="1800" b="0" i="0" u="none" strike="noStrike" baseline="0" dirty="0">
                <a:solidFill>
                  <a:srgbClr val="FF0000"/>
                </a:solidFill>
                <a:latin typeface="Calibri" panose="020F0502020204030204" pitchFamily="34" charset="0"/>
              </a:rPr>
              <a:t>Bei Kassenrezepten auch: Krankenkasse &amp; Versicherungsnummer </a:t>
            </a:r>
          </a:p>
          <a:p>
            <a:endParaRPr lang="de-DE" sz="1800" b="0" i="0" u="none" strike="noStrike" baseline="0" dirty="0">
              <a:solidFill>
                <a:srgbClr val="FF0000"/>
              </a:solidFill>
              <a:latin typeface="Calibri" panose="020F0502020204030204" pitchFamily="34" charset="0"/>
            </a:endParaRPr>
          </a:p>
        </p:txBody>
      </p:sp>
      <p:graphicFrame>
        <p:nvGraphicFramePr>
          <p:cNvPr id="6" name="Tabelle 6">
            <a:extLst>
              <a:ext uri="{FF2B5EF4-FFF2-40B4-BE49-F238E27FC236}">
                <a16:creationId xmlns:a16="http://schemas.microsoft.com/office/drawing/2014/main" id="{AAA3041C-601E-2C2B-61FF-5CF8AFFCB720}"/>
              </a:ext>
            </a:extLst>
          </p:cNvPr>
          <p:cNvGraphicFramePr>
            <a:graphicFrameLocks noGrp="1"/>
          </p:cNvGraphicFramePr>
          <p:nvPr>
            <p:extLst>
              <p:ext uri="{D42A27DB-BD31-4B8C-83A1-F6EECF244321}">
                <p14:modId xmlns:p14="http://schemas.microsoft.com/office/powerpoint/2010/main" val="1206608040"/>
              </p:ext>
            </p:extLst>
          </p:nvPr>
        </p:nvGraphicFramePr>
        <p:xfrm>
          <a:off x="234176" y="1349298"/>
          <a:ext cx="11374244" cy="367990"/>
        </p:xfrm>
        <a:graphic>
          <a:graphicData uri="http://schemas.openxmlformats.org/drawingml/2006/table">
            <a:tbl>
              <a:tblPr firstRow="1" bandRow="1">
                <a:tableStyleId>{5C22544A-7EE6-4342-B048-85BDC9FD1C3A}</a:tableStyleId>
              </a:tblPr>
              <a:tblGrid>
                <a:gridCol w="11374244">
                  <a:extLst>
                    <a:ext uri="{9D8B030D-6E8A-4147-A177-3AD203B41FA5}">
                      <a16:colId xmlns:a16="http://schemas.microsoft.com/office/drawing/2014/main" val="490364374"/>
                    </a:ext>
                  </a:extLst>
                </a:gridCol>
              </a:tblGrid>
              <a:tr h="367990">
                <a:tc>
                  <a:txBody>
                    <a:bodyPr/>
                    <a:lstStyle/>
                    <a:p>
                      <a:endParaRPr lang="de-DE" dirty="0"/>
                    </a:p>
                  </a:txBody>
                  <a:tcPr/>
                </a:tc>
                <a:extLst>
                  <a:ext uri="{0D108BD9-81ED-4DB2-BD59-A6C34878D82A}">
                    <a16:rowId xmlns:a16="http://schemas.microsoft.com/office/drawing/2014/main" val="3821903597"/>
                  </a:ext>
                </a:extLst>
              </a:tr>
            </a:tbl>
          </a:graphicData>
        </a:graphic>
      </p:graphicFrame>
      <p:graphicFrame>
        <p:nvGraphicFramePr>
          <p:cNvPr id="7" name="Tabelle 7">
            <a:extLst>
              <a:ext uri="{FF2B5EF4-FFF2-40B4-BE49-F238E27FC236}">
                <a16:creationId xmlns:a16="http://schemas.microsoft.com/office/drawing/2014/main" id="{82B68FAE-C808-6BBB-9DA9-68D99105CAA0}"/>
              </a:ext>
            </a:extLst>
          </p:cNvPr>
          <p:cNvGraphicFramePr>
            <a:graphicFrameLocks noGrp="1"/>
          </p:cNvGraphicFramePr>
          <p:nvPr>
            <p:extLst>
              <p:ext uri="{D42A27DB-BD31-4B8C-83A1-F6EECF244321}">
                <p14:modId xmlns:p14="http://schemas.microsoft.com/office/powerpoint/2010/main" val="4036778651"/>
              </p:ext>
            </p:extLst>
          </p:nvPr>
        </p:nvGraphicFramePr>
        <p:xfrm>
          <a:off x="6768790" y="2854713"/>
          <a:ext cx="5185316" cy="3557235"/>
        </p:xfrm>
        <a:graphic>
          <a:graphicData uri="http://schemas.openxmlformats.org/drawingml/2006/table">
            <a:tbl>
              <a:tblPr firstRow="1" bandRow="1">
                <a:tableStyleId>{5C22544A-7EE6-4342-B048-85BDC9FD1C3A}</a:tableStyleId>
              </a:tblPr>
              <a:tblGrid>
                <a:gridCol w="5185316">
                  <a:extLst>
                    <a:ext uri="{9D8B030D-6E8A-4147-A177-3AD203B41FA5}">
                      <a16:colId xmlns:a16="http://schemas.microsoft.com/office/drawing/2014/main" val="1627208041"/>
                    </a:ext>
                  </a:extLst>
                </a:gridCol>
              </a:tblGrid>
              <a:tr h="711447">
                <a:tc>
                  <a:txBody>
                    <a:bodyPr/>
                    <a:lstStyle/>
                    <a:p>
                      <a:endParaRPr lang="de-DE"/>
                    </a:p>
                  </a:txBody>
                  <a:tcPr/>
                </a:tc>
                <a:extLst>
                  <a:ext uri="{0D108BD9-81ED-4DB2-BD59-A6C34878D82A}">
                    <a16:rowId xmlns:a16="http://schemas.microsoft.com/office/drawing/2014/main" val="915258951"/>
                  </a:ext>
                </a:extLst>
              </a:tr>
              <a:tr h="711447">
                <a:tc>
                  <a:txBody>
                    <a:bodyPr/>
                    <a:lstStyle/>
                    <a:p>
                      <a:endParaRPr lang="de-DE" dirty="0"/>
                    </a:p>
                  </a:txBody>
                  <a:tcPr/>
                </a:tc>
                <a:extLst>
                  <a:ext uri="{0D108BD9-81ED-4DB2-BD59-A6C34878D82A}">
                    <a16:rowId xmlns:a16="http://schemas.microsoft.com/office/drawing/2014/main" val="2294976133"/>
                  </a:ext>
                </a:extLst>
              </a:tr>
              <a:tr h="711447">
                <a:tc>
                  <a:txBody>
                    <a:bodyPr/>
                    <a:lstStyle/>
                    <a:p>
                      <a:endParaRPr lang="de-DE"/>
                    </a:p>
                  </a:txBody>
                  <a:tcPr/>
                </a:tc>
                <a:extLst>
                  <a:ext uri="{0D108BD9-81ED-4DB2-BD59-A6C34878D82A}">
                    <a16:rowId xmlns:a16="http://schemas.microsoft.com/office/drawing/2014/main" val="2264945601"/>
                  </a:ext>
                </a:extLst>
              </a:tr>
              <a:tr h="711447">
                <a:tc>
                  <a:txBody>
                    <a:bodyPr/>
                    <a:lstStyle/>
                    <a:p>
                      <a:endParaRPr lang="de-DE"/>
                    </a:p>
                  </a:txBody>
                  <a:tcPr/>
                </a:tc>
                <a:extLst>
                  <a:ext uri="{0D108BD9-81ED-4DB2-BD59-A6C34878D82A}">
                    <a16:rowId xmlns:a16="http://schemas.microsoft.com/office/drawing/2014/main" val="1933962320"/>
                  </a:ext>
                </a:extLst>
              </a:tr>
              <a:tr h="711447">
                <a:tc>
                  <a:txBody>
                    <a:bodyPr/>
                    <a:lstStyle/>
                    <a:p>
                      <a:endParaRPr lang="de-DE" dirty="0"/>
                    </a:p>
                  </a:txBody>
                  <a:tcPr/>
                </a:tc>
                <a:extLst>
                  <a:ext uri="{0D108BD9-81ED-4DB2-BD59-A6C34878D82A}">
                    <a16:rowId xmlns:a16="http://schemas.microsoft.com/office/drawing/2014/main" val="1863423674"/>
                  </a:ext>
                </a:extLst>
              </a:tr>
            </a:tbl>
          </a:graphicData>
        </a:graphic>
      </p:graphicFrame>
    </p:spTree>
    <p:extLst>
      <p:ext uri="{BB962C8B-B14F-4D97-AF65-F5344CB8AC3E}">
        <p14:creationId xmlns:p14="http://schemas.microsoft.com/office/powerpoint/2010/main" val="391868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B3E72AC-0B05-5404-44CF-4645FA916D74}"/>
              </a:ext>
            </a:extLst>
          </p:cNvPr>
          <p:cNvSpPr txBox="1"/>
          <p:nvPr/>
        </p:nvSpPr>
        <p:spPr>
          <a:xfrm>
            <a:off x="286215" y="156117"/>
            <a:ext cx="11619570" cy="313932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Privatrezepte, Kassenrezepte </a:t>
            </a:r>
          </a:p>
          <a:p>
            <a:endParaRPr lang="de-DE" dirty="0">
              <a:solidFill>
                <a:srgbClr val="FF0000"/>
              </a:solidFill>
              <a:latin typeface="Calibri" panose="020F0502020204030204" pitchFamily="34" charset="0"/>
            </a:endParaRPr>
          </a:p>
          <a:p>
            <a:endParaRPr lang="de-DE" sz="1800" b="0" i="0" u="none" strike="noStrike" baseline="0" dirty="0">
              <a:solidFill>
                <a:srgbClr val="FF0000"/>
              </a:solidFill>
              <a:latin typeface="Calibri" panose="020F0502020204030204" pitchFamily="34" charset="0"/>
            </a:endParaRPr>
          </a:p>
          <a:p>
            <a:endParaRPr lang="de-DE" dirty="0">
              <a:solidFill>
                <a:srgbClr val="FF0000"/>
              </a:solidFill>
              <a:latin typeface="Calibri" panose="020F0502020204030204" pitchFamily="34" charset="0"/>
            </a:endParaRPr>
          </a:p>
          <a:p>
            <a:endParaRPr lang="de-DE" sz="1800" b="0" i="0" u="none" strike="noStrike" baseline="0" dirty="0">
              <a:solidFill>
                <a:srgbClr val="FF0000"/>
              </a:solidFill>
              <a:latin typeface="Calibri" panose="020F0502020204030204" pitchFamily="34" charset="0"/>
            </a:endParaRPr>
          </a:p>
          <a:p>
            <a:endParaRPr lang="de-DE" sz="1800" b="0" i="0" u="none" strike="noStrike" baseline="0" dirty="0">
              <a:solidFill>
                <a:srgbClr val="FF0000"/>
              </a:solidFill>
              <a:latin typeface="Calibri" panose="020F0502020204030204" pitchFamily="34" charset="0"/>
            </a:endParaRPr>
          </a:p>
          <a:p>
            <a:endParaRPr lang="de-DE" dirty="0">
              <a:solidFill>
                <a:srgbClr val="FF0000"/>
              </a:solidFill>
              <a:latin typeface="Calibri" panose="020F0502020204030204" pitchFamily="34" charset="0"/>
            </a:endParaRPr>
          </a:p>
          <a:p>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Unterschied zwischen Privatrezept &amp;, Kassenrezepte</a:t>
            </a:r>
          </a:p>
          <a:p>
            <a:endParaRPr lang="de-DE" dirty="0">
              <a:solidFill>
                <a:srgbClr val="FF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 </a:t>
            </a:r>
            <a:endParaRPr lang="de-DE" dirty="0">
              <a:solidFill>
                <a:srgbClr val="FF0000"/>
              </a:solidFill>
            </a:endParaRPr>
          </a:p>
        </p:txBody>
      </p:sp>
      <p:graphicFrame>
        <p:nvGraphicFramePr>
          <p:cNvPr id="4" name="Tabelle 4">
            <a:extLst>
              <a:ext uri="{FF2B5EF4-FFF2-40B4-BE49-F238E27FC236}">
                <a16:creationId xmlns:a16="http://schemas.microsoft.com/office/drawing/2014/main" id="{2043548D-AEBF-1ECF-6707-AA1A1908F9DF}"/>
              </a:ext>
            </a:extLst>
          </p:cNvPr>
          <p:cNvGraphicFramePr>
            <a:graphicFrameLocks noGrp="1"/>
          </p:cNvGraphicFramePr>
          <p:nvPr>
            <p:extLst>
              <p:ext uri="{D42A27DB-BD31-4B8C-83A1-F6EECF244321}">
                <p14:modId xmlns:p14="http://schemas.microsoft.com/office/powerpoint/2010/main" val="4146020743"/>
              </p:ext>
            </p:extLst>
          </p:nvPr>
        </p:nvGraphicFramePr>
        <p:xfrm>
          <a:off x="237893" y="719666"/>
          <a:ext cx="11114048" cy="1097280"/>
        </p:xfrm>
        <a:graphic>
          <a:graphicData uri="http://schemas.openxmlformats.org/drawingml/2006/table">
            <a:tbl>
              <a:tblPr firstRow="1" bandRow="1">
                <a:tableStyleId>{5C22544A-7EE6-4342-B048-85BDC9FD1C3A}</a:tableStyleId>
              </a:tblPr>
              <a:tblGrid>
                <a:gridCol w="11114048">
                  <a:extLst>
                    <a:ext uri="{9D8B030D-6E8A-4147-A177-3AD203B41FA5}">
                      <a16:colId xmlns:a16="http://schemas.microsoft.com/office/drawing/2014/main" val="1637771791"/>
                    </a:ext>
                  </a:extLst>
                </a:gridCol>
              </a:tblGrid>
              <a:tr h="232180">
                <a:tc>
                  <a:txBody>
                    <a:bodyPr/>
                    <a:lstStyle/>
                    <a:p>
                      <a:endParaRPr lang="de-DE"/>
                    </a:p>
                  </a:txBody>
                  <a:tcPr/>
                </a:tc>
                <a:extLst>
                  <a:ext uri="{0D108BD9-81ED-4DB2-BD59-A6C34878D82A}">
                    <a16:rowId xmlns:a16="http://schemas.microsoft.com/office/drawing/2014/main" val="1765066967"/>
                  </a:ext>
                </a:extLst>
              </a:tr>
              <a:tr h="232180">
                <a:tc>
                  <a:txBody>
                    <a:bodyPr/>
                    <a:lstStyle/>
                    <a:p>
                      <a:endParaRPr lang="de-DE" dirty="0"/>
                    </a:p>
                  </a:txBody>
                  <a:tcPr/>
                </a:tc>
                <a:extLst>
                  <a:ext uri="{0D108BD9-81ED-4DB2-BD59-A6C34878D82A}">
                    <a16:rowId xmlns:a16="http://schemas.microsoft.com/office/drawing/2014/main" val="1704538088"/>
                  </a:ext>
                </a:extLst>
              </a:tr>
              <a:tr h="232180">
                <a:tc>
                  <a:txBody>
                    <a:bodyPr/>
                    <a:lstStyle/>
                    <a:p>
                      <a:endParaRPr lang="de-DE" dirty="0"/>
                    </a:p>
                  </a:txBody>
                  <a:tcPr/>
                </a:tc>
                <a:extLst>
                  <a:ext uri="{0D108BD9-81ED-4DB2-BD59-A6C34878D82A}">
                    <a16:rowId xmlns:a16="http://schemas.microsoft.com/office/drawing/2014/main" val="4212476927"/>
                  </a:ext>
                </a:extLst>
              </a:tr>
            </a:tbl>
          </a:graphicData>
        </a:graphic>
      </p:graphicFrame>
      <p:sp>
        <p:nvSpPr>
          <p:cNvPr id="6" name="Textfeld 5">
            <a:extLst>
              <a:ext uri="{FF2B5EF4-FFF2-40B4-BE49-F238E27FC236}">
                <a16:creationId xmlns:a16="http://schemas.microsoft.com/office/drawing/2014/main" id="{A5BCF4EF-DFD6-6DFF-2BB2-FA1412A66106}"/>
              </a:ext>
            </a:extLst>
          </p:cNvPr>
          <p:cNvSpPr txBox="1"/>
          <p:nvPr/>
        </p:nvSpPr>
        <p:spPr>
          <a:xfrm>
            <a:off x="483219" y="3100898"/>
            <a:ext cx="10868722" cy="923330"/>
          </a:xfrm>
          <a:prstGeom prst="rect">
            <a:avLst/>
          </a:prstGeom>
          <a:noFill/>
        </p:spPr>
        <p:txBody>
          <a:bodyPr wrap="square">
            <a:spAutoFit/>
          </a:bodyPr>
          <a:lstStyle/>
          <a:p>
            <a:r>
              <a:rPr lang="de-DE" b="0" i="0" dirty="0">
                <a:solidFill>
                  <a:srgbClr val="FF0000"/>
                </a:solidFill>
                <a:effectLst/>
                <a:latin typeface="Google Sans"/>
              </a:rPr>
              <a:t>Kassenrezepte</a:t>
            </a:r>
            <a:r>
              <a:rPr lang="de-DE" b="0" i="0" dirty="0">
                <a:solidFill>
                  <a:srgbClr val="040C28"/>
                </a:solidFill>
                <a:effectLst/>
                <a:latin typeface="Google Sans"/>
              </a:rPr>
              <a:t> sind ab der Ausstellung einen Monat lang gültig.</a:t>
            </a:r>
            <a:r>
              <a:rPr lang="de-DE" b="0" i="0" dirty="0">
                <a:solidFill>
                  <a:srgbClr val="202124"/>
                </a:solidFill>
                <a:effectLst/>
                <a:latin typeface="Google Sans"/>
              </a:rPr>
              <a:t> </a:t>
            </a:r>
            <a:r>
              <a:rPr lang="de-DE" b="0" i="0" dirty="0">
                <a:solidFill>
                  <a:srgbClr val="FF0000"/>
                </a:solidFill>
                <a:effectLst/>
                <a:latin typeface="Google Sans"/>
              </a:rPr>
              <a:t>Ein Privatrezept </a:t>
            </a:r>
            <a:r>
              <a:rPr lang="de-DE" b="0" i="0" dirty="0">
                <a:solidFill>
                  <a:srgbClr val="040C28"/>
                </a:solidFill>
                <a:effectLst/>
                <a:latin typeface="Google Sans"/>
              </a:rPr>
              <a:t>wird ausgestellt, wenn die Medikamentenkosten nicht von der Krankenversicherung übernommen werden</a:t>
            </a:r>
            <a:r>
              <a:rPr lang="de-DE" b="0" i="0" dirty="0">
                <a:solidFill>
                  <a:srgbClr val="202124"/>
                </a:solidFill>
                <a:effectLst/>
                <a:latin typeface="Google Sans"/>
              </a:rPr>
              <a:t>, z.B. für die Pille zur Empfängnisverhütung.</a:t>
            </a:r>
            <a:endParaRPr lang="de-DE" dirty="0"/>
          </a:p>
        </p:txBody>
      </p:sp>
    </p:spTree>
    <p:extLst>
      <p:ext uri="{BB962C8B-B14F-4D97-AF65-F5344CB8AC3E}">
        <p14:creationId xmlns:p14="http://schemas.microsoft.com/office/powerpoint/2010/main" val="208610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Rezept: total digital">
            <a:extLst>
              <a:ext uri="{FF2B5EF4-FFF2-40B4-BE49-F238E27FC236}">
                <a16:creationId xmlns:a16="http://schemas.microsoft.com/office/drawing/2014/main" id="{CF0AFA54-1065-B879-D1B7-559FE0309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25" y="458814"/>
            <a:ext cx="3572185" cy="5067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dikamente verschreiben - Latido. Die Arztsoftware der nächsten Generation!">
            <a:extLst>
              <a:ext uri="{FF2B5EF4-FFF2-40B4-BE49-F238E27FC236}">
                <a16:creationId xmlns:a16="http://schemas.microsoft.com/office/drawing/2014/main" id="{94AF1C02-99AA-C646-51F1-36F608B7B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410" y="107017"/>
            <a:ext cx="4895850" cy="5419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ie komme ich zu meinen Medikamenten? - Apotheke Schöndorf">
            <a:extLst>
              <a:ext uri="{FF2B5EF4-FFF2-40B4-BE49-F238E27FC236}">
                <a16:creationId xmlns:a16="http://schemas.microsoft.com/office/drawing/2014/main" id="{23BDBADE-158A-44BD-61D9-F9FEEEBF5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859" y="160805"/>
            <a:ext cx="3198813" cy="634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7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EB24242-4FE6-3680-A760-FA57D1F34E0F}"/>
              </a:ext>
            </a:extLst>
          </p:cNvPr>
          <p:cNvSpPr txBox="1"/>
          <p:nvPr/>
        </p:nvSpPr>
        <p:spPr>
          <a:xfrm>
            <a:off x="281568" y="170820"/>
            <a:ext cx="10746987" cy="3016210"/>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10. Die Suchtgiftverschreibung </a:t>
            </a:r>
          </a:p>
          <a:p>
            <a:r>
              <a:rPr lang="de-DE" sz="1800" b="0" i="0" u="none" strike="noStrike" baseline="0" dirty="0">
                <a:solidFill>
                  <a:srgbClr val="000000"/>
                </a:solidFill>
                <a:latin typeface="Calibri" panose="020F0502020204030204" pitchFamily="34" charset="0"/>
              </a:rPr>
              <a:t>Geregelt ist die Suchtgiftverschreibung im Suchtgiftgesetz &amp; der Suchtgiftverordnung. </a:t>
            </a:r>
          </a:p>
          <a:p>
            <a:r>
              <a:rPr lang="de-DE" sz="1800" b="0" i="0" u="none" strike="noStrike" baseline="0" dirty="0">
                <a:solidFill>
                  <a:srgbClr val="000000"/>
                </a:solidFill>
                <a:latin typeface="Calibri" panose="020F0502020204030204" pitchFamily="34" charset="0"/>
              </a:rPr>
              <a:t>Sucht = Abhängigkeit </a:t>
            </a:r>
          </a:p>
          <a:p>
            <a:r>
              <a:rPr lang="de-DE" sz="1800" b="0" i="0" u="none" strike="noStrike" baseline="0" dirty="0">
                <a:solidFill>
                  <a:srgbClr val="000000"/>
                </a:solidFill>
                <a:latin typeface="Calibri" panose="020F0502020204030204" pitchFamily="34" charset="0"/>
              </a:rPr>
              <a:t>Süchtige Menschen leiden an einem unbezwingbaren Verlangen zur fortgesetzten Einnahme eines bestimmten Stoffes. </a:t>
            </a:r>
          </a:p>
          <a:p>
            <a:r>
              <a:rPr lang="de-DE" sz="1800" b="0" i="0" u="none" strike="noStrike" baseline="0" dirty="0">
                <a:solidFill>
                  <a:srgbClr val="000000"/>
                </a:solidFill>
                <a:latin typeface="Calibri" panose="020F0502020204030204" pitchFamily="34" charset="0"/>
              </a:rPr>
              <a:t>Diese Menschen leiden bei Einnahmeunterbrechung unter Entzugserscheinungen. </a:t>
            </a:r>
          </a:p>
          <a:p>
            <a:r>
              <a:rPr lang="de-DE" sz="1800" b="0" i="0" u="none" strike="noStrike" baseline="0" dirty="0">
                <a:solidFill>
                  <a:srgbClr val="000000"/>
                </a:solidFill>
                <a:latin typeface="Calibri" panose="020F0502020204030204" pitchFamily="34" charset="0"/>
              </a:rPr>
              <a:t>Es ist eine Tendenz zur Dosissteigerung (Toleranzerhöhung) beobachtbar. Beispiele für dieses Verhalten sind: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pic>
        <p:nvPicPr>
          <p:cNvPr id="4098" name="Picture 2" descr="Betäubungsmittelrezept – Wikipedia">
            <a:extLst>
              <a:ext uri="{FF2B5EF4-FFF2-40B4-BE49-F238E27FC236}">
                <a16:creationId xmlns:a16="http://schemas.microsoft.com/office/drawing/2014/main" id="{084DD02A-6756-887E-7A24-A3E03154E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932" y="3187030"/>
            <a:ext cx="2095500" cy="35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563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6FF9454-F67E-DE08-6283-345C1C9B1062}"/>
              </a:ext>
            </a:extLst>
          </p:cNvPr>
          <p:cNvSpPr txBox="1"/>
          <p:nvPr/>
        </p:nvSpPr>
        <p:spPr>
          <a:xfrm>
            <a:off x="271347" y="0"/>
            <a:ext cx="11838878" cy="658641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Suchtgiftrezepte: </a:t>
            </a:r>
          </a:p>
          <a:p>
            <a:r>
              <a:rPr lang="de-DE" sz="1800" b="0" i="0" u="none" strike="noStrike" baseline="0" dirty="0">
                <a:solidFill>
                  <a:srgbClr val="000000"/>
                </a:solidFill>
                <a:latin typeface="Calibri" panose="020F0502020204030204" pitchFamily="34" charset="0"/>
              </a:rPr>
              <a:t>Einzelverschreibung: Bedeutung: </a:t>
            </a:r>
          </a:p>
          <a:p>
            <a:endParaRPr lang="de-DE" sz="1800" b="0" i="0" u="none" strike="noStrike" baseline="0"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Dauerverschreibung: Bedeutung: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Notfallrezepte: Bedeutung: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Dokumentation: </a:t>
            </a:r>
          </a:p>
          <a:p>
            <a:r>
              <a:rPr lang="de-DE" sz="1800" b="0" i="0" u="none" strike="noStrike" baseline="0" dirty="0">
                <a:solidFill>
                  <a:srgbClr val="000000"/>
                </a:solidFill>
                <a:latin typeface="Calibri" panose="020F0502020204030204" pitchFamily="34" charset="0"/>
              </a:rPr>
              <a:t>Der Suchtgiftannahme &amp; Suchtgiftabgabe ist sehr streng &amp; genau geregelt. </a:t>
            </a:r>
          </a:p>
          <a:p>
            <a:endParaRPr lang="de-DE"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Lagerung von Suchtmitteln: </a:t>
            </a:r>
          </a:p>
          <a:p>
            <a:r>
              <a:rPr lang="de-DE" sz="1800" b="0" i="0" u="none" strike="noStrike" baseline="0" dirty="0">
                <a:solidFill>
                  <a:srgbClr val="000000"/>
                </a:solidFill>
                <a:latin typeface="Courier New" panose="02070309020205020404" pitchFamily="49" charset="0"/>
              </a:rPr>
              <a:t>o Gesondert von anderen Arzneimitteln </a:t>
            </a:r>
          </a:p>
          <a:p>
            <a:r>
              <a:rPr lang="de-DE" sz="1800" b="0" i="0" u="none" strike="noStrike" baseline="0" dirty="0">
                <a:solidFill>
                  <a:srgbClr val="000000"/>
                </a:solidFill>
                <a:latin typeface="Courier New" panose="02070309020205020404" pitchFamily="49" charset="0"/>
              </a:rPr>
              <a:t>o Suchtmittel müssen versperrt werden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Der Schlüssel zum Suchtmittelschrank bzw. Suchtmittellager muss persönlich übergeben werden </a:t>
            </a:r>
          </a:p>
          <a:p>
            <a:endParaRPr lang="de-DE" sz="1800" b="0" i="0" u="none" strike="noStrike" baseline="0" dirty="0">
              <a:solidFill>
                <a:srgbClr val="000000"/>
              </a:solidFill>
              <a:latin typeface="Calibri" panose="020F0502020204030204" pitchFamily="34" charset="0"/>
            </a:endParaRPr>
          </a:p>
          <a:p>
            <a:r>
              <a:rPr lang="de-DE" sz="800" b="0" i="0" u="none" strike="noStrike" baseline="0" dirty="0">
                <a:solidFill>
                  <a:srgbClr val="000000"/>
                </a:solidFill>
                <a:latin typeface="Calibri" panose="020F0502020204030204" pitchFamily="34" charset="0"/>
              </a:rPr>
              <a:t>Literatur- </a:t>
            </a:r>
            <a:endParaRPr lang="de-DE" dirty="0"/>
          </a:p>
        </p:txBody>
      </p:sp>
      <p:graphicFrame>
        <p:nvGraphicFramePr>
          <p:cNvPr id="4" name="Tabelle 4">
            <a:extLst>
              <a:ext uri="{FF2B5EF4-FFF2-40B4-BE49-F238E27FC236}">
                <a16:creationId xmlns:a16="http://schemas.microsoft.com/office/drawing/2014/main" id="{7CF645F4-802D-1ECA-E855-898834A87215}"/>
              </a:ext>
            </a:extLst>
          </p:cNvPr>
          <p:cNvGraphicFramePr>
            <a:graphicFrameLocks noGrp="1"/>
          </p:cNvGraphicFramePr>
          <p:nvPr>
            <p:extLst>
              <p:ext uri="{D42A27DB-BD31-4B8C-83A1-F6EECF244321}">
                <p14:modId xmlns:p14="http://schemas.microsoft.com/office/powerpoint/2010/main" val="2328798599"/>
              </p:ext>
            </p:extLst>
          </p:nvPr>
        </p:nvGraphicFramePr>
        <p:xfrm>
          <a:off x="3445727" y="729825"/>
          <a:ext cx="8474927" cy="731520"/>
        </p:xfrm>
        <a:graphic>
          <a:graphicData uri="http://schemas.openxmlformats.org/drawingml/2006/table">
            <a:tbl>
              <a:tblPr firstRow="1" bandRow="1">
                <a:tableStyleId>{5C22544A-7EE6-4342-B048-85BDC9FD1C3A}</a:tableStyleId>
              </a:tblPr>
              <a:tblGrid>
                <a:gridCol w="8474927">
                  <a:extLst>
                    <a:ext uri="{9D8B030D-6E8A-4147-A177-3AD203B41FA5}">
                      <a16:colId xmlns:a16="http://schemas.microsoft.com/office/drawing/2014/main" val="4253122995"/>
                    </a:ext>
                  </a:extLst>
                </a:gridCol>
              </a:tblGrid>
              <a:tr h="295775">
                <a:tc>
                  <a:txBody>
                    <a:bodyPr/>
                    <a:lstStyle/>
                    <a:p>
                      <a:endParaRPr lang="de-DE" dirty="0"/>
                    </a:p>
                  </a:txBody>
                  <a:tcPr/>
                </a:tc>
                <a:extLst>
                  <a:ext uri="{0D108BD9-81ED-4DB2-BD59-A6C34878D82A}">
                    <a16:rowId xmlns:a16="http://schemas.microsoft.com/office/drawing/2014/main" val="121339495"/>
                  </a:ext>
                </a:extLst>
              </a:tr>
              <a:tr h="295775">
                <a:tc>
                  <a:txBody>
                    <a:bodyPr/>
                    <a:lstStyle/>
                    <a:p>
                      <a:endParaRPr lang="de-DE" dirty="0"/>
                    </a:p>
                  </a:txBody>
                  <a:tcPr/>
                </a:tc>
                <a:extLst>
                  <a:ext uri="{0D108BD9-81ED-4DB2-BD59-A6C34878D82A}">
                    <a16:rowId xmlns:a16="http://schemas.microsoft.com/office/drawing/2014/main" val="1115634443"/>
                  </a:ext>
                </a:extLst>
              </a:tr>
            </a:tbl>
          </a:graphicData>
        </a:graphic>
      </p:graphicFrame>
      <p:graphicFrame>
        <p:nvGraphicFramePr>
          <p:cNvPr id="5" name="Tabelle 5">
            <a:extLst>
              <a:ext uri="{FF2B5EF4-FFF2-40B4-BE49-F238E27FC236}">
                <a16:creationId xmlns:a16="http://schemas.microsoft.com/office/drawing/2014/main" id="{AE95607A-8A91-4B87-8779-DAA9D4C7EFEA}"/>
              </a:ext>
            </a:extLst>
          </p:cNvPr>
          <p:cNvGraphicFramePr>
            <a:graphicFrameLocks noGrp="1"/>
          </p:cNvGraphicFramePr>
          <p:nvPr>
            <p:extLst>
              <p:ext uri="{D42A27DB-BD31-4B8C-83A1-F6EECF244321}">
                <p14:modId xmlns:p14="http://schemas.microsoft.com/office/powerpoint/2010/main" val="1201987369"/>
              </p:ext>
            </p:extLst>
          </p:nvPr>
        </p:nvGraphicFramePr>
        <p:xfrm>
          <a:off x="3445727" y="1690524"/>
          <a:ext cx="8474927" cy="731520"/>
        </p:xfrm>
        <a:graphic>
          <a:graphicData uri="http://schemas.openxmlformats.org/drawingml/2006/table">
            <a:tbl>
              <a:tblPr firstRow="1" bandRow="1">
                <a:tableStyleId>{5C22544A-7EE6-4342-B048-85BDC9FD1C3A}</a:tableStyleId>
              </a:tblPr>
              <a:tblGrid>
                <a:gridCol w="8474927">
                  <a:extLst>
                    <a:ext uri="{9D8B030D-6E8A-4147-A177-3AD203B41FA5}">
                      <a16:colId xmlns:a16="http://schemas.microsoft.com/office/drawing/2014/main" val="1157681663"/>
                    </a:ext>
                  </a:extLst>
                </a:gridCol>
              </a:tblGrid>
              <a:tr h="281011">
                <a:tc>
                  <a:txBody>
                    <a:bodyPr/>
                    <a:lstStyle/>
                    <a:p>
                      <a:endParaRPr lang="de-DE" dirty="0"/>
                    </a:p>
                  </a:txBody>
                  <a:tcPr/>
                </a:tc>
                <a:extLst>
                  <a:ext uri="{0D108BD9-81ED-4DB2-BD59-A6C34878D82A}">
                    <a16:rowId xmlns:a16="http://schemas.microsoft.com/office/drawing/2014/main" val="2226505513"/>
                  </a:ext>
                </a:extLst>
              </a:tr>
              <a:tr h="281011">
                <a:tc>
                  <a:txBody>
                    <a:bodyPr/>
                    <a:lstStyle/>
                    <a:p>
                      <a:endParaRPr lang="de-DE" dirty="0"/>
                    </a:p>
                  </a:txBody>
                  <a:tcPr/>
                </a:tc>
                <a:extLst>
                  <a:ext uri="{0D108BD9-81ED-4DB2-BD59-A6C34878D82A}">
                    <a16:rowId xmlns:a16="http://schemas.microsoft.com/office/drawing/2014/main" val="2237089865"/>
                  </a:ext>
                </a:extLst>
              </a:tr>
            </a:tbl>
          </a:graphicData>
        </a:graphic>
      </p:graphicFrame>
      <p:graphicFrame>
        <p:nvGraphicFramePr>
          <p:cNvPr id="6" name="Tabelle 6">
            <a:extLst>
              <a:ext uri="{FF2B5EF4-FFF2-40B4-BE49-F238E27FC236}">
                <a16:creationId xmlns:a16="http://schemas.microsoft.com/office/drawing/2014/main" id="{17726F49-9986-3EB5-8727-F71364282A56}"/>
              </a:ext>
            </a:extLst>
          </p:cNvPr>
          <p:cNvGraphicFramePr>
            <a:graphicFrameLocks noGrp="1"/>
          </p:cNvGraphicFramePr>
          <p:nvPr>
            <p:extLst>
              <p:ext uri="{D42A27DB-BD31-4B8C-83A1-F6EECF244321}">
                <p14:modId xmlns:p14="http://schemas.microsoft.com/office/powerpoint/2010/main" val="1544826205"/>
              </p:ext>
            </p:extLst>
          </p:nvPr>
        </p:nvGraphicFramePr>
        <p:xfrm>
          <a:off x="457200" y="2870697"/>
          <a:ext cx="11463454" cy="734288"/>
        </p:xfrm>
        <a:graphic>
          <a:graphicData uri="http://schemas.openxmlformats.org/drawingml/2006/table">
            <a:tbl>
              <a:tblPr firstRow="1" bandRow="1">
                <a:tableStyleId>{5C22544A-7EE6-4342-B048-85BDC9FD1C3A}</a:tableStyleId>
              </a:tblPr>
              <a:tblGrid>
                <a:gridCol w="11463454">
                  <a:extLst>
                    <a:ext uri="{9D8B030D-6E8A-4147-A177-3AD203B41FA5}">
                      <a16:colId xmlns:a16="http://schemas.microsoft.com/office/drawing/2014/main" val="466617426"/>
                    </a:ext>
                  </a:extLst>
                </a:gridCol>
              </a:tblGrid>
              <a:tr h="368528">
                <a:tc>
                  <a:txBody>
                    <a:bodyPr/>
                    <a:lstStyle/>
                    <a:p>
                      <a:endParaRPr lang="de-DE"/>
                    </a:p>
                  </a:txBody>
                  <a:tcPr/>
                </a:tc>
                <a:extLst>
                  <a:ext uri="{0D108BD9-81ED-4DB2-BD59-A6C34878D82A}">
                    <a16:rowId xmlns:a16="http://schemas.microsoft.com/office/drawing/2014/main" val="4145586342"/>
                  </a:ext>
                </a:extLst>
              </a:tr>
              <a:tr h="362992">
                <a:tc>
                  <a:txBody>
                    <a:bodyPr/>
                    <a:lstStyle/>
                    <a:p>
                      <a:endParaRPr lang="de-DE" dirty="0"/>
                    </a:p>
                  </a:txBody>
                  <a:tcPr/>
                </a:tc>
                <a:extLst>
                  <a:ext uri="{0D108BD9-81ED-4DB2-BD59-A6C34878D82A}">
                    <a16:rowId xmlns:a16="http://schemas.microsoft.com/office/drawing/2014/main" val="3055030518"/>
                  </a:ext>
                </a:extLst>
              </a:tr>
            </a:tbl>
          </a:graphicData>
        </a:graphic>
      </p:graphicFrame>
      <p:graphicFrame>
        <p:nvGraphicFramePr>
          <p:cNvPr id="7" name="Tabelle 7">
            <a:extLst>
              <a:ext uri="{FF2B5EF4-FFF2-40B4-BE49-F238E27FC236}">
                <a16:creationId xmlns:a16="http://schemas.microsoft.com/office/drawing/2014/main" id="{6704DC94-ACD3-24BC-55C0-858BDCCB6136}"/>
              </a:ext>
            </a:extLst>
          </p:cNvPr>
          <p:cNvGraphicFramePr>
            <a:graphicFrameLocks noGrp="1"/>
          </p:cNvGraphicFramePr>
          <p:nvPr>
            <p:extLst>
              <p:ext uri="{D42A27DB-BD31-4B8C-83A1-F6EECF244321}">
                <p14:modId xmlns:p14="http://schemas.microsoft.com/office/powerpoint/2010/main" val="3095671235"/>
              </p:ext>
            </p:extLst>
          </p:nvPr>
        </p:nvGraphicFramePr>
        <p:xfrm>
          <a:off x="457200" y="4137926"/>
          <a:ext cx="11374244" cy="734288"/>
        </p:xfrm>
        <a:graphic>
          <a:graphicData uri="http://schemas.openxmlformats.org/drawingml/2006/table">
            <a:tbl>
              <a:tblPr firstRow="1" bandRow="1">
                <a:tableStyleId>{5C22544A-7EE6-4342-B048-85BDC9FD1C3A}</a:tableStyleId>
              </a:tblPr>
              <a:tblGrid>
                <a:gridCol w="11374244">
                  <a:extLst>
                    <a:ext uri="{9D8B030D-6E8A-4147-A177-3AD203B41FA5}">
                      <a16:colId xmlns:a16="http://schemas.microsoft.com/office/drawing/2014/main" val="2057606763"/>
                    </a:ext>
                  </a:extLst>
                </a:gridCol>
              </a:tblGrid>
              <a:tr h="367144">
                <a:tc>
                  <a:txBody>
                    <a:bodyPr/>
                    <a:lstStyle/>
                    <a:p>
                      <a:endParaRPr lang="de-DE"/>
                    </a:p>
                  </a:txBody>
                  <a:tcPr/>
                </a:tc>
                <a:extLst>
                  <a:ext uri="{0D108BD9-81ED-4DB2-BD59-A6C34878D82A}">
                    <a16:rowId xmlns:a16="http://schemas.microsoft.com/office/drawing/2014/main" val="1786998815"/>
                  </a:ext>
                </a:extLst>
              </a:tr>
              <a:tr h="367144">
                <a:tc>
                  <a:txBody>
                    <a:bodyPr/>
                    <a:lstStyle/>
                    <a:p>
                      <a:endParaRPr lang="de-DE" dirty="0"/>
                    </a:p>
                  </a:txBody>
                  <a:tcPr/>
                </a:tc>
                <a:extLst>
                  <a:ext uri="{0D108BD9-81ED-4DB2-BD59-A6C34878D82A}">
                    <a16:rowId xmlns:a16="http://schemas.microsoft.com/office/drawing/2014/main" val="1178509454"/>
                  </a:ext>
                </a:extLst>
              </a:tr>
            </a:tbl>
          </a:graphicData>
        </a:graphic>
      </p:graphicFrame>
      <p:pic>
        <p:nvPicPr>
          <p:cNvPr id="5122" name="Picture 2" descr="Betäubungsmitteltresore günstig kaufen | SafeHero Österreich">
            <a:extLst>
              <a:ext uri="{FF2B5EF4-FFF2-40B4-BE49-F238E27FC236}">
                <a16:creationId xmlns:a16="http://schemas.microsoft.com/office/drawing/2014/main" id="{F435F29B-FF35-9738-9BCF-1148ADA27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793" y="4137926"/>
            <a:ext cx="2501041" cy="24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48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AC1BA94-EAF2-1704-6F0D-957B6AF81468}"/>
              </a:ext>
            </a:extLst>
          </p:cNvPr>
          <p:cNvSpPr txBox="1"/>
          <p:nvPr/>
        </p:nvSpPr>
        <p:spPr>
          <a:xfrm>
            <a:off x="223024" y="156117"/>
            <a:ext cx="11719932" cy="4616648"/>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11. Arzneimittelsicherheit </a:t>
            </a:r>
          </a:p>
          <a:p>
            <a:r>
              <a:rPr lang="de-DE" sz="2400" b="0" i="0" u="none" strike="noStrike" baseline="0" dirty="0">
                <a:solidFill>
                  <a:srgbClr val="000000"/>
                </a:solidFill>
                <a:latin typeface="Calibri" panose="020F0502020204030204" pitchFamily="34" charset="0"/>
              </a:rPr>
              <a:t>11.1. Arzneimittelsicherheit - Aufbewahrung &amp; Kontrolle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Einmal gewählte Ordnung der Arzneimittel beibehalten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Auf das Haltbarkeitsdatum der Arzneimittel achten &amp; dieses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regelmäßig kontrollieren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Überprüfung der korrekten Lagerung (z. B. müssen bestimmte Arzneimittel kühl gelagert werden - Kühlschrank?)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Überprüfung der Arzneimittel- &amp; Arzneimittelverpackungen auf Beschädigungen oder Fabrikationsfehler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Sehen, Riechen, Fühlen: hat sich z. B. die Farbe oder der Geruch eines Arzneimittels verändert?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Im Zweifelsfalle fragen, wo? in der Apotheke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Korrekte Entsorgung der Arzneimittel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graphicFrame>
        <p:nvGraphicFramePr>
          <p:cNvPr id="4" name="Tabelle 4">
            <a:extLst>
              <a:ext uri="{FF2B5EF4-FFF2-40B4-BE49-F238E27FC236}">
                <a16:creationId xmlns:a16="http://schemas.microsoft.com/office/drawing/2014/main" id="{EA49A6CB-7D89-3770-E259-14509E3EAEA2}"/>
              </a:ext>
            </a:extLst>
          </p:cNvPr>
          <p:cNvGraphicFramePr>
            <a:graphicFrameLocks noGrp="1"/>
          </p:cNvGraphicFramePr>
          <p:nvPr>
            <p:extLst>
              <p:ext uri="{D42A27DB-BD31-4B8C-83A1-F6EECF244321}">
                <p14:modId xmlns:p14="http://schemas.microsoft.com/office/powerpoint/2010/main" val="1794818667"/>
              </p:ext>
            </p:extLst>
          </p:nvPr>
        </p:nvGraphicFramePr>
        <p:xfrm>
          <a:off x="223024" y="4025589"/>
          <a:ext cx="11273883" cy="731520"/>
        </p:xfrm>
        <a:graphic>
          <a:graphicData uri="http://schemas.openxmlformats.org/drawingml/2006/table">
            <a:tbl>
              <a:tblPr firstRow="1" bandRow="1">
                <a:tableStyleId>{5C22544A-7EE6-4342-B048-85BDC9FD1C3A}</a:tableStyleId>
              </a:tblPr>
              <a:tblGrid>
                <a:gridCol w="11273883">
                  <a:extLst>
                    <a:ext uri="{9D8B030D-6E8A-4147-A177-3AD203B41FA5}">
                      <a16:colId xmlns:a16="http://schemas.microsoft.com/office/drawing/2014/main" val="2021375188"/>
                    </a:ext>
                  </a:extLst>
                </a:gridCol>
              </a:tblGrid>
              <a:tr h="183996">
                <a:tc>
                  <a:txBody>
                    <a:bodyPr/>
                    <a:lstStyle/>
                    <a:p>
                      <a:endParaRPr lang="de-DE"/>
                    </a:p>
                  </a:txBody>
                  <a:tcPr/>
                </a:tc>
                <a:extLst>
                  <a:ext uri="{0D108BD9-81ED-4DB2-BD59-A6C34878D82A}">
                    <a16:rowId xmlns:a16="http://schemas.microsoft.com/office/drawing/2014/main" val="2394643730"/>
                  </a:ext>
                </a:extLst>
              </a:tr>
              <a:tr h="183996">
                <a:tc>
                  <a:txBody>
                    <a:bodyPr/>
                    <a:lstStyle/>
                    <a:p>
                      <a:endParaRPr lang="de-DE" dirty="0"/>
                    </a:p>
                  </a:txBody>
                  <a:tcPr/>
                </a:tc>
                <a:extLst>
                  <a:ext uri="{0D108BD9-81ED-4DB2-BD59-A6C34878D82A}">
                    <a16:rowId xmlns:a16="http://schemas.microsoft.com/office/drawing/2014/main" val="1431255159"/>
                  </a:ext>
                </a:extLst>
              </a:tr>
            </a:tbl>
          </a:graphicData>
        </a:graphic>
      </p:graphicFrame>
      <p:pic>
        <p:nvPicPr>
          <p:cNvPr id="6" name="Grafik 5">
            <a:extLst>
              <a:ext uri="{FF2B5EF4-FFF2-40B4-BE49-F238E27FC236}">
                <a16:creationId xmlns:a16="http://schemas.microsoft.com/office/drawing/2014/main" id="{1F83D81C-4F86-29C6-FD20-DDA2676D0EDE}"/>
              </a:ext>
            </a:extLst>
          </p:cNvPr>
          <p:cNvPicPr>
            <a:picLocks noChangeAspect="1"/>
          </p:cNvPicPr>
          <p:nvPr/>
        </p:nvPicPr>
        <p:blipFill>
          <a:blip r:embed="rId2"/>
          <a:stretch>
            <a:fillRect/>
          </a:stretch>
        </p:blipFill>
        <p:spPr>
          <a:xfrm>
            <a:off x="9396130" y="3429000"/>
            <a:ext cx="2323802" cy="3204030"/>
          </a:xfrm>
          <a:prstGeom prst="rect">
            <a:avLst/>
          </a:prstGeom>
        </p:spPr>
      </p:pic>
    </p:spTree>
    <p:extLst>
      <p:ext uri="{BB962C8B-B14F-4D97-AF65-F5344CB8AC3E}">
        <p14:creationId xmlns:p14="http://schemas.microsoft.com/office/powerpoint/2010/main" val="123487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3ED1DA3-CA4C-C783-FAA6-D20251ECE344}"/>
              </a:ext>
            </a:extLst>
          </p:cNvPr>
          <p:cNvSpPr txBox="1"/>
          <p:nvPr/>
        </p:nvSpPr>
        <p:spPr>
          <a:xfrm>
            <a:off x="345688" y="278780"/>
            <a:ext cx="11697629" cy="5724644"/>
          </a:xfrm>
          <a:prstGeom prst="rect">
            <a:avLst/>
          </a:prstGeom>
          <a:noFill/>
        </p:spPr>
        <p:txBody>
          <a:bodyPr wrap="square">
            <a:spAutoFit/>
          </a:bodyPr>
          <a:lstStyle/>
          <a:p>
            <a:r>
              <a:rPr lang="de-DE" sz="2400" b="0" i="0" u="none" strike="noStrike" baseline="0" dirty="0">
                <a:solidFill>
                  <a:srgbClr val="000000"/>
                </a:solidFill>
                <a:latin typeface="Calibri" panose="020F0502020204030204" pitchFamily="34" charset="0"/>
              </a:rPr>
              <a:t>11.2. Arzneimittelsicherheit - Lagerung </a:t>
            </a:r>
          </a:p>
          <a:p>
            <a:r>
              <a:rPr lang="de-DE" sz="1800" b="0" i="0" u="none" strike="noStrike" baseline="0" dirty="0">
                <a:solidFill>
                  <a:srgbClr val="000000"/>
                </a:solidFill>
                <a:latin typeface="Courier New" panose="02070309020205020404" pitchFamily="49" charset="0"/>
              </a:rPr>
              <a:t>o Gibt es einen </a:t>
            </a:r>
            <a:r>
              <a:rPr lang="de-DE" sz="1800" b="0" i="0" u="none" strike="noStrike" baseline="0" dirty="0" err="1">
                <a:solidFill>
                  <a:srgbClr val="000000"/>
                </a:solidFill>
                <a:latin typeface="Courier New" panose="02070309020205020404" pitchFamily="49" charset="0"/>
              </a:rPr>
              <a:t>versperrbaren</a:t>
            </a:r>
            <a:r>
              <a:rPr lang="de-DE" sz="1800" b="0" i="0" u="none" strike="noStrike" baseline="0" dirty="0">
                <a:solidFill>
                  <a:srgbClr val="000000"/>
                </a:solidFill>
                <a:latin typeface="Courier New" panose="02070309020205020404" pitchFamily="49" charset="0"/>
              </a:rPr>
              <a:t> Schrank für die Arzneimittel? </a:t>
            </a:r>
          </a:p>
          <a:p>
            <a:r>
              <a:rPr lang="de-DE" sz="1800" b="0" i="0" u="none" strike="noStrike" baseline="0" dirty="0">
                <a:solidFill>
                  <a:srgbClr val="000000"/>
                </a:solidFill>
                <a:latin typeface="Courier New" panose="02070309020205020404" pitchFamily="49" charset="0"/>
              </a:rPr>
              <a:t>o Müssen die Arzneimittel vor den KlientInnen „gesichert“ werden? </a:t>
            </a:r>
          </a:p>
          <a:p>
            <a:r>
              <a:rPr lang="de-DE" sz="1800" b="0" i="0" u="none" strike="noStrike" baseline="0" dirty="0">
                <a:solidFill>
                  <a:srgbClr val="000000"/>
                </a:solidFill>
                <a:latin typeface="Courier New" panose="02070309020205020404" pitchFamily="49" charset="0"/>
              </a:rPr>
              <a:t>o Wer hat den Schlüssel zum Medikamentenschrank?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Sind die Medikamente vor Licht, Sauerstoff, Feuchtigkeit &amp; Mikroorganismen geschützt?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Achten Sie immer auf Sauberkeit &amp; Ordnung im Medikamentenschrank &amp; systematische Lagerung der Arzneimittel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Die Arzneimittel Ihrer KlientInnen sollen von ApothekerInnen beschriftet werden (Einnahme)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Werfen Sie nie den Beipackzettel &amp; / oder den Originalkarton weg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Achten Sie darauf, dass keine losen Ampullen oder Tabletten aufbewahrt werden </a:t>
            </a:r>
          </a:p>
          <a:p>
            <a:r>
              <a:rPr lang="de-DE" sz="1800" b="0" i="0" u="none" strike="noStrike" baseline="0" dirty="0">
                <a:solidFill>
                  <a:srgbClr val="000000"/>
                </a:solidFill>
                <a:latin typeface="Courier New" panose="02070309020205020404" pitchFamily="49" charset="0"/>
              </a:rPr>
              <a:t>o Beachten Sie das Ablaufdatum von Medikamenten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Beschriften Sie Arzneimittel (z. B. Augentropfen) mit dem Datum des Anbruches (der Öffnung). Achtung: Ablaufdatum ist nicht gleichzusetzen mit Aufbrauchfrist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Achtung: Alkohol kann brennen, Ether explodieren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Beachten Sie die Lagerungsvorschriften der Arzneimittel nach deren Öffnen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Stellen Sie Flaschen, NICHT legen!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Informieren Sie Ihre KlientInnen &amp; deren Angehörige über die Lagerungsregeln für Arzneimittel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graphicFrame>
        <p:nvGraphicFramePr>
          <p:cNvPr id="4" name="Tabelle 4">
            <a:extLst>
              <a:ext uri="{FF2B5EF4-FFF2-40B4-BE49-F238E27FC236}">
                <a16:creationId xmlns:a16="http://schemas.microsoft.com/office/drawing/2014/main" id="{5E0CBC8D-F95E-10AE-B01B-8764E48752A6}"/>
              </a:ext>
            </a:extLst>
          </p:cNvPr>
          <p:cNvGraphicFramePr>
            <a:graphicFrameLocks noGrp="1"/>
          </p:cNvGraphicFramePr>
          <p:nvPr>
            <p:extLst>
              <p:ext uri="{D42A27DB-BD31-4B8C-83A1-F6EECF244321}">
                <p14:modId xmlns:p14="http://schemas.microsoft.com/office/powerpoint/2010/main" val="4264318965"/>
              </p:ext>
            </p:extLst>
          </p:nvPr>
        </p:nvGraphicFramePr>
        <p:xfrm>
          <a:off x="345688" y="5207620"/>
          <a:ext cx="11363092" cy="1371600"/>
        </p:xfrm>
        <a:graphic>
          <a:graphicData uri="http://schemas.openxmlformats.org/drawingml/2006/table">
            <a:tbl>
              <a:tblPr firstRow="1" bandRow="1">
                <a:tableStyleId>{5C22544A-7EE6-4342-B048-85BDC9FD1C3A}</a:tableStyleId>
              </a:tblPr>
              <a:tblGrid>
                <a:gridCol w="11363092">
                  <a:extLst>
                    <a:ext uri="{9D8B030D-6E8A-4147-A177-3AD203B41FA5}">
                      <a16:colId xmlns:a16="http://schemas.microsoft.com/office/drawing/2014/main" val="93755172"/>
                    </a:ext>
                  </a:extLst>
                </a:gridCol>
              </a:tblGrid>
              <a:tr h="685800">
                <a:tc>
                  <a:txBody>
                    <a:bodyPr/>
                    <a:lstStyle/>
                    <a:p>
                      <a:endParaRPr lang="de-DE"/>
                    </a:p>
                  </a:txBody>
                  <a:tcPr/>
                </a:tc>
                <a:extLst>
                  <a:ext uri="{0D108BD9-81ED-4DB2-BD59-A6C34878D82A}">
                    <a16:rowId xmlns:a16="http://schemas.microsoft.com/office/drawing/2014/main" val="143259379"/>
                  </a:ext>
                </a:extLst>
              </a:tr>
              <a:tr h="685800">
                <a:tc>
                  <a:txBody>
                    <a:bodyPr/>
                    <a:lstStyle/>
                    <a:p>
                      <a:endParaRPr lang="de-DE" dirty="0"/>
                    </a:p>
                  </a:txBody>
                  <a:tcPr/>
                </a:tc>
                <a:extLst>
                  <a:ext uri="{0D108BD9-81ED-4DB2-BD59-A6C34878D82A}">
                    <a16:rowId xmlns:a16="http://schemas.microsoft.com/office/drawing/2014/main" val="788522782"/>
                  </a:ext>
                </a:extLst>
              </a:tr>
            </a:tbl>
          </a:graphicData>
        </a:graphic>
      </p:graphicFrame>
    </p:spTree>
    <p:extLst>
      <p:ext uri="{BB962C8B-B14F-4D97-AF65-F5344CB8AC3E}">
        <p14:creationId xmlns:p14="http://schemas.microsoft.com/office/powerpoint/2010/main" val="3358754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B5CAF63-69FA-AC74-415B-8CDFC674AC31}"/>
              </a:ext>
            </a:extLst>
          </p:cNvPr>
          <p:cNvSpPr txBox="1"/>
          <p:nvPr/>
        </p:nvSpPr>
        <p:spPr>
          <a:xfrm>
            <a:off x="121025" y="188259"/>
            <a:ext cx="11788477" cy="1569660"/>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11.3. Arzneimittelsicherheit - Merke! </a:t>
            </a:r>
          </a:p>
          <a:p>
            <a:r>
              <a:rPr lang="de-DE" sz="1800" b="0" i="0" u="none" strike="noStrike" baseline="0" dirty="0">
                <a:solidFill>
                  <a:srgbClr val="000000"/>
                </a:solidFill>
                <a:latin typeface="Calibri" panose="020F0502020204030204" pitchFamily="34" charset="0"/>
              </a:rPr>
              <a:t>Raumtemperatur= 15 bis 25 Grad C </a:t>
            </a:r>
          </a:p>
          <a:p>
            <a:r>
              <a:rPr lang="de-DE" sz="1800" b="0" i="0" u="none" strike="noStrike" baseline="0" dirty="0">
                <a:solidFill>
                  <a:srgbClr val="000000"/>
                </a:solidFill>
                <a:latin typeface="Calibri" panose="020F0502020204030204" pitchFamily="34" charset="0"/>
              </a:rPr>
              <a:t>Kühlschranktemperatur: 2 bis 8 Grad C (Insulin, Impfstoffe) Gemüsefach </a:t>
            </a:r>
          </a:p>
          <a:p>
            <a:r>
              <a:rPr lang="de-DE" sz="1800" b="0" i="0" u="none" strike="noStrike" baseline="0" dirty="0">
                <a:solidFill>
                  <a:srgbClr val="000000"/>
                </a:solidFill>
                <a:latin typeface="Calibri" panose="020F0502020204030204" pitchFamily="34" charset="0"/>
              </a:rPr>
              <a:t>Kühlkettenpflicht für Lebendimpfstoffe (Masern-Mumps-Röteln [MMR]) </a:t>
            </a:r>
          </a:p>
          <a:p>
            <a:r>
              <a:rPr lang="de-DE" sz="1800" b="0" i="0" u="none" strike="noStrike" baseline="0" dirty="0">
                <a:solidFill>
                  <a:srgbClr val="000000"/>
                </a:solidFill>
                <a:latin typeface="Calibri" panose="020F0502020204030204" pitchFamily="34" charset="0"/>
              </a:rPr>
              <a:t>Einige angerührte antibiotisch wirksame Säfte müssen im Kühlschrank gelagert werden </a:t>
            </a:r>
            <a:endParaRPr lang="de-DE" dirty="0"/>
          </a:p>
        </p:txBody>
      </p:sp>
      <p:pic>
        <p:nvPicPr>
          <p:cNvPr id="6150" name="Picture 6" descr="TFA 30202801: Thermometer, Kühlschrank bei reichelt kaufen">
            <a:extLst>
              <a:ext uri="{FF2B5EF4-FFF2-40B4-BE49-F238E27FC236}">
                <a16:creationId xmlns:a16="http://schemas.microsoft.com/office/drawing/2014/main" id="{A66243B1-ADBD-BA3B-ED99-424DFDEA3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8" y="188259"/>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fectoMycin® • InfectoPharm ○ Wissen wirkt.">
            <a:extLst>
              <a:ext uri="{FF2B5EF4-FFF2-40B4-BE49-F238E27FC236}">
                <a16:creationId xmlns:a16="http://schemas.microsoft.com/office/drawing/2014/main" id="{5D53C447-FF79-86E5-95D5-30316340B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167" y="3252232"/>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ie verschiedenen Arten von Impfstoffen | Gesundheitsportal">
            <a:extLst>
              <a:ext uri="{FF2B5EF4-FFF2-40B4-BE49-F238E27FC236}">
                <a16:creationId xmlns:a16="http://schemas.microsoft.com/office/drawing/2014/main" id="{579CCFE2-B20A-EBC1-D40B-B0FD32BE9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5574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26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9738E5-305B-8C3F-ADB7-C17AE1042A87}"/>
              </a:ext>
            </a:extLst>
          </p:cNvPr>
          <p:cNvSpPr txBox="1"/>
          <p:nvPr/>
        </p:nvSpPr>
        <p:spPr>
          <a:xfrm>
            <a:off x="403302" y="323386"/>
            <a:ext cx="11385395" cy="646331"/>
          </a:xfrm>
          <a:prstGeom prst="rect">
            <a:avLst/>
          </a:prstGeom>
          <a:noFill/>
        </p:spPr>
        <p:txBody>
          <a:bodyPr wrap="square">
            <a:spAutoFit/>
          </a:bodyPr>
          <a:lstStyle/>
          <a:p>
            <a:r>
              <a:rPr lang="de-DE" dirty="0"/>
              <a:t>Häufiger Kontakt der KlientInnen ermöglicht die Früherkennung von geistigen &amp; körperlichen Veränderungen. </a:t>
            </a:r>
          </a:p>
          <a:p>
            <a:r>
              <a:rPr lang="de-DE" dirty="0"/>
              <a:t>Zum Beispiel</a:t>
            </a:r>
          </a:p>
        </p:txBody>
      </p:sp>
      <p:graphicFrame>
        <p:nvGraphicFramePr>
          <p:cNvPr id="4" name="Tabelle 4">
            <a:extLst>
              <a:ext uri="{FF2B5EF4-FFF2-40B4-BE49-F238E27FC236}">
                <a16:creationId xmlns:a16="http://schemas.microsoft.com/office/drawing/2014/main" id="{59144F67-453E-2287-CA4C-3BA7F5AB6277}"/>
              </a:ext>
            </a:extLst>
          </p:cNvPr>
          <p:cNvGraphicFramePr>
            <a:graphicFrameLocks noGrp="1"/>
          </p:cNvGraphicFramePr>
          <p:nvPr>
            <p:extLst>
              <p:ext uri="{D42A27DB-BD31-4B8C-83A1-F6EECF244321}">
                <p14:modId xmlns:p14="http://schemas.microsoft.com/office/powerpoint/2010/main" val="2676003851"/>
              </p:ext>
            </p:extLst>
          </p:nvPr>
        </p:nvGraphicFramePr>
        <p:xfrm>
          <a:off x="758283" y="1081668"/>
          <a:ext cx="9958039" cy="1886884"/>
        </p:xfrm>
        <a:graphic>
          <a:graphicData uri="http://schemas.openxmlformats.org/drawingml/2006/table">
            <a:tbl>
              <a:tblPr firstRow="1" bandRow="1">
                <a:tableStyleId>{5C22544A-7EE6-4342-B048-85BDC9FD1C3A}</a:tableStyleId>
              </a:tblPr>
              <a:tblGrid>
                <a:gridCol w="9958039">
                  <a:extLst>
                    <a:ext uri="{9D8B030D-6E8A-4147-A177-3AD203B41FA5}">
                      <a16:colId xmlns:a16="http://schemas.microsoft.com/office/drawing/2014/main" val="3565118397"/>
                    </a:ext>
                  </a:extLst>
                </a:gridCol>
              </a:tblGrid>
              <a:tr h="423844">
                <a:tc>
                  <a:txBody>
                    <a:bodyPr/>
                    <a:lstStyle/>
                    <a:p>
                      <a:endParaRPr lang="de-DE"/>
                    </a:p>
                  </a:txBody>
                  <a:tcPr/>
                </a:tc>
                <a:extLst>
                  <a:ext uri="{0D108BD9-81ED-4DB2-BD59-A6C34878D82A}">
                    <a16:rowId xmlns:a16="http://schemas.microsoft.com/office/drawing/2014/main" val="2811417577"/>
                  </a:ext>
                </a:extLst>
              </a:tr>
              <a:tr h="326149">
                <a:tc>
                  <a:txBody>
                    <a:bodyPr/>
                    <a:lstStyle/>
                    <a:p>
                      <a:endParaRPr lang="de-DE" dirty="0"/>
                    </a:p>
                  </a:txBody>
                  <a:tcPr/>
                </a:tc>
                <a:extLst>
                  <a:ext uri="{0D108BD9-81ED-4DB2-BD59-A6C34878D82A}">
                    <a16:rowId xmlns:a16="http://schemas.microsoft.com/office/drawing/2014/main" val="3228465688"/>
                  </a:ext>
                </a:extLst>
              </a:tr>
              <a:tr h="326149">
                <a:tc>
                  <a:txBody>
                    <a:bodyPr/>
                    <a:lstStyle/>
                    <a:p>
                      <a:endParaRPr lang="de-DE"/>
                    </a:p>
                  </a:txBody>
                  <a:tcPr/>
                </a:tc>
                <a:extLst>
                  <a:ext uri="{0D108BD9-81ED-4DB2-BD59-A6C34878D82A}">
                    <a16:rowId xmlns:a16="http://schemas.microsoft.com/office/drawing/2014/main" val="3406254665"/>
                  </a:ext>
                </a:extLst>
              </a:tr>
              <a:tr h="326149">
                <a:tc>
                  <a:txBody>
                    <a:bodyPr/>
                    <a:lstStyle/>
                    <a:p>
                      <a:endParaRPr lang="de-DE"/>
                    </a:p>
                  </a:txBody>
                  <a:tcPr/>
                </a:tc>
                <a:extLst>
                  <a:ext uri="{0D108BD9-81ED-4DB2-BD59-A6C34878D82A}">
                    <a16:rowId xmlns:a16="http://schemas.microsoft.com/office/drawing/2014/main" val="456463359"/>
                  </a:ext>
                </a:extLst>
              </a:tr>
              <a:tr h="326149">
                <a:tc>
                  <a:txBody>
                    <a:bodyPr/>
                    <a:lstStyle/>
                    <a:p>
                      <a:endParaRPr lang="de-DE" dirty="0"/>
                    </a:p>
                  </a:txBody>
                  <a:tcPr/>
                </a:tc>
                <a:extLst>
                  <a:ext uri="{0D108BD9-81ED-4DB2-BD59-A6C34878D82A}">
                    <a16:rowId xmlns:a16="http://schemas.microsoft.com/office/drawing/2014/main" val="2096507554"/>
                  </a:ext>
                </a:extLst>
              </a:tr>
            </a:tbl>
          </a:graphicData>
        </a:graphic>
      </p:graphicFrame>
    </p:spTree>
    <p:extLst>
      <p:ext uri="{BB962C8B-B14F-4D97-AF65-F5344CB8AC3E}">
        <p14:creationId xmlns:p14="http://schemas.microsoft.com/office/powerpoint/2010/main" val="3709477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F674819-A519-80AD-516D-EA449331CA07}"/>
              </a:ext>
            </a:extLst>
          </p:cNvPr>
          <p:cNvSpPr txBox="1"/>
          <p:nvPr/>
        </p:nvSpPr>
        <p:spPr>
          <a:xfrm>
            <a:off x="245327" y="200722"/>
            <a:ext cx="11742234" cy="2862322"/>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Insuline </a:t>
            </a:r>
            <a:r>
              <a:rPr lang="de-DE" sz="1800" b="0" i="0" u="none" strike="noStrike" baseline="0" dirty="0">
                <a:solidFill>
                  <a:srgbClr val="FF0000"/>
                </a:solidFill>
                <a:latin typeface="Calibri" panose="020F0502020204030204" pitchFamily="34" charset="0"/>
              </a:rPr>
              <a:t>sind 4 Wochen </a:t>
            </a:r>
            <a:r>
              <a:rPr lang="de-DE" sz="1800" b="0" i="0" u="none" strike="noStrike" baseline="0" dirty="0">
                <a:solidFill>
                  <a:srgbClr val="000000"/>
                </a:solidFill>
                <a:latin typeface="Calibri" panose="020F0502020204030204" pitchFamily="34" charset="0"/>
              </a:rPr>
              <a:t>Raumtemperaturstabil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Trockenlagerung</a:t>
            </a:r>
            <a:r>
              <a:rPr lang="de-DE" sz="1800" b="0" i="0" u="none" strike="noStrike" baseline="0" dirty="0">
                <a:solidFill>
                  <a:srgbClr val="000000"/>
                </a:solidFill>
                <a:latin typeface="Calibri" panose="020F0502020204030204" pitchFamily="34" charset="0"/>
              </a:rPr>
              <a:t> von Brausetabletten (Trocknungsmittel)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FF0000"/>
                </a:solidFill>
                <a:latin typeface="Calibri" panose="020F0502020204030204" pitchFamily="34" charset="0"/>
              </a:rPr>
              <a:t>Lichtschutz für brennbare Stoffe, Gifte &amp; Suchtgifte</a:t>
            </a:r>
            <a:r>
              <a:rPr lang="de-DE" sz="1800" b="0" i="0" u="none" strike="noStrike" baseline="0" dirty="0">
                <a:solidFill>
                  <a:srgbClr val="000000"/>
                </a:solidFill>
                <a:latin typeface="Calibri" panose="020F0502020204030204" pitchFamily="34" charset="0"/>
              </a:rPr>
              <a:t>. Für alle lichtempfindlichen Arzneimittel gilt: Aufbewahrung im Überkarton.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Gifte &amp; Suchtgifte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pic>
        <p:nvPicPr>
          <p:cNvPr id="7170" name="Picture 2" descr="Insuline richtig anwenden: diabetesportal.at">
            <a:extLst>
              <a:ext uri="{FF2B5EF4-FFF2-40B4-BE49-F238E27FC236}">
                <a16:creationId xmlns:a16="http://schemas.microsoft.com/office/drawing/2014/main" id="{66A45D84-466B-072F-A24A-2C8201A26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704" y="4276724"/>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eromuc 600mg lösliche Tabletten – Vamida">
            <a:extLst>
              <a:ext uri="{FF2B5EF4-FFF2-40B4-BE49-F238E27FC236}">
                <a16:creationId xmlns:a16="http://schemas.microsoft.com/office/drawing/2014/main" id="{208CD32B-35DB-7D82-3401-65328DFD6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711" y="4276724"/>
            <a:ext cx="2143125" cy="2143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le 4">
            <a:extLst>
              <a:ext uri="{FF2B5EF4-FFF2-40B4-BE49-F238E27FC236}">
                <a16:creationId xmlns:a16="http://schemas.microsoft.com/office/drawing/2014/main" id="{3618B44C-2742-9886-2BD1-DDBA7C15477E}"/>
              </a:ext>
            </a:extLst>
          </p:cNvPr>
          <p:cNvGraphicFramePr>
            <a:graphicFrameLocks noGrp="1"/>
          </p:cNvGraphicFramePr>
          <p:nvPr>
            <p:extLst>
              <p:ext uri="{D42A27DB-BD31-4B8C-83A1-F6EECF244321}">
                <p14:modId xmlns:p14="http://schemas.microsoft.com/office/powerpoint/2010/main" val="321472589"/>
              </p:ext>
            </p:extLst>
          </p:nvPr>
        </p:nvGraphicFramePr>
        <p:xfrm>
          <a:off x="245327" y="2581276"/>
          <a:ext cx="11452302" cy="847724"/>
        </p:xfrm>
        <a:graphic>
          <a:graphicData uri="http://schemas.openxmlformats.org/drawingml/2006/table">
            <a:tbl>
              <a:tblPr firstRow="1" bandRow="1">
                <a:tableStyleId>{5C22544A-7EE6-4342-B048-85BDC9FD1C3A}</a:tableStyleId>
              </a:tblPr>
              <a:tblGrid>
                <a:gridCol w="11452302">
                  <a:extLst>
                    <a:ext uri="{9D8B030D-6E8A-4147-A177-3AD203B41FA5}">
                      <a16:colId xmlns:a16="http://schemas.microsoft.com/office/drawing/2014/main" val="109523319"/>
                    </a:ext>
                  </a:extLst>
                </a:gridCol>
              </a:tblGrid>
              <a:tr h="423862">
                <a:tc>
                  <a:txBody>
                    <a:bodyPr/>
                    <a:lstStyle/>
                    <a:p>
                      <a:endParaRPr lang="de-DE"/>
                    </a:p>
                  </a:txBody>
                  <a:tcPr/>
                </a:tc>
                <a:extLst>
                  <a:ext uri="{0D108BD9-81ED-4DB2-BD59-A6C34878D82A}">
                    <a16:rowId xmlns:a16="http://schemas.microsoft.com/office/drawing/2014/main" val="3927737888"/>
                  </a:ext>
                </a:extLst>
              </a:tr>
              <a:tr h="423862">
                <a:tc>
                  <a:txBody>
                    <a:bodyPr/>
                    <a:lstStyle/>
                    <a:p>
                      <a:endParaRPr lang="de-DE" dirty="0"/>
                    </a:p>
                  </a:txBody>
                  <a:tcPr/>
                </a:tc>
                <a:extLst>
                  <a:ext uri="{0D108BD9-81ED-4DB2-BD59-A6C34878D82A}">
                    <a16:rowId xmlns:a16="http://schemas.microsoft.com/office/drawing/2014/main" val="840526474"/>
                  </a:ext>
                </a:extLst>
              </a:tr>
            </a:tbl>
          </a:graphicData>
        </a:graphic>
      </p:graphicFrame>
    </p:spTree>
    <p:extLst>
      <p:ext uri="{BB962C8B-B14F-4D97-AF65-F5344CB8AC3E}">
        <p14:creationId xmlns:p14="http://schemas.microsoft.com/office/powerpoint/2010/main" val="1895208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9" name="Rectangle 8218">
            <a:extLst>
              <a:ext uri="{FF2B5EF4-FFF2-40B4-BE49-F238E27FC236}">
                <a16:creationId xmlns:a16="http://schemas.microsoft.com/office/drawing/2014/main" id="{ADC09A0A-5EF7-45F4-B8EE-54903540B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8FF7A695-17B7-F54E-6DF2-C0BD2B1B03E9}"/>
              </a:ext>
            </a:extLst>
          </p:cNvPr>
          <p:cNvPicPr>
            <a:picLocks noChangeAspect="1"/>
          </p:cNvPicPr>
          <p:nvPr/>
        </p:nvPicPr>
        <p:blipFill>
          <a:blip r:embed="rId2"/>
          <a:stretch>
            <a:fillRect/>
          </a:stretch>
        </p:blipFill>
        <p:spPr>
          <a:xfrm>
            <a:off x="7339882" y="12693"/>
            <a:ext cx="4795285" cy="1721711"/>
          </a:xfrm>
          <a:prstGeom prst="rect">
            <a:avLst/>
          </a:prstGeom>
        </p:spPr>
      </p:pic>
      <p:pic>
        <p:nvPicPr>
          <p:cNvPr id="8196" name="Picture 4" descr="Das gehört in die Hausapotheke | ABDA">
            <a:extLst>
              <a:ext uri="{FF2B5EF4-FFF2-40B4-BE49-F238E27FC236}">
                <a16:creationId xmlns:a16="http://schemas.microsoft.com/office/drawing/2014/main" id="{B9BABAB7-47BF-1C18-8516-695E289A2C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01953" y="2842223"/>
            <a:ext cx="2985247" cy="388130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alken Apotheke Wels">
            <a:extLst>
              <a:ext uri="{FF2B5EF4-FFF2-40B4-BE49-F238E27FC236}">
                <a16:creationId xmlns:a16="http://schemas.microsoft.com/office/drawing/2014/main" id="{BA0438AE-F51C-8155-02B8-78B5D2E049C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7524" y="1925717"/>
            <a:ext cx="2331720" cy="1230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FB00B5F9-5B44-9491-FC68-B8DDAD11F5EE}"/>
              </a:ext>
            </a:extLst>
          </p:cNvPr>
          <p:cNvSpPr txBox="1"/>
          <p:nvPr/>
        </p:nvSpPr>
        <p:spPr>
          <a:xfrm>
            <a:off x="0" y="134471"/>
            <a:ext cx="12069244" cy="6710835"/>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12. </a:t>
            </a:r>
            <a:r>
              <a:rPr lang="en-US" sz="2000" dirty="0" err="1">
                <a:solidFill>
                  <a:srgbClr val="FF0000"/>
                </a:solidFill>
              </a:rPr>
              <a:t>Hausapotheke</a:t>
            </a:r>
            <a:endParaRPr lang="en-US" sz="2000" dirty="0">
              <a:solidFill>
                <a:srgbClr val="FF0000"/>
              </a:solidFill>
            </a:endParaRPr>
          </a:p>
          <a:p>
            <a:pPr indent="-228600">
              <a:lnSpc>
                <a:spcPct val="90000"/>
              </a:lnSpc>
              <a:spcAft>
                <a:spcPts val="600"/>
              </a:spcAft>
              <a:buFont typeface="Arial" panose="020B0604020202020204" pitchFamily="34" charset="0"/>
              <a:buChar char="•"/>
            </a:pPr>
            <a:r>
              <a:rPr lang="en-US" sz="2000" dirty="0" err="1"/>
              <a:t>Kontrolle</a:t>
            </a:r>
            <a:r>
              <a:rPr lang="en-US" sz="2000" dirty="0"/>
              <a:t> der </a:t>
            </a:r>
            <a:r>
              <a:rPr lang="en-US" sz="2000" dirty="0" err="1"/>
              <a:t>Hausapotheke</a:t>
            </a:r>
            <a:r>
              <a:rPr lang="en-US" sz="2000" dirty="0"/>
              <a:t> (</a:t>
            </a:r>
            <a:r>
              <a:rPr lang="en-US" sz="2000" dirty="0" err="1"/>
              <a:t>mindestens</a:t>
            </a:r>
            <a:r>
              <a:rPr lang="en-US" sz="2000" dirty="0"/>
              <a:t> 2x/</a:t>
            </a:r>
            <a:r>
              <a:rPr lang="en-US" sz="2000" dirty="0" err="1"/>
              <a:t>Jahr</a:t>
            </a:r>
            <a:r>
              <a:rPr lang="en-US" sz="2000" dirty="0"/>
              <a:t>)</a:t>
            </a:r>
          </a:p>
          <a:p>
            <a:pPr indent="-228600">
              <a:lnSpc>
                <a:spcPct val="90000"/>
              </a:lnSpc>
              <a:spcAft>
                <a:spcPts val="600"/>
              </a:spcAft>
              <a:buFont typeface="Arial" panose="020B0604020202020204" pitchFamily="34" charset="0"/>
              <a:buChar char="•"/>
            </a:pPr>
            <a:r>
              <a:rPr lang="en-US" sz="2000" dirty="0" err="1"/>
              <a:t>Richtige</a:t>
            </a:r>
            <a:r>
              <a:rPr lang="en-US" sz="2000" dirty="0"/>
              <a:t> </a:t>
            </a:r>
            <a:r>
              <a:rPr lang="en-US" sz="2000" dirty="0" err="1"/>
              <a:t>Bestückung</a:t>
            </a:r>
            <a:r>
              <a:rPr lang="en-US" sz="2000" dirty="0"/>
              <a:t> der </a:t>
            </a:r>
            <a:r>
              <a:rPr lang="en-US" sz="2000" dirty="0" err="1"/>
              <a:t>Hausapotheke</a:t>
            </a:r>
            <a:endParaRPr lang="en-US" sz="2000" dirty="0"/>
          </a:p>
          <a:p>
            <a:pPr indent="-228600">
              <a:lnSpc>
                <a:spcPct val="90000"/>
              </a:lnSpc>
              <a:spcAft>
                <a:spcPts val="600"/>
              </a:spcAft>
              <a:buFont typeface="Arial" panose="020B0604020202020204" pitchFamily="34" charset="0"/>
              <a:buChar char="•"/>
            </a:pPr>
            <a:r>
              <a:rPr lang="en-US" sz="2000" dirty="0" err="1"/>
              <a:t>Basisausstattung</a:t>
            </a:r>
            <a:r>
              <a:rPr lang="en-US" sz="2000" dirty="0"/>
              <a:t> </a:t>
            </a:r>
            <a:r>
              <a:rPr lang="en-US" sz="2000" dirty="0" err="1"/>
              <a:t>einer</a:t>
            </a:r>
            <a:r>
              <a:rPr lang="en-US" sz="2000" dirty="0"/>
              <a:t> </a:t>
            </a:r>
            <a:r>
              <a:rPr lang="en-US" sz="2000" dirty="0" err="1"/>
              <a:t>Hausapotheke</a:t>
            </a:r>
            <a:r>
              <a:rPr lang="en-US" sz="2000" dirty="0"/>
              <a:t>:</a:t>
            </a:r>
          </a:p>
          <a:p>
            <a:pPr indent="-228600">
              <a:lnSpc>
                <a:spcPct val="90000"/>
              </a:lnSpc>
              <a:spcAft>
                <a:spcPts val="600"/>
              </a:spcAft>
              <a:buFont typeface="Arial" panose="020B0604020202020204" pitchFamily="34" charset="0"/>
              <a:buChar char="•"/>
            </a:pPr>
            <a:r>
              <a:rPr lang="en-US" sz="2000" dirty="0"/>
              <a:t>Für </a:t>
            </a:r>
            <a:r>
              <a:rPr lang="en-US" sz="2000" dirty="0" err="1"/>
              <a:t>Erste</a:t>
            </a:r>
            <a:r>
              <a:rPr lang="en-US" sz="2000" dirty="0"/>
              <a:t> </a:t>
            </a:r>
            <a:r>
              <a:rPr lang="en-US" sz="2000" dirty="0" err="1"/>
              <a:t>Hilfe</a:t>
            </a:r>
            <a:r>
              <a:rPr lang="en-US" sz="2000" dirty="0"/>
              <a:t> &amp; </a:t>
            </a:r>
            <a:r>
              <a:rPr lang="en-US" sz="2000" dirty="0" err="1"/>
              <a:t>Einfache</a:t>
            </a:r>
            <a:r>
              <a:rPr lang="en-US" sz="2000" dirty="0"/>
              <a:t> </a:t>
            </a:r>
            <a:r>
              <a:rPr lang="en-US" sz="2000" dirty="0" err="1"/>
              <a:t>alltägliche</a:t>
            </a:r>
            <a:r>
              <a:rPr lang="en-US" sz="2000" dirty="0"/>
              <a:t> </a:t>
            </a:r>
            <a:r>
              <a:rPr lang="en-US" sz="2000" dirty="0" err="1"/>
              <a:t>Infekte</a:t>
            </a:r>
            <a:r>
              <a:rPr lang="en-US" sz="2000" dirty="0"/>
              <a:t> &amp; </a:t>
            </a:r>
            <a:r>
              <a:rPr lang="en-US" sz="2000" dirty="0" err="1"/>
              <a:t>Unpässlichkeiten</a:t>
            </a:r>
            <a:endParaRPr lang="en-US" sz="2000" dirty="0"/>
          </a:p>
          <a:p>
            <a:pPr indent="-228600">
              <a:lnSpc>
                <a:spcPct val="90000"/>
              </a:lnSpc>
              <a:spcAft>
                <a:spcPts val="600"/>
              </a:spcAft>
              <a:buFont typeface="Arial" panose="020B0604020202020204" pitchFamily="34" charset="0"/>
              <a:buChar char="•"/>
            </a:pPr>
            <a:r>
              <a:rPr lang="en-US" sz="2000" dirty="0" err="1"/>
              <a:t>Rezeptpflichtige</a:t>
            </a:r>
            <a:r>
              <a:rPr lang="en-US" sz="2000" dirty="0"/>
              <a:t> </a:t>
            </a:r>
            <a:r>
              <a:rPr lang="en-US" sz="2000" dirty="0" err="1"/>
              <a:t>Arzneimittel</a:t>
            </a:r>
            <a:r>
              <a:rPr lang="en-US" sz="2000" dirty="0"/>
              <a:t> </a:t>
            </a:r>
            <a:r>
              <a:rPr lang="en-US" sz="2000" dirty="0" err="1"/>
              <a:t>nur</a:t>
            </a:r>
            <a:r>
              <a:rPr lang="en-US" sz="2000" dirty="0"/>
              <a:t> für die Dauer der </a:t>
            </a:r>
            <a:r>
              <a:rPr lang="en-US" sz="2000" dirty="0" err="1"/>
              <a:t>Therapie</a:t>
            </a:r>
            <a:r>
              <a:rPr lang="en-US" sz="2000" dirty="0"/>
              <a:t> </a:t>
            </a:r>
            <a:r>
              <a:rPr lang="en-US" sz="2000" dirty="0" err="1"/>
              <a:t>einnehmen</a:t>
            </a:r>
            <a:endParaRPr lang="en-US" sz="2000" dirty="0"/>
          </a:p>
          <a:p>
            <a:pPr indent="-228600">
              <a:lnSpc>
                <a:spcPct val="90000"/>
              </a:lnSpc>
              <a:spcAft>
                <a:spcPts val="600"/>
              </a:spcAft>
              <a:buFont typeface="Arial" panose="020B0604020202020204" pitchFamily="34" charset="0"/>
              <a:buChar char="•"/>
            </a:pPr>
            <a:r>
              <a:rPr lang="en-US" sz="2000" dirty="0" err="1"/>
              <a:t>Richtige</a:t>
            </a:r>
            <a:r>
              <a:rPr lang="en-US" sz="2000" dirty="0"/>
              <a:t> </a:t>
            </a:r>
            <a:r>
              <a:rPr lang="en-US" sz="2000" dirty="0" err="1"/>
              <a:t>Aufbewahrung</a:t>
            </a:r>
            <a:r>
              <a:rPr lang="en-US" sz="2000" dirty="0"/>
              <a:t> der </a:t>
            </a:r>
            <a:r>
              <a:rPr lang="en-US" sz="2000" dirty="0" err="1"/>
              <a:t>Hausapotheke</a:t>
            </a:r>
            <a:r>
              <a:rPr lang="en-US" sz="2000" dirty="0"/>
              <a:t> (</a:t>
            </a:r>
            <a:r>
              <a:rPr lang="en-US" sz="2000" dirty="0" err="1"/>
              <a:t>ein</a:t>
            </a:r>
            <a:r>
              <a:rPr lang="en-US" sz="2000" dirty="0"/>
              <a:t> </a:t>
            </a:r>
            <a:r>
              <a:rPr lang="en-US" sz="2000" dirty="0" err="1"/>
              <a:t>kühler</a:t>
            </a:r>
            <a:r>
              <a:rPr lang="en-US" sz="2000" dirty="0"/>
              <a:t> </a:t>
            </a:r>
            <a:r>
              <a:rPr lang="en-US" sz="2000" dirty="0" err="1"/>
              <a:t>Raum</a:t>
            </a:r>
            <a:r>
              <a:rPr lang="en-US" sz="2000" dirty="0"/>
              <a:t> </a:t>
            </a:r>
            <a:r>
              <a:rPr lang="en-US" sz="2000" dirty="0" err="1"/>
              <a:t>wird</a:t>
            </a:r>
            <a:r>
              <a:rPr lang="en-US" sz="2000" dirty="0"/>
              <a:t> </a:t>
            </a:r>
            <a:r>
              <a:rPr lang="en-US" sz="2000" dirty="0" err="1"/>
              <a:t>empfohlen</a:t>
            </a:r>
            <a:r>
              <a:rPr lang="en-US" sz="2000" dirty="0"/>
              <a:t>)</a:t>
            </a:r>
          </a:p>
          <a:p>
            <a:pPr indent="-228600">
              <a:lnSpc>
                <a:spcPct val="90000"/>
              </a:lnSpc>
              <a:spcAft>
                <a:spcPts val="600"/>
              </a:spcAft>
              <a:buFont typeface="Arial" panose="020B0604020202020204" pitchFamily="34" charset="0"/>
              <a:buChar char="•"/>
            </a:pPr>
            <a:r>
              <a:rPr lang="en-US" sz="2000" dirty="0"/>
              <a:t>Die </a:t>
            </a:r>
            <a:r>
              <a:rPr lang="en-US" sz="2000" dirty="0" err="1"/>
              <a:t>Hausapotheke</a:t>
            </a:r>
            <a:r>
              <a:rPr lang="en-US" sz="2000" dirty="0"/>
              <a:t> </a:t>
            </a:r>
            <a:r>
              <a:rPr lang="en-US" sz="2000" dirty="0" err="1"/>
              <a:t>soll</a:t>
            </a:r>
            <a:r>
              <a:rPr lang="en-US" sz="2000" dirty="0"/>
              <a:t> </a:t>
            </a:r>
            <a:r>
              <a:rPr lang="en-US" sz="2000" dirty="0" err="1"/>
              <a:t>leicht</a:t>
            </a:r>
            <a:r>
              <a:rPr lang="en-US" sz="2000" dirty="0"/>
              <a:t> </a:t>
            </a:r>
            <a:r>
              <a:rPr lang="en-US" sz="2000" dirty="0" err="1"/>
              <a:t>zugänglich</a:t>
            </a:r>
            <a:r>
              <a:rPr lang="en-US" sz="2000" dirty="0"/>
              <a:t>, </a:t>
            </a:r>
            <a:r>
              <a:rPr lang="en-US" sz="2000" dirty="0" err="1"/>
              <a:t>aber</a:t>
            </a:r>
            <a:r>
              <a:rPr lang="en-US" sz="2000" dirty="0"/>
              <a:t> für Kinder </a:t>
            </a:r>
            <a:r>
              <a:rPr lang="en-US" sz="2000" dirty="0" err="1"/>
              <a:t>unerreichbar</a:t>
            </a:r>
            <a:r>
              <a:rPr lang="en-US" sz="2000" dirty="0"/>
              <a:t> sein</a:t>
            </a:r>
          </a:p>
          <a:p>
            <a:pPr indent="-228600">
              <a:lnSpc>
                <a:spcPct val="90000"/>
              </a:lnSpc>
              <a:spcAft>
                <a:spcPts val="600"/>
              </a:spcAft>
              <a:buFont typeface="Arial" panose="020B0604020202020204" pitchFamily="34" charset="0"/>
              <a:buChar char="•"/>
            </a:pPr>
            <a:r>
              <a:rPr lang="en-US" sz="2000" dirty="0"/>
              <a:t>Für </a:t>
            </a:r>
            <a:r>
              <a:rPr lang="en-US" sz="2000" dirty="0" err="1"/>
              <a:t>Zugangsberechtigte</a:t>
            </a:r>
            <a:r>
              <a:rPr lang="en-US" sz="2000" dirty="0"/>
              <a:t> </a:t>
            </a:r>
            <a:r>
              <a:rPr lang="en-US" sz="2000" dirty="0" err="1"/>
              <a:t>zur</a:t>
            </a:r>
            <a:r>
              <a:rPr lang="en-US" sz="2000" dirty="0"/>
              <a:t> </a:t>
            </a:r>
            <a:r>
              <a:rPr lang="en-US" sz="2000" dirty="0" err="1"/>
              <a:t>Hausapotheke</a:t>
            </a:r>
            <a:r>
              <a:rPr lang="en-US" sz="2000" dirty="0"/>
              <a:t> </a:t>
            </a:r>
            <a:r>
              <a:rPr lang="en-US" sz="2000" dirty="0" err="1"/>
              <a:t>soll</a:t>
            </a:r>
            <a:r>
              <a:rPr lang="en-US" sz="2000" dirty="0"/>
              <a:t> der </a:t>
            </a:r>
            <a:r>
              <a:rPr lang="en-US" sz="2000" dirty="0" err="1"/>
              <a:t>Schlüssel</a:t>
            </a:r>
            <a:r>
              <a:rPr lang="en-US" sz="2000" dirty="0"/>
              <a:t> </a:t>
            </a:r>
            <a:r>
              <a:rPr lang="en-US" sz="2000" dirty="0" err="1"/>
              <a:t>leicht</a:t>
            </a:r>
            <a:r>
              <a:rPr lang="en-US" sz="2000" dirty="0"/>
              <a:t> </a:t>
            </a:r>
            <a:r>
              <a:rPr lang="en-US" sz="2000" dirty="0" err="1"/>
              <a:t>erreichbar</a:t>
            </a:r>
            <a:r>
              <a:rPr lang="en-US" sz="2000" dirty="0"/>
              <a:t> sein</a:t>
            </a:r>
          </a:p>
          <a:p>
            <a:pPr indent="-228600">
              <a:lnSpc>
                <a:spcPct val="90000"/>
              </a:lnSpc>
              <a:spcAft>
                <a:spcPts val="600"/>
              </a:spcAft>
              <a:buFont typeface="Arial" panose="020B0604020202020204" pitchFamily="34" charset="0"/>
              <a:buChar char="•"/>
            </a:pPr>
            <a:r>
              <a:rPr lang="en-US" sz="2000" dirty="0"/>
              <a:t>Die </a:t>
            </a:r>
            <a:r>
              <a:rPr lang="en-US" sz="2000" dirty="0" err="1"/>
              <a:t>Arzneimittel</a:t>
            </a:r>
            <a:r>
              <a:rPr lang="en-US" sz="2000" dirty="0"/>
              <a:t> </a:t>
            </a:r>
            <a:r>
              <a:rPr lang="en-US" sz="2000" dirty="0" err="1"/>
              <a:t>sollen</a:t>
            </a:r>
            <a:r>
              <a:rPr lang="en-US" sz="2000" dirty="0"/>
              <a:t> </a:t>
            </a:r>
            <a:r>
              <a:rPr lang="en-US" sz="2000" dirty="0" err="1"/>
              <a:t>innerhalb</a:t>
            </a:r>
            <a:r>
              <a:rPr lang="en-US" sz="2000" dirty="0"/>
              <a:t> der </a:t>
            </a:r>
            <a:r>
              <a:rPr lang="en-US" sz="2000" dirty="0" err="1"/>
              <a:t>Hausapotheke</a:t>
            </a:r>
            <a:r>
              <a:rPr lang="en-US" sz="2000" dirty="0"/>
              <a:t> </a:t>
            </a:r>
            <a:r>
              <a:rPr lang="en-US" sz="2000" dirty="0" err="1"/>
              <a:t>übersichtlich</a:t>
            </a:r>
            <a:r>
              <a:rPr lang="en-US" sz="2000" dirty="0"/>
              <a:t> </a:t>
            </a:r>
            <a:r>
              <a:rPr lang="en-US" sz="2000" dirty="0" err="1"/>
              <a:t>gelagert</a:t>
            </a:r>
            <a:r>
              <a:rPr lang="en-US" sz="2000" dirty="0"/>
              <a:t> </a:t>
            </a:r>
            <a:r>
              <a:rPr lang="en-US" sz="2000" dirty="0" err="1"/>
              <a:t>werden</a:t>
            </a:r>
            <a:endParaRPr lang="en-US" sz="2000" dirty="0"/>
          </a:p>
          <a:p>
            <a:pPr indent="-228600">
              <a:lnSpc>
                <a:spcPct val="90000"/>
              </a:lnSpc>
              <a:spcAft>
                <a:spcPts val="600"/>
              </a:spcAft>
              <a:buFont typeface="Arial" panose="020B0604020202020204" pitchFamily="34" charset="0"/>
              <a:buChar char="•"/>
            </a:pPr>
            <a:r>
              <a:rPr lang="en-US" sz="2000" dirty="0" err="1"/>
              <a:t>Vor</a:t>
            </a:r>
            <a:r>
              <a:rPr lang="en-US" sz="2000" dirty="0"/>
              <a:t> der </a:t>
            </a:r>
            <a:r>
              <a:rPr lang="en-US" sz="2000" dirty="0" err="1"/>
              <a:t>Anwendung</a:t>
            </a:r>
            <a:r>
              <a:rPr lang="en-US" sz="2000" dirty="0"/>
              <a:t> von </a:t>
            </a:r>
            <a:r>
              <a:rPr lang="en-US" sz="2000" dirty="0" err="1"/>
              <a:t>Arzneimitteln</a:t>
            </a:r>
            <a:r>
              <a:rPr lang="en-US" sz="2000" dirty="0"/>
              <a:t>: </a:t>
            </a:r>
            <a:r>
              <a:rPr lang="en-US" sz="2000" dirty="0" err="1"/>
              <a:t>Beipackzettel</a:t>
            </a:r>
            <a:r>
              <a:rPr lang="en-US" sz="2000" dirty="0"/>
              <a:t> </a:t>
            </a:r>
            <a:r>
              <a:rPr lang="en-US" sz="2000" dirty="0" err="1"/>
              <a:t>lesen</a:t>
            </a:r>
            <a:endParaRPr lang="en-US" sz="2000" dirty="0"/>
          </a:p>
          <a:p>
            <a:pPr indent="-228600">
              <a:lnSpc>
                <a:spcPct val="90000"/>
              </a:lnSpc>
              <a:spcAft>
                <a:spcPts val="600"/>
              </a:spcAft>
              <a:buFont typeface="Arial" panose="020B0604020202020204" pitchFamily="34" charset="0"/>
              <a:buChar char="•"/>
            </a:pPr>
            <a:r>
              <a:rPr lang="en-US" sz="2000" dirty="0" err="1"/>
              <a:t>Dosierungsangaben</a:t>
            </a:r>
            <a:r>
              <a:rPr lang="en-US" sz="2000" dirty="0"/>
              <a:t> </a:t>
            </a:r>
            <a:r>
              <a:rPr lang="en-US" sz="2000" dirty="0" err="1"/>
              <a:t>genau</a:t>
            </a:r>
            <a:r>
              <a:rPr lang="en-US" sz="2000" dirty="0"/>
              <a:t> </a:t>
            </a:r>
            <a:r>
              <a:rPr lang="en-US" sz="2000" dirty="0" err="1"/>
              <a:t>beachten</a:t>
            </a:r>
            <a:endParaRPr lang="en-US" sz="2000" dirty="0"/>
          </a:p>
          <a:p>
            <a:pPr indent="-228600">
              <a:lnSpc>
                <a:spcPct val="90000"/>
              </a:lnSpc>
              <a:spcAft>
                <a:spcPts val="600"/>
              </a:spcAft>
              <a:buFont typeface="Arial" panose="020B0604020202020204" pitchFamily="34" charset="0"/>
              <a:buChar char="•"/>
            </a:pPr>
            <a:r>
              <a:rPr lang="en-US" sz="2000" dirty="0"/>
              <a:t>Bei </a:t>
            </a:r>
            <a:r>
              <a:rPr lang="en-US" sz="2000" dirty="0" err="1"/>
              <a:t>Nebenwirkungen</a:t>
            </a:r>
            <a:r>
              <a:rPr lang="en-US" sz="2000" dirty="0"/>
              <a:t>: </a:t>
            </a:r>
            <a:r>
              <a:rPr lang="en-US" sz="2000" dirty="0" err="1"/>
              <a:t>Medikament</a:t>
            </a:r>
            <a:r>
              <a:rPr lang="en-US" sz="2000" dirty="0"/>
              <a:t> </a:t>
            </a:r>
            <a:r>
              <a:rPr lang="en-US" sz="2000" dirty="0" err="1"/>
              <a:t>sofort</a:t>
            </a:r>
            <a:r>
              <a:rPr lang="en-US" sz="2000" dirty="0"/>
              <a:t> </a:t>
            </a:r>
            <a:r>
              <a:rPr lang="en-US" sz="2000" dirty="0" err="1"/>
              <a:t>absetzen</a:t>
            </a:r>
            <a:r>
              <a:rPr lang="en-US" sz="2000" dirty="0"/>
              <a:t>, </a:t>
            </a:r>
            <a:r>
              <a:rPr lang="en-US" sz="2000" dirty="0" err="1"/>
              <a:t>ÄrztInnen</a:t>
            </a:r>
            <a:r>
              <a:rPr lang="en-US" sz="2000" dirty="0"/>
              <a:t> / </a:t>
            </a:r>
            <a:r>
              <a:rPr lang="en-US" sz="2000" dirty="0" err="1"/>
              <a:t>ApothekerInnen</a:t>
            </a:r>
            <a:r>
              <a:rPr lang="en-US" sz="2000" dirty="0"/>
              <a:t> </a:t>
            </a:r>
            <a:r>
              <a:rPr lang="en-US" sz="2000" dirty="0" err="1"/>
              <a:t>anrufen</a:t>
            </a:r>
            <a:r>
              <a:rPr lang="en-US" sz="2000" dirty="0"/>
              <a:t> </a:t>
            </a:r>
            <a:r>
              <a:rPr lang="en-US" sz="2000" dirty="0" err="1"/>
              <a:t>bzw</a:t>
            </a:r>
            <a:r>
              <a:rPr lang="en-US" sz="2000" dirty="0"/>
              <a:t>. </a:t>
            </a:r>
            <a:r>
              <a:rPr lang="en-US" sz="2000" dirty="0" err="1"/>
              <a:t>aufsuchen</a:t>
            </a:r>
            <a:r>
              <a:rPr lang="en-US" sz="2000" dirty="0"/>
              <a:t>.</a:t>
            </a:r>
          </a:p>
          <a:p>
            <a:pPr indent="-228600">
              <a:lnSpc>
                <a:spcPct val="90000"/>
              </a:lnSpc>
              <a:spcAft>
                <a:spcPts val="600"/>
              </a:spcAft>
              <a:buFont typeface="Arial" panose="020B0604020202020204" pitchFamily="34" charset="0"/>
              <a:buChar char="•"/>
            </a:pPr>
            <a:r>
              <a:rPr lang="en-US" sz="2000" dirty="0" err="1"/>
              <a:t>Wichtige</a:t>
            </a:r>
            <a:r>
              <a:rPr lang="en-US" sz="2000" dirty="0"/>
              <a:t> </a:t>
            </a:r>
            <a:r>
              <a:rPr lang="en-US" sz="2000" dirty="0" err="1"/>
              <a:t>Telefonnummern</a:t>
            </a:r>
            <a:r>
              <a:rPr lang="en-US" sz="2000" dirty="0"/>
              <a:t> &amp; </a:t>
            </a:r>
            <a:r>
              <a:rPr lang="en-US" sz="2000" dirty="0" err="1"/>
              <a:t>Kontakte</a:t>
            </a:r>
            <a:r>
              <a:rPr lang="en-US" sz="2000" dirty="0"/>
              <a:t>:</a:t>
            </a:r>
          </a:p>
          <a:p>
            <a:pPr indent="-228600">
              <a:lnSpc>
                <a:spcPct val="90000"/>
              </a:lnSpc>
              <a:spcAft>
                <a:spcPts val="600"/>
              </a:spcAft>
              <a:buFont typeface="Arial" panose="020B0604020202020204" pitchFamily="34" charset="0"/>
              <a:buChar char="•"/>
            </a:pPr>
            <a:r>
              <a:rPr lang="en-US" sz="2000" dirty="0" err="1"/>
              <a:t>Rettungsdienst</a:t>
            </a:r>
            <a:r>
              <a:rPr lang="en-US" sz="2000" dirty="0"/>
              <a:t>: 144</a:t>
            </a:r>
          </a:p>
          <a:p>
            <a:pPr indent="-228600">
              <a:lnSpc>
                <a:spcPct val="90000"/>
              </a:lnSpc>
              <a:spcAft>
                <a:spcPts val="600"/>
              </a:spcAft>
              <a:buFont typeface="Arial" panose="020B0604020202020204" pitchFamily="34" charset="0"/>
              <a:buChar char="•"/>
            </a:pPr>
            <a:r>
              <a:rPr lang="en-US" sz="2000" dirty="0" err="1"/>
              <a:t>Ärztenachtdienst</a:t>
            </a:r>
            <a:r>
              <a:rPr lang="en-US" sz="2000" dirty="0"/>
              <a:t>: 141</a:t>
            </a:r>
          </a:p>
          <a:p>
            <a:pPr indent="-228600">
              <a:lnSpc>
                <a:spcPct val="90000"/>
              </a:lnSpc>
              <a:spcAft>
                <a:spcPts val="600"/>
              </a:spcAft>
              <a:buFont typeface="Arial" panose="020B0604020202020204" pitchFamily="34" charset="0"/>
              <a:buChar char="•"/>
            </a:pPr>
            <a:r>
              <a:rPr lang="en-US" sz="2000" dirty="0" err="1"/>
              <a:t>Vergiftungszentrale</a:t>
            </a:r>
            <a:r>
              <a:rPr lang="en-US" sz="2000" dirty="0"/>
              <a:t>: 01/406 43 43</a:t>
            </a:r>
            <a:endParaRPr lang="en-US" sz="2000" b="1" dirty="0"/>
          </a:p>
          <a:p>
            <a:pPr indent="-228600">
              <a:lnSpc>
                <a:spcPct val="90000"/>
              </a:lnSpc>
              <a:spcAft>
                <a:spcPts val="600"/>
              </a:spcAft>
              <a:buFont typeface="Arial" panose="020B0604020202020204" pitchFamily="34" charset="0"/>
              <a:buChar char="•"/>
            </a:pPr>
            <a:r>
              <a:rPr lang="en-US" sz="2000" b="1" dirty="0" err="1"/>
              <a:t>Apotheken-Notruf</a:t>
            </a:r>
            <a:r>
              <a:rPr lang="en-US" sz="2000" b="1" dirty="0"/>
              <a:t>: 1455 </a:t>
            </a:r>
            <a:r>
              <a:rPr lang="en-US" sz="2000" b="1" dirty="0" err="1"/>
              <a:t>Apotheken</a:t>
            </a:r>
            <a:r>
              <a:rPr lang="en-US" sz="2000" b="1" dirty="0"/>
              <a:t>-App</a:t>
            </a:r>
          </a:p>
        </p:txBody>
      </p:sp>
    </p:spTree>
    <p:extLst>
      <p:ext uri="{BB962C8B-B14F-4D97-AF65-F5344CB8AC3E}">
        <p14:creationId xmlns:p14="http://schemas.microsoft.com/office/powerpoint/2010/main" val="1204710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61BE0A5-33DC-3DBF-20FF-F970F3C1204C}"/>
              </a:ext>
            </a:extLst>
          </p:cNvPr>
          <p:cNvSpPr txBox="1"/>
          <p:nvPr/>
        </p:nvSpPr>
        <p:spPr>
          <a:xfrm>
            <a:off x="256478" y="234176"/>
            <a:ext cx="11508059" cy="6247864"/>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13. Haltbarkeitsdatum &amp; Maximale Aufbrauchfristen </a:t>
            </a:r>
          </a:p>
          <a:p>
            <a:r>
              <a:rPr lang="de-DE" sz="2400" b="0" i="0" u="none" strike="noStrike" baseline="0" dirty="0">
                <a:solidFill>
                  <a:srgbClr val="00B0F0"/>
                </a:solidFill>
                <a:latin typeface="Calibri" panose="020F0502020204030204" pitchFamily="34" charset="0"/>
              </a:rPr>
              <a:t>13.1. Haltbarkeitsdatum </a:t>
            </a:r>
          </a:p>
          <a:p>
            <a:r>
              <a:rPr lang="de-DE" sz="1800" b="0" i="0" u="none" strike="noStrike" baseline="0" dirty="0">
                <a:solidFill>
                  <a:srgbClr val="000000"/>
                </a:solidFill>
                <a:latin typeface="Calibri" panose="020F0502020204030204" pitchFamily="34" charset="0"/>
              </a:rPr>
              <a:t>Fertigarzneimittel: Mindesthaltbarkeitsdatum bezieht sich auf die original verschlossene &amp; korrekt gelagerte Arznei </a:t>
            </a:r>
          </a:p>
          <a:p>
            <a:r>
              <a:rPr lang="de-DE" sz="1800" b="0" i="0" u="none" strike="noStrike" baseline="0" dirty="0" err="1">
                <a:solidFill>
                  <a:srgbClr val="000000"/>
                </a:solidFill>
                <a:latin typeface="Calibri" panose="020F0502020204030204" pitchFamily="34" charset="0"/>
              </a:rPr>
              <a:t>Anbruchsdatum</a:t>
            </a:r>
            <a:r>
              <a:rPr lang="de-DE" sz="1800" b="0" i="0" u="none" strike="noStrike" baseline="0" dirty="0">
                <a:solidFill>
                  <a:srgbClr val="000000"/>
                </a:solidFill>
                <a:latin typeface="Calibri" panose="020F0502020204030204" pitchFamily="34" charset="0"/>
              </a:rPr>
              <a:t>: bei flüssigen Arzneimitteln vermerken, nur beschränkt lagerfähig </a:t>
            </a:r>
          </a:p>
          <a:p>
            <a:r>
              <a:rPr lang="de-DE" sz="1800" b="0" i="0" u="none" strike="noStrike" baseline="0" dirty="0">
                <a:solidFill>
                  <a:srgbClr val="000000"/>
                </a:solidFill>
                <a:latin typeface="Calibri" panose="020F0502020204030204" pitchFamily="34" charset="0"/>
              </a:rPr>
              <a:t>Magistrale Arzneimittel: zum alsbaldigen Gebrauch, kühl lagern, Lichtschutz </a:t>
            </a:r>
          </a:p>
          <a:p>
            <a:endParaRPr lang="de-DE" sz="1800" b="0" i="0" u="none" strike="noStrike" baseline="0" dirty="0">
              <a:solidFill>
                <a:srgbClr val="000000"/>
              </a:solidFill>
              <a:latin typeface="Calibri" panose="020F0502020204030204" pitchFamily="34" charset="0"/>
            </a:endParaRPr>
          </a:p>
          <a:p>
            <a:r>
              <a:rPr lang="de-DE" sz="2400" b="0" i="0" u="none" strike="noStrike" baseline="0" dirty="0">
                <a:solidFill>
                  <a:srgbClr val="00B0F0"/>
                </a:solidFill>
                <a:latin typeface="Calibri" panose="020F0502020204030204" pitchFamily="34" charset="0"/>
              </a:rPr>
              <a:t>13.2. Maximale Aufbrauchfristen</a:t>
            </a:r>
          </a:p>
          <a:p>
            <a:r>
              <a:rPr lang="de-DE" sz="1800" b="0" i="0" u="none" strike="noStrike" baseline="0" dirty="0">
                <a:solidFill>
                  <a:srgbClr val="000000"/>
                </a:solidFill>
                <a:latin typeface="Calibri" panose="020F0502020204030204" pitchFamily="34" charset="0"/>
              </a:rPr>
              <a:t>Augentropfen 	                1 Monat 	</a:t>
            </a:r>
          </a:p>
          <a:p>
            <a:r>
              <a:rPr lang="de-DE" sz="1800" b="0" i="0" u="none" strike="noStrike" baseline="0" dirty="0">
                <a:solidFill>
                  <a:srgbClr val="000000"/>
                </a:solidFill>
                <a:latin typeface="Calibri" panose="020F0502020204030204" pitchFamily="34" charset="0"/>
              </a:rPr>
              <a:t>Augensalben 	                24 Wochen 	</a:t>
            </a:r>
          </a:p>
          <a:p>
            <a:r>
              <a:rPr lang="de-DE" sz="1800" b="0" i="0" u="none" strike="noStrike" baseline="0" dirty="0">
                <a:solidFill>
                  <a:srgbClr val="000000"/>
                </a:solidFill>
                <a:latin typeface="Calibri" panose="020F0502020204030204" pitchFamily="34" charset="0"/>
              </a:rPr>
              <a:t>Creme, Salbe in Tiegel 	3 Monate 	</a:t>
            </a:r>
          </a:p>
          <a:p>
            <a:r>
              <a:rPr lang="de-DE" sz="1800" b="0" i="0" u="none" strike="noStrike" baseline="0" dirty="0">
                <a:solidFill>
                  <a:srgbClr val="000000"/>
                </a:solidFill>
                <a:latin typeface="Calibri" panose="020F0502020204030204" pitchFamily="34" charset="0"/>
              </a:rPr>
              <a:t>Creme, Salbe in der Tube 	1 Jahr 	</a:t>
            </a:r>
          </a:p>
          <a:p>
            <a:r>
              <a:rPr lang="de-DE" sz="1800" b="0" i="0" u="none" strike="noStrike" baseline="0" dirty="0">
                <a:solidFill>
                  <a:srgbClr val="000000"/>
                </a:solidFill>
                <a:latin typeface="Calibri" panose="020F0502020204030204" pitchFamily="34" charset="0"/>
              </a:rPr>
              <a:t>Inhalationsflüssigkeit, </a:t>
            </a:r>
            <a:r>
              <a:rPr lang="de-DE" sz="1800" b="0" i="0" u="none" strike="noStrike" baseline="0" dirty="0" err="1">
                <a:solidFill>
                  <a:srgbClr val="000000"/>
                </a:solidFill>
                <a:latin typeface="Calibri" panose="020F0502020204030204" pitchFamily="34" charset="0"/>
              </a:rPr>
              <a:t>kons</a:t>
            </a:r>
            <a:r>
              <a:rPr lang="de-DE" sz="1800" b="0" i="0" u="none" strike="noStrike" baseline="0" dirty="0">
                <a:solidFill>
                  <a:srgbClr val="000000"/>
                </a:solidFill>
                <a:latin typeface="Calibri" panose="020F0502020204030204" pitchFamily="34" charset="0"/>
              </a:rPr>
              <a:t>. 	1 Monate 	</a:t>
            </a:r>
            <a:r>
              <a:rPr lang="de-DE" sz="1800" b="0" i="0" u="none" strike="noStrike" baseline="0" dirty="0" err="1">
                <a:solidFill>
                  <a:srgbClr val="000000"/>
                </a:solidFill>
                <a:latin typeface="Calibri" panose="020F0502020204030204" pitchFamily="34" charset="0"/>
              </a:rPr>
              <a:t>kons</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Kapseln, trocken aufbewahrt 	3 Jahre 	</a:t>
            </a:r>
          </a:p>
          <a:p>
            <a:r>
              <a:rPr lang="de-DE" sz="1800" b="0" i="0" u="none" strike="noStrike" baseline="0" dirty="0">
                <a:solidFill>
                  <a:srgbClr val="000000"/>
                </a:solidFill>
                <a:latin typeface="Calibri" panose="020F0502020204030204" pitchFamily="34" charset="0"/>
              </a:rPr>
              <a:t>Mundspülungen, </a:t>
            </a:r>
            <a:r>
              <a:rPr lang="de-DE" sz="1800" b="0" i="0" u="none" strike="noStrike" baseline="0" dirty="0" err="1">
                <a:solidFill>
                  <a:srgbClr val="000000"/>
                </a:solidFill>
                <a:latin typeface="Calibri" panose="020F0502020204030204" pitchFamily="34" charset="0"/>
              </a:rPr>
              <a:t>kons</a:t>
            </a:r>
            <a:r>
              <a:rPr lang="de-DE" sz="1800" b="0" i="0" u="none" strike="noStrike" baseline="0" dirty="0">
                <a:solidFill>
                  <a:srgbClr val="000000"/>
                </a:solidFill>
                <a:latin typeface="Calibri" panose="020F0502020204030204" pitchFamily="34" charset="0"/>
              </a:rPr>
              <a:t>. 	6 Monate 	</a:t>
            </a:r>
          </a:p>
          <a:p>
            <a:r>
              <a:rPr lang="de-DE" sz="1800" b="0" i="0" u="none" strike="noStrike" baseline="0" dirty="0">
                <a:solidFill>
                  <a:srgbClr val="000000"/>
                </a:solidFill>
                <a:latin typeface="Calibri" panose="020F0502020204030204" pitchFamily="34" charset="0"/>
              </a:rPr>
              <a:t>Nasenspray, Nasentropfen 	3 Monate 	</a:t>
            </a:r>
          </a:p>
          <a:p>
            <a:r>
              <a:rPr lang="de-DE" sz="1800" b="0" i="0" u="none" strike="noStrike" baseline="0" dirty="0">
                <a:solidFill>
                  <a:srgbClr val="000000"/>
                </a:solidFill>
                <a:latin typeface="Calibri" panose="020F0502020204030204" pitchFamily="34" charset="0"/>
              </a:rPr>
              <a:t>Ohrentropfen 	            1 - 6 Monate 	</a:t>
            </a:r>
          </a:p>
          <a:p>
            <a:r>
              <a:rPr lang="de-DE" sz="1800" b="0" i="0" u="none" strike="noStrike" baseline="0" dirty="0">
                <a:solidFill>
                  <a:srgbClr val="000000"/>
                </a:solidFill>
                <a:latin typeface="Calibri" panose="020F0502020204030204" pitchFamily="34" charset="0"/>
              </a:rPr>
              <a:t>Pulver, trocken aufbewahrt 	1 Jahr 	</a:t>
            </a:r>
          </a:p>
          <a:p>
            <a:r>
              <a:rPr lang="de-DE" sz="1800" b="0" i="0" u="none" strike="noStrike" baseline="0" dirty="0">
                <a:solidFill>
                  <a:srgbClr val="000000"/>
                </a:solidFill>
                <a:latin typeface="Calibri" panose="020F0502020204030204" pitchFamily="34" charset="0"/>
              </a:rPr>
              <a:t>Suppositorien 	                 1 Jahr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pic>
        <p:nvPicPr>
          <p:cNvPr id="4" name="Grafik 3">
            <a:extLst>
              <a:ext uri="{FF2B5EF4-FFF2-40B4-BE49-F238E27FC236}">
                <a16:creationId xmlns:a16="http://schemas.microsoft.com/office/drawing/2014/main" id="{F0807201-D9B8-FFA8-33D4-F81397ECF000}"/>
              </a:ext>
            </a:extLst>
          </p:cNvPr>
          <p:cNvPicPr>
            <a:picLocks noChangeAspect="1"/>
          </p:cNvPicPr>
          <p:nvPr/>
        </p:nvPicPr>
        <p:blipFill>
          <a:blip r:embed="rId2"/>
          <a:stretch>
            <a:fillRect/>
          </a:stretch>
        </p:blipFill>
        <p:spPr>
          <a:xfrm>
            <a:off x="8257943" y="1725651"/>
            <a:ext cx="2857500" cy="1600200"/>
          </a:xfrm>
          <a:prstGeom prst="rect">
            <a:avLst/>
          </a:prstGeom>
        </p:spPr>
      </p:pic>
      <p:pic>
        <p:nvPicPr>
          <p:cNvPr id="5" name="Grafik 4">
            <a:extLst>
              <a:ext uri="{FF2B5EF4-FFF2-40B4-BE49-F238E27FC236}">
                <a16:creationId xmlns:a16="http://schemas.microsoft.com/office/drawing/2014/main" id="{71B83B68-FEFC-6FD0-91A9-FA68C8D9C912}"/>
              </a:ext>
            </a:extLst>
          </p:cNvPr>
          <p:cNvPicPr>
            <a:picLocks noChangeAspect="1"/>
          </p:cNvPicPr>
          <p:nvPr/>
        </p:nvPicPr>
        <p:blipFill>
          <a:blip r:embed="rId3"/>
          <a:stretch>
            <a:fillRect/>
          </a:stretch>
        </p:blipFill>
        <p:spPr>
          <a:xfrm>
            <a:off x="8615130" y="3745763"/>
            <a:ext cx="2143125" cy="2143125"/>
          </a:xfrm>
          <a:prstGeom prst="rect">
            <a:avLst/>
          </a:prstGeom>
        </p:spPr>
      </p:pic>
      <p:pic>
        <p:nvPicPr>
          <p:cNvPr id="6" name="Grafik 5">
            <a:extLst>
              <a:ext uri="{FF2B5EF4-FFF2-40B4-BE49-F238E27FC236}">
                <a16:creationId xmlns:a16="http://schemas.microsoft.com/office/drawing/2014/main" id="{62BBF913-6AC7-DBE4-B8ED-001AF89DC3C7}"/>
              </a:ext>
            </a:extLst>
          </p:cNvPr>
          <p:cNvPicPr>
            <a:picLocks noChangeAspect="1"/>
          </p:cNvPicPr>
          <p:nvPr/>
        </p:nvPicPr>
        <p:blipFill>
          <a:blip r:embed="rId4"/>
          <a:stretch>
            <a:fillRect/>
          </a:stretch>
        </p:blipFill>
        <p:spPr>
          <a:xfrm>
            <a:off x="5913979" y="4388005"/>
            <a:ext cx="2505075" cy="1828800"/>
          </a:xfrm>
          <a:prstGeom prst="rect">
            <a:avLst/>
          </a:prstGeom>
        </p:spPr>
      </p:pic>
    </p:spTree>
    <p:extLst>
      <p:ext uri="{BB962C8B-B14F-4D97-AF65-F5344CB8AC3E}">
        <p14:creationId xmlns:p14="http://schemas.microsoft.com/office/powerpoint/2010/main" val="187031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2C125DC-F4A8-47F8-4F9E-49DF07CD9A6C}"/>
              </a:ext>
            </a:extLst>
          </p:cNvPr>
          <p:cNvSpPr txBox="1"/>
          <p:nvPr/>
        </p:nvSpPr>
        <p:spPr>
          <a:xfrm>
            <a:off x="301083" y="133815"/>
            <a:ext cx="11664176" cy="2554545"/>
          </a:xfrm>
          <a:prstGeom prst="rect">
            <a:avLst/>
          </a:prstGeom>
          <a:noFill/>
        </p:spPr>
        <p:txBody>
          <a:bodyPr wrap="square">
            <a:spAutoFit/>
          </a:bodyPr>
          <a:lstStyle/>
          <a:p>
            <a:r>
              <a:rPr lang="de-DE" sz="2800" b="0" i="0" u="none" strike="noStrike" baseline="0" dirty="0">
                <a:solidFill>
                  <a:srgbClr val="FF0000"/>
                </a:solidFill>
                <a:latin typeface="Calibri" panose="020F0502020204030204" pitchFamily="34" charset="0"/>
              </a:rPr>
              <a:t>14. Das Arzneimittel im Einsatz </a:t>
            </a:r>
          </a:p>
          <a:p>
            <a:r>
              <a:rPr lang="de-DE" sz="1800" b="0" i="0" u="none" strike="noStrike" baseline="0" dirty="0">
                <a:solidFill>
                  <a:srgbClr val="000000"/>
                </a:solidFill>
                <a:latin typeface="Calibri" panose="020F0502020204030204" pitchFamily="34" charset="0"/>
              </a:rPr>
              <a:t>Arzneispezialität = Fertigarzneimittel </a:t>
            </a:r>
          </a:p>
          <a:p>
            <a:r>
              <a:rPr lang="de-DE" sz="1800" b="0" i="0" u="none" strike="noStrike" baseline="0" dirty="0">
                <a:solidFill>
                  <a:srgbClr val="000000"/>
                </a:solidFill>
                <a:latin typeface="Calibri" panose="020F0502020204030204" pitchFamily="34" charset="0"/>
              </a:rPr>
              <a:t>Kennzeichen von Arzneispezialitäten: </a:t>
            </a:r>
          </a:p>
          <a:p>
            <a:r>
              <a:rPr lang="de-DE" sz="1800" b="0" i="0" u="none" strike="noStrike" baseline="0" dirty="0">
                <a:solidFill>
                  <a:srgbClr val="000000"/>
                </a:solidFill>
                <a:latin typeface="Calibri" panose="020F0502020204030204" pitchFamily="34" charset="0"/>
              </a:rPr>
              <a:t>  Im Voraus hergestellt </a:t>
            </a:r>
          </a:p>
          <a:p>
            <a:r>
              <a:rPr lang="de-DE" sz="1800" b="0" i="0" u="none" strike="noStrike" baseline="0" dirty="0">
                <a:solidFill>
                  <a:srgbClr val="000000"/>
                </a:solidFill>
                <a:latin typeface="Courier New" panose="02070309020205020404" pitchFamily="49" charset="0"/>
              </a:rPr>
              <a:t> Immer gleichbleibende Qualität </a:t>
            </a:r>
          </a:p>
          <a:p>
            <a:r>
              <a:rPr lang="de-DE" sz="1800" b="0" i="0" u="none" strike="noStrike" baseline="0" dirty="0">
                <a:solidFill>
                  <a:srgbClr val="000000"/>
                </a:solidFill>
                <a:latin typeface="Calibri" panose="020F0502020204030204" pitchFamily="34" charset="0"/>
              </a:rPr>
              <a:t> Besondere Bezeichnung („Markenname“ </a:t>
            </a:r>
            <a:r>
              <a:rPr lang="de-DE" sz="2400" b="0" i="0" u="none" strike="noStrike" baseline="0" dirty="0">
                <a:solidFill>
                  <a:srgbClr val="000000"/>
                </a:solidFill>
                <a:latin typeface="Calibri" panose="020F0502020204030204" pitchFamily="34" charset="0"/>
              </a:rPr>
              <a:t>®</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 Besondere Aufmachung (Verpackung)</a:t>
            </a:r>
          </a:p>
          <a:p>
            <a:pPr algn="l"/>
            <a:r>
              <a:rPr lang="de-DE" sz="1800" b="0" i="0" u="none" strike="noStrike" baseline="0" dirty="0">
                <a:solidFill>
                  <a:srgbClr val="000000"/>
                </a:solidFill>
                <a:latin typeface="Courier New" panose="02070309020205020404" pitchFamily="49" charset="0"/>
              </a:rPr>
              <a:t> </a:t>
            </a:r>
            <a:r>
              <a:rPr lang="de-DE" sz="1800" b="0" i="0" u="none" strike="noStrike" baseline="0" dirty="0">
                <a:solidFill>
                  <a:srgbClr val="000000"/>
                </a:solidFill>
              </a:rPr>
              <a:t>Patent </a:t>
            </a:r>
            <a:endParaRPr lang="de-DE" sz="1800" b="0" i="0" u="none" strike="noStrike" baseline="0" dirty="0">
              <a:solidFill>
                <a:srgbClr val="000000"/>
              </a:solidFill>
              <a:latin typeface="Courier New" panose="02070309020205020404" pitchFamily="49" charset="0"/>
            </a:endParaRPr>
          </a:p>
        </p:txBody>
      </p:sp>
      <p:sp>
        <p:nvSpPr>
          <p:cNvPr id="5" name="Textfeld 4">
            <a:extLst>
              <a:ext uri="{FF2B5EF4-FFF2-40B4-BE49-F238E27FC236}">
                <a16:creationId xmlns:a16="http://schemas.microsoft.com/office/drawing/2014/main" id="{5B33B6D7-87C3-A493-12EB-0A800E9AB48A}"/>
              </a:ext>
            </a:extLst>
          </p:cNvPr>
          <p:cNvSpPr txBox="1"/>
          <p:nvPr/>
        </p:nvSpPr>
        <p:spPr>
          <a:xfrm>
            <a:off x="226741" y="2609385"/>
            <a:ext cx="11738518" cy="4247317"/>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Originalware – Generika </a:t>
            </a:r>
          </a:p>
          <a:p>
            <a:endParaRPr lang="de-DE" dirty="0">
              <a:solidFill>
                <a:srgbClr val="000000"/>
              </a:solidFill>
              <a:latin typeface="Calibri" panose="020F0502020204030204" pitchFamily="34" charset="0"/>
            </a:endParaRPr>
          </a:p>
          <a:p>
            <a:pPr algn="l" fontAlgn="auto"/>
            <a:r>
              <a:rPr lang="de-DE" b="1" i="0" dirty="0">
                <a:solidFill>
                  <a:srgbClr val="000000"/>
                </a:solidFill>
                <a:effectLst/>
                <a:latin typeface="pulsbarmer-sans"/>
              </a:rPr>
              <a:t>Was sind Originalpräparate?</a:t>
            </a:r>
          </a:p>
          <a:p>
            <a:pPr algn="l" fontAlgn="auto"/>
            <a:r>
              <a:rPr lang="de-DE" b="0" i="0" dirty="0">
                <a:solidFill>
                  <a:srgbClr val="000000"/>
                </a:solidFill>
                <a:effectLst/>
                <a:latin typeface="pulsbarmer-sans"/>
              </a:rPr>
              <a:t>Originalpräparate sind </a:t>
            </a:r>
            <a:r>
              <a:rPr lang="de-DE" b="0" i="0" u="sng" dirty="0">
                <a:solidFill>
                  <a:srgbClr val="466E00"/>
                </a:solidFill>
                <a:effectLst/>
                <a:latin typeface="pulsbarmer-sans"/>
                <a:hlinkClick r:id="rId2" tooltip="Wissenswertes über Medikamente"/>
              </a:rPr>
              <a:t>Medikamente</a:t>
            </a:r>
            <a:r>
              <a:rPr lang="de-DE" b="0" i="0" dirty="0">
                <a:solidFill>
                  <a:srgbClr val="000000"/>
                </a:solidFill>
                <a:effectLst/>
                <a:latin typeface="pulsbarmer-sans"/>
              </a:rPr>
              <a:t>, die zum ersten Mal mit einem neuen Arzneistoff oder in einer besonderen Anwendungsform </a:t>
            </a:r>
            <a:r>
              <a:rPr lang="de-DE" b="0" i="0" dirty="0">
                <a:solidFill>
                  <a:srgbClr val="FF0000"/>
                </a:solidFill>
                <a:effectLst/>
                <a:latin typeface="pulsbarmer-sans"/>
              </a:rPr>
              <a:t>von forschenden Pharmaunternehmen auf den Markt gebracht werden</a:t>
            </a:r>
            <a:r>
              <a:rPr lang="de-DE" b="0" i="0" dirty="0">
                <a:solidFill>
                  <a:srgbClr val="000000"/>
                </a:solidFill>
                <a:effectLst/>
                <a:latin typeface="pulsbarmer-sans"/>
              </a:rPr>
              <a:t>. Sie tragen Markennamen und müssen ein aufwendiges und zugleich kostenintensives </a:t>
            </a:r>
            <a:r>
              <a:rPr lang="de-DE" b="0" i="0" u="sng" dirty="0">
                <a:solidFill>
                  <a:srgbClr val="466E00"/>
                </a:solidFill>
                <a:effectLst/>
                <a:latin typeface="pulsbarmer-sans"/>
                <a:hlinkClick r:id="rId3" tooltip="Zulassungsverfahren bei Medikamenten"/>
              </a:rPr>
              <a:t>Erstzulassungsverfahren</a:t>
            </a:r>
            <a:r>
              <a:rPr lang="de-DE" b="0" i="0" dirty="0">
                <a:solidFill>
                  <a:srgbClr val="000000"/>
                </a:solidFill>
                <a:effectLst/>
                <a:latin typeface="pulsbarmer-sans"/>
              </a:rPr>
              <a:t> durchlaufen. </a:t>
            </a:r>
          </a:p>
          <a:p>
            <a:pPr algn="l" fontAlgn="auto"/>
            <a:r>
              <a:rPr lang="de-DE" b="0" i="0" dirty="0">
                <a:solidFill>
                  <a:srgbClr val="000000"/>
                </a:solidFill>
                <a:effectLst/>
                <a:latin typeface="pulsbarmer-sans"/>
              </a:rPr>
              <a:t>Durch einen </a:t>
            </a:r>
            <a:r>
              <a:rPr lang="de-DE" b="0" i="0" dirty="0">
                <a:solidFill>
                  <a:srgbClr val="FF0000"/>
                </a:solidFill>
                <a:effectLst/>
                <a:latin typeface="pulsbarmer-sans"/>
              </a:rPr>
              <a:t>Patentschutz</a:t>
            </a:r>
            <a:r>
              <a:rPr lang="de-DE" b="0" i="0" dirty="0">
                <a:solidFill>
                  <a:srgbClr val="000000"/>
                </a:solidFill>
                <a:effectLst/>
                <a:latin typeface="pulsbarmer-sans"/>
              </a:rPr>
              <a:t>, meist um die 10 Jahre, genießt das forschende Pharmaunternehmen Marktexklusivität. In dieser Zeit hat es die Möglichkeit, die Entwicklungsausgaben auszugleichen.</a:t>
            </a:r>
          </a:p>
          <a:p>
            <a:pPr algn="l" fontAlgn="auto"/>
            <a:r>
              <a:rPr lang="de-DE" b="1" i="0" dirty="0">
                <a:solidFill>
                  <a:srgbClr val="000000"/>
                </a:solidFill>
                <a:effectLst/>
                <a:latin typeface="pulsbarmer-sans"/>
              </a:rPr>
              <a:t>Was sind Generika?</a:t>
            </a:r>
          </a:p>
          <a:p>
            <a:pPr algn="l" fontAlgn="auto"/>
            <a:r>
              <a:rPr lang="de-DE" b="0" i="0" dirty="0">
                <a:solidFill>
                  <a:srgbClr val="000000"/>
                </a:solidFill>
                <a:effectLst/>
                <a:latin typeface="pulsbarmer-sans"/>
              </a:rPr>
              <a:t>Generika sind Nachahmerprodukte, die in Wirkstoff Wirkstärke und Darreichungsform dem Original entsprechen. Sie können sich davon </a:t>
            </a:r>
            <a:r>
              <a:rPr lang="de-DE" b="0" i="0" dirty="0">
                <a:solidFill>
                  <a:srgbClr val="FF0000"/>
                </a:solidFill>
                <a:effectLst/>
                <a:latin typeface="pulsbarmer-sans"/>
              </a:rPr>
              <a:t>jedoch in den enthaltenen Hilfsstoffen </a:t>
            </a:r>
            <a:r>
              <a:rPr lang="de-DE" b="0" i="0" dirty="0">
                <a:solidFill>
                  <a:srgbClr val="000000"/>
                </a:solidFill>
                <a:effectLst/>
                <a:latin typeface="pulsbarmer-sans"/>
              </a:rPr>
              <a:t>unterscheiden. </a:t>
            </a:r>
          </a:p>
          <a:p>
            <a:pPr algn="l" fontAlgn="auto"/>
            <a:r>
              <a:rPr lang="de-DE" b="0" i="0" dirty="0">
                <a:solidFill>
                  <a:srgbClr val="000000"/>
                </a:solidFill>
                <a:effectLst/>
                <a:latin typeface="pulsbarmer-sans"/>
              </a:rPr>
              <a:t>Einige Originalanbieter produzieren auch die ihrem Originalpräparat entsprechenden Generika. Originalpräparate und Generika unterscheiden sich dann nicht in der Zusammensetzung, sondern nur in der Verpackung. Generika tragen meist nur den Wirkstoffnamen sowie zusätzlich den Herstellernamen.</a:t>
            </a:r>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05960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66841D5-0F09-9892-6641-B3FFA79415C0}"/>
              </a:ext>
            </a:extLst>
          </p:cNvPr>
          <p:cNvSpPr txBox="1"/>
          <p:nvPr/>
        </p:nvSpPr>
        <p:spPr>
          <a:xfrm>
            <a:off x="256478" y="211873"/>
            <a:ext cx="11430000" cy="923330"/>
          </a:xfrm>
          <a:prstGeom prst="rect">
            <a:avLst/>
          </a:prstGeom>
          <a:noFill/>
        </p:spPr>
        <p:txBody>
          <a:bodyPr wrap="square">
            <a:spAutoFit/>
          </a:bodyPr>
          <a:lstStyle/>
          <a:p>
            <a:r>
              <a:rPr lang="de-DE" b="0" i="0" dirty="0">
                <a:solidFill>
                  <a:srgbClr val="FF0000"/>
                </a:solidFill>
                <a:effectLst/>
                <a:latin typeface="Google Sans"/>
              </a:rPr>
              <a:t>Registered ® </a:t>
            </a:r>
            <a:r>
              <a:rPr lang="de-DE" b="0" i="0" dirty="0">
                <a:solidFill>
                  <a:srgbClr val="040C28"/>
                </a:solidFill>
                <a:effectLst/>
                <a:latin typeface="Google Sans"/>
              </a:rPr>
              <a:t>(Registrierte Marke)</a:t>
            </a:r>
            <a:r>
              <a:rPr lang="de-DE" b="0" i="0" dirty="0">
                <a:solidFill>
                  <a:srgbClr val="202124"/>
                </a:solidFill>
                <a:effectLst/>
                <a:latin typeface="Google Sans"/>
              </a:rPr>
              <a:t>eingetragen und somit registriert wurde. Das Gesetz verpflichtet nicht zur Verwendung des Zeichens ® für eine registrierte Marke. Es ist jedoch nicht erlaubt, das Zeichen ® zu verwenden, wenn die Marke nicht eingetragen ist bzw. solange die Marke noch in der Anmeldephase ist.</a:t>
            </a:r>
            <a:endParaRPr lang="de-DE" dirty="0"/>
          </a:p>
        </p:txBody>
      </p:sp>
      <p:sp>
        <p:nvSpPr>
          <p:cNvPr id="5" name="Textfeld 4">
            <a:extLst>
              <a:ext uri="{FF2B5EF4-FFF2-40B4-BE49-F238E27FC236}">
                <a16:creationId xmlns:a16="http://schemas.microsoft.com/office/drawing/2014/main" id="{9A446E85-D53C-A3EE-81A8-E4F051E34EDB}"/>
              </a:ext>
            </a:extLst>
          </p:cNvPr>
          <p:cNvSpPr txBox="1"/>
          <p:nvPr/>
        </p:nvSpPr>
        <p:spPr>
          <a:xfrm>
            <a:off x="256478" y="1260088"/>
            <a:ext cx="11430000" cy="369332"/>
          </a:xfrm>
          <a:prstGeom prst="rect">
            <a:avLst/>
          </a:prstGeom>
          <a:noFill/>
        </p:spPr>
        <p:txBody>
          <a:bodyPr wrap="square">
            <a:spAutoFit/>
          </a:bodyPr>
          <a:lstStyle/>
          <a:p>
            <a:pPr algn="l" fontAlgn="auto"/>
            <a:endParaRPr lang="de-DE" b="0" i="0" dirty="0">
              <a:solidFill>
                <a:srgbClr val="000000"/>
              </a:solidFill>
              <a:effectLst/>
              <a:latin typeface="pulsbarmer-sans"/>
            </a:endParaRPr>
          </a:p>
        </p:txBody>
      </p:sp>
      <p:sp>
        <p:nvSpPr>
          <p:cNvPr id="7" name="Textfeld 6">
            <a:extLst>
              <a:ext uri="{FF2B5EF4-FFF2-40B4-BE49-F238E27FC236}">
                <a16:creationId xmlns:a16="http://schemas.microsoft.com/office/drawing/2014/main" id="{3E6ED2E6-8445-646C-5FAC-23BAC6AC9F68}"/>
              </a:ext>
            </a:extLst>
          </p:cNvPr>
          <p:cNvSpPr txBox="1"/>
          <p:nvPr/>
        </p:nvSpPr>
        <p:spPr>
          <a:xfrm>
            <a:off x="156117" y="1260088"/>
            <a:ext cx="11653024" cy="646331"/>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Zulassung der Arzneimittel erst bei belegbarer pharmazeutischer Wirkung durch Studien</a:t>
            </a:r>
          </a:p>
          <a:p>
            <a:endParaRPr lang="de-DE" dirty="0">
              <a:solidFill>
                <a:srgbClr val="000000"/>
              </a:solidFill>
              <a:latin typeface="Calibri" panose="020F0502020204030204" pitchFamily="34" charset="0"/>
            </a:endParaRPr>
          </a:p>
        </p:txBody>
      </p:sp>
      <p:sp>
        <p:nvSpPr>
          <p:cNvPr id="9" name="Textfeld 8">
            <a:extLst>
              <a:ext uri="{FF2B5EF4-FFF2-40B4-BE49-F238E27FC236}">
                <a16:creationId xmlns:a16="http://schemas.microsoft.com/office/drawing/2014/main" id="{F509E4A1-E3F7-8DA9-F7D3-5848262EBCB3}"/>
              </a:ext>
            </a:extLst>
          </p:cNvPr>
          <p:cNvSpPr txBox="1"/>
          <p:nvPr/>
        </p:nvSpPr>
        <p:spPr>
          <a:xfrm>
            <a:off x="256478" y="1906420"/>
            <a:ext cx="11653024" cy="923330"/>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Arzneimittelverpackung </a:t>
            </a:r>
          </a:p>
          <a:p>
            <a:r>
              <a:rPr lang="de-DE" sz="1800" b="0" i="1" u="none" strike="noStrike" baseline="0" dirty="0">
                <a:solidFill>
                  <a:srgbClr val="00B050"/>
                </a:solidFill>
                <a:latin typeface="Calibri" panose="020F0502020204030204" pitchFamily="34" charset="0"/>
              </a:rPr>
              <a:t>Primärverpackung: </a:t>
            </a:r>
            <a:endParaRPr lang="de-DE" sz="1800" b="0" i="0" u="none" strike="noStrike" baseline="0" dirty="0">
              <a:solidFill>
                <a:srgbClr val="00B05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Kommt meist mit Arzneimittel in Berührung (z. B. Blister, Tuben, Folien, Kunststoffbehälter). </a:t>
            </a:r>
            <a:endParaRPr lang="de-DE" dirty="0"/>
          </a:p>
        </p:txBody>
      </p:sp>
      <p:pic>
        <p:nvPicPr>
          <p:cNvPr id="11" name="Grafik 10">
            <a:extLst>
              <a:ext uri="{FF2B5EF4-FFF2-40B4-BE49-F238E27FC236}">
                <a16:creationId xmlns:a16="http://schemas.microsoft.com/office/drawing/2014/main" id="{F4D10FB8-FD4A-6D64-E420-05861F32BFE3}"/>
              </a:ext>
            </a:extLst>
          </p:cNvPr>
          <p:cNvPicPr>
            <a:picLocks noChangeAspect="1"/>
          </p:cNvPicPr>
          <p:nvPr/>
        </p:nvPicPr>
        <p:blipFill>
          <a:blip r:embed="rId2"/>
          <a:stretch>
            <a:fillRect/>
          </a:stretch>
        </p:blipFill>
        <p:spPr>
          <a:xfrm>
            <a:off x="9300176" y="1500070"/>
            <a:ext cx="2891824" cy="1615585"/>
          </a:xfrm>
          <a:prstGeom prst="rect">
            <a:avLst/>
          </a:prstGeom>
        </p:spPr>
      </p:pic>
      <p:pic>
        <p:nvPicPr>
          <p:cNvPr id="13" name="Grafik 12">
            <a:extLst>
              <a:ext uri="{FF2B5EF4-FFF2-40B4-BE49-F238E27FC236}">
                <a16:creationId xmlns:a16="http://schemas.microsoft.com/office/drawing/2014/main" id="{97A04466-4465-6FEC-4AFB-6F7922678B70}"/>
              </a:ext>
            </a:extLst>
          </p:cNvPr>
          <p:cNvPicPr>
            <a:picLocks noChangeAspect="1"/>
          </p:cNvPicPr>
          <p:nvPr/>
        </p:nvPicPr>
        <p:blipFill>
          <a:blip r:embed="rId3"/>
          <a:stretch>
            <a:fillRect/>
          </a:stretch>
        </p:blipFill>
        <p:spPr>
          <a:xfrm>
            <a:off x="9300176" y="3115655"/>
            <a:ext cx="2609326" cy="1734434"/>
          </a:xfrm>
          <a:prstGeom prst="rect">
            <a:avLst/>
          </a:prstGeom>
        </p:spPr>
      </p:pic>
      <p:sp>
        <p:nvSpPr>
          <p:cNvPr id="15" name="Textfeld 14">
            <a:extLst>
              <a:ext uri="{FF2B5EF4-FFF2-40B4-BE49-F238E27FC236}">
                <a16:creationId xmlns:a16="http://schemas.microsoft.com/office/drawing/2014/main" id="{2D26319A-2FA4-827C-B428-A36209874012}"/>
              </a:ext>
            </a:extLst>
          </p:cNvPr>
          <p:cNvSpPr txBox="1"/>
          <p:nvPr/>
        </p:nvSpPr>
        <p:spPr>
          <a:xfrm>
            <a:off x="282498" y="3382831"/>
            <a:ext cx="8858713" cy="1477328"/>
          </a:xfrm>
          <a:prstGeom prst="rect">
            <a:avLst/>
          </a:prstGeom>
          <a:noFill/>
        </p:spPr>
        <p:txBody>
          <a:bodyPr wrap="square">
            <a:spAutoFit/>
          </a:bodyPr>
          <a:lstStyle/>
          <a:p>
            <a:r>
              <a:rPr lang="de-DE" sz="1800" b="0" i="1" u="none" strike="noStrike" baseline="0" dirty="0">
                <a:solidFill>
                  <a:srgbClr val="00B050"/>
                </a:solidFill>
                <a:latin typeface="Calibri" panose="020F0502020204030204" pitchFamily="34" charset="0"/>
              </a:rPr>
              <a:t>Sekundärverpackung: </a:t>
            </a:r>
            <a:endParaRPr lang="de-DE" sz="1800" b="0" i="0" u="none" strike="noStrike" baseline="0" dirty="0">
              <a:solidFill>
                <a:srgbClr val="00B05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Name, Wirkstoffbezeichnung, Anzahl &amp; Art der Arzneiform, apothekenrezeptpflichtig, Wirkstoff mit Stärkeangabe pro Arzneiform, wichtige </a:t>
            </a:r>
            <a:r>
              <a:rPr lang="de-DE" sz="1800" b="0" i="0" u="none" strike="noStrike" baseline="0" dirty="0" err="1">
                <a:solidFill>
                  <a:srgbClr val="000000"/>
                </a:solidFill>
                <a:latin typeface="Calibri" panose="020F0502020204030204" pitchFamily="34" charset="0"/>
              </a:rPr>
              <a:t>PatientInneninformation</a:t>
            </a:r>
            <a:r>
              <a:rPr lang="de-DE" sz="1800" b="0" i="0" u="none" strike="noStrike" baseline="0" dirty="0">
                <a:solidFill>
                  <a:srgbClr val="000000"/>
                </a:solidFill>
                <a:latin typeface="Calibri" panose="020F0502020204030204" pitchFamily="34" charset="0"/>
              </a:rPr>
              <a:t>, Zulassungsnummer, Hersteller, Pharmazentralnummer, Chargenbezeichnung, Haltbarkeitsdatum. </a:t>
            </a:r>
            <a:endParaRPr lang="de-DE" dirty="0"/>
          </a:p>
        </p:txBody>
      </p:sp>
      <p:pic>
        <p:nvPicPr>
          <p:cNvPr id="17" name="Grafik 16">
            <a:extLst>
              <a:ext uri="{FF2B5EF4-FFF2-40B4-BE49-F238E27FC236}">
                <a16:creationId xmlns:a16="http://schemas.microsoft.com/office/drawing/2014/main" id="{26516F20-8540-8E29-F66C-44EF80C15FA2}"/>
              </a:ext>
            </a:extLst>
          </p:cNvPr>
          <p:cNvPicPr>
            <a:picLocks noChangeAspect="1"/>
          </p:cNvPicPr>
          <p:nvPr/>
        </p:nvPicPr>
        <p:blipFill>
          <a:blip r:embed="rId4"/>
          <a:stretch>
            <a:fillRect/>
          </a:stretch>
        </p:blipFill>
        <p:spPr>
          <a:xfrm>
            <a:off x="6096000" y="4591515"/>
            <a:ext cx="3511270" cy="2012794"/>
          </a:xfrm>
          <a:prstGeom prst="rect">
            <a:avLst/>
          </a:prstGeom>
        </p:spPr>
      </p:pic>
    </p:spTree>
    <p:extLst>
      <p:ext uri="{BB962C8B-B14F-4D97-AF65-F5344CB8AC3E}">
        <p14:creationId xmlns:p14="http://schemas.microsoft.com/office/powerpoint/2010/main" val="3754211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C3B750DF-19B3-F0FD-EEF1-278BB7DD81A2}"/>
              </a:ext>
            </a:extLst>
          </p:cNvPr>
          <p:cNvPicPr>
            <a:picLocks noChangeAspect="1"/>
          </p:cNvPicPr>
          <p:nvPr/>
        </p:nvPicPr>
        <p:blipFill>
          <a:blip r:embed="rId2"/>
          <a:stretch>
            <a:fillRect/>
          </a:stretch>
        </p:blipFill>
        <p:spPr>
          <a:xfrm>
            <a:off x="753035" y="321733"/>
            <a:ext cx="10961953" cy="6214533"/>
          </a:xfrm>
          <a:prstGeom prst="rect">
            <a:avLst/>
          </a:prstGeom>
        </p:spPr>
      </p:pic>
    </p:spTree>
    <p:extLst>
      <p:ext uri="{BB962C8B-B14F-4D97-AF65-F5344CB8AC3E}">
        <p14:creationId xmlns:p14="http://schemas.microsoft.com/office/powerpoint/2010/main" val="1786929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9D83B4C-F25B-99F6-14A0-0D46C502F5C4}"/>
              </a:ext>
            </a:extLst>
          </p:cNvPr>
          <p:cNvPicPr>
            <a:picLocks noChangeAspect="1"/>
          </p:cNvPicPr>
          <p:nvPr/>
        </p:nvPicPr>
        <p:blipFill>
          <a:blip r:embed="rId2"/>
          <a:stretch>
            <a:fillRect/>
          </a:stretch>
        </p:blipFill>
        <p:spPr>
          <a:xfrm>
            <a:off x="933450" y="0"/>
            <a:ext cx="10325100" cy="6858000"/>
          </a:xfrm>
          <a:prstGeom prst="rect">
            <a:avLst/>
          </a:prstGeom>
        </p:spPr>
      </p:pic>
    </p:spTree>
    <p:extLst>
      <p:ext uri="{BB962C8B-B14F-4D97-AF65-F5344CB8AC3E}">
        <p14:creationId xmlns:p14="http://schemas.microsoft.com/office/powerpoint/2010/main" val="258244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AADF558-3279-DDC7-A583-B1D7C67B918F}"/>
              </a:ext>
            </a:extLst>
          </p:cNvPr>
          <p:cNvPicPr>
            <a:picLocks noChangeAspect="1"/>
          </p:cNvPicPr>
          <p:nvPr/>
        </p:nvPicPr>
        <p:blipFill>
          <a:blip r:embed="rId2"/>
          <a:stretch>
            <a:fillRect/>
          </a:stretch>
        </p:blipFill>
        <p:spPr>
          <a:xfrm>
            <a:off x="1465729" y="361445"/>
            <a:ext cx="8521335" cy="5645385"/>
          </a:xfrm>
          <a:prstGeom prst="rect">
            <a:avLst/>
          </a:prstGeom>
        </p:spPr>
      </p:pic>
    </p:spTree>
    <p:extLst>
      <p:ext uri="{BB962C8B-B14F-4D97-AF65-F5344CB8AC3E}">
        <p14:creationId xmlns:p14="http://schemas.microsoft.com/office/powerpoint/2010/main" val="1712477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EDA70F3-1DD8-C735-CA8F-E47126EF73C6}"/>
              </a:ext>
            </a:extLst>
          </p:cNvPr>
          <p:cNvSpPr txBox="1"/>
          <p:nvPr/>
        </p:nvSpPr>
        <p:spPr>
          <a:xfrm>
            <a:off x="144966" y="289932"/>
            <a:ext cx="11463454" cy="1477328"/>
          </a:xfrm>
          <a:prstGeom prst="rect">
            <a:avLst/>
          </a:prstGeom>
          <a:noFill/>
        </p:spPr>
        <p:txBody>
          <a:bodyPr wrap="square">
            <a:spAutoFit/>
          </a:bodyPr>
          <a:lstStyle/>
          <a:p>
            <a:r>
              <a:rPr lang="de-DE" sz="1800" b="0" i="0" u="none" strike="noStrike" baseline="0" dirty="0">
                <a:solidFill>
                  <a:srgbClr val="00B050"/>
                </a:solidFill>
                <a:latin typeface="Calibri" panose="020F0502020204030204" pitchFamily="34" charset="0"/>
              </a:rPr>
              <a:t>Packungsbeilage </a:t>
            </a:r>
          </a:p>
          <a:p>
            <a:r>
              <a:rPr lang="de-DE" sz="1800" b="0" i="0" u="none" strike="noStrike" baseline="0" dirty="0">
                <a:solidFill>
                  <a:srgbClr val="000000"/>
                </a:solidFill>
                <a:latin typeface="Calibri" panose="020F0502020204030204" pitchFamily="34" charset="0"/>
              </a:rPr>
              <a:t>Gebrauchsinformation, Inhalt amtlich festgelegt. </a:t>
            </a:r>
          </a:p>
          <a:p>
            <a:r>
              <a:rPr lang="de-DE" sz="1800" b="0" i="0" u="none" strike="noStrike" baseline="0" dirty="0">
                <a:solidFill>
                  <a:srgbClr val="000000"/>
                </a:solidFill>
                <a:latin typeface="Calibri" panose="020F0502020204030204" pitchFamily="34" charset="0"/>
              </a:rPr>
              <a:t>Namensbezeichnung, Namen &amp; Adresse des Unternehmens, Zusammensetzung, Anwendungsgebiet, Dosierungsanleitung, Gegenanzeigen, Nebenwirkungen, Wechselwirkungen, Warnhinweise, Darreichungsform, Packungsgröße. </a:t>
            </a:r>
            <a:endParaRPr lang="de-DE" dirty="0"/>
          </a:p>
        </p:txBody>
      </p:sp>
      <p:pic>
        <p:nvPicPr>
          <p:cNvPr id="5" name="Grafik 4">
            <a:extLst>
              <a:ext uri="{FF2B5EF4-FFF2-40B4-BE49-F238E27FC236}">
                <a16:creationId xmlns:a16="http://schemas.microsoft.com/office/drawing/2014/main" id="{AE3EF75D-3BE0-5693-ED50-14F4CB9ECB77}"/>
              </a:ext>
            </a:extLst>
          </p:cNvPr>
          <p:cNvPicPr>
            <a:picLocks noChangeAspect="1"/>
          </p:cNvPicPr>
          <p:nvPr/>
        </p:nvPicPr>
        <p:blipFill>
          <a:blip r:embed="rId2"/>
          <a:stretch>
            <a:fillRect/>
          </a:stretch>
        </p:blipFill>
        <p:spPr>
          <a:xfrm>
            <a:off x="3903716" y="1512647"/>
            <a:ext cx="2957209" cy="2401042"/>
          </a:xfrm>
          <a:prstGeom prst="rect">
            <a:avLst/>
          </a:prstGeom>
        </p:spPr>
      </p:pic>
      <p:sp>
        <p:nvSpPr>
          <p:cNvPr id="7" name="Textfeld 6">
            <a:extLst>
              <a:ext uri="{FF2B5EF4-FFF2-40B4-BE49-F238E27FC236}">
                <a16:creationId xmlns:a16="http://schemas.microsoft.com/office/drawing/2014/main" id="{BEC5D79A-04E7-C5D3-BF28-2A7C0961BEBD}"/>
              </a:ext>
            </a:extLst>
          </p:cNvPr>
          <p:cNvSpPr txBox="1"/>
          <p:nvPr/>
        </p:nvSpPr>
        <p:spPr>
          <a:xfrm rot="10800000" flipV="1">
            <a:off x="144962" y="3494152"/>
            <a:ext cx="11463455" cy="1200329"/>
          </a:xfrm>
          <a:prstGeom prst="rect">
            <a:avLst/>
          </a:prstGeom>
          <a:noFill/>
        </p:spPr>
        <p:txBody>
          <a:bodyPr wrap="square">
            <a:spAutoFit/>
          </a:bodyPr>
          <a:lstStyle/>
          <a:p>
            <a:r>
              <a:rPr lang="de-DE" dirty="0">
                <a:solidFill>
                  <a:srgbClr val="00B050"/>
                </a:solidFill>
              </a:rPr>
              <a:t>Arzneimittelnamen</a:t>
            </a:r>
          </a:p>
          <a:p>
            <a:r>
              <a:rPr lang="de-DE" dirty="0">
                <a:solidFill>
                  <a:srgbClr val="00B050"/>
                </a:solidFill>
              </a:rPr>
              <a:t>Handelsname:</a:t>
            </a:r>
          </a:p>
          <a:p>
            <a:r>
              <a:rPr lang="de-DE" dirty="0"/>
              <a:t>Firmenname, Produktbezeichnung für ein Medikament aus einem oder mehreren Wirkstoffen, land- &amp; firmenspezifisch, ® = registered </a:t>
            </a:r>
            <a:r>
              <a:rPr lang="de-DE" dirty="0" err="1"/>
              <a:t>name</a:t>
            </a:r>
            <a:endParaRPr lang="de-DE" dirty="0"/>
          </a:p>
        </p:txBody>
      </p:sp>
      <p:sp>
        <p:nvSpPr>
          <p:cNvPr id="9" name="Textfeld 8">
            <a:extLst>
              <a:ext uri="{FF2B5EF4-FFF2-40B4-BE49-F238E27FC236}">
                <a16:creationId xmlns:a16="http://schemas.microsoft.com/office/drawing/2014/main" id="{F141503E-5FF8-8FB3-3E8F-BE3A114F372B}"/>
              </a:ext>
            </a:extLst>
          </p:cNvPr>
          <p:cNvSpPr txBox="1"/>
          <p:nvPr/>
        </p:nvSpPr>
        <p:spPr>
          <a:xfrm>
            <a:off x="144962" y="4694481"/>
            <a:ext cx="11686481" cy="1754326"/>
          </a:xfrm>
          <a:prstGeom prst="rect">
            <a:avLst/>
          </a:prstGeom>
          <a:noFill/>
        </p:spPr>
        <p:txBody>
          <a:bodyPr wrap="square">
            <a:spAutoFit/>
          </a:bodyPr>
          <a:lstStyle/>
          <a:p>
            <a:r>
              <a:rPr lang="de-DE" sz="1800" b="0" i="1" u="none" strike="noStrike" baseline="0" dirty="0">
                <a:solidFill>
                  <a:srgbClr val="000000"/>
                </a:solidFill>
                <a:latin typeface="Calibri" panose="020F0502020204030204" pitchFamily="34" charset="0"/>
              </a:rPr>
              <a:t>INN: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Internationaler Freiname, Kurzbezeichnung für jeden Wirkstoff. </a:t>
            </a:r>
          </a:p>
          <a:p>
            <a:r>
              <a:rPr lang="de-DE" sz="1800" b="0" i="0" u="none" strike="noStrike" baseline="0" dirty="0">
                <a:solidFill>
                  <a:srgbClr val="000000"/>
                </a:solidFill>
                <a:latin typeface="Calibri" panose="020F0502020204030204" pitchFamily="34" charset="0"/>
              </a:rPr>
              <a:t>Auf der ganzen Welt gleich. </a:t>
            </a:r>
          </a:p>
          <a:p>
            <a:r>
              <a:rPr lang="de-DE" dirty="0">
                <a:solidFill>
                  <a:srgbClr val="000000"/>
                </a:solidFill>
                <a:latin typeface="Calibri" panose="020F0502020204030204" pitchFamily="34" charset="0"/>
              </a:rPr>
              <a:t>Der Internationale Freiname, abgekürzt INN (Englisch: International </a:t>
            </a:r>
            <a:r>
              <a:rPr lang="de-DE" dirty="0" err="1">
                <a:solidFill>
                  <a:srgbClr val="000000"/>
                </a:solidFill>
                <a:latin typeface="Calibri" panose="020F0502020204030204" pitchFamily="34" charset="0"/>
              </a:rPr>
              <a:t>Nonproprietary</a:t>
            </a:r>
            <a:r>
              <a:rPr lang="de-DE" dirty="0">
                <a:solidFill>
                  <a:srgbClr val="000000"/>
                </a:solidFill>
                <a:latin typeface="Calibri" panose="020F0502020204030204" pitchFamily="34" charset="0"/>
              </a:rPr>
              <a:t> Name), wird von der Weltgesundheitsorganisation (WHO) vergeben und ist der gemeinfreie produktneutrale Name eines Arzneimittelwirkstoffs.</a:t>
            </a:r>
          </a:p>
          <a:p>
            <a:endParaRPr lang="de-DE" dirty="0"/>
          </a:p>
        </p:txBody>
      </p:sp>
      <p:pic>
        <p:nvPicPr>
          <p:cNvPr id="10" name="Grafik 9">
            <a:extLst>
              <a:ext uri="{FF2B5EF4-FFF2-40B4-BE49-F238E27FC236}">
                <a16:creationId xmlns:a16="http://schemas.microsoft.com/office/drawing/2014/main" id="{B07741BB-316A-7C3A-8BF2-5A2B601BD58A}"/>
              </a:ext>
            </a:extLst>
          </p:cNvPr>
          <p:cNvPicPr>
            <a:picLocks noChangeAspect="1"/>
          </p:cNvPicPr>
          <p:nvPr/>
        </p:nvPicPr>
        <p:blipFill>
          <a:blip r:embed="rId3"/>
          <a:stretch>
            <a:fillRect/>
          </a:stretch>
        </p:blipFill>
        <p:spPr>
          <a:xfrm>
            <a:off x="7237142" y="1512648"/>
            <a:ext cx="4672360" cy="2401041"/>
          </a:xfrm>
          <a:prstGeom prst="rect">
            <a:avLst/>
          </a:prstGeom>
        </p:spPr>
      </p:pic>
    </p:spTree>
    <p:extLst>
      <p:ext uri="{BB962C8B-B14F-4D97-AF65-F5344CB8AC3E}">
        <p14:creationId xmlns:p14="http://schemas.microsoft.com/office/powerpoint/2010/main" val="134724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22E5B6A-3202-0CDF-9B0E-74ACF0BA30C0}"/>
              </a:ext>
            </a:extLst>
          </p:cNvPr>
          <p:cNvSpPr txBox="1"/>
          <p:nvPr/>
        </p:nvSpPr>
        <p:spPr>
          <a:xfrm>
            <a:off x="122663" y="111512"/>
            <a:ext cx="11831444" cy="646331"/>
          </a:xfrm>
          <a:prstGeom prst="rect">
            <a:avLst/>
          </a:prstGeom>
          <a:noFill/>
        </p:spPr>
        <p:txBody>
          <a:bodyPr wrap="square">
            <a:spAutoFit/>
          </a:bodyPr>
          <a:lstStyle/>
          <a:p>
            <a:r>
              <a:rPr lang="de-DE" sz="1800" b="0" i="1" u="none" strike="noStrike" baseline="0" dirty="0">
                <a:solidFill>
                  <a:srgbClr val="00B050"/>
                </a:solidFill>
                <a:latin typeface="Calibri" panose="020F0502020204030204" pitchFamily="34" charset="0"/>
              </a:rPr>
              <a:t>Chemischer Name: </a:t>
            </a:r>
            <a:endParaRPr lang="de-DE" sz="1800" b="0" i="0" u="none" strike="noStrike" baseline="0" dirty="0">
              <a:solidFill>
                <a:srgbClr val="00B05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Der chemische Name ist in der Regel schwierig zu merken &amp; auszusprechen </a:t>
            </a:r>
            <a:endParaRPr lang="de-DE" dirty="0"/>
          </a:p>
        </p:txBody>
      </p:sp>
      <p:sp>
        <p:nvSpPr>
          <p:cNvPr id="5" name="Textfeld 4">
            <a:extLst>
              <a:ext uri="{FF2B5EF4-FFF2-40B4-BE49-F238E27FC236}">
                <a16:creationId xmlns:a16="http://schemas.microsoft.com/office/drawing/2014/main" id="{A3935132-A182-3CA5-8F67-80703AFD98EC}"/>
              </a:ext>
            </a:extLst>
          </p:cNvPr>
          <p:cNvSpPr txBox="1"/>
          <p:nvPr/>
        </p:nvSpPr>
        <p:spPr>
          <a:xfrm>
            <a:off x="267629" y="892098"/>
            <a:ext cx="8873582" cy="1200329"/>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Beispiel: </a:t>
            </a:r>
          </a:p>
          <a:p>
            <a:r>
              <a:rPr lang="de-DE" sz="1800" b="0" i="0" u="none" strike="noStrike" baseline="0" dirty="0">
                <a:solidFill>
                  <a:srgbClr val="000000"/>
                </a:solidFill>
                <a:latin typeface="Calibri" panose="020F0502020204030204" pitchFamily="34" charset="0"/>
              </a:rPr>
              <a:t>NOVALGIN ® </a:t>
            </a:r>
          </a:p>
          <a:p>
            <a:r>
              <a:rPr lang="de-DE" sz="1800" b="0" i="0" u="none" strike="noStrike" baseline="0" dirty="0">
                <a:solidFill>
                  <a:srgbClr val="000000"/>
                </a:solidFill>
                <a:latin typeface="Calibri" panose="020F0502020204030204" pitchFamily="34" charset="0"/>
              </a:rPr>
              <a:t>Metamizol </a:t>
            </a:r>
          </a:p>
          <a:p>
            <a:r>
              <a:rPr lang="de-DE" sz="1800" b="0" i="0" u="none" strike="noStrike" baseline="0" dirty="0" err="1">
                <a:solidFill>
                  <a:srgbClr val="000000"/>
                </a:solidFill>
                <a:latin typeface="Calibri" panose="020F0502020204030204" pitchFamily="34" charset="0"/>
              </a:rPr>
              <a:t>Noramidopyridiniummethansulfonat</a:t>
            </a:r>
            <a:r>
              <a:rPr lang="de-DE" sz="1800" b="0" i="0" u="none" strike="noStrike" baseline="0" dirty="0">
                <a:solidFill>
                  <a:srgbClr val="000000"/>
                </a:solidFill>
                <a:latin typeface="Calibri" panose="020F0502020204030204" pitchFamily="34" charset="0"/>
              </a:rPr>
              <a:t> </a:t>
            </a:r>
            <a:endParaRPr lang="de-DE" dirty="0"/>
          </a:p>
        </p:txBody>
      </p:sp>
      <p:sp>
        <p:nvSpPr>
          <p:cNvPr id="7" name="Textfeld 6">
            <a:extLst>
              <a:ext uri="{FF2B5EF4-FFF2-40B4-BE49-F238E27FC236}">
                <a16:creationId xmlns:a16="http://schemas.microsoft.com/office/drawing/2014/main" id="{861FDBDC-2700-53CF-625F-5E11CA1C40E6}"/>
              </a:ext>
            </a:extLst>
          </p:cNvPr>
          <p:cNvSpPr txBox="1"/>
          <p:nvPr/>
        </p:nvSpPr>
        <p:spPr>
          <a:xfrm>
            <a:off x="267629" y="2226683"/>
            <a:ext cx="11797991" cy="2062104"/>
          </a:xfrm>
          <a:prstGeom prst="rect">
            <a:avLst/>
          </a:prstGeom>
          <a:noFill/>
        </p:spPr>
        <p:txBody>
          <a:bodyPr wrap="square">
            <a:spAutoFit/>
          </a:bodyPr>
          <a:lstStyle/>
          <a:p>
            <a:endParaRPr lang="de-DE" sz="2000" b="0" i="0" u="none" strike="noStrike" baseline="0" dirty="0">
              <a:latin typeface="Calibri" panose="020F0502020204030204" pitchFamily="34" charset="0"/>
            </a:endParaRPr>
          </a:p>
          <a:p>
            <a:r>
              <a:rPr lang="de-DE" sz="1800" b="0" i="0" u="none" strike="noStrike" baseline="0" dirty="0">
                <a:solidFill>
                  <a:srgbClr val="00B050"/>
                </a:solidFill>
                <a:latin typeface="Calibri" panose="020F0502020204030204" pitchFamily="34" charset="0"/>
              </a:rPr>
              <a:t>Namenszusätze </a:t>
            </a:r>
          </a:p>
          <a:p>
            <a:r>
              <a:rPr lang="de-DE" sz="1800" b="0" i="0" u="none" strike="noStrike" baseline="0" dirty="0">
                <a:solidFill>
                  <a:srgbClr val="7030A0"/>
                </a:solidFill>
                <a:latin typeface="Calibri" panose="020F0502020204030204" pitchFamily="34" charset="0"/>
              </a:rPr>
              <a:t>Depot / </a:t>
            </a:r>
            <a:r>
              <a:rPr lang="de-DE" sz="1800" b="0" i="0" u="none" strike="noStrike" baseline="0" dirty="0" err="1">
                <a:solidFill>
                  <a:srgbClr val="7030A0"/>
                </a:solidFill>
                <a:latin typeface="Calibri" panose="020F0502020204030204" pitchFamily="34" charset="0"/>
              </a:rPr>
              <a:t>ret</a:t>
            </a:r>
            <a:r>
              <a:rPr lang="de-DE" sz="1800" b="0" i="0" u="none" strike="noStrike" baseline="0" dirty="0">
                <a:solidFill>
                  <a:srgbClr val="7030A0"/>
                </a:solidFill>
                <a:latin typeface="Calibri" panose="020F0502020204030204" pitchFamily="34" charset="0"/>
              </a:rPr>
              <a:t>.(</a:t>
            </a:r>
            <a:r>
              <a:rPr lang="de-DE" sz="1800" b="0" i="0" u="none" strike="noStrike" baseline="0" dirty="0" err="1">
                <a:solidFill>
                  <a:srgbClr val="7030A0"/>
                </a:solidFill>
                <a:latin typeface="Calibri" panose="020F0502020204030204" pitchFamily="34" charset="0"/>
              </a:rPr>
              <a:t>retard</a:t>
            </a:r>
            <a:r>
              <a:rPr lang="de-DE" sz="1800" b="0" i="0" u="none" strike="noStrike" baseline="0" dirty="0">
                <a:solidFill>
                  <a:srgbClr val="7030A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das Medikament hat eine verlängerte Wirkung da es seinen Wirkstoff nach und nach abgibt 	</a:t>
            </a:r>
          </a:p>
          <a:p>
            <a:r>
              <a:rPr lang="de-DE" sz="1800" b="0" i="0" u="none" strike="noStrike" baseline="0" dirty="0" err="1">
                <a:solidFill>
                  <a:srgbClr val="7030A0"/>
                </a:solidFill>
                <a:latin typeface="Calibri" panose="020F0502020204030204" pitchFamily="34" charset="0"/>
              </a:rPr>
              <a:t>Mite</a:t>
            </a:r>
            <a:r>
              <a:rPr lang="de-DE" sz="1800" b="0" i="0" u="none" strike="noStrike" baseline="0" dirty="0">
                <a:solidFill>
                  <a:srgbClr val="7030A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	Das Medikament enthält eine geringere Dosis des Wirkstoffes 	</a:t>
            </a:r>
          </a:p>
          <a:p>
            <a:r>
              <a:rPr lang="de-DE" sz="1800" b="0" i="0" u="none" strike="noStrike" baseline="0" dirty="0">
                <a:solidFill>
                  <a:srgbClr val="7030A0"/>
                </a:solidFill>
                <a:latin typeface="Calibri" panose="020F0502020204030204" pitchFamily="34" charset="0"/>
              </a:rPr>
              <a:t>Forte 	</a:t>
            </a:r>
            <a:r>
              <a:rPr lang="de-DE" sz="1800" b="0" i="0" u="none" strike="noStrike" baseline="0" dirty="0">
                <a:solidFill>
                  <a:srgbClr val="000000"/>
                </a:solidFill>
                <a:latin typeface="Calibri" panose="020F0502020204030204" pitchFamily="34" charset="0"/>
              </a:rPr>
              <a:t>Das Medikament enthält eine stärkere Dosis des Wirkstoffes 	</a:t>
            </a:r>
          </a:p>
          <a:p>
            <a:r>
              <a:rPr lang="de-DE" sz="1800" b="0" i="0" u="none" strike="noStrike" baseline="0" dirty="0">
                <a:solidFill>
                  <a:srgbClr val="7030A0"/>
                </a:solidFill>
                <a:latin typeface="Calibri" panose="020F0502020204030204" pitchFamily="34" charset="0"/>
              </a:rPr>
              <a:t>Mono </a:t>
            </a:r>
            <a:r>
              <a:rPr lang="de-DE" sz="1800" b="0" i="0" u="none" strike="noStrike" baseline="0" dirty="0">
                <a:solidFill>
                  <a:srgbClr val="000000"/>
                </a:solidFill>
                <a:latin typeface="Calibri" panose="020F0502020204030204" pitchFamily="34" charset="0"/>
              </a:rPr>
              <a:t>	Das Medikament enthält nur 1 Wirkstoff 	</a:t>
            </a:r>
          </a:p>
          <a:p>
            <a:r>
              <a:rPr lang="de-DE" sz="1800" b="0" i="0" u="none" strike="noStrike" baseline="0" dirty="0">
                <a:solidFill>
                  <a:srgbClr val="7030A0"/>
                </a:solidFill>
                <a:latin typeface="Calibri" panose="020F0502020204030204" pitchFamily="34" charset="0"/>
              </a:rPr>
              <a:t>Comp. / plus / (</a:t>
            </a:r>
            <a:r>
              <a:rPr lang="de-DE" sz="1800" b="0" i="0" u="none" strike="noStrike" baseline="0" dirty="0" err="1">
                <a:solidFill>
                  <a:srgbClr val="7030A0"/>
                </a:solidFill>
                <a:latin typeface="Calibri" panose="020F0502020204030204" pitchFamily="34" charset="0"/>
              </a:rPr>
              <a:t>hct</a:t>
            </a:r>
            <a:r>
              <a:rPr lang="de-DE" sz="1800" b="0" i="0" u="none" strike="noStrike" baseline="0" dirty="0">
                <a:solidFill>
                  <a:srgbClr val="7030A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Das Medikament enthält mehrere Wirkstoffe 	</a:t>
            </a:r>
          </a:p>
        </p:txBody>
      </p:sp>
      <p:sp>
        <p:nvSpPr>
          <p:cNvPr id="9" name="Textfeld 8">
            <a:extLst>
              <a:ext uri="{FF2B5EF4-FFF2-40B4-BE49-F238E27FC236}">
                <a16:creationId xmlns:a16="http://schemas.microsoft.com/office/drawing/2014/main" id="{44E06298-0303-08FE-CCA2-E2532D8AF264}"/>
              </a:ext>
            </a:extLst>
          </p:cNvPr>
          <p:cNvSpPr txBox="1"/>
          <p:nvPr/>
        </p:nvSpPr>
        <p:spPr>
          <a:xfrm rot="10800000" flipV="1">
            <a:off x="990018" y="4431937"/>
            <a:ext cx="8722470" cy="369332"/>
          </a:xfrm>
          <a:prstGeom prst="rect">
            <a:avLst/>
          </a:prstGeom>
          <a:noFill/>
        </p:spPr>
        <p:txBody>
          <a:bodyPr wrap="square">
            <a:spAutoFit/>
          </a:bodyPr>
          <a:lstStyle/>
          <a:p>
            <a:r>
              <a:rPr lang="de-DE" dirty="0">
                <a:solidFill>
                  <a:srgbClr val="7030A0"/>
                </a:solidFill>
              </a:rPr>
              <a:t>Comp.: = „</a:t>
            </a:r>
            <a:r>
              <a:rPr lang="de-DE" dirty="0" err="1">
                <a:solidFill>
                  <a:srgbClr val="7030A0"/>
                </a:solidFill>
              </a:rPr>
              <a:t>compositus</a:t>
            </a:r>
            <a:r>
              <a:rPr lang="de-DE" dirty="0">
                <a:solidFill>
                  <a:srgbClr val="7030A0"/>
                </a:solidFill>
              </a:rPr>
              <a:t>“ für „zusammengesetzt</a:t>
            </a:r>
          </a:p>
        </p:txBody>
      </p:sp>
    </p:spTree>
    <p:extLst>
      <p:ext uri="{BB962C8B-B14F-4D97-AF65-F5344CB8AC3E}">
        <p14:creationId xmlns:p14="http://schemas.microsoft.com/office/powerpoint/2010/main" val="164436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36F9873-642F-4EB5-9636-7DE2F9F95D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CF8B8011-BF73-4693-BD76-BCF02A842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329488-C25D-4C7C-814F-CEBFD5E7C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8D62A5-CA80-455B-8BF4-09BA31DC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320F636-F7FE-493A-AF45-D9E22016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CFAE76A-3CE9-4AC3-9975-186C6B3EE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2D7409-1AC7-4A0F-B79D-1664128FB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0D99E871-758E-3D1E-82E1-7AEC89C667F9}"/>
              </a:ext>
            </a:extLst>
          </p:cNvPr>
          <p:cNvSpPr txBox="1"/>
          <p:nvPr/>
        </p:nvSpPr>
        <p:spPr>
          <a:xfrm>
            <a:off x="630935" y="630936"/>
            <a:ext cx="5330275" cy="1951075"/>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4100">
                <a:solidFill>
                  <a:schemeClr val="bg1"/>
                </a:solidFill>
                <a:latin typeface="+mj-lt"/>
                <a:ea typeface="+mj-ea"/>
                <a:cs typeface="+mj-cs"/>
              </a:rPr>
              <a:t>Mögliche Folgen bei Unkenntnis im Umgang mit Medikamenten:</a:t>
            </a:r>
          </a:p>
        </p:txBody>
      </p:sp>
      <p:sp>
        <p:nvSpPr>
          <p:cNvPr id="3" name="Textfeld 2">
            <a:extLst>
              <a:ext uri="{FF2B5EF4-FFF2-40B4-BE49-F238E27FC236}">
                <a16:creationId xmlns:a16="http://schemas.microsoft.com/office/drawing/2014/main" id="{6F312E46-8DCB-DE35-7482-1335D6F99B39}"/>
              </a:ext>
            </a:extLst>
          </p:cNvPr>
          <p:cNvSpPr txBox="1"/>
          <p:nvPr/>
        </p:nvSpPr>
        <p:spPr>
          <a:xfrm>
            <a:off x="6167718" y="630936"/>
            <a:ext cx="4992469" cy="3492500"/>
          </a:xfrm>
          <a:prstGeom prst="rect">
            <a:avLst/>
          </a:prstGeom>
          <a:no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solidFill>
                  <a:schemeClr val="bg1"/>
                </a:solidFill>
              </a:rPr>
              <a:t>Der </a:t>
            </a:r>
            <a:r>
              <a:rPr lang="en-US" sz="2000" dirty="0" err="1">
                <a:solidFill>
                  <a:schemeClr val="bg1"/>
                </a:solidFill>
              </a:rPr>
              <a:t>Umgang</a:t>
            </a:r>
            <a:r>
              <a:rPr lang="en-US" sz="2000" dirty="0">
                <a:solidFill>
                  <a:schemeClr val="bg1"/>
                </a:solidFill>
              </a:rPr>
              <a:t> </a:t>
            </a:r>
            <a:r>
              <a:rPr lang="en-US" sz="2000" dirty="0" err="1">
                <a:solidFill>
                  <a:schemeClr val="bg1"/>
                </a:solidFill>
              </a:rPr>
              <a:t>mit</a:t>
            </a:r>
            <a:r>
              <a:rPr lang="en-US" sz="2000" dirty="0">
                <a:solidFill>
                  <a:schemeClr val="bg1"/>
                </a:solidFill>
              </a:rPr>
              <a:t> </a:t>
            </a:r>
            <a:r>
              <a:rPr lang="en-US" sz="2000" dirty="0" err="1">
                <a:solidFill>
                  <a:schemeClr val="bg1"/>
                </a:solidFill>
              </a:rPr>
              <a:t>Arzneimitteln</a:t>
            </a:r>
            <a:r>
              <a:rPr lang="en-US" sz="2000" dirty="0">
                <a:solidFill>
                  <a:schemeClr val="bg1"/>
                </a:solidFill>
              </a:rPr>
              <a:t> </a:t>
            </a:r>
            <a:r>
              <a:rPr lang="en-US" sz="2000" dirty="0" err="1">
                <a:solidFill>
                  <a:schemeClr val="bg1"/>
                </a:solidFill>
              </a:rPr>
              <a:t>erfordert</a:t>
            </a:r>
            <a:r>
              <a:rPr lang="en-US" sz="2000" dirty="0">
                <a:solidFill>
                  <a:schemeClr val="bg1"/>
                </a:solidFill>
              </a:rPr>
              <a:t> </a:t>
            </a:r>
            <a:r>
              <a:rPr lang="en-US" sz="2000" dirty="0" err="1">
                <a:solidFill>
                  <a:schemeClr val="bg1"/>
                </a:solidFill>
              </a:rPr>
              <a:t>ein</a:t>
            </a:r>
            <a:r>
              <a:rPr lang="en-US" sz="2000" dirty="0">
                <a:solidFill>
                  <a:schemeClr val="bg1"/>
                </a:solidFill>
              </a:rPr>
              <a:t> </a:t>
            </a:r>
            <a:r>
              <a:rPr lang="en-US" sz="2000" dirty="0" err="1">
                <a:solidFill>
                  <a:schemeClr val="bg1"/>
                </a:solidFill>
              </a:rPr>
              <a:t>hohes</a:t>
            </a:r>
            <a:r>
              <a:rPr lang="en-US" sz="2000" dirty="0">
                <a:solidFill>
                  <a:schemeClr val="bg1"/>
                </a:solidFill>
              </a:rPr>
              <a:t> </a:t>
            </a:r>
            <a:r>
              <a:rPr lang="en-US" sz="2000" dirty="0" err="1">
                <a:solidFill>
                  <a:schemeClr val="bg1"/>
                </a:solidFill>
              </a:rPr>
              <a:t>Maß</a:t>
            </a:r>
            <a:r>
              <a:rPr lang="en-US" sz="2000" dirty="0">
                <a:solidFill>
                  <a:schemeClr val="bg1"/>
                </a:solidFill>
              </a:rPr>
              <a:t> an </a:t>
            </a:r>
            <a:r>
              <a:rPr lang="en-US" sz="2000" dirty="0" err="1">
                <a:solidFill>
                  <a:schemeClr val="bg1"/>
                </a:solidFill>
              </a:rPr>
              <a:t>Verantwortung</a:t>
            </a:r>
            <a:r>
              <a:rPr lang="en-US" sz="2000" dirty="0">
                <a:solidFill>
                  <a:schemeClr val="bg1"/>
                </a:solidFill>
              </a:rPr>
              <a:t> </a:t>
            </a:r>
            <a:r>
              <a:rPr lang="en-US" sz="2000" dirty="0" err="1">
                <a:solidFill>
                  <a:schemeClr val="bg1"/>
                </a:solidFill>
              </a:rPr>
              <a:t>seitens</a:t>
            </a:r>
            <a:r>
              <a:rPr lang="en-US" sz="2000" dirty="0">
                <a:solidFill>
                  <a:schemeClr val="bg1"/>
                </a:solidFill>
              </a:rPr>
              <a:t> der </a:t>
            </a:r>
            <a:r>
              <a:rPr lang="en-US" sz="2000" dirty="0" err="1">
                <a:solidFill>
                  <a:schemeClr val="bg1"/>
                </a:solidFill>
              </a:rPr>
              <a:t>Betreuungspersonen</a:t>
            </a:r>
            <a:r>
              <a:rPr lang="en-US" sz="2000" dirty="0">
                <a:solidFill>
                  <a:schemeClr val="bg1"/>
                </a:solidFill>
              </a:rPr>
              <a:t> &amp; der </a:t>
            </a:r>
            <a:r>
              <a:rPr lang="en-US" sz="2000" dirty="0" err="1">
                <a:solidFill>
                  <a:schemeClr val="bg1"/>
                </a:solidFill>
              </a:rPr>
              <a:t>KlientInnen</a:t>
            </a:r>
            <a:r>
              <a:rPr lang="en-US" sz="2000" dirty="0">
                <a:solidFill>
                  <a:schemeClr val="bg1"/>
                </a:solidFill>
              </a:rPr>
              <a:t> </a:t>
            </a:r>
            <a:r>
              <a:rPr lang="en-US" sz="2000" dirty="0" err="1">
                <a:solidFill>
                  <a:schemeClr val="bg1"/>
                </a:solidFill>
              </a:rPr>
              <a:t>selbst</a:t>
            </a:r>
            <a:r>
              <a:rPr lang="en-US" sz="2000" dirty="0">
                <a:solidFill>
                  <a:schemeClr val="bg1"/>
                </a:solidFill>
              </a:rPr>
              <a:t>. Es </a:t>
            </a:r>
            <a:r>
              <a:rPr lang="en-US" sz="2000" dirty="0" err="1">
                <a:solidFill>
                  <a:schemeClr val="bg1"/>
                </a:solidFill>
              </a:rPr>
              <a:t>sind</a:t>
            </a:r>
            <a:r>
              <a:rPr lang="en-US" sz="2000" dirty="0">
                <a:solidFill>
                  <a:schemeClr val="bg1"/>
                </a:solidFill>
              </a:rPr>
              <a:t> o </a:t>
            </a:r>
            <a:r>
              <a:rPr lang="en-US" sz="2000" dirty="0" err="1">
                <a:solidFill>
                  <a:schemeClr val="bg1"/>
                </a:solidFill>
              </a:rPr>
              <a:t>Kenntnisse</a:t>
            </a:r>
            <a:r>
              <a:rPr lang="en-US" sz="2000" dirty="0">
                <a:solidFill>
                  <a:schemeClr val="bg1"/>
                </a:solidFill>
              </a:rPr>
              <a:t> </a:t>
            </a:r>
            <a:r>
              <a:rPr lang="en-US" sz="2000" dirty="0" err="1">
                <a:solidFill>
                  <a:schemeClr val="bg1"/>
                </a:solidFill>
              </a:rPr>
              <a:t>über</a:t>
            </a:r>
            <a:r>
              <a:rPr lang="en-US" sz="2000" dirty="0">
                <a:solidFill>
                  <a:schemeClr val="bg1"/>
                </a:solidFill>
              </a:rPr>
              <a:t> den </a:t>
            </a:r>
            <a:r>
              <a:rPr lang="en-US" sz="2000" dirty="0" err="1">
                <a:solidFill>
                  <a:schemeClr val="bg1"/>
                </a:solidFill>
              </a:rPr>
              <a:t>praktischen</a:t>
            </a:r>
            <a:r>
              <a:rPr lang="en-US" sz="2000" dirty="0">
                <a:solidFill>
                  <a:schemeClr val="bg1"/>
                </a:solidFill>
              </a:rPr>
              <a:t> </a:t>
            </a:r>
            <a:r>
              <a:rPr lang="en-US" sz="2000" dirty="0" err="1">
                <a:solidFill>
                  <a:schemeClr val="bg1"/>
                </a:solidFill>
              </a:rPr>
              <a:t>Umgang</a:t>
            </a:r>
            <a:r>
              <a:rPr lang="en-US" sz="2000" dirty="0">
                <a:solidFill>
                  <a:schemeClr val="bg1"/>
                </a:solidFill>
              </a:rPr>
              <a:t> </a:t>
            </a:r>
            <a:r>
              <a:rPr lang="en-US" sz="2000" dirty="0" err="1">
                <a:solidFill>
                  <a:schemeClr val="bg1"/>
                </a:solidFill>
              </a:rPr>
              <a:t>mit</a:t>
            </a:r>
            <a:r>
              <a:rPr lang="en-US" sz="2000" dirty="0">
                <a:solidFill>
                  <a:schemeClr val="bg1"/>
                </a:solidFill>
              </a:rPr>
              <a:t> </a:t>
            </a:r>
            <a:r>
              <a:rPr lang="en-US" sz="2000" dirty="0" err="1">
                <a:solidFill>
                  <a:schemeClr val="bg1"/>
                </a:solidFill>
              </a:rPr>
              <a:t>Medikamenten</a:t>
            </a:r>
            <a:r>
              <a:rPr lang="en-US" sz="2000" dirty="0">
                <a:solidFill>
                  <a:schemeClr val="bg1"/>
                </a:solidFill>
              </a:rPr>
              <a:t> </a:t>
            </a:r>
            <a:r>
              <a:rPr lang="en-US" sz="2000" dirty="0" err="1">
                <a:solidFill>
                  <a:schemeClr val="bg1"/>
                </a:solidFill>
              </a:rPr>
              <a:t>sowie</a:t>
            </a:r>
            <a:r>
              <a:rPr lang="en-US" sz="2000" dirty="0">
                <a:solidFill>
                  <a:schemeClr val="bg1"/>
                </a:solidFill>
              </a:rPr>
              <a:t> die o </a:t>
            </a:r>
            <a:r>
              <a:rPr lang="en-US" sz="2000" dirty="0" err="1">
                <a:solidFill>
                  <a:schemeClr val="bg1"/>
                </a:solidFill>
              </a:rPr>
              <a:t>Erwünschten</a:t>
            </a:r>
            <a:r>
              <a:rPr lang="en-US" sz="2000" dirty="0">
                <a:solidFill>
                  <a:schemeClr val="bg1"/>
                </a:solidFill>
              </a:rPr>
              <a:t> </a:t>
            </a:r>
            <a:r>
              <a:rPr lang="en-US" sz="2000" dirty="0" err="1">
                <a:solidFill>
                  <a:schemeClr val="bg1"/>
                </a:solidFill>
              </a:rPr>
              <a:t>Wirkungen</a:t>
            </a:r>
            <a:r>
              <a:rPr lang="en-US" sz="2000" dirty="0">
                <a:solidFill>
                  <a:schemeClr val="bg1"/>
                </a:solidFill>
              </a:rPr>
              <a:t> &amp; </a:t>
            </a:r>
            <a:r>
              <a:rPr lang="en-US" sz="2000" dirty="0" err="1">
                <a:solidFill>
                  <a:schemeClr val="bg1"/>
                </a:solidFill>
              </a:rPr>
              <a:t>Nebenwirkungen</a:t>
            </a:r>
            <a:r>
              <a:rPr lang="en-US" sz="2000" dirty="0">
                <a:solidFill>
                  <a:schemeClr val="bg1"/>
                </a:solidFill>
              </a:rPr>
              <a:t> &amp; das o </a:t>
            </a:r>
            <a:r>
              <a:rPr lang="en-US" sz="2000" dirty="0" err="1">
                <a:solidFill>
                  <a:schemeClr val="bg1"/>
                </a:solidFill>
              </a:rPr>
              <a:t>Verhalten</a:t>
            </a:r>
            <a:r>
              <a:rPr lang="en-US" sz="2000" dirty="0">
                <a:solidFill>
                  <a:schemeClr val="bg1"/>
                </a:solidFill>
              </a:rPr>
              <a:t> von </a:t>
            </a:r>
            <a:r>
              <a:rPr lang="en-US" sz="2000" dirty="0" err="1">
                <a:solidFill>
                  <a:schemeClr val="bg1"/>
                </a:solidFill>
              </a:rPr>
              <a:t>Arzneistoffen</a:t>
            </a:r>
            <a:r>
              <a:rPr lang="en-US" sz="2000" dirty="0">
                <a:solidFill>
                  <a:schemeClr val="bg1"/>
                </a:solidFill>
              </a:rPr>
              <a:t> </a:t>
            </a:r>
            <a:r>
              <a:rPr lang="en-US" sz="2000" dirty="0" err="1">
                <a:solidFill>
                  <a:schemeClr val="bg1"/>
                </a:solidFill>
              </a:rPr>
              <a:t>im</a:t>
            </a:r>
            <a:r>
              <a:rPr lang="en-US" sz="2000" dirty="0">
                <a:solidFill>
                  <a:schemeClr val="bg1"/>
                </a:solidFill>
              </a:rPr>
              <a:t> </a:t>
            </a:r>
            <a:r>
              <a:rPr lang="en-US" sz="2000" dirty="0" err="1">
                <a:solidFill>
                  <a:schemeClr val="bg1"/>
                </a:solidFill>
              </a:rPr>
              <a:t>menschlichen</a:t>
            </a:r>
            <a:r>
              <a:rPr lang="en-US" sz="2000" dirty="0">
                <a:solidFill>
                  <a:schemeClr val="bg1"/>
                </a:solidFill>
              </a:rPr>
              <a:t> </a:t>
            </a:r>
            <a:r>
              <a:rPr lang="en-US" sz="2000" dirty="0" err="1">
                <a:solidFill>
                  <a:schemeClr val="bg1"/>
                </a:solidFill>
              </a:rPr>
              <a:t>Körper</a:t>
            </a:r>
            <a:r>
              <a:rPr lang="en-US" sz="2000" dirty="0">
                <a:solidFill>
                  <a:schemeClr val="bg1"/>
                </a:solidFill>
              </a:rPr>
              <a:t> </a:t>
            </a:r>
            <a:r>
              <a:rPr lang="en-US" sz="2000" dirty="0" err="1">
                <a:solidFill>
                  <a:schemeClr val="bg1"/>
                </a:solidFill>
              </a:rPr>
              <a:t>erforderlich</a:t>
            </a:r>
            <a:r>
              <a:rPr lang="en-US" sz="2000" dirty="0">
                <a:solidFill>
                  <a:schemeClr val="bg1"/>
                </a:solidFill>
              </a:rPr>
              <a:t>.</a:t>
            </a:r>
          </a:p>
        </p:txBody>
      </p:sp>
      <p:sp>
        <p:nvSpPr>
          <p:cNvPr id="25" name="Rectangle 2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8" name="Straight Connector 2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4" name="Straight Connector 3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Onlinemedien 1" title="Diese 5 Medikamente MUSST du kennen!">
            <a:hlinkClick r:id="" action="ppaction://media"/>
            <a:extLst>
              <a:ext uri="{FF2B5EF4-FFF2-40B4-BE49-F238E27FC236}">
                <a16:creationId xmlns:a16="http://schemas.microsoft.com/office/drawing/2014/main" id="{4D65848B-0F8C-9D68-80E6-5CA57FA9D392}"/>
              </a:ext>
            </a:extLst>
          </p:cNvPr>
          <p:cNvPicPr>
            <a:picLocks noRot="1" noChangeAspect="1"/>
          </p:cNvPicPr>
          <p:nvPr>
            <a:videoFile r:link="rId1"/>
          </p:nvPr>
        </p:nvPicPr>
        <p:blipFill>
          <a:blip r:embed="rId3"/>
          <a:stretch>
            <a:fillRect/>
          </a:stretch>
        </p:blipFill>
        <p:spPr>
          <a:xfrm>
            <a:off x="630313" y="2756877"/>
            <a:ext cx="5330898" cy="3011957"/>
          </a:xfrm>
          <a:prstGeom prst="rect">
            <a:avLst/>
          </a:prstGeom>
        </p:spPr>
      </p:pic>
      <p:grpSp>
        <p:nvGrpSpPr>
          <p:cNvPr id="39" name="Group 3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3" y="2900856"/>
            <a:ext cx="304800" cy="429768"/>
            <a:chOff x="215328" y="-46937"/>
            <a:chExt cx="304800" cy="2773841"/>
          </a:xfrm>
        </p:grpSpPr>
        <p:cxnSp>
          <p:nvCxnSpPr>
            <p:cNvPr id="40" name="Straight Connector 3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27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96F8AE7-FBEB-3535-D850-B91E40DD3108}"/>
              </a:ext>
            </a:extLst>
          </p:cNvPr>
          <p:cNvSpPr txBox="1"/>
          <p:nvPr/>
        </p:nvSpPr>
        <p:spPr>
          <a:xfrm>
            <a:off x="490654" y="133815"/>
            <a:ext cx="6241894" cy="523220"/>
          </a:xfrm>
          <a:prstGeom prst="rect">
            <a:avLst/>
          </a:prstGeom>
          <a:noFill/>
        </p:spPr>
        <p:txBody>
          <a:bodyPr wrap="square">
            <a:spAutoFit/>
          </a:bodyPr>
          <a:lstStyle/>
          <a:p>
            <a:r>
              <a:rPr lang="de-DE" sz="2800" b="0" i="0" u="none" strike="noStrike" baseline="0" dirty="0">
                <a:solidFill>
                  <a:srgbClr val="C00000"/>
                </a:solidFill>
              </a:rPr>
              <a:t>15 Mengenbezeichnungen </a:t>
            </a:r>
            <a:endParaRPr lang="de-DE" sz="2800" dirty="0">
              <a:solidFill>
                <a:srgbClr val="C00000"/>
              </a:solidFill>
            </a:endParaRPr>
          </a:p>
        </p:txBody>
      </p:sp>
      <p:sp>
        <p:nvSpPr>
          <p:cNvPr id="5" name="Textfeld 4">
            <a:extLst>
              <a:ext uri="{FF2B5EF4-FFF2-40B4-BE49-F238E27FC236}">
                <a16:creationId xmlns:a16="http://schemas.microsoft.com/office/drawing/2014/main" id="{82C59602-16AD-6BAA-C24B-C96DDCE6B2B4}"/>
              </a:ext>
            </a:extLst>
          </p:cNvPr>
          <p:cNvSpPr txBox="1"/>
          <p:nvPr/>
        </p:nvSpPr>
        <p:spPr>
          <a:xfrm>
            <a:off x="144966" y="1025913"/>
            <a:ext cx="11731083" cy="5909310"/>
          </a:xfrm>
          <a:prstGeom prst="rect">
            <a:avLst/>
          </a:prstGeom>
          <a:noFill/>
        </p:spPr>
        <p:txBody>
          <a:bodyPr wrap="square">
            <a:spAutoFit/>
          </a:bodyPr>
          <a:lstStyle/>
          <a:p>
            <a:r>
              <a:rPr lang="nb-NO" sz="1800" b="0" i="0" u="none" strike="noStrike" baseline="0" dirty="0">
                <a:solidFill>
                  <a:srgbClr val="000000"/>
                </a:solidFill>
                <a:latin typeface="Calibri" panose="020F0502020204030204" pitchFamily="34" charset="0"/>
              </a:rPr>
              <a:t>5 ml = 1 ML 	= 1 KL 	</a:t>
            </a:r>
          </a:p>
          <a:p>
            <a:r>
              <a:rPr lang="de-DE" sz="1800" b="0" i="0" u="none" strike="noStrike" baseline="0" dirty="0">
                <a:solidFill>
                  <a:srgbClr val="000000"/>
                </a:solidFill>
                <a:latin typeface="Calibri" panose="020F0502020204030204" pitchFamily="34" charset="0"/>
              </a:rPr>
              <a:t>KL 	= Kaffeelöffel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15 ml 	= 1 EL 	</a:t>
            </a:r>
          </a:p>
          <a:p>
            <a:r>
              <a:rPr lang="de-DE" sz="1800" b="0" i="0" u="none" strike="noStrike" baseline="0" dirty="0">
                <a:solidFill>
                  <a:srgbClr val="000000"/>
                </a:solidFill>
                <a:latin typeface="Calibri" panose="020F0502020204030204" pitchFamily="34" charset="0"/>
              </a:rPr>
              <a:t>EL 	= Esslöffel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err="1">
                <a:solidFill>
                  <a:srgbClr val="000000"/>
                </a:solidFill>
                <a:latin typeface="Calibri" panose="020F0502020204030204" pitchFamily="34" charset="0"/>
              </a:rPr>
              <a:t>gtt</a:t>
            </a:r>
            <a:r>
              <a:rPr lang="de-DE" sz="1800" b="0" i="0" u="none" strike="noStrike" baseline="0" dirty="0">
                <a:solidFill>
                  <a:srgbClr val="000000"/>
                </a:solidFill>
                <a:latin typeface="Calibri" panose="020F0502020204030204" pitchFamily="34" charset="0"/>
              </a:rPr>
              <a:t> (</a:t>
            </a:r>
            <a:r>
              <a:rPr lang="de-DE" sz="1800" b="0" i="0" u="none" strike="noStrike" baseline="0" dirty="0" err="1">
                <a:solidFill>
                  <a:srgbClr val="000000"/>
                </a:solidFill>
                <a:latin typeface="Calibri" panose="020F0502020204030204" pitchFamily="34" charset="0"/>
              </a:rPr>
              <a:t>guttae</a:t>
            </a:r>
            <a:r>
              <a:rPr lang="de-DE" sz="1800" b="0" i="0" u="none" strike="noStrike" baseline="0" dirty="0">
                <a:solidFill>
                  <a:srgbClr val="000000"/>
                </a:solidFill>
                <a:latin typeface="Calibri" panose="020F0502020204030204" pitchFamily="34" charset="0"/>
              </a:rPr>
              <a:t>) 	= Tropfen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ML 	= Messlöffel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kg 	= Kilogramm 	</a:t>
            </a:r>
          </a:p>
          <a:p>
            <a:r>
              <a:rPr lang="de-DE" sz="1800" b="0" i="0" u="none" strike="noStrike" baseline="0" dirty="0">
                <a:solidFill>
                  <a:srgbClr val="000000"/>
                </a:solidFill>
                <a:latin typeface="Calibri" panose="020F0502020204030204" pitchFamily="34" charset="0"/>
              </a:rPr>
              <a:t>KG 	= Körpergewicht 	</a:t>
            </a:r>
          </a:p>
          <a:p>
            <a:r>
              <a:rPr lang="el-GR" sz="1800" b="0" i="0" u="none" strike="noStrike" baseline="0" dirty="0">
                <a:solidFill>
                  <a:srgbClr val="000000"/>
                </a:solidFill>
                <a:latin typeface="Calibri" panose="020F0502020204030204" pitchFamily="34" charset="0"/>
              </a:rPr>
              <a:t>μ</a:t>
            </a:r>
            <a:r>
              <a:rPr lang="de-DE" sz="1800" b="0" i="0" u="none" strike="noStrike" baseline="0" dirty="0">
                <a:solidFill>
                  <a:srgbClr val="000000"/>
                </a:solidFill>
                <a:latin typeface="Calibri" panose="020F0502020204030204" pitchFamily="34" charset="0"/>
              </a:rPr>
              <a:t>g 	= Mikrogramm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g 	= Gramm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mg 	= Milligramm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IE 	= Internationale Einheit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err="1">
                <a:solidFill>
                  <a:srgbClr val="000000"/>
                </a:solidFill>
                <a:latin typeface="Calibri" panose="020F0502020204030204" pitchFamily="34" charset="0"/>
              </a:rPr>
              <a:t>Msp</a:t>
            </a:r>
            <a:r>
              <a:rPr lang="de-DE" sz="1800" b="0" i="0" u="none" strike="noStrike" baseline="0" dirty="0">
                <a:solidFill>
                  <a:srgbClr val="000000"/>
                </a:solidFill>
                <a:latin typeface="Calibri" panose="020F0502020204030204" pitchFamily="34" charset="0"/>
              </a:rPr>
              <a:t> 	= Messerspitze 	</a:t>
            </a:r>
          </a:p>
        </p:txBody>
      </p:sp>
      <p:pic>
        <p:nvPicPr>
          <p:cNvPr id="6" name="Grafik 5">
            <a:extLst>
              <a:ext uri="{FF2B5EF4-FFF2-40B4-BE49-F238E27FC236}">
                <a16:creationId xmlns:a16="http://schemas.microsoft.com/office/drawing/2014/main" id="{2FDAEB3C-5610-C5BA-26BB-A34904FA47FC}"/>
              </a:ext>
            </a:extLst>
          </p:cNvPr>
          <p:cNvPicPr>
            <a:picLocks noChangeAspect="1"/>
          </p:cNvPicPr>
          <p:nvPr/>
        </p:nvPicPr>
        <p:blipFill>
          <a:blip r:embed="rId2"/>
          <a:stretch>
            <a:fillRect/>
          </a:stretch>
        </p:blipFill>
        <p:spPr>
          <a:xfrm>
            <a:off x="7049428" y="283310"/>
            <a:ext cx="1612397" cy="1612397"/>
          </a:xfrm>
          <a:prstGeom prst="rect">
            <a:avLst/>
          </a:prstGeom>
        </p:spPr>
      </p:pic>
      <p:pic>
        <p:nvPicPr>
          <p:cNvPr id="7" name="Grafik 6">
            <a:extLst>
              <a:ext uri="{FF2B5EF4-FFF2-40B4-BE49-F238E27FC236}">
                <a16:creationId xmlns:a16="http://schemas.microsoft.com/office/drawing/2014/main" id="{8BE8D814-6897-FDE9-E415-BD751066ADE9}"/>
              </a:ext>
            </a:extLst>
          </p:cNvPr>
          <p:cNvPicPr>
            <a:picLocks noChangeAspect="1"/>
          </p:cNvPicPr>
          <p:nvPr/>
        </p:nvPicPr>
        <p:blipFill>
          <a:blip r:embed="rId3"/>
          <a:stretch>
            <a:fillRect/>
          </a:stretch>
        </p:blipFill>
        <p:spPr>
          <a:xfrm>
            <a:off x="6635440" y="2468136"/>
            <a:ext cx="3314700" cy="1381125"/>
          </a:xfrm>
          <a:prstGeom prst="rect">
            <a:avLst/>
          </a:prstGeom>
        </p:spPr>
      </p:pic>
      <p:pic>
        <p:nvPicPr>
          <p:cNvPr id="8" name="Grafik 7">
            <a:extLst>
              <a:ext uri="{FF2B5EF4-FFF2-40B4-BE49-F238E27FC236}">
                <a16:creationId xmlns:a16="http://schemas.microsoft.com/office/drawing/2014/main" id="{021C845D-9437-AE66-814E-8E48B5EFD1ED}"/>
              </a:ext>
            </a:extLst>
          </p:cNvPr>
          <p:cNvPicPr>
            <a:picLocks noChangeAspect="1"/>
          </p:cNvPicPr>
          <p:nvPr/>
        </p:nvPicPr>
        <p:blipFill>
          <a:blip r:embed="rId4"/>
          <a:stretch>
            <a:fillRect/>
          </a:stretch>
        </p:blipFill>
        <p:spPr>
          <a:xfrm>
            <a:off x="10048875" y="4133761"/>
            <a:ext cx="2143125" cy="2143125"/>
          </a:xfrm>
          <a:prstGeom prst="rect">
            <a:avLst/>
          </a:prstGeom>
        </p:spPr>
      </p:pic>
      <p:pic>
        <p:nvPicPr>
          <p:cNvPr id="9" name="Grafik 8">
            <a:extLst>
              <a:ext uri="{FF2B5EF4-FFF2-40B4-BE49-F238E27FC236}">
                <a16:creationId xmlns:a16="http://schemas.microsoft.com/office/drawing/2014/main" id="{079F4189-72BB-4721-8B9E-E3437243C749}"/>
              </a:ext>
            </a:extLst>
          </p:cNvPr>
          <p:cNvPicPr>
            <a:picLocks noChangeAspect="1"/>
          </p:cNvPicPr>
          <p:nvPr/>
        </p:nvPicPr>
        <p:blipFill>
          <a:blip r:embed="rId5"/>
          <a:stretch>
            <a:fillRect/>
          </a:stretch>
        </p:blipFill>
        <p:spPr>
          <a:xfrm>
            <a:off x="9196911" y="893259"/>
            <a:ext cx="2857500" cy="1600200"/>
          </a:xfrm>
          <a:prstGeom prst="rect">
            <a:avLst/>
          </a:prstGeom>
        </p:spPr>
      </p:pic>
      <p:pic>
        <p:nvPicPr>
          <p:cNvPr id="10" name="Grafik 9">
            <a:extLst>
              <a:ext uri="{FF2B5EF4-FFF2-40B4-BE49-F238E27FC236}">
                <a16:creationId xmlns:a16="http://schemas.microsoft.com/office/drawing/2014/main" id="{739785BE-A6C3-E34D-9C00-31B2C80D1816}"/>
              </a:ext>
            </a:extLst>
          </p:cNvPr>
          <p:cNvPicPr>
            <a:picLocks noChangeAspect="1"/>
          </p:cNvPicPr>
          <p:nvPr/>
        </p:nvPicPr>
        <p:blipFill>
          <a:blip r:embed="rId6"/>
          <a:stretch>
            <a:fillRect/>
          </a:stretch>
        </p:blipFill>
        <p:spPr>
          <a:xfrm>
            <a:off x="8661825" y="4364543"/>
            <a:ext cx="1606648" cy="1606648"/>
          </a:xfrm>
          <a:prstGeom prst="rect">
            <a:avLst/>
          </a:prstGeom>
        </p:spPr>
      </p:pic>
      <p:pic>
        <p:nvPicPr>
          <p:cNvPr id="11" name="Grafik 10">
            <a:extLst>
              <a:ext uri="{FF2B5EF4-FFF2-40B4-BE49-F238E27FC236}">
                <a16:creationId xmlns:a16="http://schemas.microsoft.com/office/drawing/2014/main" id="{87D6F3A3-0EE3-B7DC-949B-8C1529A33B5E}"/>
              </a:ext>
            </a:extLst>
          </p:cNvPr>
          <p:cNvPicPr>
            <a:picLocks noChangeAspect="1"/>
          </p:cNvPicPr>
          <p:nvPr/>
        </p:nvPicPr>
        <p:blipFill>
          <a:blip r:embed="rId7"/>
          <a:stretch>
            <a:fillRect/>
          </a:stretch>
        </p:blipFill>
        <p:spPr>
          <a:xfrm>
            <a:off x="5670163" y="4297114"/>
            <a:ext cx="2619375" cy="1743075"/>
          </a:xfrm>
          <a:prstGeom prst="rect">
            <a:avLst/>
          </a:prstGeom>
        </p:spPr>
      </p:pic>
    </p:spTree>
    <p:extLst>
      <p:ext uri="{BB962C8B-B14F-4D97-AF65-F5344CB8AC3E}">
        <p14:creationId xmlns:p14="http://schemas.microsoft.com/office/powerpoint/2010/main" val="3345763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FCBD0C5-5455-E0EC-8999-18EBFFCCFE70}"/>
              </a:ext>
            </a:extLst>
          </p:cNvPr>
          <p:cNvSpPr txBox="1"/>
          <p:nvPr/>
        </p:nvSpPr>
        <p:spPr>
          <a:xfrm>
            <a:off x="159834" y="245884"/>
            <a:ext cx="11864526" cy="369332"/>
          </a:xfrm>
          <a:prstGeom prst="rect">
            <a:avLst/>
          </a:prstGeom>
          <a:noFill/>
        </p:spPr>
        <p:txBody>
          <a:bodyPr wrap="square">
            <a:spAutoFit/>
          </a:bodyPr>
          <a:lstStyle/>
          <a:p>
            <a:r>
              <a:rPr lang="de-DE" sz="1800" b="0" i="0" u="none" strike="noStrike" baseline="0" dirty="0">
                <a:solidFill>
                  <a:srgbClr val="C00000"/>
                </a:solidFill>
                <a:latin typeface="Calibri" panose="020F0502020204030204" pitchFamily="34" charset="0"/>
              </a:rPr>
              <a:t>16. Umgang mit Medikamenten </a:t>
            </a:r>
            <a:endParaRPr lang="de-DE" dirty="0">
              <a:solidFill>
                <a:srgbClr val="C00000"/>
              </a:solidFill>
            </a:endParaRPr>
          </a:p>
        </p:txBody>
      </p:sp>
      <p:sp>
        <p:nvSpPr>
          <p:cNvPr id="5" name="Textfeld 4">
            <a:extLst>
              <a:ext uri="{FF2B5EF4-FFF2-40B4-BE49-F238E27FC236}">
                <a16:creationId xmlns:a16="http://schemas.microsoft.com/office/drawing/2014/main" id="{73966C87-5FC8-CB48-3E89-4786FA750743}"/>
              </a:ext>
            </a:extLst>
          </p:cNvPr>
          <p:cNvSpPr txBox="1"/>
          <p:nvPr/>
        </p:nvSpPr>
        <p:spPr>
          <a:xfrm>
            <a:off x="249044" y="773469"/>
            <a:ext cx="11864525" cy="6001643"/>
          </a:xfrm>
          <a:prstGeom prst="rect">
            <a:avLst/>
          </a:prstGeom>
          <a:noFill/>
        </p:spPr>
        <p:txBody>
          <a:bodyPr wrap="square">
            <a:spAutoFit/>
          </a:bodyPr>
          <a:lstStyle/>
          <a:p>
            <a:r>
              <a:rPr lang="de-DE" sz="2400" b="0" i="0" u="none" strike="noStrike" baseline="0" dirty="0">
                <a:solidFill>
                  <a:srgbClr val="000000"/>
                </a:solidFill>
                <a:latin typeface="Calibri" panose="020F0502020204030204" pitchFamily="34" charset="0"/>
              </a:rPr>
              <a:t>16.1. Einnahmevorschriften </a:t>
            </a:r>
          </a:p>
          <a:p>
            <a:r>
              <a:rPr lang="de-DE" sz="1800" b="0" i="1" u="none" strike="noStrike" baseline="0" dirty="0">
                <a:solidFill>
                  <a:srgbClr val="C00000"/>
                </a:solidFill>
                <a:latin typeface="Calibri" panose="020F0502020204030204" pitchFamily="34" charset="0"/>
              </a:rPr>
              <a:t>Vor dem Essen: </a:t>
            </a:r>
            <a:endParaRPr lang="de-DE" sz="1800" b="0" i="0" u="none" strike="noStrike" baseline="0" dirty="0">
              <a:solidFill>
                <a:srgbClr val="C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Mindestens 30 Minuten </a:t>
            </a:r>
          </a:p>
          <a:p>
            <a:r>
              <a:rPr lang="de-DE" sz="1800" b="0" i="0" u="none" strike="noStrike" baseline="0" dirty="0">
                <a:solidFill>
                  <a:srgbClr val="000000"/>
                </a:solidFill>
                <a:latin typeface="Courier New" panose="02070309020205020404" pitchFamily="49" charset="0"/>
              </a:rPr>
              <a:t>o Optimal 1 Stunde </a:t>
            </a:r>
          </a:p>
          <a:p>
            <a:r>
              <a:rPr lang="de-DE" sz="1800" b="0" i="0" u="none" strike="noStrike" baseline="0" dirty="0">
                <a:solidFill>
                  <a:srgbClr val="000000"/>
                </a:solidFill>
                <a:latin typeface="Courier New" panose="02070309020205020404" pitchFamily="49" charset="0"/>
              </a:rPr>
              <a:t>o Schnelle Wirkung </a:t>
            </a:r>
          </a:p>
          <a:p>
            <a:r>
              <a:rPr lang="de-DE" sz="1800" b="0" i="0" u="none" strike="noStrike" baseline="0" dirty="0">
                <a:solidFill>
                  <a:srgbClr val="000000"/>
                </a:solidFill>
                <a:latin typeface="Courier New" panose="02070309020205020404" pitchFamily="49" charset="0"/>
              </a:rPr>
              <a:t>o Vollständige Resorption </a:t>
            </a:r>
          </a:p>
          <a:p>
            <a:endParaRPr lang="de-DE" sz="1800" b="0" i="0" u="none" strike="noStrike" baseline="0" dirty="0">
              <a:solidFill>
                <a:srgbClr val="000000"/>
              </a:solidFill>
              <a:latin typeface="Courier New" panose="02070309020205020404" pitchFamily="49" charset="0"/>
            </a:endParaRPr>
          </a:p>
          <a:p>
            <a:endParaRPr lang="de-DE" dirty="0">
              <a:solidFill>
                <a:srgbClr val="000000"/>
              </a:solidFill>
              <a:latin typeface="Courier New" panose="02070309020205020404" pitchFamily="49" charset="0"/>
            </a:endParaRPr>
          </a:p>
          <a:p>
            <a:endParaRPr lang="de-DE" sz="1800" b="0" i="0" u="none" strike="noStrike" baseline="0" dirty="0">
              <a:solidFill>
                <a:srgbClr val="000000"/>
              </a:solidFill>
              <a:latin typeface="Courier New" panose="02070309020205020404" pitchFamily="49" charset="0"/>
            </a:endParaRPr>
          </a:p>
          <a:p>
            <a:r>
              <a:rPr lang="de-DE" sz="1800" b="0" i="1" u="none" strike="noStrike" baseline="0" dirty="0">
                <a:solidFill>
                  <a:srgbClr val="C00000"/>
                </a:solidFill>
                <a:latin typeface="Calibri" panose="020F0502020204030204" pitchFamily="34" charset="0"/>
              </a:rPr>
              <a:t>Während dem Essen: </a:t>
            </a:r>
            <a:endParaRPr lang="de-DE" sz="1800" b="0" i="0" u="none" strike="noStrike" baseline="0" dirty="0">
              <a:solidFill>
                <a:srgbClr val="C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Magenschonend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Meist langsame &amp; reduzierte Aufnahme </a:t>
            </a:r>
          </a:p>
          <a:p>
            <a:endParaRPr lang="de-DE" sz="1800" b="0" i="0" u="none" strike="noStrike" baseline="0"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1" u="none" strike="noStrike" baseline="0" dirty="0">
                <a:solidFill>
                  <a:srgbClr val="C00000"/>
                </a:solidFill>
                <a:latin typeface="Calibri" panose="020F0502020204030204" pitchFamily="34" charset="0"/>
              </a:rPr>
              <a:t>Nach dem Essen: </a:t>
            </a:r>
            <a:endParaRPr lang="de-DE" sz="1800" b="0" i="0" u="none" strike="noStrike" baseline="0" dirty="0">
              <a:solidFill>
                <a:srgbClr val="C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Zeitabstand mindestens 1 Stunde </a:t>
            </a:r>
          </a:p>
          <a:p>
            <a:r>
              <a:rPr lang="de-DE" sz="1800" b="0" i="0" u="none" strike="noStrike" baseline="0" dirty="0">
                <a:solidFill>
                  <a:srgbClr val="000000"/>
                </a:solidFill>
                <a:latin typeface="Calibri" panose="020F0502020204030204" pitchFamily="34" charset="0"/>
              </a:rPr>
              <a:t>Manche Nahrungsmittel erfordern längeren Zeitabstand</a:t>
            </a:r>
          </a:p>
          <a:p>
            <a:endParaRPr lang="de-DE"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endParaRPr lang="de-DE" dirty="0"/>
          </a:p>
        </p:txBody>
      </p:sp>
      <p:pic>
        <p:nvPicPr>
          <p:cNvPr id="6" name="Grafik 5">
            <a:extLst>
              <a:ext uri="{FF2B5EF4-FFF2-40B4-BE49-F238E27FC236}">
                <a16:creationId xmlns:a16="http://schemas.microsoft.com/office/drawing/2014/main" id="{F9A71FA3-6078-53F4-8CD3-379F0C81B822}"/>
              </a:ext>
            </a:extLst>
          </p:cNvPr>
          <p:cNvPicPr>
            <a:picLocks noChangeAspect="1"/>
          </p:cNvPicPr>
          <p:nvPr/>
        </p:nvPicPr>
        <p:blipFill>
          <a:blip r:embed="rId2"/>
          <a:stretch>
            <a:fillRect/>
          </a:stretch>
        </p:blipFill>
        <p:spPr>
          <a:xfrm>
            <a:off x="7848786" y="87631"/>
            <a:ext cx="1905000" cy="1905000"/>
          </a:xfrm>
          <a:prstGeom prst="rect">
            <a:avLst/>
          </a:prstGeom>
        </p:spPr>
      </p:pic>
      <p:pic>
        <p:nvPicPr>
          <p:cNvPr id="7" name="Grafik 6">
            <a:extLst>
              <a:ext uri="{FF2B5EF4-FFF2-40B4-BE49-F238E27FC236}">
                <a16:creationId xmlns:a16="http://schemas.microsoft.com/office/drawing/2014/main" id="{FCF7418D-9C6A-C766-F7E8-BC60426EC043}"/>
              </a:ext>
            </a:extLst>
          </p:cNvPr>
          <p:cNvPicPr>
            <a:picLocks noChangeAspect="1"/>
          </p:cNvPicPr>
          <p:nvPr/>
        </p:nvPicPr>
        <p:blipFill>
          <a:blip r:embed="rId3"/>
          <a:stretch>
            <a:fillRect/>
          </a:stretch>
        </p:blipFill>
        <p:spPr>
          <a:xfrm>
            <a:off x="5999356" y="2150884"/>
            <a:ext cx="5943599" cy="4500723"/>
          </a:xfrm>
          <a:prstGeom prst="rect">
            <a:avLst/>
          </a:prstGeom>
        </p:spPr>
      </p:pic>
    </p:spTree>
    <p:extLst>
      <p:ext uri="{BB962C8B-B14F-4D97-AF65-F5344CB8AC3E}">
        <p14:creationId xmlns:p14="http://schemas.microsoft.com/office/powerpoint/2010/main" val="2220197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F1CEB7-EEF2-317E-4C3B-F3453EFA873A}"/>
              </a:ext>
            </a:extLst>
          </p:cNvPr>
          <p:cNvSpPr txBox="1"/>
          <p:nvPr/>
        </p:nvSpPr>
        <p:spPr>
          <a:xfrm>
            <a:off x="156117" y="223025"/>
            <a:ext cx="11719930" cy="6370975"/>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16.2. Einnahmerichtlinien </a:t>
            </a:r>
          </a:p>
          <a:p>
            <a:endParaRPr lang="de-DE" sz="2400" b="0" i="0" u="none" strike="noStrike" baseline="0" dirty="0">
              <a:solidFill>
                <a:srgbClr val="C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Die Packungsbeilage lesen, bei Unklarheit ÄrztInnen oder ApothekerInnen fragen</a:t>
            </a: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Die vorgeschriebene Dosierung &amp; Einnahmezeiten / Dauer einhalten </a:t>
            </a: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Bei mehreren Medikamenten die Wechselwirkungen bei ÄrztInnen oder ApothekerInnen erfragen</a:t>
            </a:r>
          </a:p>
          <a:p>
            <a:endParaRPr lang="de-DE" sz="1800" b="0" i="0" u="none" strike="noStrike" baseline="0"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Keine Arzneimittel anderer Personen einnehmen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latin typeface="Calibri" panose="020F0502020204030204" pitchFamily="34" charset="0"/>
              </a:rPr>
              <a:t>Richtige Lagerung der Arzneimittel </a:t>
            </a: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p:txBody>
      </p:sp>
      <p:pic>
        <p:nvPicPr>
          <p:cNvPr id="5" name="Grafik 4">
            <a:extLst>
              <a:ext uri="{FF2B5EF4-FFF2-40B4-BE49-F238E27FC236}">
                <a16:creationId xmlns:a16="http://schemas.microsoft.com/office/drawing/2014/main" id="{4DBAAB90-8301-A242-86D7-F5D870BF4E9B}"/>
              </a:ext>
            </a:extLst>
          </p:cNvPr>
          <p:cNvPicPr>
            <a:picLocks noChangeAspect="1"/>
          </p:cNvPicPr>
          <p:nvPr/>
        </p:nvPicPr>
        <p:blipFill>
          <a:blip r:embed="rId2"/>
          <a:stretch>
            <a:fillRect/>
          </a:stretch>
        </p:blipFill>
        <p:spPr>
          <a:xfrm>
            <a:off x="7878297" y="491958"/>
            <a:ext cx="583660" cy="856034"/>
          </a:xfrm>
          <a:prstGeom prst="rect">
            <a:avLst/>
          </a:prstGeom>
        </p:spPr>
      </p:pic>
      <p:pic>
        <p:nvPicPr>
          <p:cNvPr id="7" name="Grafik 6">
            <a:extLst>
              <a:ext uri="{FF2B5EF4-FFF2-40B4-BE49-F238E27FC236}">
                <a16:creationId xmlns:a16="http://schemas.microsoft.com/office/drawing/2014/main" id="{34E58282-EA26-C285-3745-29016185C921}"/>
              </a:ext>
            </a:extLst>
          </p:cNvPr>
          <p:cNvPicPr>
            <a:picLocks noChangeAspect="1"/>
          </p:cNvPicPr>
          <p:nvPr/>
        </p:nvPicPr>
        <p:blipFill>
          <a:blip r:embed="rId3"/>
          <a:stretch>
            <a:fillRect/>
          </a:stretch>
        </p:blipFill>
        <p:spPr>
          <a:xfrm>
            <a:off x="9556595" y="1056162"/>
            <a:ext cx="1524078" cy="1325286"/>
          </a:xfrm>
          <a:prstGeom prst="rect">
            <a:avLst/>
          </a:prstGeom>
        </p:spPr>
      </p:pic>
      <p:pic>
        <p:nvPicPr>
          <p:cNvPr id="9" name="Grafik 8">
            <a:extLst>
              <a:ext uri="{FF2B5EF4-FFF2-40B4-BE49-F238E27FC236}">
                <a16:creationId xmlns:a16="http://schemas.microsoft.com/office/drawing/2014/main" id="{A159FEB1-B76E-E738-BE20-DEB2F2A09700}"/>
              </a:ext>
            </a:extLst>
          </p:cNvPr>
          <p:cNvPicPr>
            <a:picLocks noChangeAspect="1"/>
          </p:cNvPicPr>
          <p:nvPr/>
        </p:nvPicPr>
        <p:blipFill>
          <a:blip r:embed="rId4"/>
          <a:stretch>
            <a:fillRect/>
          </a:stretch>
        </p:blipFill>
        <p:spPr>
          <a:xfrm>
            <a:off x="4656306" y="2956176"/>
            <a:ext cx="2879387" cy="904672"/>
          </a:xfrm>
          <a:prstGeom prst="rect">
            <a:avLst/>
          </a:prstGeom>
        </p:spPr>
      </p:pic>
      <p:pic>
        <p:nvPicPr>
          <p:cNvPr id="11" name="Grafik 10">
            <a:extLst>
              <a:ext uri="{FF2B5EF4-FFF2-40B4-BE49-F238E27FC236}">
                <a16:creationId xmlns:a16="http://schemas.microsoft.com/office/drawing/2014/main" id="{2F126A21-105D-A3D8-78D2-5DC8DD1F5DC8}"/>
              </a:ext>
            </a:extLst>
          </p:cNvPr>
          <p:cNvPicPr>
            <a:picLocks noChangeAspect="1"/>
          </p:cNvPicPr>
          <p:nvPr/>
        </p:nvPicPr>
        <p:blipFill>
          <a:blip r:embed="rId5"/>
          <a:stretch>
            <a:fillRect/>
          </a:stretch>
        </p:blipFill>
        <p:spPr>
          <a:xfrm>
            <a:off x="9303011" y="3278559"/>
            <a:ext cx="2518224" cy="2523279"/>
          </a:xfrm>
          <a:prstGeom prst="rect">
            <a:avLst/>
          </a:prstGeom>
        </p:spPr>
      </p:pic>
      <p:pic>
        <p:nvPicPr>
          <p:cNvPr id="12" name="Grafik 11">
            <a:extLst>
              <a:ext uri="{FF2B5EF4-FFF2-40B4-BE49-F238E27FC236}">
                <a16:creationId xmlns:a16="http://schemas.microsoft.com/office/drawing/2014/main" id="{8F42BF0E-6D51-81CE-1967-43437635E2FF}"/>
              </a:ext>
            </a:extLst>
          </p:cNvPr>
          <p:cNvPicPr>
            <a:picLocks noChangeAspect="1"/>
          </p:cNvPicPr>
          <p:nvPr/>
        </p:nvPicPr>
        <p:blipFill>
          <a:blip r:embed="rId6"/>
          <a:stretch>
            <a:fillRect/>
          </a:stretch>
        </p:blipFill>
        <p:spPr>
          <a:xfrm>
            <a:off x="3618773" y="4464424"/>
            <a:ext cx="5497016" cy="2246325"/>
          </a:xfrm>
          <a:prstGeom prst="rect">
            <a:avLst/>
          </a:prstGeom>
        </p:spPr>
      </p:pic>
    </p:spTree>
    <p:extLst>
      <p:ext uri="{BB962C8B-B14F-4D97-AF65-F5344CB8AC3E}">
        <p14:creationId xmlns:p14="http://schemas.microsoft.com/office/powerpoint/2010/main" val="879988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4AF0EA0-CF37-615C-40F6-B3C487BEED2B}"/>
              </a:ext>
            </a:extLst>
          </p:cNvPr>
          <p:cNvSpPr txBox="1"/>
          <p:nvPr/>
        </p:nvSpPr>
        <p:spPr>
          <a:xfrm>
            <a:off x="336395" y="568206"/>
            <a:ext cx="11519209" cy="5816977"/>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16.3. Tagesdosierung </a:t>
            </a:r>
          </a:p>
          <a:p>
            <a:r>
              <a:rPr lang="de-DE" sz="2400" b="0" i="0" u="none" strike="noStrike" baseline="0" dirty="0">
                <a:solidFill>
                  <a:srgbClr val="0070C0"/>
                </a:solidFill>
                <a:latin typeface="Calibri" panose="020F0502020204030204" pitchFamily="34" charset="0"/>
              </a:rPr>
              <a:t>1x pro Tag: </a:t>
            </a:r>
            <a:r>
              <a:rPr lang="de-DE" sz="2400" b="0" i="0" u="none" strike="noStrike" baseline="0" dirty="0">
                <a:solidFill>
                  <a:srgbClr val="000000"/>
                </a:solidFill>
                <a:latin typeface="Calibri" panose="020F0502020204030204" pitchFamily="34" charset="0"/>
              </a:rPr>
              <a:t>Immer zur gleichen Zeit gesamte Tagesdosis auf einmal, Toleranz +/- 1- 2 Stunden </a:t>
            </a:r>
          </a:p>
          <a:p>
            <a:endParaRPr lang="de-DE" sz="2400" dirty="0">
              <a:solidFill>
                <a:srgbClr val="000000"/>
              </a:solidFill>
              <a:latin typeface="Calibri" panose="020F0502020204030204" pitchFamily="34" charset="0"/>
            </a:endParaRPr>
          </a:p>
          <a:p>
            <a:endParaRPr lang="de-DE" sz="2400" b="0" i="0" u="none" strike="noStrike" baseline="0" dirty="0">
              <a:solidFill>
                <a:srgbClr val="000000"/>
              </a:solidFill>
              <a:latin typeface="Calibri" panose="020F0502020204030204" pitchFamily="34" charset="0"/>
            </a:endParaRPr>
          </a:p>
          <a:p>
            <a:endParaRPr lang="de-DE" sz="2400" b="0" i="0" u="none" strike="noStrike" baseline="0" dirty="0">
              <a:solidFill>
                <a:srgbClr val="000000"/>
              </a:solidFill>
              <a:latin typeface="Calibri" panose="020F0502020204030204" pitchFamily="34" charset="0"/>
            </a:endParaRPr>
          </a:p>
          <a:p>
            <a:r>
              <a:rPr lang="de-DE" sz="2400" b="0" i="0" u="none" strike="noStrike" baseline="0" dirty="0">
                <a:solidFill>
                  <a:srgbClr val="FFC000"/>
                </a:solidFill>
                <a:latin typeface="Calibri" panose="020F0502020204030204" pitchFamily="34" charset="0"/>
              </a:rPr>
              <a:t>2x pro Tag</a:t>
            </a:r>
            <a:r>
              <a:rPr lang="de-DE" sz="2400" b="0" i="0" u="none" strike="noStrike" baseline="0" dirty="0">
                <a:solidFill>
                  <a:srgbClr val="000000"/>
                </a:solidFill>
                <a:latin typeface="Calibri" panose="020F0502020204030204" pitchFamily="34" charset="0"/>
              </a:rPr>
              <a:t>: Einnahme im Abstand von 12 Stunden, Toleranz +/- 1 Stunde </a:t>
            </a:r>
          </a:p>
          <a:p>
            <a:endParaRPr lang="de-DE" sz="2400" dirty="0">
              <a:solidFill>
                <a:srgbClr val="000000"/>
              </a:solidFill>
              <a:latin typeface="Calibri" panose="020F0502020204030204" pitchFamily="34" charset="0"/>
            </a:endParaRPr>
          </a:p>
          <a:p>
            <a:endParaRPr lang="de-DE" sz="2400" b="0" i="0" u="none" strike="noStrike" baseline="0" dirty="0">
              <a:solidFill>
                <a:srgbClr val="000000"/>
              </a:solidFill>
              <a:latin typeface="Calibri" panose="020F0502020204030204" pitchFamily="34" charset="0"/>
            </a:endParaRPr>
          </a:p>
          <a:p>
            <a:endParaRPr lang="de-DE" sz="2400" dirty="0">
              <a:solidFill>
                <a:srgbClr val="000000"/>
              </a:solidFill>
              <a:latin typeface="Calibri" panose="020F0502020204030204" pitchFamily="34" charset="0"/>
            </a:endParaRPr>
          </a:p>
          <a:p>
            <a:r>
              <a:rPr lang="de-DE" sz="2400" b="0" i="0" u="none" strike="noStrike" baseline="0" dirty="0">
                <a:solidFill>
                  <a:schemeClr val="accent1">
                    <a:lumMod val="50000"/>
                  </a:schemeClr>
                </a:solidFill>
                <a:latin typeface="Calibri" panose="020F0502020204030204" pitchFamily="34" charset="0"/>
              </a:rPr>
              <a:t>3x pro Tag</a:t>
            </a:r>
            <a:r>
              <a:rPr lang="de-DE" sz="2400" b="0" i="0" u="none" strike="noStrike" baseline="0" dirty="0">
                <a:solidFill>
                  <a:srgbClr val="000000"/>
                </a:solidFill>
                <a:latin typeface="Calibri" panose="020F0502020204030204" pitchFamily="34" charset="0"/>
              </a:rPr>
              <a:t>: Einnahme alle 8 Stunden, Toleranz +/- 30 Minuten</a:t>
            </a:r>
          </a:p>
          <a:p>
            <a:endParaRPr lang="de-DE" sz="2400" b="0" i="0" u="none" strike="noStrike" baseline="0" dirty="0">
              <a:solidFill>
                <a:srgbClr val="000000"/>
              </a:solidFill>
              <a:latin typeface="Calibri" panose="020F0502020204030204" pitchFamily="34" charset="0"/>
            </a:endParaRPr>
          </a:p>
          <a:p>
            <a:r>
              <a:rPr lang="de-DE" sz="2400" b="0" i="0" u="none" strike="noStrike" baseline="0" dirty="0">
                <a:solidFill>
                  <a:srgbClr val="000000"/>
                </a:solidFill>
                <a:latin typeface="Calibri" panose="020F0502020204030204" pitchFamily="34" charset="0"/>
              </a:rPr>
              <a:t>Bedeutung von „Toleranz“ im Zusammenhang mit der Medikamenteneinnahme: </a:t>
            </a:r>
          </a:p>
          <a:p>
            <a:endParaRPr lang="de-DE" sz="2400" dirty="0">
              <a:solidFill>
                <a:srgbClr val="000000"/>
              </a:solidFill>
              <a:latin typeface="Calibri" panose="020F0502020204030204" pitchFamily="34" charset="0"/>
            </a:endParaRPr>
          </a:p>
          <a:p>
            <a:r>
              <a:rPr lang="de-DE" dirty="0"/>
              <a:t>Toleranz ist eine Verringerung der Arzneimittelwirkung durch eine wiederholte Einnahme des Arzneimittels. </a:t>
            </a:r>
          </a:p>
          <a:p>
            <a:endParaRPr lang="de-DE" dirty="0"/>
          </a:p>
        </p:txBody>
      </p:sp>
    </p:spTree>
    <p:extLst>
      <p:ext uri="{BB962C8B-B14F-4D97-AF65-F5344CB8AC3E}">
        <p14:creationId xmlns:p14="http://schemas.microsoft.com/office/powerpoint/2010/main" val="3030643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A5DBAE8-DF12-4D1B-6966-3C4B28B2C0E5}"/>
              </a:ext>
            </a:extLst>
          </p:cNvPr>
          <p:cNvSpPr txBox="1"/>
          <p:nvPr/>
        </p:nvSpPr>
        <p:spPr>
          <a:xfrm>
            <a:off x="122662" y="223024"/>
            <a:ext cx="11742235" cy="1200329"/>
          </a:xfrm>
          <a:prstGeom prst="rect">
            <a:avLst/>
          </a:prstGeom>
          <a:noFill/>
        </p:spPr>
        <p:txBody>
          <a:bodyPr wrap="square">
            <a:spAutoFit/>
          </a:bodyPr>
          <a:lstStyle/>
          <a:p>
            <a:r>
              <a:rPr lang="de-DE" sz="1800" b="0" i="0" u="none" strike="noStrike" baseline="0">
                <a:solidFill>
                  <a:schemeClr val="accent6">
                    <a:lumMod val="60000"/>
                    <a:lumOff val="40000"/>
                  </a:schemeClr>
                </a:solidFill>
                <a:latin typeface="Calibri" panose="020F0502020204030204" pitchFamily="34" charset="0"/>
              </a:rPr>
              <a:t>4x pro Tag</a:t>
            </a:r>
            <a:r>
              <a:rPr lang="de-DE" sz="1800" b="0" i="0" u="none" strike="noStrike" baseline="0">
                <a:solidFill>
                  <a:srgbClr val="000000"/>
                </a:solidFill>
                <a:latin typeface="Calibri" panose="020F0502020204030204" pitchFamily="34" charset="0"/>
              </a:rPr>
              <a:t>: Einnahme alle 6 Stunden </a:t>
            </a:r>
          </a:p>
          <a:p>
            <a:endParaRPr lang="de-DE">
              <a:solidFill>
                <a:srgbClr val="000000"/>
              </a:solidFill>
              <a:latin typeface="Calibri" panose="020F0502020204030204" pitchFamily="34" charset="0"/>
            </a:endParaRPr>
          </a:p>
          <a:p>
            <a:endParaRPr lang="de-DE">
              <a:solidFill>
                <a:srgbClr val="000000"/>
              </a:solidFill>
              <a:latin typeface="Calibri" panose="020F0502020204030204" pitchFamily="34" charset="0"/>
            </a:endParaRPr>
          </a:p>
          <a:p>
            <a:endParaRPr lang="de-DE" dirty="0"/>
          </a:p>
        </p:txBody>
      </p:sp>
      <p:sp>
        <p:nvSpPr>
          <p:cNvPr id="5" name="Textfeld 4">
            <a:extLst>
              <a:ext uri="{FF2B5EF4-FFF2-40B4-BE49-F238E27FC236}">
                <a16:creationId xmlns:a16="http://schemas.microsoft.com/office/drawing/2014/main" id="{4C8F0AB5-4873-ABA8-6A0B-1D7F04CC9D58}"/>
              </a:ext>
            </a:extLst>
          </p:cNvPr>
          <p:cNvSpPr txBox="1"/>
          <p:nvPr/>
        </p:nvSpPr>
        <p:spPr>
          <a:xfrm>
            <a:off x="122662" y="1092820"/>
            <a:ext cx="9018549" cy="369332"/>
          </a:xfrm>
          <a:prstGeom prst="rect">
            <a:avLst/>
          </a:prstGeom>
          <a:noFill/>
        </p:spPr>
        <p:txBody>
          <a:bodyPr wrap="square">
            <a:spAutoFit/>
          </a:bodyPr>
          <a:lstStyle/>
          <a:p>
            <a:r>
              <a:rPr lang="de-DE" dirty="0">
                <a:solidFill>
                  <a:schemeClr val="accent2">
                    <a:lumMod val="75000"/>
                  </a:schemeClr>
                </a:solidFill>
              </a:rPr>
              <a:t>5x pro Tag</a:t>
            </a:r>
            <a:r>
              <a:rPr lang="de-DE" dirty="0"/>
              <a:t>: Einnahme alle 4 Stunden</a:t>
            </a:r>
          </a:p>
        </p:txBody>
      </p:sp>
      <p:sp>
        <p:nvSpPr>
          <p:cNvPr id="7" name="Textfeld 6">
            <a:extLst>
              <a:ext uri="{FF2B5EF4-FFF2-40B4-BE49-F238E27FC236}">
                <a16:creationId xmlns:a16="http://schemas.microsoft.com/office/drawing/2014/main" id="{E36DEC40-3362-B98A-3986-B77B38921C05}"/>
              </a:ext>
            </a:extLst>
          </p:cNvPr>
          <p:cNvSpPr txBox="1"/>
          <p:nvPr/>
        </p:nvSpPr>
        <p:spPr>
          <a:xfrm>
            <a:off x="122663" y="1694985"/>
            <a:ext cx="12013580" cy="5047536"/>
          </a:xfrm>
          <a:prstGeom prst="rect">
            <a:avLst/>
          </a:prstGeom>
          <a:noFill/>
        </p:spPr>
        <p:txBody>
          <a:bodyPr wrap="square">
            <a:spAutoFit/>
          </a:bodyPr>
          <a:lstStyle/>
          <a:p>
            <a:r>
              <a:rPr lang="de-DE" sz="2800" dirty="0">
                <a:solidFill>
                  <a:srgbClr val="FF0000"/>
                </a:solidFill>
              </a:rPr>
              <a:t>16.4. 8-R-Regel</a:t>
            </a:r>
          </a:p>
          <a:p>
            <a:r>
              <a:rPr lang="de-DE" dirty="0">
                <a:solidFill>
                  <a:srgbClr val="FF0000"/>
                </a:solidFill>
              </a:rPr>
              <a:t>Richtige</a:t>
            </a:r>
            <a:r>
              <a:rPr lang="de-DE" dirty="0"/>
              <a:t>   Person </a:t>
            </a:r>
          </a:p>
          <a:p>
            <a:r>
              <a:rPr lang="de-DE" dirty="0">
                <a:solidFill>
                  <a:srgbClr val="FF0000"/>
                </a:solidFill>
              </a:rPr>
              <a:t>Richtiger</a:t>
            </a:r>
            <a:r>
              <a:rPr lang="de-DE" dirty="0"/>
              <a:t> Zeitpunkt</a:t>
            </a:r>
          </a:p>
          <a:p>
            <a:r>
              <a:rPr lang="de-DE" dirty="0">
                <a:solidFill>
                  <a:srgbClr val="FF0000"/>
                </a:solidFill>
              </a:rPr>
              <a:t>Richter</a:t>
            </a:r>
            <a:r>
              <a:rPr lang="de-DE" dirty="0"/>
              <a:t>    Wirkstoff </a:t>
            </a:r>
          </a:p>
          <a:p>
            <a:r>
              <a:rPr lang="de-DE" dirty="0">
                <a:solidFill>
                  <a:srgbClr val="FF0000"/>
                </a:solidFill>
              </a:rPr>
              <a:t>Richtige</a:t>
            </a:r>
            <a:r>
              <a:rPr lang="de-DE" dirty="0"/>
              <a:t>   Dosis</a:t>
            </a:r>
          </a:p>
          <a:p>
            <a:r>
              <a:rPr lang="de-DE" dirty="0">
                <a:solidFill>
                  <a:srgbClr val="FF0000"/>
                </a:solidFill>
              </a:rPr>
              <a:t>Richtige</a:t>
            </a:r>
            <a:r>
              <a:rPr lang="de-DE" dirty="0"/>
              <a:t>   Applikationsform (Verabreichungsform) </a:t>
            </a:r>
          </a:p>
          <a:p>
            <a:r>
              <a:rPr lang="de-DE" dirty="0">
                <a:solidFill>
                  <a:srgbClr val="FF0000"/>
                </a:solidFill>
              </a:rPr>
              <a:t>Richtige   </a:t>
            </a:r>
            <a:r>
              <a:rPr lang="de-DE" dirty="0"/>
              <a:t>Lagerung</a:t>
            </a:r>
          </a:p>
          <a:p>
            <a:r>
              <a:rPr lang="de-DE" dirty="0">
                <a:solidFill>
                  <a:srgbClr val="FF0000"/>
                </a:solidFill>
              </a:rPr>
              <a:t>Richtige   </a:t>
            </a:r>
            <a:r>
              <a:rPr lang="de-DE" dirty="0"/>
              <a:t>Aufbewahrung und Entsorgung</a:t>
            </a:r>
          </a:p>
          <a:p>
            <a:r>
              <a:rPr lang="de-DE" dirty="0">
                <a:solidFill>
                  <a:srgbClr val="FF0000"/>
                </a:solidFill>
              </a:rPr>
              <a:t>Richtige</a:t>
            </a:r>
            <a:r>
              <a:rPr lang="de-DE" dirty="0"/>
              <a:t>   Dokumentation</a:t>
            </a:r>
          </a:p>
          <a:p>
            <a:endParaRPr lang="de-DE" dirty="0"/>
          </a:p>
          <a:p>
            <a:r>
              <a:rPr lang="de-DE" sz="2400" dirty="0">
                <a:solidFill>
                  <a:srgbClr val="FF0000"/>
                </a:solidFill>
              </a:rPr>
              <a:t>16.5. Medikamentendispenser</a:t>
            </a:r>
          </a:p>
          <a:p>
            <a:r>
              <a:rPr lang="de-DE" dirty="0"/>
              <a:t>8 – R – Regel</a:t>
            </a:r>
          </a:p>
          <a:p>
            <a:r>
              <a:rPr lang="de-DE" dirty="0"/>
              <a:t>Die KlientInnen müssen ihren Medikamentendispenser selbst bedienen können</a:t>
            </a:r>
          </a:p>
          <a:p>
            <a:r>
              <a:rPr lang="de-DE" dirty="0"/>
              <a:t>Unterschieden wird zwischen Tages &amp; Wochendispenser</a:t>
            </a:r>
          </a:p>
          <a:p>
            <a:r>
              <a:rPr lang="de-DE" dirty="0"/>
              <a:t>Lichtschutz, Schutz vor Feuchtigkeit</a:t>
            </a:r>
          </a:p>
          <a:p>
            <a:r>
              <a:rPr lang="de-DE" dirty="0"/>
              <a:t>Medikamentendispenser nicht am Fensterbrett oder neben dem Herd lagern</a:t>
            </a:r>
          </a:p>
          <a:p>
            <a:endParaRPr lang="de-DE" dirty="0"/>
          </a:p>
        </p:txBody>
      </p:sp>
      <p:pic>
        <p:nvPicPr>
          <p:cNvPr id="8" name="Grafik 7">
            <a:extLst>
              <a:ext uri="{FF2B5EF4-FFF2-40B4-BE49-F238E27FC236}">
                <a16:creationId xmlns:a16="http://schemas.microsoft.com/office/drawing/2014/main" id="{B0A7F13C-5239-4F6E-71D2-45C5445DC8C7}"/>
              </a:ext>
            </a:extLst>
          </p:cNvPr>
          <p:cNvPicPr>
            <a:picLocks noChangeAspect="1"/>
          </p:cNvPicPr>
          <p:nvPr/>
        </p:nvPicPr>
        <p:blipFill>
          <a:blip r:embed="rId2"/>
          <a:stretch>
            <a:fillRect/>
          </a:stretch>
        </p:blipFill>
        <p:spPr>
          <a:xfrm>
            <a:off x="9966518" y="3770801"/>
            <a:ext cx="1943100" cy="2352675"/>
          </a:xfrm>
          <a:prstGeom prst="rect">
            <a:avLst/>
          </a:prstGeom>
        </p:spPr>
      </p:pic>
      <p:pic>
        <p:nvPicPr>
          <p:cNvPr id="9" name="Grafik 8">
            <a:extLst>
              <a:ext uri="{FF2B5EF4-FFF2-40B4-BE49-F238E27FC236}">
                <a16:creationId xmlns:a16="http://schemas.microsoft.com/office/drawing/2014/main" id="{0850EB9D-C609-191F-70CC-8B2523222FD9}"/>
              </a:ext>
            </a:extLst>
          </p:cNvPr>
          <p:cNvPicPr>
            <a:picLocks noChangeAspect="1"/>
          </p:cNvPicPr>
          <p:nvPr/>
        </p:nvPicPr>
        <p:blipFill>
          <a:blip r:embed="rId3"/>
          <a:stretch>
            <a:fillRect/>
          </a:stretch>
        </p:blipFill>
        <p:spPr>
          <a:xfrm>
            <a:off x="7528350" y="2505370"/>
            <a:ext cx="3781425" cy="1209675"/>
          </a:xfrm>
          <a:prstGeom prst="rect">
            <a:avLst/>
          </a:prstGeom>
        </p:spPr>
      </p:pic>
      <p:pic>
        <p:nvPicPr>
          <p:cNvPr id="10" name="Grafik 9">
            <a:extLst>
              <a:ext uri="{FF2B5EF4-FFF2-40B4-BE49-F238E27FC236}">
                <a16:creationId xmlns:a16="http://schemas.microsoft.com/office/drawing/2014/main" id="{F0FF43C7-03CB-DEBE-0D13-76404CEA5467}"/>
              </a:ext>
            </a:extLst>
          </p:cNvPr>
          <p:cNvPicPr>
            <a:picLocks noChangeAspect="1"/>
          </p:cNvPicPr>
          <p:nvPr/>
        </p:nvPicPr>
        <p:blipFill>
          <a:blip r:embed="rId4"/>
          <a:stretch>
            <a:fillRect/>
          </a:stretch>
        </p:blipFill>
        <p:spPr>
          <a:xfrm>
            <a:off x="7946056" y="4599396"/>
            <a:ext cx="2143125" cy="2143125"/>
          </a:xfrm>
          <a:prstGeom prst="rect">
            <a:avLst/>
          </a:prstGeom>
        </p:spPr>
      </p:pic>
      <p:pic>
        <p:nvPicPr>
          <p:cNvPr id="11" name="Grafik 10">
            <a:extLst>
              <a:ext uri="{FF2B5EF4-FFF2-40B4-BE49-F238E27FC236}">
                <a16:creationId xmlns:a16="http://schemas.microsoft.com/office/drawing/2014/main" id="{41386DC3-04E2-3BD2-7474-3920D734BCE9}"/>
              </a:ext>
            </a:extLst>
          </p:cNvPr>
          <p:cNvPicPr>
            <a:picLocks noChangeAspect="1"/>
          </p:cNvPicPr>
          <p:nvPr/>
        </p:nvPicPr>
        <p:blipFill>
          <a:blip r:embed="rId5"/>
          <a:stretch>
            <a:fillRect/>
          </a:stretch>
        </p:blipFill>
        <p:spPr>
          <a:xfrm>
            <a:off x="5024437" y="2357437"/>
            <a:ext cx="2143125" cy="2143125"/>
          </a:xfrm>
          <a:prstGeom prst="rect">
            <a:avLst/>
          </a:prstGeom>
        </p:spPr>
      </p:pic>
    </p:spTree>
    <p:extLst>
      <p:ext uri="{BB962C8B-B14F-4D97-AF65-F5344CB8AC3E}">
        <p14:creationId xmlns:p14="http://schemas.microsoft.com/office/powerpoint/2010/main" val="35061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0509857-99B0-4B93-3E46-D1BB91ABF6AB}"/>
              </a:ext>
            </a:extLst>
          </p:cNvPr>
          <p:cNvSpPr txBox="1"/>
          <p:nvPr/>
        </p:nvSpPr>
        <p:spPr>
          <a:xfrm>
            <a:off x="211873" y="356839"/>
            <a:ext cx="11831444" cy="2862322"/>
          </a:xfrm>
          <a:prstGeom prst="rect">
            <a:avLst/>
          </a:prstGeom>
          <a:noFill/>
        </p:spPr>
        <p:txBody>
          <a:bodyPr wrap="square">
            <a:spAutoFit/>
          </a:bodyPr>
          <a:lstStyle/>
          <a:p>
            <a:r>
              <a:rPr lang="de-DE" dirty="0">
                <a:solidFill>
                  <a:srgbClr val="FF0000"/>
                </a:solidFill>
              </a:rPr>
              <a:t>17. Arzneimitteleinsatz bei älteren Menschen</a:t>
            </a:r>
          </a:p>
          <a:p>
            <a:endParaRPr lang="de-DE" dirty="0"/>
          </a:p>
          <a:p>
            <a:r>
              <a:rPr lang="de-DE" dirty="0"/>
              <a:t>Mehr als 50% der über 60jährigen benötigen eine Dauermedikation</a:t>
            </a:r>
          </a:p>
          <a:p>
            <a:endParaRPr lang="de-DE" dirty="0"/>
          </a:p>
          <a:p>
            <a:r>
              <a:rPr lang="de-DE" dirty="0"/>
              <a:t>Überwiegend werden Herz-Kreislaufmedikamente &amp; Arzneien für das zentrale Nervensystem</a:t>
            </a:r>
          </a:p>
          <a:p>
            <a:r>
              <a:rPr lang="de-DE" dirty="0"/>
              <a:t>verschrieben</a:t>
            </a:r>
          </a:p>
          <a:p>
            <a:endParaRPr lang="de-DE" dirty="0"/>
          </a:p>
          <a:p>
            <a:r>
              <a:rPr lang="de-DE" dirty="0"/>
              <a:t>Senioren leiden häufig unter einer eingeschränkten Nieren- &amp; Leberfunktion, sowie Herzinsuffizienz (Herzschwäche)</a:t>
            </a:r>
          </a:p>
          <a:p>
            <a:endParaRPr lang="de-DE" dirty="0"/>
          </a:p>
          <a:p>
            <a:r>
              <a:rPr lang="de-DE" dirty="0"/>
              <a:t>Erhöhtes Lebensalter = erhöhte Medikamentenempfindlichkeit: z. B. Blutdruck</a:t>
            </a:r>
          </a:p>
        </p:txBody>
      </p:sp>
      <p:sp>
        <p:nvSpPr>
          <p:cNvPr id="5" name="Textfeld 4">
            <a:extLst>
              <a:ext uri="{FF2B5EF4-FFF2-40B4-BE49-F238E27FC236}">
                <a16:creationId xmlns:a16="http://schemas.microsoft.com/office/drawing/2014/main" id="{3D4A9C69-D215-A042-5C0E-50DBF6B2B1BA}"/>
              </a:ext>
            </a:extLst>
          </p:cNvPr>
          <p:cNvSpPr txBox="1"/>
          <p:nvPr/>
        </p:nvSpPr>
        <p:spPr>
          <a:xfrm>
            <a:off x="457200" y="3429000"/>
            <a:ext cx="11396546" cy="2862322"/>
          </a:xfrm>
          <a:prstGeom prst="rect">
            <a:avLst/>
          </a:prstGeom>
          <a:noFill/>
        </p:spPr>
        <p:txBody>
          <a:bodyPr wrap="square">
            <a:spAutoFit/>
          </a:bodyPr>
          <a:lstStyle/>
          <a:p>
            <a:r>
              <a:rPr lang="de-DE" dirty="0">
                <a:solidFill>
                  <a:srgbClr val="FF0000"/>
                </a:solidFill>
              </a:rPr>
              <a:t>Komplizierte Medikamenten-Einnahmeschemata verhindern planmäßige Einnahme!!!</a:t>
            </a:r>
          </a:p>
          <a:p>
            <a:endParaRPr lang="de-DE" dirty="0"/>
          </a:p>
          <a:p>
            <a:r>
              <a:rPr lang="de-DE" dirty="0"/>
              <a:t>o Senioren leiden häufig unter Sehstörungen, Vergesslichkeit, Verwechslung von Medikamenten sowie unter Schluckbeschwerden</a:t>
            </a:r>
          </a:p>
          <a:p>
            <a:endParaRPr lang="de-DE" dirty="0"/>
          </a:p>
          <a:p>
            <a:r>
              <a:rPr lang="de-DE" dirty="0"/>
              <a:t>o Manche Senioren verwenden zu wenig Flüssigkeit zum Nachtrinken oder nehmen beim Schlucken keine aufrechte Position ein. Das Arzneimittel bleibt in der Speiseröhre hängen. </a:t>
            </a:r>
          </a:p>
          <a:p>
            <a:r>
              <a:rPr lang="de-DE" dirty="0"/>
              <a:t>Folge: keine bzw. schlechtere Wirkung, Verletzungen</a:t>
            </a:r>
          </a:p>
          <a:p>
            <a:endParaRPr lang="de-DE" dirty="0"/>
          </a:p>
          <a:p>
            <a:r>
              <a:rPr lang="de-DE" dirty="0"/>
              <a:t>o (Feinmotorische) Probleme mit (z. B. dem Öffnen / Schließen) von Verpackungen</a:t>
            </a:r>
          </a:p>
        </p:txBody>
      </p:sp>
      <p:pic>
        <p:nvPicPr>
          <p:cNvPr id="7" name="Grafik 6">
            <a:extLst>
              <a:ext uri="{FF2B5EF4-FFF2-40B4-BE49-F238E27FC236}">
                <a16:creationId xmlns:a16="http://schemas.microsoft.com/office/drawing/2014/main" id="{6F36FDAF-AD80-C0FA-AAF9-6BD61B829EAD}"/>
              </a:ext>
            </a:extLst>
          </p:cNvPr>
          <p:cNvPicPr>
            <a:picLocks noChangeAspect="1"/>
          </p:cNvPicPr>
          <p:nvPr/>
        </p:nvPicPr>
        <p:blipFill>
          <a:blip r:embed="rId2"/>
          <a:stretch>
            <a:fillRect/>
          </a:stretch>
        </p:blipFill>
        <p:spPr>
          <a:xfrm>
            <a:off x="9206603" y="197837"/>
            <a:ext cx="2773524" cy="1849016"/>
          </a:xfrm>
          <a:prstGeom prst="rect">
            <a:avLst/>
          </a:prstGeom>
        </p:spPr>
      </p:pic>
    </p:spTree>
    <p:extLst>
      <p:ext uri="{BB962C8B-B14F-4D97-AF65-F5344CB8AC3E}">
        <p14:creationId xmlns:p14="http://schemas.microsoft.com/office/powerpoint/2010/main" val="2000328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7D87FF-74FA-031E-96E4-1338FDD6BF29}"/>
              </a:ext>
            </a:extLst>
          </p:cNvPr>
          <p:cNvSpPr txBox="1"/>
          <p:nvPr/>
        </p:nvSpPr>
        <p:spPr>
          <a:xfrm>
            <a:off x="223024" y="245328"/>
            <a:ext cx="11864898" cy="2031325"/>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Senioren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Ernähren sich schlechter, trinken zu wenig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Verwerten Arzneimittel &amp; Nahrungsmittel schlechter</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Sind häufiger multimorbid als junge Menschen: </a:t>
            </a:r>
            <a:r>
              <a:rPr lang="de-DE" sz="1800" b="0" i="0" u="none" strike="noStrike" baseline="0" dirty="0">
                <a:solidFill>
                  <a:srgbClr val="FF0000"/>
                </a:solidFill>
                <a:latin typeface="Calibri" panose="020F0502020204030204" pitchFamily="34" charset="0"/>
              </a:rPr>
              <a:t>Unter Multimorbidität versteht man das gleichzeitige Bestehen mehrerer Krankheiten bei einer einzelnen Person.</a:t>
            </a:r>
          </a:p>
        </p:txBody>
      </p:sp>
      <p:sp>
        <p:nvSpPr>
          <p:cNvPr id="5" name="Textfeld 4">
            <a:extLst>
              <a:ext uri="{FF2B5EF4-FFF2-40B4-BE49-F238E27FC236}">
                <a16:creationId xmlns:a16="http://schemas.microsoft.com/office/drawing/2014/main" id="{CD47B8AC-D75C-5E47-5FFA-8AC690790168}"/>
              </a:ext>
            </a:extLst>
          </p:cNvPr>
          <p:cNvSpPr txBox="1"/>
          <p:nvPr/>
        </p:nvSpPr>
        <p:spPr>
          <a:xfrm>
            <a:off x="223024" y="2776654"/>
            <a:ext cx="11775688" cy="3693319"/>
          </a:xfrm>
          <a:prstGeom prst="rect">
            <a:avLst/>
          </a:prstGeom>
          <a:noFill/>
        </p:spPr>
        <p:txBody>
          <a:bodyPr wrap="square">
            <a:spAutoFit/>
          </a:bodyPr>
          <a:lstStyle/>
          <a:p>
            <a:r>
              <a:rPr lang="de-DE" dirty="0"/>
              <a:t>Gesetzgeber „kennt Senioren nicht“</a:t>
            </a:r>
          </a:p>
          <a:p>
            <a:endParaRPr lang="de-DE" dirty="0"/>
          </a:p>
          <a:p>
            <a:r>
              <a:rPr lang="de-DE" dirty="0"/>
              <a:t>o Packungen sehen sich immer ähnlicher – Sicherheit?</a:t>
            </a:r>
          </a:p>
          <a:p>
            <a:endParaRPr lang="de-DE" dirty="0"/>
          </a:p>
          <a:p>
            <a:r>
              <a:rPr lang="de-DE" dirty="0"/>
              <a:t>o Verpackungen &amp; Beipackzettel zu kompliziert</a:t>
            </a:r>
          </a:p>
          <a:p>
            <a:endParaRPr lang="de-DE" dirty="0"/>
          </a:p>
          <a:p>
            <a:r>
              <a:rPr lang="de-DE" dirty="0"/>
              <a:t>o Blisterpackungen, Teilen von Tabletten</a:t>
            </a:r>
          </a:p>
          <a:p>
            <a:endParaRPr lang="de-DE" dirty="0"/>
          </a:p>
          <a:p>
            <a:r>
              <a:rPr lang="de-DE" dirty="0"/>
              <a:t>o Kindersichere Verschlüsse von Tropfen &amp; Säften</a:t>
            </a:r>
          </a:p>
          <a:p>
            <a:endParaRPr lang="de-DE" dirty="0"/>
          </a:p>
          <a:p>
            <a:r>
              <a:rPr lang="de-DE" dirty="0"/>
              <a:t>o Augentropfenflaschen</a:t>
            </a:r>
          </a:p>
          <a:p>
            <a:endParaRPr lang="de-DE" dirty="0"/>
          </a:p>
          <a:p>
            <a:r>
              <a:rPr lang="de-DE" dirty="0"/>
              <a:t>o Druckgröße der Arzneibeschriftung</a:t>
            </a:r>
          </a:p>
        </p:txBody>
      </p:sp>
    </p:spTree>
    <p:extLst>
      <p:ext uri="{BB962C8B-B14F-4D97-AF65-F5344CB8AC3E}">
        <p14:creationId xmlns:p14="http://schemas.microsoft.com/office/powerpoint/2010/main" val="1010809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5E64EDD-81BE-D2E5-AEE7-70123BD27CB7}"/>
              </a:ext>
            </a:extLst>
          </p:cNvPr>
          <p:cNvSpPr txBox="1"/>
          <p:nvPr/>
        </p:nvSpPr>
        <p:spPr>
          <a:xfrm>
            <a:off x="256478" y="211873"/>
            <a:ext cx="11719932" cy="3600986"/>
          </a:xfrm>
          <a:prstGeom prst="rect">
            <a:avLst/>
          </a:prstGeom>
          <a:noFill/>
        </p:spPr>
        <p:txBody>
          <a:bodyPr wrap="square">
            <a:spAutoFit/>
          </a:bodyPr>
          <a:lstStyle/>
          <a:p>
            <a:r>
              <a:rPr lang="de-DE" sz="2400" dirty="0">
                <a:solidFill>
                  <a:srgbClr val="FF0000"/>
                </a:solidFill>
              </a:rPr>
              <a:t>18. Krankenhausentlassung</a:t>
            </a:r>
          </a:p>
          <a:p>
            <a:endParaRPr lang="de-DE" sz="2400" dirty="0">
              <a:solidFill>
                <a:srgbClr val="FF0000"/>
              </a:solidFill>
            </a:endParaRPr>
          </a:p>
          <a:p>
            <a:r>
              <a:rPr lang="de-DE" dirty="0">
                <a:solidFill>
                  <a:srgbClr val="00B0F0"/>
                </a:solidFill>
              </a:rPr>
              <a:t>18.1. Situation der Senioren nach der Entlassung</a:t>
            </a:r>
          </a:p>
          <a:p>
            <a:r>
              <a:rPr lang="de-DE" dirty="0"/>
              <a:t>o Medikation häufig umgestellt</a:t>
            </a:r>
          </a:p>
          <a:p>
            <a:r>
              <a:rPr lang="de-DE" dirty="0"/>
              <a:t>o Zurechtkommen mit neuen Packungen</a:t>
            </a:r>
          </a:p>
          <a:p>
            <a:r>
              <a:rPr lang="de-DE" dirty="0"/>
              <a:t>o Oftmaliges Vergreifen – Sehstörungen?</a:t>
            </a:r>
          </a:p>
          <a:p>
            <a:r>
              <a:rPr lang="de-DE" dirty="0"/>
              <a:t>o Absetzen von Dauermedikation</a:t>
            </a:r>
          </a:p>
          <a:p>
            <a:r>
              <a:rPr lang="de-DE" dirty="0"/>
              <a:t>o Ausschleichen von Medikamenten</a:t>
            </a:r>
          </a:p>
          <a:p>
            <a:r>
              <a:rPr lang="de-DE" dirty="0"/>
              <a:t>o Oft fehlende Bereitschaft zur Mitwirkung an </a:t>
            </a:r>
          </a:p>
          <a:p>
            <a:r>
              <a:rPr lang="de-DE" dirty="0"/>
              <a:t>therapeutischen Maßnahmen</a:t>
            </a:r>
          </a:p>
          <a:p>
            <a:endParaRPr lang="de-DE" dirty="0"/>
          </a:p>
          <a:p>
            <a:endParaRPr lang="de-DE" dirty="0"/>
          </a:p>
        </p:txBody>
      </p:sp>
      <p:sp>
        <p:nvSpPr>
          <p:cNvPr id="5" name="Textfeld 4">
            <a:extLst>
              <a:ext uri="{FF2B5EF4-FFF2-40B4-BE49-F238E27FC236}">
                <a16:creationId xmlns:a16="http://schemas.microsoft.com/office/drawing/2014/main" id="{2EA03370-9AE5-F070-3ADB-F1FF8385B7DD}"/>
              </a:ext>
            </a:extLst>
          </p:cNvPr>
          <p:cNvSpPr txBox="1"/>
          <p:nvPr/>
        </p:nvSpPr>
        <p:spPr>
          <a:xfrm>
            <a:off x="215590" y="3812858"/>
            <a:ext cx="11760820" cy="2031325"/>
          </a:xfrm>
          <a:prstGeom prst="rect">
            <a:avLst/>
          </a:prstGeom>
          <a:noFill/>
        </p:spPr>
        <p:txBody>
          <a:bodyPr wrap="square">
            <a:spAutoFit/>
          </a:bodyPr>
          <a:lstStyle/>
          <a:p>
            <a:r>
              <a:rPr lang="de-DE" dirty="0">
                <a:solidFill>
                  <a:srgbClr val="00B0F0"/>
                </a:solidFill>
              </a:rPr>
              <a:t>18.2. Betreuungsteam nach der Entlassung</a:t>
            </a:r>
          </a:p>
          <a:p>
            <a:r>
              <a:rPr lang="de-DE" dirty="0"/>
              <a:t>o ÄrztInnen – ApothekerInnen - </a:t>
            </a:r>
            <a:r>
              <a:rPr lang="de-DE" dirty="0" err="1"/>
              <a:t>HeimhelferInnen</a:t>
            </a:r>
            <a:endParaRPr lang="de-DE" dirty="0"/>
          </a:p>
          <a:p>
            <a:r>
              <a:rPr lang="de-DE" dirty="0"/>
              <a:t>o Regelmäßige richtige Arzneimitteleinnahme</a:t>
            </a:r>
          </a:p>
          <a:p>
            <a:r>
              <a:rPr lang="de-DE" dirty="0"/>
              <a:t>o Beobachtung von Veränderungen, Nebenwirkungen</a:t>
            </a:r>
          </a:p>
          <a:p>
            <a:r>
              <a:rPr lang="de-DE" dirty="0"/>
              <a:t>o Medikamentenübergebrauch (Analgetika, Doppeltkauf, </a:t>
            </a:r>
          </a:p>
          <a:p>
            <a:r>
              <a:rPr lang="de-DE" dirty="0"/>
              <a:t>Einkauf durch dritte Person)</a:t>
            </a:r>
          </a:p>
          <a:p>
            <a:r>
              <a:rPr lang="de-DE" dirty="0"/>
              <a:t>o Überschneidungen Verordnungen </a:t>
            </a:r>
            <a:r>
              <a:rPr lang="de-DE" dirty="0" err="1"/>
              <a:t>HausärztInnen</a:t>
            </a:r>
            <a:r>
              <a:rPr lang="de-DE" dirty="0"/>
              <a:t>, FachärztInnen</a:t>
            </a:r>
          </a:p>
        </p:txBody>
      </p:sp>
      <p:pic>
        <p:nvPicPr>
          <p:cNvPr id="7" name="Grafik 6">
            <a:extLst>
              <a:ext uri="{FF2B5EF4-FFF2-40B4-BE49-F238E27FC236}">
                <a16:creationId xmlns:a16="http://schemas.microsoft.com/office/drawing/2014/main" id="{3EE6BA58-DF2E-D378-EF9C-F8FA1E48970E}"/>
              </a:ext>
            </a:extLst>
          </p:cNvPr>
          <p:cNvPicPr>
            <a:picLocks noChangeAspect="1"/>
          </p:cNvPicPr>
          <p:nvPr/>
        </p:nvPicPr>
        <p:blipFill>
          <a:blip r:embed="rId2"/>
          <a:stretch>
            <a:fillRect/>
          </a:stretch>
        </p:blipFill>
        <p:spPr>
          <a:xfrm>
            <a:off x="6676891" y="3970835"/>
            <a:ext cx="5214026" cy="2548647"/>
          </a:xfrm>
          <a:prstGeom prst="rect">
            <a:avLst/>
          </a:prstGeom>
        </p:spPr>
      </p:pic>
      <p:pic>
        <p:nvPicPr>
          <p:cNvPr id="9" name="Grafik 8">
            <a:extLst>
              <a:ext uri="{FF2B5EF4-FFF2-40B4-BE49-F238E27FC236}">
                <a16:creationId xmlns:a16="http://schemas.microsoft.com/office/drawing/2014/main" id="{36D7546F-EDD1-13C9-8357-54724C47F14F}"/>
              </a:ext>
            </a:extLst>
          </p:cNvPr>
          <p:cNvPicPr>
            <a:picLocks noChangeAspect="1"/>
          </p:cNvPicPr>
          <p:nvPr/>
        </p:nvPicPr>
        <p:blipFill>
          <a:blip r:embed="rId3"/>
          <a:stretch>
            <a:fillRect/>
          </a:stretch>
        </p:blipFill>
        <p:spPr>
          <a:xfrm>
            <a:off x="5633976" y="211873"/>
            <a:ext cx="6342434" cy="3560323"/>
          </a:xfrm>
          <a:prstGeom prst="rect">
            <a:avLst/>
          </a:prstGeom>
        </p:spPr>
      </p:pic>
    </p:spTree>
    <p:extLst>
      <p:ext uri="{BB962C8B-B14F-4D97-AF65-F5344CB8AC3E}">
        <p14:creationId xmlns:p14="http://schemas.microsoft.com/office/powerpoint/2010/main" val="3328356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73B432-8906-210F-BBB2-87D7A75AA4E3}"/>
              </a:ext>
            </a:extLst>
          </p:cNvPr>
          <p:cNvPicPr>
            <a:picLocks noChangeAspect="1"/>
          </p:cNvPicPr>
          <p:nvPr/>
        </p:nvPicPr>
        <p:blipFill>
          <a:blip r:embed="rId2"/>
          <a:stretch>
            <a:fillRect/>
          </a:stretch>
        </p:blipFill>
        <p:spPr>
          <a:xfrm>
            <a:off x="777818" y="295875"/>
            <a:ext cx="4280170" cy="2743200"/>
          </a:xfrm>
          <a:prstGeom prst="rect">
            <a:avLst/>
          </a:prstGeom>
        </p:spPr>
      </p:pic>
      <p:sp>
        <p:nvSpPr>
          <p:cNvPr id="4" name="Textfeld 3">
            <a:extLst>
              <a:ext uri="{FF2B5EF4-FFF2-40B4-BE49-F238E27FC236}">
                <a16:creationId xmlns:a16="http://schemas.microsoft.com/office/drawing/2014/main" id="{F6FA11BA-08AC-8535-CB24-B677C1748E22}"/>
              </a:ext>
            </a:extLst>
          </p:cNvPr>
          <p:cNvSpPr txBox="1"/>
          <p:nvPr/>
        </p:nvSpPr>
        <p:spPr>
          <a:xfrm>
            <a:off x="829995" y="3244334"/>
            <a:ext cx="8455985" cy="369332"/>
          </a:xfrm>
          <a:prstGeom prst="rect">
            <a:avLst/>
          </a:prstGeom>
          <a:noFill/>
        </p:spPr>
        <p:txBody>
          <a:bodyPr wrap="square">
            <a:spAutoFit/>
          </a:bodyPr>
          <a:lstStyle/>
          <a:p>
            <a:r>
              <a:rPr lang="de-DE" dirty="0">
                <a:solidFill>
                  <a:srgbClr val="FF0000"/>
                </a:solidFill>
              </a:rPr>
              <a:t>19. Wirkstoffe</a:t>
            </a:r>
          </a:p>
        </p:txBody>
      </p:sp>
      <p:sp>
        <p:nvSpPr>
          <p:cNvPr id="6" name="Textfeld 5">
            <a:extLst>
              <a:ext uri="{FF2B5EF4-FFF2-40B4-BE49-F238E27FC236}">
                <a16:creationId xmlns:a16="http://schemas.microsoft.com/office/drawing/2014/main" id="{AA999715-3A89-329C-7A23-07DD04DD9E0D}"/>
              </a:ext>
            </a:extLst>
          </p:cNvPr>
          <p:cNvSpPr txBox="1"/>
          <p:nvPr/>
        </p:nvSpPr>
        <p:spPr>
          <a:xfrm rot="10800000" flipV="1">
            <a:off x="501804" y="3724920"/>
            <a:ext cx="4912926" cy="1785104"/>
          </a:xfrm>
          <a:prstGeom prst="rect">
            <a:avLst/>
          </a:prstGeom>
          <a:noFill/>
        </p:spPr>
        <p:txBody>
          <a:bodyPr wrap="square">
            <a:spAutoFit/>
          </a:bodyPr>
          <a:lstStyle/>
          <a:p>
            <a:pPr algn="l"/>
            <a:endParaRPr lang="de-DE" sz="1200" b="0" i="0" u="none" strike="noStrike" baseline="0" dirty="0">
              <a:solidFill>
                <a:srgbClr val="000000"/>
              </a:solidFill>
              <a:latin typeface="Calibri" panose="020F0502020204030204" pitchFamily="34" charset="0"/>
            </a:endParaRPr>
          </a:p>
          <a:p>
            <a:r>
              <a:rPr lang="de-DE" sz="1400" b="0" i="0" u="none" strike="noStrike" baseline="0" dirty="0">
                <a:solidFill>
                  <a:srgbClr val="00B050"/>
                </a:solidFill>
                <a:latin typeface="Calibri" panose="020F0502020204030204" pitchFamily="34" charset="0"/>
              </a:rPr>
              <a:t>Pflanzlich – Phytotherapie </a:t>
            </a:r>
          </a:p>
          <a:p>
            <a:r>
              <a:rPr lang="de-DE" sz="1400" b="0" i="0" u="none" strike="noStrike" baseline="0" dirty="0">
                <a:solidFill>
                  <a:srgbClr val="00B0F0"/>
                </a:solidFill>
                <a:latin typeface="Calibri" panose="020F0502020204030204" pitchFamily="34" charset="0"/>
              </a:rPr>
              <a:t>Mineralien &amp; Spurenelemente </a:t>
            </a:r>
          </a:p>
          <a:p>
            <a:r>
              <a:rPr lang="de-DE" sz="1400" b="0" i="0" u="none" strike="noStrike" baseline="0" dirty="0">
                <a:solidFill>
                  <a:srgbClr val="000000"/>
                </a:solidFill>
                <a:latin typeface="Calibri" panose="020F0502020204030204" pitchFamily="34" charset="0"/>
              </a:rPr>
              <a:t>(Natrium, Calcium, Magnesium, Jod, </a:t>
            </a:r>
          </a:p>
          <a:p>
            <a:r>
              <a:rPr lang="de-DE" sz="1400" b="0" i="0" u="none" strike="noStrike" baseline="0" dirty="0">
                <a:solidFill>
                  <a:srgbClr val="000000"/>
                </a:solidFill>
                <a:latin typeface="Calibri" panose="020F0502020204030204" pitchFamily="34" charset="0"/>
              </a:rPr>
              <a:t>Schwefel, Selen, Zink, Kupfer, …) </a:t>
            </a:r>
          </a:p>
          <a:p>
            <a:r>
              <a:rPr lang="de-DE" sz="1400" b="0" i="0" u="none" strike="noStrike" baseline="0" dirty="0">
                <a:solidFill>
                  <a:srgbClr val="7030A0"/>
                </a:solidFill>
                <a:latin typeface="Calibri" panose="020F0502020204030204" pitchFamily="34" charset="0"/>
              </a:rPr>
              <a:t>Tierisch</a:t>
            </a:r>
            <a:r>
              <a:rPr lang="de-DE" sz="1400" b="0" i="0" u="none" strike="noStrike" baseline="0" dirty="0">
                <a:solidFill>
                  <a:srgbClr val="000000"/>
                </a:solidFill>
                <a:latin typeface="Calibri" panose="020F0502020204030204" pitchFamily="34" charset="0"/>
              </a:rPr>
              <a:t> – Eiweiß, Adrenalin, Fischöle, … </a:t>
            </a:r>
          </a:p>
          <a:p>
            <a:r>
              <a:rPr lang="de-DE" sz="1400" b="0" i="0" u="none" strike="noStrike" baseline="0" dirty="0">
                <a:solidFill>
                  <a:schemeClr val="accent6">
                    <a:lumMod val="50000"/>
                  </a:schemeClr>
                </a:solidFill>
                <a:latin typeface="Courier New" panose="02070309020205020404" pitchFamily="49" charset="0"/>
              </a:rPr>
              <a:t>Gentechnisch</a:t>
            </a:r>
            <a:r>
              <a:rPr lang="de-DE" sz="1400" b="0" i="0" u="none" strike="noStrike" baseline="0" dirty="0">
                <a:solidFill>
                  <a:srgbClr val="000000"/>
                </a:solidFill>
                <a:latin typeface="Courier New" panose="02070309020205020404" pitchFamily="49" charset="0"/>
              </a:rPr>
              <a:t>: Insuline, Impfstoffe </a:t>
            </a:r>
          </a:p>
          <a:p>
            <a:r>
              <a:rPr lang="de-DE" sz="1400" b="0" i="0" u="none" strike="noStrike" baseline="0" dirty="0">
                <a:solidFill>
                  <a:srgbClr val="C00000"/>
                </a:solidFill>
                <a:latin typeface="Courier New" panose="02070309020205020404" pitchFamily="49" charset="0"/>
              </a:rPr>
              <a:t>Chemische</a:t>
            </a:r>
            <a:r>
              <a:rPr lang="de-DE" sz="1400" b="0" i="0" u="none" strike="noStrike" baseline="0" dirty="0">
                <a:solidFill>
                  <a:srgbClr val="000000"/>
                </a:solidFill>
                <a:latin typeface="Courier New" panose="02070309020205020404" pitchFamily="49" charset="0"/>
              </a:rPr>
              <a:t>: …. </a:t>
            </a:r>
          </a:p>
        </p:txBody>
      </p:sp>
      <p:pic>
        <p:nvPicPr>
          <p:cNvPr id="7" name="Grafik 6">
            <a:extLst>
              <a:ext uri="{FF2B5EF4-FFF2-40B4-BE49-F238E27FC236}">
                <a16:creationId xmlns:a16="http://schemas.microsoft.com/office/drawing/2014/main" id="{133654ED-FC0D-1043-AC9D-1441DAE404EC}"/>
              </a:ext>
            </a:extLst>
          </p:cNvPr>
          <p:cNvPicPr>
            <a:picLocks noChangeAspect="1"/>
          </p:cNvPicPr>
          <p:nvPr/>
        </p:nvPicPr>
        <p:blipFill>
          <a:blip r:embed="rId3"/>
          <a:stretch>
            <a:fillRect/>
          </a:stretch>
        </p:blipFill>
        <p:spPr>
          <a:xfrm>
            <a:off x="5414730" y="3334215"/>
            <a:ext cx="3057525" cy="1991921"/>
          </a:xfrm>
          <a:prstGeom prst="rect">
            <a:avLst/>
          </a:prstGeom>
        </p:spPr>
      </p:pic>
      <p:pic>
        <p:nvPicPr>
          <p:cNvPr id="8" name="Grafik 7">
            <a:extLst>
              <a:ext uri="{FF2B5EF4-FFF2-40B4-BE49-F238E27FC236}">
                <a16:creationId xmlns:a16="http://schemas.microsoft.com/office/drawing/2014/main" id="{5FA4BC91-6B1C-CC9A-B4F5-486BAFCCE7F2}"/>
              </a:ext>
            </a:extLst>
          </p:cNvPr>
          <p:cNvPicPr>
            <a:picLocks noChangeAspect="1"/>
          </p:cNvPicPr>
          <p:nvPr/>
        </p:nvPicPr>
        <p:blipFill>
          <a:blip r:embed="rId4"/>
          <a:stretch>
            <a:fillRect/>
          </a:stretch>
        </p:blipFill>
        <p:spPr>
          <a:xfrm>
            <a:off x="8554147" y="4471905"/>
            <a:ext cx="2800350" cy="1628775"/>
          </a:xfrm>
          <a:prstGeom prst="rect">
            <a:avLst/>
          </a:prstGeom>
        </p:spPr>
      </p:pic>
    </p:spTree>
    <p:extLst>
      <p:ext uri="{BB962C8B-B14F-4D97-AF65-F5344CB8AC3E}">
        <p14:creationId xmlns:p14="http://schemas.microsoft.com/office/powerpoint/2010/main" val="2087458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CF1691A-BE5C-A0DA-F8A0-214F6AEF6EF1}"/>
              </a:ext>
            </a:extLst>
          </p:cNvPr>
          <p:cNvSpPr txBox="1"/>
          <p:nvPr/>
        </p:nvSpPr>
        <p:spPr>
          <a:xfrm>
            <a:off x="278780" y="167268"/>
            <a:ext cx="11456020" cy="1477328"/>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Phytotherapie</a:t>
            </a:r>
            <a:r>
              <a:rPr lang="de-DE" sz="1800" b="0" i="0" u="none" strike="noStrike" baseline="0" dirty="0">
                <a:solidFill>
                  <a:schemeClr val="accent6">
                    <a:lumMod val="50000"/>
                  </a:schemeClr>
                </a:solidFill>
                <a:latin typeface="Calibri" panose="020F0502020204030204" pitchFamily="34" charset="0"/>
              </a:rPr>
              <a:t>:</a:t>
            </a:r>
            <a:r>
              <a:rPr lang="de-DE" sz="1800" b="0" i="0" u="none" strike="noStrike" baseline="0" dirty="0">
                <a:solidFill>
                  <a:srgbClr val="000000"/>
                </a:solidFill>
                <a:latin typeface="Calibri" panose="020F0502020204030204" pitchFamily="34" charset="0"/>
              </a:rPr>
              <a:t> </a:t>
            </a:r>
            <a:r>
              <a:rPr lang="de-DE" sz="1800" b="0" i="0" u="none" strike="noStrike" baseline="0" dirty="0">
                <a:solidFill>
                  <a:schemeClr val="accent6">
                    <a:lumMod val="50000"/>
                  </a:schemeClr>
                </a:solidFill>
                <a:latin typeface="Calibri" panose="020F0502020204030204" pitchFamily="34" charset="0"/>
              </a:rPr>
              <a:t>Behandlung von Krankheiten mit pflanzlichen Arzneimitteln.</a:t>
            </a:r>
            <a:r>
              <a:rPr lang="de-DE" sz="1800" b="0" i="0" u="none" strike="noStrike" baseline="0" dirty="0">
                <a:solidFill>
                  <a:srgbClr val="000000"/>
                </a:solidFill>
                <a:latin typeface="Calibri" panose="020F0502020204030204" pitchFamily="34" charset="0"/>
              </a:rPr>
              <a:t> Dabei erfolgt die therapeutische Anwendung von Pflanzen oder Pflanzenteilen (Blüten, Blätter, Samen, etc.) zumeist in Form von </a:t>
            </a:r>
            <a:r>
              <a:rPr lang="de-DE" sz="1800" b="0" i="0" u="none" strike="noStrike" baseline="0" dirty="0">
                <a:solidFill>
                  <a:schemeClr val="accent6">
                    <a:lumMod val="50000"/>
                  </a:schemeClr>
                </a:solidFill>
                <a:latin typeface="Calibri" panose="020F0502020204030204" pitchFamily="34" charset="0"/>
              </a:rPr>
              <a:t>Tees</a:t>
            </a:r>
            <a:r>
              <a:rPr lang="de-DE" sz="1800" b="0" i="0" u="none" strike="noStrike" baseline="0" dirty="0">
                <a:solidFill>
                  <a:srgbClr val="000000"/>
                </a:solidFill>
                <a:latin typeface="Calibri" panose="020F0502020204030204" pitchFamily="34" charset="0"/>
              </a:rPr>
              <a:t> oder als </a:t>
            </a:r>
            <a:r>
              <a:rPr lang="de-DE" sz="1800" b="0" i="0" u="none" strike="noStrike" baseline="0" dirty="0">
                <a:solidFill>
                  <a:schemeClr val="accent6">
                    <a:lumMod val="50000"/>
                  </a:schemeClr>
                </a:solidFill>
                <a:latin typeface="Calibri" panose="020F0502020204030204" pitchFamily="34" charset="0"/>
              </a:rPr>
              <a:t>Arzneidroge </a:t>
            </a:r>
            <a:r>
              <a:rPr lang="de-DE" sz="1800" b="0" i="0" u="none" strike="noStrike" baseline="0" dirty="0">
                <a:solidFill>
                  <a:srgbClr val="000000"/>
                </a:solidFill>
                <a:latin typeface="Calibri" panose="020F0502020204030204" pitchFamily="34" charset="0"/>
              </a:rPr>
              <a:t>(getrocknete Pflanzenteile). Bei der Phytotherapie im engeren Sinn, als Teil der westlichen Schulmedizin, werden zusätzlich auch Arzneiformen wie </a:t>
            </a:r>
            <a:r>
              <a:rPr lang="de-DE" sz="1800" b="0" i="0" u="none" strike="noStrike" baseline="0" dirty="0">
                <a:solidFill>
                  <a:schemeClr val="accent6">
                    <a:lumMod val="50000"/>
                  </a:schemeClr>
                </a:solidFill>
                <a:latin typeface="Calibri" panose="020F0502020204030204" pitchFamily="34" charset="0"/>
              </a:rPr>
              <a:t>Tinkturen, Tabletten, Dragees oder Kapseln eingesetzt, die Extrakte mit angereicherten Wirkstoffen aus Pflanzen enthalten. </a:t>
            </a:r>
            <a:endParaRPr lang="de-DE" dirty="0">
              <a:solidFill>
                <a:schemeClr val="accent6">
                  <a:lumMod val="50000"/>
                </a:schemeClr>
              </a:solidFill>
            </a:endParaRPr>
          </a:p>
        </p:txBody>
      </p:sp>
      <p:pic>
        <p:nvPicPr>
          <p:cNvPr id="11266" name="Picture 2" descr="Kompakte Phytotherapie: pflanzliche Arzneimittel">
            <a:extLst>
              <a:ext uri="{FF2B5EF4-FFF2-40B4-BE49-F238E27FC236}">
                <a16:creationId xmlns:a16="http://schemas.microsoft.com/office/drawing/2014/main" id="{895911AD-E12A-9A9D-9DA0-510F809E8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11" y="1644596"/>
            <a:ext cx="5197029" cy="284174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hytotherapie - Apotheke Schneider">
            <a:extLst>
              <a:ext uri="{FF2B5EF4-FFF2-40B4-BE49-F238E27FC236}">
                <a16:creationId xmlns:a16="http://schemas.microsoft.com/office/drawing/2014/main" id="{A553AA64-9A10-3A37-7525-A6861C0C7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370" y="2289181"/>
            <a:ext cx="4300818" cy="219716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eilen, Lindern, Vorbeugen : Was kann Phytotherapie leisten? | Bayern 2 |  Radio | BR.de">
            <a:extLst>
              <a:ext uri="{FF2B5EF4-FFF2-40B4-BE49-F238E27FC236}">
                <a16:creationId xmlns:a16="http://schemas.microsoft.com/office/drawing/2014/main" id="{32804193-6583-C831-0C2D-0361BE60B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789" y="4753535"/>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6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AEBD63C-EBD0-FA3B-D565-2FCD78840E1C}"/>
              </a:ext>
            </a:extLst>
          </p:cNvPr>
          <p:cNvSpPr txBox="1"/>
          <p:nvPr/>
        </p:nvSpPr>
        <p:spPr>
          <a:xfrm>
            <a:off x="423746" y="512956"/>
            <a:ext cx="11574966" cy="1754326"/>
          </a:xfrm>
          <a:prstGeom prst="rect">
            <a:avLst/>
          </a:prstGeom>
          <a:noFill/>
        </p:spPr>
        <p:txBody>
          <a:bodyPr wrap="square">
            <a:spAutoFit/>
          </a:bodyPr>
          <a:lstStyle/>
          <a:p>
            <a:r>
              <a:rPr lang="de-DE" dirty="0">
                <a:solidFill>
                  <a:srgbClr val="FF0000"/>
                </a:solidFill>
              </a:rPr>
              <a:t>2. Definitionen</a:t>
            </a:r>
          </a:p>
          <a:p>
            <a:endParaRPr lang="de-DE" dirty="0"/>
          </a:p>
          <a:p>
            <a:r>
              <a:rPr lang="de-DE" dirty="0"/>
              <a:t> </a:t>
            </a:r>
            <a:r>
              <a:rPr lang="de-DE" dirty="0">
                <a:solidFill>
                  <a:srgbClr val="FF0000"/>
                </a:solidFill>
              </a:rPr>
              <a:t>Definition Pharmazie:</a:t>
            </a:r>
          </a:p>
          <a:p>
            <a:r>
              <a:rPr lang="de-DE" dirty="0"/>
              <a:t> Lehre von der Herstellung, Verarbeitung, Lagerung, Qualitätskontrolle &amp; Vertrieb von Arzneimitteln. Pharmazie ist eine interdisziplinäre Wissenschaft, die sich mit der Beschaffenheit, Wirkung, Entwicklung, Prüfung, Herstellung &amp; Abgabe von Arzneimitteln befasst.</a:t>
            </a:r>
          </a:p>
        </p:txBody>
      </p:sp>
      <p:graphicFrame>
        <p:nvGraphicFramePr>
          <p:cNvPr id="4" name="Tabelle 4">
            <a:extLst>
              <a:ext uri="{FF2B5EF4-FFF2-40B4-BE49-F238E27FC236}">
                <a16:creationId xmlns:a16="http://schemas.microsoft.com/office/drawing/2014/main" id="{EE3226E8-AB65-BEB7-7CC1-D634B3A17C88}"/>
              </a:ext>
            </a:extLst>
          </p:cNvPr>
          <p:cNvGraphicFramePr>
            <a:graphicFrameLocks noGrp="1"/>
          </p:cNvGraphicFramePr>
          <p:nvPr>
            <p:extLst>
              <p:ext uri="{D42A27DB-BD31-4B8C-83A1-F6EECF244321}">
                <p14:modId xmlns:p14="http://schemas.microsoft.com/office/powerpoint/2010/main" val="3447664688"/>
              </p:ext>
            </p:extLst>
          </p:nvPr>
        </p:nvGraphicFramePr>
        <p:xfrm>
          <a:off x="735980" y="2832410"/>
          <a:ext cx="10939347" cy="2430965"/>
        </p:xfrm>
        <a:graphic>
          <a:graphicData uri="http://schemas.openxmlformats.org/drawingml/2006/table">
            <a:tbl>
              <a:tblPr firstRow="1" bandRow="1">
                <a:tableStyleId>{5C22544A-7EE6-4342-B048-85BDC9FD1C3A}</a:tableStyleId>
              </a:tblPr>
              <a:tblGrid>
                <a:gridCol w="10939347">
                  <a:extLst>
                    <a:ext uri="{9D8B030D-6E8A-4147-A177-3AD203B41FA5}">
                      <a16:colId xmlns:a16="http://schemas.microsoft.com/office/drawing/2014/main" val="1671778053"/>
                    </a:ext>
                  </a:extLst>
                </a:gridCol>
              </a:tblGrid>
              <a:tr h="486193">
                <a:tc>
                  <a:txBody>
                    <a:bodyPr/>
                    <a:lstStyle/>
                    <a:p>
                      <a:endParaRPr lang="de-DE" dirty="0"/>
                    </a:p>
                  </a:txBody>
                  <a:tcPr/>
                </a:tc>
                <a:extLst>
                  <a:ext uri="{0D108BD9-81ED-4DB2-BD59-A6C34878D82A}">
                    <a16:rowId xmlns:a16="http://schemas.microsoft.com/office/drawing/2014/main" val="2999480364"/>
                  </a:ext>
                </a:extLst>
              </a:tr>
              <a:tr h="486193">
                <a:tc>
                  <a:txBody>
                    <a:bodyPr/>
                    <a:lstStyle/>
                    <a:p>
                      <a:endParaRPr lang="de-DE"/>
                    </a:p>
                  </a:txBody>
                  <a:tcPr/>
                </a:tc>
                <a:extLst>
                  <a:ext uri="{0D108BD9-81ED-4DB2-BD59-A6C34878D82A}">
                    <a16:rowId xmlns:a16="http://schemas.microsoft.com/office/drawing/2014/main" val="1248282946"/>
                  </a:ext>
                </a:extLst>
              </a:tr>
              <a:tr h="486193">
                <a:tc>
                  <a:txBody>
                    <a:bodyPr/>
                    <a:lstStyle/>
                    <a:p>
                      <a:endParaRPr lang="de-DE" dirty="0"/>
                    </a:p>
                  </a:txBody>
                  <a:tcPr/>
                </a:tc>
                <a:extLst>
                  <a:ext uri="{0D108BD9-81ED-4DB2-BD59-A6C34878D82A}">
                    <a16:rowId xmlns:a16="http://schemas.microsoft.com/office/drawing/2014/main" val="2340034253"/>
                  </a:ext>
                </a:extLst>
              </a:tr>
              <a:tr h="486193">
                <a:tc>
                  <a:txBody>
                    <a:bodyPr/>
                    <a:lstStyle/>
                    <a:p>
                      <a:endParaRPr lang="de-DE"/>
                    </a:p>
                  </a:txBody>
                  <a:tcPr/>
                </a:tc>
                <a:extLst>
                  <a:ext uri="{0D108BD9-81ED-4DB2-BD59-A6C34878D82A}">
                    <a16:rowId xmlns:a16="http://schemas.microsoft.com/office/drawing/2014/main" val="2706385130"/>
                  </a:ext>
                </a:extLst>
              </a:tr>
              <a:tr h="486193">
                <a:tc>
                  <a:txBody>
                    <a:bodyPr/>
                    <a:lstStyle/>
                    <a:p>
                      <a:endParaRPr lang="de-DE" dirty="0"/>
                    </a:p>
                  </a:txBody>
                  <a:tcPr/>
                </a:tc>
                <a:extLst>
                  <a:ext uri="{0D108BD9-81ED-4DB2-BD59-A6C34878D82A}">
                    <a16:rowId xmlns:a16="http://schemas.microsoft.com/office/drawing/2014/main" val="237780189"/>
                  </a:ext>
                </a:extLst>
              </a:tr>
            </a:tbl>
          </a:graphicData>
        </a:graphic>
      </p:graphicFrame>
    </p:spTree>
    <p:extLst>
      <p:ext uri="{BB962C8B-B14F-4D97-AF65-F5344CB8AC3E}">
        <p14:creationId xmlns:p14="http://schemas.microsoft.com/office/powerpoint/2010/main" val="4008708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AEC8645-1AF6-748C-3881-4CD159675D18}"/>
              </a:ext>
            </a:extLst>
          </p:cNvPr>
          <p:cNvSpPr txBox="1"/>
          <p:nvPr/>
        </p:nvSpPr>
        <p:spPr>
          <a:xfrm>
            <a:off x="702527" y="524107"/>
            <a:ext cx="8438684" cy="1015663"/>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20.1. Einleitung </a:t>
            </a:r>
          </a:p>
          <a:p>
            <a:r>
              <a:rPr lang="de-DE" sz="1800" b="0" i="0" u="none" strike="noStrike" baseline="0" dirty="0">
                <a:solidFill>
                  <a:srgbClr val="000000"/>
                </a:solidFill>
                <a:latin typeface="Calibri" panose="020F0502020204030204" pitchFamily="34" charset="0"/>
              </a:rPr>
              <a:t>Verhalten eines Stoffes im Körper („Schicksal &amp; </a:t>
            </a:r>
          </a:p>
          <a:p>
            <a:r>
              <a:rPr lang="de-DE" sz="1800" b="0" i="0" u="none" strike="noStrike" baseline="0" dirty="0">
                <a:solidFill>
                  <a:srgbClr val="000000"/>
                </a:solidFill>
                <a:latin typeface="Calibri" panose="020F0502020204030204" pitchFamily="34" charset="0"/>
              </a:rPr>
              <a:t>Weg“ des Arzneimittels im Organismus </a:t>
            </a:r>
            <a:endParaRPr lang="de-DE" dirty="0"/>
          </a:p>
        </p:txBody>
      </p:sp>
      <p:pic>
        <p:nvPicPr>
          <p:cNvPr id="5" name="Picture 2" descr="Bildliche Darstellung der Grundsätze der Pharmakokinetik: ADME. Das Schaubild zeit den Umriss eines menschlichen Körpers mit dem Verdauungssystem (Mund, Speiseröhre, Magen, Dünndarm und Dickdarm) und der Leber. Das Prinzip ADME bezieht sich auf die Wechselwirkung zwischen einem Arzneimittel und dem Körper. Bei der Absorption geht es um die Frage: „Wie kommt es herein“? Hier wird eine Tablette eingenommen. Bei der Distribution interessiert die Frage: „Wo geht es hin?“ Die Distribution des Arzneimittel vom Magen in die Blutbahn wird hier mit einer Reihe von Pfeilen dargestellt. Beim Metabolismus stellt man die Frage „Wie wird es abgebaut“? Im Schaubild wird dies dargestellt durch die Anwesenheit der Leber. Bei der Elimination schließlich geht es um die Frage: „Wie geht es wieder hinaus?“, was durch den Pfeil dargestellt wird, der aus dem Enddarm kommt.">
            <a:extLst>
              <a:ext uri="{FF2B5EF4-FFF2-40B4-BE49-F238E27FC236}">
                <a16:creationId xmlns:a16="http://schemas.microsoft.com/office/drawing/2014/main" id="{158F7A84-8EE9-825D-6897-7E4A05229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639" y="2168913"/>
            <a:ext cx="5972463" cy="293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97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192B89A-76BA-F796-87DE-D45648C8AD53}"/>
              </a:ext>
            </a:extLst>
          </p:cNvPr>
          <p:cNvSpPr txBox="1"/>
          <p:nvPr/>
        </p:nvSpPr>
        <p:spPr>
          <a:xfrm>
            <a:off x="356839" y="457200"/>
            <a:ext cx="11117766" cy="4616648"/>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20.2. Was macht der Körper mit dem Arzneimittel? </a:t>
            </a:r>
          </a:p>
          <a:p>
            <a:r>
              <a:rPr lang="de-DE" sz="1800" b="0" i="0" u="none" strike="noStrike" baseline="0" dirty="0">
                <a:solidFill>
                  <a:srgbClr val="C00000"/>
                </a:solidFill>
                <a:latin typeface="Calibri" panose="020F0502020204030204" pitchFamily="34" charset="0"/>
              </a:rPr>
              <a:t>Applikation</a:t>
            </a:r>
            <a:r>
              <a:rPr lang="de-DE" sz="1800" b="0" i="0" u="none" strike="noStrike" baseline="0" dirty="0">
                <a:solidFill>
                  <a:srgbClr val="000000"/>
                </a:solidFill>
                <a:latin typeface="Calibri" panose="020F0502020204030204" pitchFamily="34" charset="0"/>
              </a:rPr>
              <a:t> =Verabreichung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endParaRPr lang="de-DE" sz="1800" b="0" i="0" u="none" strike="noStrike" baseline="0" dirty="0">
              <a:solidFill>
                <a:srgbClr val="C00000"/>
              </a:solidFill>
              <a:latin typeface="Calibri" panose="020F0502020204030204" pitchFamily="34" charset="0"/>
            </a:endParaRPr>
          </a:p>
          <a:p>
            <a:endParaRPr lang="de-DE" dirty="0">
              <a:solidFill>
                <a:srgbClr val="C00000"/>
              </a:solidFill>
              <a:latin typeface="Calibri" panose="020F0502020204030204" pitchFamily="34" charset="0"/>
            </a:endParaRPr>
          </a:p>
          <a:p>
            <a:endParaRPr lang="de-DE" sz="1800" b="0" i="0" u="none" strike="noStrike" baseline="0" dirty="0">
              <a:solidFill>
                <a:srgbClr val="C00000"/>
              </a:solidFill>
              <a:latin typeface="Calibri" panose="020F0502020204030204" pitchFamily="34" charset="0"/>
            </a:endParaRPr>
          </a:p>
          <a:p>
            <a:endParaRPr lang="de-DE" sz="1800" b="0" i="0" u="none" strike="noStrike" baseline="0" dirty="0">
              <a:solidFill>
                <a:srgbClr val="C00000"/>
              </a:solidFill>
              <a:latin typeface="Calibri" panose="020F0502020204030204" pitchFamily="34" charset="0"/>
            </a:endParaRPr>
          </a:p>
          <a:p>
            <a:endParaRPr lang="de-DE" dirty="0">
              <a:solidFill>
                <a:srgbClr val="C00000"/>
              </a:solidFill>
              <a:latin typeface="Calibri" panose="020F0502020204030204" pitchFamily="34" charset="0"/>
            </a:endParaRPr>
          </a:p>
          <a:p>
            <a:endParaRPr lang="de-DE" sz="1800" b="0" i="0" u="none" strike="noStrike" baseline="0" dirty="0">
              <a:solidFill>
                <a:srgbClr val="C00000"/>
              </a:solidFill>
              <a:latin typeface="Calibri" panose="020F0502020204030204" pitchFamily="34" charset="0"/>
            </a:endParaRPr>
          </a:p>
          <a:p>
            <a:r>
              <a:rPr lang="de-DE" sz="1800" b="0" i="0" u="none" strike="noStrike" baseline="0" dirty="0">
                <a:solidFill>
                  <a:srgbClr val="C00000"/>
                </a:solidFill>
                <a:latin typeface="Calibri" panose="020F0502020204030204" pitchFamily="34" charset="0"/>
              </a:rPr>
              <a:t>Resorption</a:t>
            </a:r>
            <a:r>
              <a:rPr lang="de-DE" sz="1800" b="0" i="0" u="none" strike="noStrike" baseline="0" dirty="0">
                <a:solidFill>
                  <a:srgbClr val="000000"/>
                </a:solidFill>
                <a:latin typeface="Calibri" panose="020F0502020204030204" pitchFamily="34" charset="0"/>
              </a:rPr>
              <a:t>: über den Mund (oral), die Haut (kutan), den Enddarm (rektal), die Haut (kutan), unter Umgehung des Darmes (parenteral) </a:t>
            </a:r>
          </a:p>
          <a:p>
            <a:endParaRPr lang="de-DE" dirty="0">
              <a:solidFill>
                <a:srgbClr val="000000"/>
              </a:solidFill>
              <a:latin typeface="Calibri" panose="020F0502020204030204" pitchFamily="34" charset="0"/>
            </a:endParaRPr>
          </a:p>
          <a:p>
            <a:endParaRPr lang="de-DE" dirty="0"/>
          </a:p>
        </p:txBody>
      </p:sp>
      <p:graphicFrame>
        <p:nvGraphicFramePr>
          <p:cNvPr id="4" name="Tabelle 4">
            <a:extLst>
              <a:ext uri="{FF2B5EF4-FFF2-40B4-BE49-F238E27FC236}">
                <a16:creationId xmlns:a16="http://schemas.microsoft.com/office/drawing/2014/main" id="{9EADA97E-AFDA-90BD-A15D-AF7025E6D80E}"/>
              </a:ext>
            </a:extLst>
          </p:cNvPr>
          <p:cNvGraphicFramePr>
            <a:graphicFrameLocks noGrp="1"/>
          </p:cNvGraphicFramePr>
          <p:nvPr>
            <p:extLst>
              <p:ext uri="{D42A27DB-BD31-4B8C-83A1-F6EECF244321}">
                <p14:modId xmlns:p14="http://schemas.microsoft.com/office/powerpoint/2010/main" val="2603264872"/>
              </p:ext>
            </p:extLst>
          </p:nvPr>
        </p:nvGraphicFramePr>
        <p:xfrm>
          <a:off x="717395" y="1293541"/>
          <a:ext cx="9442606" cy="1554480"/>
        </p:xfrm>
        <a:graphic>
          <a:graphicData uri="http://schemas.openxmlformats.org/drawingml/2006/table">
            <a:tbl>
              <a:tblPr firstRow="1" bandRow="1">
                <a:tableStyleId>{5C22544A-7EE6-4342-B048-85BDC9FD1C3A}</a:tableStyleId>
              </a:tblPr>
              <a:tblGrid>
                <a:gridCol w="9442606">
                  <a:extLst>
                    <a:ext uri="{9D8B030D-6E8A-4147-A177-3AD203B41FA5}">
                      <a16:colId xmlns:a16="http://schemas.microsoft.com/office/drawing/2014/main" val="2764141499"/>
                    </a:ext>
                  </a:extLst>
                </a:gridCol>
              </a:tblGrid>
              <a:tr h="418171">
                <a:tc>
                  <a:txBody>
                    <a:bodyPr/>
                    <a:lstStyle/>
                    <a:p>
                      <a:r>
                        <a:rPr lang="de-DE" sz="1800" b="0" i="0" kern="1200" dirty="0">
                          <a:solidFill>
                            <a:schemeClr val="lt1"/>
                          </a:solidFill>
                          <a:effectLst/>
                          <a:latin typeface="+mn-lt"/>
                          <a:ea typeface="+mn-ea"/>
                          <a:cs typeface="+mn-cs"/>
                        </a:rPr>
                        <a:t>Mit dem Begriff Applikation bezeichnet man in der Medizin die Verabreichung bzw. Gabe von Medikamenten. Die Applikation von Medikamenten kann auf verschiedenen Wegen, den Applikationswegen erfolgen, für die es in der Regel spezielle Darreichungsformen (z.B. Tropfen, Suppositorien oder Tabletten) gibt.</a:t>
                      </a:r>
                      <a:endParaRPr lang="de-DE" dirty="0"/>
                    </a:p>
                  </a:txBody>
                  <a:tcPr/>
                </a:tc>
                <a:extLst>
                  <a:ext uri="{0D108BD9-81ED-4DB2-BD59-A6C34878D82A}">
                    <a16:rowId xmlns:a16="http://schemas.microsoft.com/office/drawing/2014/main" val="609933315"/>
                  </a:ext>
                </a:extLst>
              </a:tr>
              <a:tr h="0">
                <a:tc>
                  <a:txBody>
                    <a:bodyPr/>
                    <a:lstStyle/>
                    <a:p>
                      <a:endParaRPr lang="de-DE" dirty="0"/>
                    </a:p>
                  </a:txBody>
                  <a:tcPr/>
                </a:tc>
                <a:extLst>
                  <a:ext uri="{0D108BD9-81ED-4DB2-BD59-A6C34878D82A}">
                    <a16:rowId xmlns:a16="http://schemas.microsoft.com/office/drawing/2014/main" val="1765475181"/>
                  </a:ext>
                </a:extLst>
              </a:tr>
            </a:tbl>
          </a:graphicData>
        </a:graphic>
      </p:graphicFrame>
      <p:graphicFrame>
        <p:nvGraphicFramePr>
          <p:cNvPr id="5" name="Tabelle 5">
            <a:extLst>
              <a:ext uri="{FF2B5EF4-FFF2-40B4-BE49-F238E27FC236}">
                <a16:creationId xmlns:a16="http://schemas.microsoft.com/office/drawing/2014/main" id="{EA7011FA-9AA4-5D7F-C462-0749975F2E02}"/>
              </a:ext>
            </a:extLst>
          </p:cNvPr>
          <p:cNvGraphicFramePr>
            <a:graphicFrameLocks noGrp="1"/>
          </p:cNvGraphicFramePr>
          <p:nvPr>
            <p:extLst>
              <p:ext uri="{D42A27DB-BD31-4B8C-83A1-F6EECF244321}">
                <p14:modId xmlns:p14="http://schemas.microsoft.com/office/powerpoint/2010/main" val="863802056"/>
              </p:ext>
            </p:extLst>
          </p:nvPr>
        </p:nvGraphicFramePr>
        <p:xfrm>
          <a:off x="635620" y="4895385"/>
          <a:ext cx="9524380" cy="1231095"/>
        </p:xfrm>
        <a:graphic>
          <a:graphicData uri="http://schemas.openxmlformats.org/drawingml/2006/table">
            <a:tbl>
              <a:tblPr firstRow="1" bandRow="1">
                <a:tableStyleId>{5C22544A-7EE6-4342-B048-85BDC9FD1C3A}</a:tableStyleId>
              </a:tblPr>
              <a:tblGrid>
                <a:gridCol w="9524380">
                  <a:extLst>
                    <a:ext uri="{9D8B030D-6E8A-4147-A177-3AD203B41FA5}">
                      <a16:colId xmlns:a16="http://schemas.microsoft.com/office/drawing/2014/main" val="1532500530"/>
                    </a:ext>
                  </a:extLst>
                </a:gridCol>
              </a:tblGrid>
              <a:tr h="591015">
                <a:tc>
                  <a:txBody>
                    <a:bodyPr/>
                    <a:lstStyle/>
                    <a:p>
                      <a:r>
                        <a:rPr lang="de-DE" sz="1800" b="0" i="0" kern="1200" dirty="0">
                          <a:solidFill>
                            <a:schemeClr val="lt1"/>
                          </a:solidFill>
                          <a:effectLst/>
                          <a:latin typeface="+mn-lt"/>
                          <a:ea typeface="+mn-ea"/>
                          <a:cs typeface="+mn-cs"/>
                        </a:rPr>
                        <a:t>Mit dem Begriff Resorption bezeichnet man einen Prozess, bei dem körpereigene oder -fremde Stoffe durch biologische Systeme, d.h. Zellen, Gewebe oder Organe, aufgenommen werden.</a:t>
                      </a:r>
                      <a:endParaRPr lang="de-DE" dirty="0"/>
                    </a:p>
                  </a:txBody>
                  <a:tcPr/>
                </a:tc>
                <a:extLst>
                  <a:ext uri="{0D108BD9-81ED-4DB2-BD59-A6C34878D82A}">
                    <a16:rowId xmlns:a16="http://schemas.microsoft.com/office/drawing/2014/main" val="1192531660"/>
                  </a:ext>
                </a:extLst>
              </a:tr>
              <a:tr h="591015">
                <a:tc>
                  <a:txBody>
                    <a:bodyPr/>
                    <a:lstStyle/>
                    <a:p>
                      <a:endParaRPr lang="de-DE" dirty="0"/>
                    </a:p>
                  </a:txBody>
                  <a:tcPr/>
                </a:tc>
                <a:extLst>
                  <a:ext uri="{0D108BD9-81ED-4DB2-BD59-A6C34878D82A}">
                    <a16:rowId xmlns:a16="http://schemas.microsoft.com/office/drawing/2014/main" val="4283572826"/>
                  </a:ext>
                </a:extLst>
              </a:tr>
            </a:tbl>
          </a:graphicData>
        </a:graphic>
      </p:graphicFrame>
    </p:spTree>
    <p:extLst>
      <p:ext uri="{BB962C8B-B14F-4D97-AF65-F5344CB8AC3E}">
        <p14:creationId xmlns:p14="http://schemas.microsoft.com/office/powerpoint/2010/main" val="3429787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liche Darstellung der Grundsätze der Pharmakokinetik: ADME. Das Schaubild zeit den Umriss eines menschlichen Körpers mit dem Verdauungssystem (Mund, Speiseröhre, Magen, Dünndarm und Dickdarm) und der Leber. Das Prinzip ADME bezieht sich auf die Wechselwirkung zwischen einem Arzneimittel und dem Körper. Bei der Absorption geht es um die Frage: „Wie kommt es herein“? Hier wird eine Tablette eingenommen. Bei der Distribution interessiert die Frage: „Wo geht es hin?“ Die Distribution des Arzneimittel vom Magen in die Blutbahn wird hier mit einer Reihe von Pfeilen dargestellt. Beim Metabolismus stellt man die Frage „Wie wird es abgebaut“? Im Schaubild wird dies dargestellt durch die Anwesenheit der Leber. Bei der Elimination schließlich geht es um die Frage: „Wie geht es wieder hinaus?“, was durch den Pfeil dargestellt wird, der aus dem Enddarm kommt.">
            <a:extLst>
              <a:ext uri="{FF2B5EF4-FFF2-40B4-BE49-F238E27FC236}">
                <a16:creationId xmlns:a16="http://schemas.microsoft.com/office/drawing/2014/main" id="{9EA67B18-D0EA-CD91-758A-B2CD822F3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425" y="356839"/>
            <a:ext cx="3910361" cy="2932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EC00DB6-09D9-2BD2-C790-377777C021C3}"/>
              </a:ext>
            </a:extLst>
          </p:cNvPr>
          <p:cNvSpPr txBox="1"/>
          <p:nvPr/>
        </p:nvSpPr>
        <p:spPr>
          <a:xfrm>
            <a:off x="613316" y="3568390"/>
            <a:ext cx="11184673" cy="2585323"/>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Verteilung: Eiweißbindung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Biotransformation: Um- &amp; Abbau einer Substanz (Metabolisierung), Umwandlung eines Arzneistoffes während dessen erster Passage durch die Leber („first-pass-Effekt“) </a:t>
            </a:r>
          </a:p>
          <a:p>
            <a:endParaRPr lang="de-DE" dirty="0">
              <a:solidFill>
                <a:srgbClr val="000000"/>
              </a:solidFill>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dirty="0">
                <a:solidFill>
                  <a:srgbClr val="000000"/>
                </a:solidFill>
                <a:latin typeface="Calibri" panose="020F0502020204030204" pitchFamily="34" charset="0"/>
              </a:rPr>
              <a:t>E</a:t>
            </a:r>
            <a:r>
              <a:rPr lang="de-DE" sz="1800" b="0" i="0" u="none" strike="noStrike" baseline="0" dirty="0">
                <a:solidFill>
                  <a:srgbClr val="000000"/>
                </a:solidFill>
                <a:latin typeface="Calibri" panose="020F0502020204030204" pitchFamily="34" charset="0"/>
              </a:rPr>
              <a:t>limination: Ausscheidung </a:t>
            </a:r>
          </a:p>
          <a:p>
            <a:endParaRPr lang="de-DE" dirty="0"/>
          </a:p>
        </p:txBody>
      </p:sp>
      <p:graphicFrame>
        <p:nvGraphicFramePr>
          <p:cNvPr id="4" name="Tabelle 4">
            <a:extLst>
              <a:ext uri="{FF2B5EF4-FFF2-40B4-BE49-F238E27FC236}">
                <a16:creationId xmlns:a16="http://schemas.microsoft.com/office/drawing/2014/main" id="{634ECF0E-08C8-E2DD-816A-91152AD4B2AF}"/>
              </a:ext>
            </a:extLst>
          </p:cNvPr>
          <p:cNvGraphicFramePr>
            <a:graphicFrameLocks noGrp="1"/>
          </p:cNvGraphicFramePr>
          <p:nvPr>
            <p:extLst>
              <p:ext uri="{D42A27DB-BD31-4B8C-83A1-F6EECF244321}">
                <p14:modId xmlns:p14="http://schemas.microsoft.com/office/powerpoint/2010/main" val="2054395463"/>
              </p:ext>
            </p:extLst>
          </p:nvPr>
        </p:nvGraphicFramePr>
        <p:xfrm>
          <a:off x="613315" y="3986973"/>
          <a:ext cx="9400479" cy="370840"/>
        </p:xfrm>
        <a:graphic>
          <a:graphicData uri="http://schemas.openxmlformats.org/drawingml/2006/table">
            <a:tbl>
              <a:tblPr firstRow="1" bandRow="1">
                <a:tableStyleId>{5C22544A-7EE6-4342-B048-85BDC9FD1C3A}</a:tableStyleId>
              </a:tblPr>
              <a:tblGrid>
                <a:gridCol w="9400479">
                  <a:extLst>
                    <a:ext uri="{9D8B030D-6E8A-4147-A177-3AD203B41FA5}">
                      <a16:colId xmlns:a16="http://schemas.microsoft.com/office/drawing/2014/main" val="2165683910"/>
                    </a:ext>
                  </a:extLst>
                </a:gridCol>
              </a:tblGrid>
              <a:tr h="370840">
                <a:tc>
                  <a:txBody>
                    <a:bodyPr/>
                    <a:lstStyle/>
                    <a:p>
                      <a:endParaRPr lang="de-DE" dirty="0"/>
                    </a:p>
                  </a:txBody>
                  <a:tcPr/>
                </a:tc>
                <a:extLst>
                  <a:ext uri="{0D108BD9-81ED-4DB2-BD59-A6C34878D82A}">
                    <a16:rowId xmlns:a16="http://schemas.microsoft.com/office/drawing/2014/main" val="4172847943"/>
                  </a:ext>
                </a:extLst>
              </a:tr>
            </a:tbl>
          </a:graphicData>
        </a:graphic>
      </p:graphicFrame>
      <p:graphicFrame>
        <p:nvGraphicFramePr>
          <p:cNvPr id="5" name="Tabelle 5">
            <a:extLst>
              <a:ext uri="{FF2B5EF4-FFF2-40B4-BE49-F238E27FC236}">
                <a16:creationId xmlns:a16="http://schemas.microsoft.com/office/drawing/2014/main" id="{3D609342-57EC-19FE-76CB-54F5B29B746B}"/>
              </a:ext>
            </a:extLst>
          </p:cNvPr>
          <p:cNvGraphicFramePr>
            <a:graphicFrameLocks noGrp="1"/>
          </p:cNvGraphicFramePr>
          <p:nvPr>
            <p:extLst>
              <p:ext uri="{D42A27DB-BD31-4B8C-83A1-F6EECF244321}">
                <p14:modId xmlns:p14="http://schemas.microsoft.com/office/powerpoint/2010/main" val="355327268"/>
              </p:ext>
            </p:extLst>
          </p:nvPr>
        </p:nvGraphicFramePr>
        <p:xfrm>
          <a:off x="613316" y="5107259"/>
          <a:ext cx="9546685" cy="370841"/>
        </p:xfrm>
        <a:graphic>
          <a:graphicData uri="http://schemas.openxmlformats.org/drawingml/2006/table">
            <a:tbl>
              <a:tblPr firstRow="1" bandRow="1">
                <a:tableStyleId>{5C22544A-7EE6-4342-B048-85BDC9FD1C3A}</a:tableStyleId>
              </a:tblPr>
              <a:tblGrid>
                <a:gridCol w="9546685">
                  <a:extLst>
                    <a:ext uri="{9D8B030D-6E8A-4147-A177-3AD203B41FA5}">
                      <a16:colId xmlns:a16="http://schemas.microsoft.com/office/drawing/2014/main" val="1518863171"/>
                    </a:ext>
                  </a:extLst>
                </a:gridCol>
              </a:tblGrid>
              <a:tr h="370841">
                <a:tc>
                  <a:txBody>
                    <a:bodyPr/>
                    <a:lstStyle/>
                    <a:p>
                      <a:endParaRPr lang="de-DE" dirty="0"/>
                    </a:p>
                  </a:txBody>
                  <a:tcPr/>
                </a:tc>
                <a:extLst>
                  <a:ext uri="{0D108BD9-81ED-4DB2-BD59-A6C34878D82A}">
                    <a16:rowId xmlns:a16="http://schemas.microsoft.com/office/drawing/2014/main" val="2611367121"/>
                  </a:ext>
                </a:extLst>
              </a:tr>
            </a:tbl>
          </a:graphicData>
        </a:graphic>
      </p:graphicFrame>
      <p:graphicFrame>
        <p:nvGraphicFramePr>
          <p:cNvPr id="6" name="Tabelle 6">
            <a:extLst>
              <a:ext uri="{FF2B5EF4-FFF2-40B4-BE49-F238E27FC236}">
                <a16:creationId xmlns:a16="http://schemas.microsoft.com/office/drawing/2014/main" id="{D5D7743F-87C0-5DEF-8367-CBDE11F02D5A}"/>
              </a:ext>
            </a:extLst>
          </p:cNvPr>
          <p:cNvGraphicFramePr>
            <a:graphicFrameLocks noGrp="1"/>
          </p:cNvGraphicFramePr>
          <p:nvPr>
            <p:extLst>
              <p:ext uri="{D42A27DB-BD31-4B8C-83A1-F6EECF244321}">
                <p14:modId xmlns:p14="http://schemas.microsoft.com/office/powerpoint/2010/main" val="3414276124"/>
              </p:ext>
            </p:extLst>
          </p:nvPr>
        </p:nvGraphicFramePr>
        <p:xfrm>
          <a:off x="613314" y="5896682"/>
          <a:ext cx="9546685" cy="370840"/>
        </p:xfrm>
        <a:graphic>
          <a:graphicData uri="http://schemas.openxmlformats.org/drawingml/2006/table">
            <a:tbl>
              <a:tblPr firstRow="1" bandRow="1">
                <a:tableStyleId>{5C22544A-7EE6-4342-B048-85BDC9FD1C3A}</a:tableStyleId>
              </a:tblPr>
              <a:tblGrid>
                <a:gridCol w="9546685">
                  <a:extLst>
                    <a:ext uri="{9D8B030D-6E8A-4147-A177-3AD203B41FA5}">
                      <a16:colId xmlns:a16="http://schemas.microsoft.com/office/drawing/2014/main" val="3651742375"/>
                    </a:ext>
                  </a:extLst>
                </a:gridCol>
              </a:tblGrid>
              <a:tr h="370840">
                <a:tc>
                  <a:txBody>
                    <a:bodyPr/>
                    <a:lstStyle/>
                    <a:p>
                      <a:endParaRPr lang="de-DE" dirty="0"/>
                    </a:p>
                  </a:txBody>
                  <a:tcPr/>
                </a:tc>
                <a:extLst>
                  <a:ext uri="{0D108BD9-81ED-4DB2-BD59-A6C34878D82A}">
                    <a16:rowId xmlns:a16="http://schemas.microsoft.com/office/drawing/2014/main" val="716430975"/>
                  </a:ext>
                </a:extLst>
              </a:tr>
            </a:tbl>
          </a:graphicData>
        </a:graphic>
      </p:graphicFrame>
    </p:spTree>
    <p:extLst>
      <p:ext uri="{BB962C8B-B14F-4D97-AF65-F5344CB8AC3E}">
        <p14:creationId xmlns:p14="http://schemas.microsoft.com/office/powerpoint/2010/main" val="199212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liche Darstellung der Grundsätze der Pharmakokinetik: ADME. Das Schaubild zeit den Umriss eines menschlichen Körpers mit dem Verdauungssystem (Mund, Speiseröhre, Magen, Dünndarm und Dickdarm) und der Leber. Das Prinzip ADME bezieht sich auf die Wechselwirkung zwischen einem Arzneimittel und dem Körper. Bei der Absorption geht es um die Frage: „Wie kommt es herein“? Hier wird eine Tablette eingenommen. Bei der Distribution interessiert die Frage: „Wo geht es hin?“ Die Distribution des Arzneimittel vom Magen in die Blutbahn wird hier mit einer Reihe von Pfeilen dargestellt. Beim Metabolismus stellt man die Frage „Wie wird es abgebaut“? Im Schaubild wird dies dargestellt durch die Anwesenheit der Leber. Bei der Elimination schließlich geht es um die Frage: „Wie geht es wieder hinaus?“, was durch den Pfeil dargestellt wird, der aus dem Enddarm kommt.">
            <a:extLst>
              <a:ext uri="{FF2B5EF4-FFF2-40B4-BE49-F238E27FC236}">
                <a16:creationId xmlns:a16="http://schemas.microsoft.com/office/drawing/2014/main" id="{AA30B8F1-E422-8B0F-B7E1-A68DFBC0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83" y="145294"/>
            <a:ext cx="4739458" cy="2327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10876F24-718A-BFE1-8DC3-8AE3529E5603}"/>
              </a:ext>
            </a:extLst>
          </p:cNvPr>
          <p:cNvSpPr txBox="1"/>
          <p:nvPr/>
        </p:nvSpPr>
        <p:spPr>
          <a:xfrm>
            <a:off x="479502" y="2732049"/>
            <a:ext cx="8661709" cy="3416320"/>
          </a:xfrm>
          <a:prstGeom prst="rect">
            <a:avLst/>
          </a:prstGeom>
          <a:noFill/>
        </p:spPr>
        <p:txBody>
          <a:bodyPr wrap="square">
            <a:spAutoFit/>
          </a:bodyPr>
          <a:lstStyle/>
          <a:p>
            <a:r>
              <a:rPr lang="de-DE" dirty="0">
                <a:solidFill>
                  <a:srgbClr val="C00000"/>
                </a:solidFill>
              </a:rPr>
              <a:t>20.3. Barrieren des Körpers</a:t>
            </a:r>
          </a:p>
          <a:p>
            <a:r>
              <a:rPr lang="de-DE" dirty="0"/>
              <a:t>o Die Haut spielt die geringste Rolle beim Stoffdurchtritt</a:t>
            </a:r>
          </a:p>
          <a:p>
            <a:endParaRPr lang="de-DE" dirty="0"/>
          </a:p>
          <a:p>
            <a:endParaRPr lang="de-DE" dirty="0"/>
          </a:p>
          <a:p>
            <a:r>
              <a:rPr lang="de-DE" dirty="0"/>
              <a:t>o Schleimhäute haben eine höhere Resorptionsfähigkeit wie die Haut</a:t>
            </a:r>
          </a:p>
          <a:p>
            <a:endParaRPr lang="de-DE" dirty="0"/>
          </a:p>
          <a:p>
            <a:endParaRPr lang="de-DE" dirty="0"/>
          </a:p>
          <a:p>
            <a:r>
              <a:rPr lang="de-DE" dirty="0"/>
              <a:t>o Magen-Darmtrakt, Mund &amp; Nase = 120 m2</a:t>
            </a:r>
          </a:p>
          <a:p>
            <a:endParaRPr lang="de-DE" dirty="0"/>
          </a:p>
          <a:p>
            <a:endParaRPr lang="de-DE" dirty="0"/>
          </a:p>
          <a:p>
            <a:r>
              <a:rPr lang="de-DE" dirty="0"/>
              <a:t>o Lunge, Vaginalschleimhaut = 70 – 90 m2</a:t>
            </a:r>
          </a:p>
          <a:p>
            <a:endParaRPr lang="de-DE" dirty="0"/>
          </a:p>
        </p:txBody>
      </p:sp>
      <p:graphicFrame>
        <p:nvGraphicFramePr>
          <p:cNvPr id="5" name="Tabelle 5">
            <a:extLst>
              <a:ext uri="{FF2B5EF4-FFF2-40B4-BE49-F238E27FC236}">
                <a16:creationId xmlns:a16="http://schemas.microsoft.com/office/drawing/2014/main" id="{BBC7CC85-1520-3C3A-1CDC-7FD0E5DD7301}"/>
              </a:ext>
            </a:extLst>
          </p:cNvPr>
          <p:cNvGraphicFramePr>
            <a:graphicFrameLocks noGrp="1"/>
          </p:cNvGraphicFramePr>
          <p:nvPr>
            <p:extLst>
              <p:ext uri="{D42A27DB-BD31-4B8C-83A1-F6EECF244321}">
                <p14:modId xmlns:p14="http://schemas.microsoft.com/office/powerpoint/2010/main" val="2180980346"/>
              </p:ext>
            </p:extLst>
          </p:nvPr>
        </p:nvGraphicFramePr>
        <p:xfrm>
          <a:off x="479502" y="3429000"/>
          <a:ext cx="10549053" cy="365760"/>
        </p:xfrm>
        <a:graphic>
          <a:graphicData uri="http://schemas.openxmlformats.org/drawingml/2006/table">
            <a:tbl>
              <a:tblPr firstRow="1" bandRow="1">
                <a:tableStyleId>{5C22544A-7EE6-4342-B048-85BDC9FD1C3A}</a:tableStyleId>
              </a:tblPr>
              <a:tblGrid>
                <a:gridCol w="10549053">
                  <a:extLst>
                    <a:ext uri="{9D8B030D-6E8A-4147-A177-3AD203B41FA5}">
                      <a16:colId xmlns:a16="http://schemas.microsoft.com/office/drawing/2014/main" val="8938479"/>
                    </a:ext>
                  </a:extLst>
                </a:gridCol>
              </a:tblGrid>
              <a:tr h="351263">
                <a:tc>
                  <a:txBody>
                    <a:bodyPr/>
                    <a:lstStyle/>
                    <a:p>
                      <a:endParaRPr lang="de-DE" dirty="0"/>
                    </a:p>
                  </a:txBody>
                  <a:tcPr/>
                </a:tc>
                <a:extLst>
                  <a:ext uri="{0D108BD9-81ED-4DB2-BD59-A6C34878D82A}">
                    <a16:rowId xmlns:a16="http://schemas.microsoft.com/office/drawing/2014/main" val="1574145558"/>
                  </a:ext>
                </a:extLst>
              </a:tr>
            </a:tbl>
          </a:graphicData>
        </a:graphic>
      </p:graphicFrame>
      <p:graphicFrame>
        <p:nvGraphicFramePr>
          <p:cNvPr id="6" name="Tabelle 6">
            <a:extLst>
              <a:ext uri="{FF2B5EF4-FFF2-40B4-BE49-F238E27FC236}">
                <a16:creationId xmlns:a16="http://schemas.microsoft.com/office/drawing/2014/main" id="{96A6B385-DB30-FE43-5E78-0E6F924C7971}"/>
              </a:ext>
            </a:extLst>
          </p:cNvPr>
          <p:cNvGraphicFramePr>
            <a:graphicFrameLocks noGrp="1"/>
          </p:cNvGraphicFramePr>
          <p:nvPr>
            <p:extLst>
              <p:ext uri="{D42A27DB-BD31-4B8C-83A1-F6EECF244321}">
                <p14:modId xmlns:p14="http://schemas.microsoft.com/office/powerpoint/2010/main" val="1289463249"/>
              </p:ext>
            </p:extLst>
          </p:nvPr>
        </p:nvGraphicFramePr>
        <p:xfrm>
          <a:off x="479503" y="4217390"/>
          <a:ext cx="10549052" cy="365760"/>
        </p:xfrm>
        <a:graphic>
          <a:graphicData uri="http://schemas.openxmlformats.org/drawingml/2006/table">
            <a:tbl>
              <a:tblPr firstRow="1" bandRow="1">
                <a:tableStyleId>{5C22544A-7EE6-4342-B048-85BDC9FD1C3A}</a:tableStyleId>
              </a:tblPr>
              <a:tblGrid>
                <a:gridCol w="10549052">
                  <a:extLst>
                    <a:ext uri="{9D8B030D-6E8A-4147-A177-3AD203B41FA5}">
                      <a16:colId xmlns:a16="http://schemas.microsoft.com/office/drawing/2014/main" val="1019318190"/>
                    </a:ext>
                  </a:extLst>
                </a:gridCol>
              </a:tblGrid>
              <a:tr h="365760">
                <a:tc>
                  <a:txBody>
                    <a:bodyPr/>
                    <a:lstStyle/>
                    <a:p>
                      <a:endParaRPr lang="de-DE" dirty="0"/>
                    </a:p>
                  </a:txBody>
                  <a:tcPr/>
                </a:tc>
                <a:extLst>
                  <a:ext uri="{0D108BD9-81ED-4DB2-BD59-A6C34878D82A}">
                    <a16:rowId xmlns:a16="http://schemas.microsoft.com/office/drawing/2014/main" val="3855719099"/>
                  </a:ext>
                </a:extLst>
              </a:tr>
            </a:tbl>
          </a:graphicData>
        </a:graphic>
      </p:graphicFrame>
      <p:graphicFrame>
        <p:nvGraphicFramePr>
          <p:cNvPr id="7" name="Tabelle 7">
            <a:extLst>
              <a:ext uri="{FF2B5EF4-FFF2-40B4-BE49-F238E27FC236}">
                <a16:creationId xmlns:a16="http://schemas.microsoft.com/office/drawing/2014/main" id="{5DB1C600-9109-AB8D-155E-E30F971501C4}"/>
              </a:ext>
            </a:extLst>
          </p:cNvPr>
          <p:cNvGraphicFramePr>
            <a:graphicFrameLocks noGrp="1"/>
          </p:cNvGraphicFramePr>
          <p:nvPr>
            <p:extLst>
              <p:ext uri="{D42A27DB-BD31-4B8C-83A1-F6EECF244321}">
                <p14:modId xmlns:p14="http://schemas.microsoft.com/office/powerpoint/2010/main" val="2513892948"/>
              </p:ext>
            </p:extLst>
          </p:nvPr>
        </p:nvGraphicFramePr>
        <p:xfrm>
          <a:off x="479501" y="5005780"/>
          <a:ext cx="10549051" cy="469468"/>
        </p:xfrm>
        <a:graphic>
          <a:graphicData uri="http://schemas.openxmlformats.org/drawingml/2006/table">
            <a:tbl>
              <a:tblPr firstRow="1" bandRow="1">
                <a:tableStyleId>{5C22544A-7EE6-4342-B048-85BDC9FD1C3A}</a:tableStyleId>
              </a:tblPr>
              <a:tblGrid>
                <a:gridCol w="10549051">
                  <a:extLst>
                    <a:ext uri="{9D8B030D-6E8A-4147-A177-3AD203B41FA5}">
                      <a16:colId xmlns:a16="http://schemas.microsoft.com/office/drawing/2014/main" val="3932277935"/>
                    </a:ext>
                  </a:extLst>
                </a:gridCol>
              </a:tblGrid>
              <a:tr h="469468">
                <a:tc>
                  <a:txBody>
                    <a:bodyPr/>
                    <a:lstStyle/>
                    <a:p>
                      <a:endParaRPr lang="de-DE" dirty="0"/>
                    </a:p>
                  </a:txBody>
                  <a:tcPr/>
                </a:tc>
                <a:extLst>
                  <a:ext uri="{0D108BD9-81ED-4DB2-BD59-A6C34878D82A}">
                    <a16:rowId xmlns:a16="http://schemas.microsoft.com/office/drawing/2014/main" val="1011964505"/>
                  </a:ext>
                </a:extLst>
              </a:tr>
            </a:tbl>
          </a:graphicData>
        </a:graphic>
      </p:graphicFrame>
      <p:graphicFrame>
        <p:nvGraphicFramePr>
          <p:cNvPr id="8" name="Tabelle 8">
            <a:extLst>
              <a:ext uri="{FF2B5EF4-FFF2-40B4-BE49-F238E27FC236}">
                <a16:creationId xmlns:a16="http://schemas.microsoft.com/office/drawing/2014/main" id="{7847C179-8A1A-F9EE-27B5-7E8EC873451A}"/>
              </a:ext>
            </a:extLst>
          </p:cNvPr>
          <p:cNvGraphicFramePr>
            <a:graphicFrameLocks noGrp="1"/>
          </p:cNvGraphicFramePr>
          <p:nvPr>
            <p:extLst>
              <p:ext uri="{D42A27DB-BD31-4B8C-83A1-F6EECF244321}">
                <p14:modId xmlns:p14="http://schemas.microsoft.com/office/powerpoint/2010/main" val="3631275846"/>
              </p:ext>
            </p:extLst>
          </p:nvPr>
        </p:nvGraphicFramePr>
        <p:xfrm>
          <a:off x="479500" y="6068490"/>
          <a:ext cx="10549052" cy="477275"/>
        </p:xfrm>
        <a:graphic>
          <a:graphicData uri="http://schemas.openxmlformats.org/drawingml/2006/table">
            <a:tbl>
              <a:tblPr firstRow="1" bandRow="1">
                <a:tableStyleId>{5C22544A-7EE6-4342-B048-85BDC9FD1C3A}</a:tableStyleId>
              </a:tblPr>
              <a:tblGrid>
                <a:gridCol w="10549052">
                  <a:extLst>
                    <a:ext uri="{9D8B030D-6E8A-4147-A177-3AD203B41FA5}">
                      <a16:colId xmlns:a16="http://schemas.microsoft.com/office/drawing/2014/main" val="2726141320"/>
                    </a:ext>
                  </a:extLst>
                </a:gridCol>
              </a:tblGrid>
              <a:tr h="477275">
                <a:tc>
                  <a:txBody>
                    <a:bodyPr/>
                    <a:lstStyle/>
                    <a:p>
                      <a:endParaRPr lang="de-DE" dirty="0"/>
                    </a:p>
                  </a:txBody>
                  <a:tcPr/>
                </a:tc>
                <a:extLst>
                  <a:ext uri="{0D108BD9-81ED-4DB2-BD59-A6C34878D82A}">
                    <a16:rowId xmlns:a16="http://schemas.microsoft.com/office/drawing/2014/main" val="1361508193"/>
                  </a:ext>
                </a:extLst>
              </a:tr>
            </a:tbl>
          </a:graphicData>
        </a:graphic>
      </p:graphicFrame>
    </p:spTree>
    <p:extLst>
      <p:ext uri="{BB962C8B-B14F-4D97-AF65-F5344CB8AC3E}">
        <p14:creationId xmlns:p14="http://schemas.microsoft.com/office/powerpoint/2010/main" val="363503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B6BA128-37D1-8649-E248-485C99A1AAFB}"/>
              </a:ext>
            </a:extLst>
          </p:cNvPr>
          <p:cNvSpPr txBox="1"/>
          <p:nvPr/>
        </p:nvSpPr>
        <p:spPr>
          <a:xfrm>
            <a:off x="223024" y="211873"/>
            <a:ext cx="11697630" cy="2123658"/>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20.4. Resorption </a:t>
            </a:r>
          </a:p>
          <a:p>
            <a:r>
              <a:rPr lang="de-DE" sz="1800" b="0" i="0" u="none" strike="noStrike" baseline="0" dirty="0">
                <a:solidFill>
                  <a:srgbClr val="000000"/>
                </a:solidFill>
                <a:latin typeface="Courier New" panose="02070309020205020404" pitchFamily="49" charset="0"/>
              </a:rPr>
              <a:t>o Aufnahme eines Stoffes von der Körperoberfläche in die Blutbahn </a:t>
            </a:r>
          </a:p>
          <a:p>
            <a:r>
              <a:rPr lang="de-DE" sz="1800" b="0" i="0" u="none" strike="noStrike" baseline="0" dirty="0">
                <a:solidFill>
                  <a:srgbClr val="000000"/>
                </a:solidFill>
                <a:latin typeface="Courier New" panose="02070309020205020404" pitchFamily="49" charset="0"/>
              </a:rPr>
              <a:t>o Voraussetzung für Wirksamkeit eines Arzneimittels </a:t>
            </a:r>
          </a:p>
          <a:p>
            <a:r>
              <a:rPr lang="de-DE" sz="1800" b="0" i="0" u="none" strike="noStrike" baseline="0" dirty="0">
                <a:solidFill>
                  <a:srgbClr val="000000"/>
                </a:solidFill>
                <a:latin typeface="Courier New" panose="02070309020205020404" pitchFamily="49" charset="0"/>
              </a:rPr>
              <a:t>o Verschiedene Mechanismen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Resorptionsgeschwindigkeit: abhängig von Arzneiform, Dosierung der Arznei, Teilchengröße, Löslichkeit, Gewebsdurchblutung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Wirkstoffresorption: möglich in allen Abschnitten des Verdauungstraktes </a:t>
            </a:r>
          </a:p>
        </p:txBody>
      </p:sp>
      <p:pic>
        <p:nvPicPr>
          <p:cNvPr id="4" name="Picture 2" descr="Bildliche Darstellung der Grundsätze der Pharmakokinetik: ADME. Das Schaubild zeit den Umriss eines menschlichen Körpers mit dem Verdauungssystem (Mund, Speiseröhre, Magen, Dünndarm und Dickdarm) und der Leber. Das Prinzip ADME bezieht sich auf die Wechselwirkung zwischen einem Arzneimittel und dem Körper. Bei der Absorption geht es um die Frage: „Wie kommt es herein“? Hier wird eine Tablette eingenommen. Bei der Distribution interessiert die Frage: „Wo geht es hin?“ Die Distribution des Arzneimittel vom Magen in die Blutbahn wird hier mit einer Reihe von Pfeilen dargestellt. Beim Metabolismus stellt man die Frage „Wie wird es abgebaut“? Im Schaubild wird dies dargestellt durch die Anwesenheit der Leber. Bei der Elimination schließlich geht es um die Frage: „Wie geht es wieder hinaus?“, was durch den Pfeil dargestellt wird, der aus dem Enddarm kommt.">
            <a:extLst>
              <a:ext uri="{FF2B5EF4-FFF2-40B4-BE49-F238E27FC236}">
                <a16:creationId xmlns:a16="http://schemas.microsoft.com/office/drawing/2014/main" id="{2916970A-3B75-7F1E-9E77-1311F8B48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282" y="1689251"/>
            <a:ext cx="3910361" cy="293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6FD9A3F-B64A-9333-1354-06D616ED3B12}"/>
              </a:ext>
            </a:extLst>
          </p:cNvPr>
          <p:cNvSpPr txBox="1"/>
          <p:nvPr/>
        </p:nvSpPr>
        <p:spPr>
          <a:xfrm>
            <a:off x="223024" y="2530408"/>
            <a:ext cx="7265309" cy="2923877"/>
          </a:xfrm>
          <a:prstGeom prst="rect">
            <a:avLst/>
          </a:prstGeom>
          <a:noFill/>
        </p:spPr>
        <p:txBody>
          <a:bodyPr wrap="square">
            <a:spAutoFit/>
          </a:bodyPr>
          <a:lstStyle/>
          <a:p>
            <a:r>
              <a:rPr lang="de-DE" sz="1800" b="0" i="0" u="none" strike="noStrike" baseline="0" dirty="0">
                <a:solidFill>
                  <a:srgbClr val="C00000"/>
                </a:solidFill>
                <a:latin typeface="Arial" panose="020B0604020202020204" pitchFamily="34" charset="0"/>
                <a:cs typeface="Arial" panose="020B0604020202020204" pitchFamily="34" charset="0"/>
              </a:rPr>
              <a:t>Resorption aus dem Magen-Darm-Trakt </a:t>
            </a:r>
          </a:p>
          <a:p>
            <a:r>
              <a:rPr lang="de-DE" sz="1800" b="0" i="0" u="none" strike="noStrike" baseline="0" dirty="0">
                <a:solidFill>
                  <a:srgbClr val="000000"/>
                </a:solidFill>
                <a:latin typeface="Arial" panose="020B0604020202020204" pitchFamily="34" charset="0"/>
                <a:cs typeface="Arial" panose="020B0604020202020204" pitchFamily="34" charset="0"/>
              </a:rPr>
              <a:t>Hauptresorptionsort: Dünndarm </a:t>
            </a:r>
          </a:p>
          <a:p>
            <a:endParaRPr lang="de-DE" sz="1800" b="0" i="0" u="none" strike="noStrike" baseline="0" dirty="0">
              <a:solidFill>
                <a:srgbClr val="000000"/>
              </a:solidFill>
              <a:latin typeface="Calibri" panose="020F0502020204030204" pitchFamily="34" charset="0"/>
            </a:endParaRPr>
          </a:p>
          <a:p>
            <a:r>
              <a:rPr lang="de-DE" b="0" i="0" u="none" strike="noStrike" baseline="0" dirty="0">
                <a:solidFill>
                  <a:srgbClr val="000000"/>
                </a:solidFill>
                <a:latin typeface="Arial" panose="020B0604020202020204" pitchFamily="34" charset="0"/>
                <a:cs typeface="Arial" panose="020B0604020202020204" pitchFamily="34" charset="0"/>
              </a:rPr>
              <a:t>Schnelligkeit des Wirkungseintritts abhängig von </a:t>
            </a:r>
          </a:p>
          <a:p>
            <a:r>
              <a:rPr lang="de-DE" b="0" i="0" u="none" strike="noStrike" baseline="0" dirty="0">
                <a:solidFill>
                  <a:srgbClr val="000000"/>
                </a:solidFill>
                <a:latin typeface="Arial" panose="020B0604020202020204" pitchFamily="34" charset="0"/>
                <a:cs typeface="Arial" panose="020B0604020202020204" pitchFamily="34" charset="0"/>
              </a:rPr>
              <a:t>Entleerungszeit des Magens </a:t>
            </a:r>
          </a:p>
          <a:p>
            <a:r>
              <a:rPr lang="de-DE" sz="1800" b="0" i="0" u="none" strike="noStrike" baseline="0" dirty="0">
                <a:solidFill>
                  <a:srgbClr val="000000"/>
                </a:solidFill>
                <a:latin typeface="Calibri" panose="020F0502020204030204" pitchFamily="34" charset="0"/>
              </a:rPr>
              <a:t>Nahrung verbessert oft die Verträglichkeit der Arznei, ist aber oft mit Wirkungsverlust oder verzögerter Wirkeintritt verbunden </a:t>
            </a:r>
          </a:p>
          <a:p>
            <a:endParaRPr lang="de-DE" sz="1800" b="0" i="0" u="none" strike="noStrike" baseline="0" dirty="0">
              <a:solidFill>
                <a:srgbClr val="000000"/>
              </a:solidFill>
              <a:latin typeface="Calibri" panose="020F0502020204030204" pitchFamily="34" charset="0"/>
            </a:endParaRPr>
          </a:p>
          <a:p>
            <a:r>
              <a:rPr lang="de-DE" sz="2000" b="0" i="0" u="none" strike="noStrike" baseline="0" dirty="0">
                <a:solidFill>
                  <a:srgbClr val="C00000"/>
                </a:solidFill>
                <a:latin typeface="Calibri" panose="020F0502020204030204" pitchFamily="34" charset="0"/>
              </a:rPr>
              <a:t>Resorptionsgeschwindigkeit:</a:t>
            </a:r>
            <a:r>
              <a:rPr lang="de-DE" sz="2000" b="0" i="0" u="none" strike="noStrike" baseline="0" dirty="0">
                <a:solidFill>
                  <a:srgbClr val="000000"/>
                </a:solidFill>
                <a:latin typeface="Calibri" panose="020F0502020204030204" pitchFamily="34" charset="0"/>
              </a:rPr>
              <a:t> rektal langsamer als z. B. oral &amp; es werden nur 50% der Gesamtmenge aufgenommen (</a:t>
            </a:r>
            <a:r>
              <a:rPr lang="de-DE" sz="2000" b="0" i="0" u="none" strike="noStrike" baseline="0" dirty="0" err="1">
                <a:solidFill>
                  <a:srgbClr val="000000"/>
                </a:solidFill>
                <a:latin typeface="Calibri" panose="020F0502020204030204" pitchFamily="34" charset="0"/>
              </a:rPr>
              <a:t>resorpiert</a:t>
            </a:r>
            <a:r>
              <a:rPr lang="de-DE" sz="2000" b="0" i="0" u="none" strike="noStrike" baseline="0" dirty="0">
                <a:solidFill>
                  <a:srgbClr val="000000"/>
                </a:solidFill>
                <a:latin typeface="Calibri" panose="020F0502020204030204" pitchFamily="34" charset="0"/>
              </a:rPr>
              <a:t>) </a:t>
            </a:r>
          </a:p>
        </p:txBody>
      </p:sp>
      <p:pic>
        <p:nvPicPr>
          <p:cNvPr id="7" name="Grafik 6">
            <a:extLst>
              <a:ext uri="{FF2B5EF4-FFF2-40B4-BE49-F238E27FC236}">
                <a16:creationId xmlns:a16="http://schemas.microsoft.com/office/drawing/2014/main" id="{31D8D5FE-EA90-6CC0-7189-C8C7BEABD6E2}"/>
              </a:ext>
            </a:extLst>
          </p:cNvPr>
          <p:cNvPicPr>
            <a:picLocks noChangeAspect="1"/>
          </p:cNvPicPr>
          <p:nvPr/>
        </p:nvPicPr>
        <p:blipFill>
          <a:blip r:embed="rId3"/>
          <a:stretch>
            <a:fillRect/>
          </a:stretch>
        </p:blipFill>
        <p:spPr>
          <a:xfrm>
            <a:off x="7488334" y="4739587"/>
            <a:ext cx="4041428" cy="2024105"/>
          </a:xfrm>
          <a:prstGeom prst="rect">
            <a:avLst/>
          </a:prstGeom>
        </p:spPr>
      </p:pic>
    </p:spTree>
    <p:extLst>
      <p:ext uri="{BB962C8B-B14F-4D97-AF65-F5344CB8AC3E}">
        <p14:creationId xmlns:p14="http://schemas.microsoft.com/office/powerpoint/2010/main" val="4028696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4D5545-9ECD-1C2B-BB3A-F749CF57E891}"/>
              </a:ext>
            </a:extLst>
          </p:cNvPr>
          <p:cNvPicPr>
            <a:picLocks noChangeAspect="1"/>
          </p:cNvPicPr>
          <p:nvPr/>
        </p:nvPicPr>
        <p:blipFill>
          <a:blip r:embed="rId2"/>
          <a:stretch>
            <a:fillRect/>
          </a:stretch>
        </p:blipFill>
        <p:spPr>
          <a:xfrm>
            <a:off x="655152" y="324850"/>
            <a:ext cx="5654208" cy="4863830"/>
          </a:xfrm>
          <a:prstGeom prst="rect">
            <a:avLst/>
          </a:prstGeom>
        </p:spPr>
      </p:pic>
      <p:sp>
        <p:nvSpPr>
          <p:cNvPr id="5" name="Textfeld 4">
            <a:extLst>
              <a:ext uri="{FF2B5EF4-FFF2-40B4-BE49-F238E27FC236}">
                <a16:creationId xmlns:a16="http://schemas.microsoft.com/office/drawing/2014/main" id="{DE0ABA5F-D3B9-AAC6-B382-5A793F4CD519}"/>
              </a:ext>
            </a:extLst>
          </p:cNvPr>
          <p:cNvSpPr txBox="1"/>
          <p:nvPr/>
        </p:nvSpPr>
        <p:spPr>
          <a:xfrm>
            <a:off x="6096000" y="747132"/>
            <a:ext cx="5846956" cy="2954655"/>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20.5. Verteilung </a:t>
            </a:r>
          </a:p>
          <a:p>
            <a:r>
              <a:rPr lang="de-DE" sz="1800" b="0" i="0" u="none" strike="noStrike" baseline="0" dirty="0">
                <a:solidFill>
                  <a:srgbClr val="000000"/>
                </a:solidFill>
                <a:latin typeface="Calibri" panose="020F0502020204030204" pitchFamily="34" charset="0"/>
              </a:rPr>
              <a:t>Mit Verteilung der Transport eines Arzneimittels von einem Körperteil zu einem anderen gemeint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Abhängig ist die Verteilung von der Arzneiform, Applikationsform (Verabreichungsform), Organdurchblutung, Gewebedurchblutung, Substanzgröße &amp; der Eiweißbindungsfähigkeit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C00000"/>
                </a:solidFill>
                <a:latin typeface="Calibri" panose="020F0502020204030204" pitchFamily="34" charset="0"/>
              </a:rPr>
              <a:t>Transportmittel für das Arzneimittel = Blut </a:t>
            </a:r>
          </a:p>
        </p:txBody>
      </p:sp>
    </p:spTree>
    <p:extLst>
      <p:ext uri="{BB962C8B-B14F-4D97-AF65-F5344CB8AC3E}">
        <p14:creationId xmlns:p14="http://schemas.microsoft.com/office/powerpoint/2010/main" val="1843193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4DB1FF7-B370-E9AA-FEB2-7CD2818F05DA}"/>
              </a:ext>
            </a:extLst>
          </p:cNvPr>
          <p:cNvSpPr txBox="1"/>
          <p:nvPr/>
        </p:nvSpPr>
        <p:spPr>
          <a:xfrm>
            <a:off x="234176" y="267629"/>
            <a:ext cx="11731083" cy="1200329"/>
          </a:xfrm>
          <a:prstGeom prst="rect">
            <a:avLst/>
          </a:prstGeom>
          <a:noFill/>
        </p:spPr>
        <p:txBody>
          <a:bodyPr wrap="square">
            <a:spAutoFit/>
          </a:bodyPr>
          <a:lstStyle/>
          <a:p>
            <a:r>
              <a:rPr lang="de-DE" sz="1800" b="0" i="0" u="none" strike="noStrike" baseline="0" dirty="0">
                <a:solidFill>
                  <a:srgbClr val="C00000"/>
                </a:solidFill>
                <a:latin typeface="Calibri" panose="020F0502020204030204" pitchFamily="34" charset="0"/>
              </a:rPr>
              <a:t>Löslichkeit: </a:t>
            </a:r>
          </a:p>
          <a:p>
            <a:r>
              <a:rPr lang="de-DE" sz="1800" b="0" i="0" u="none" strike="noStrike" baseline="0" dirty="0">
                <a:solidFill>
                  <a:srgbClr val="7030A0"/>
                </a:solidFill>
                <a:latin typeface="Calibri" panose="020F0502020204030204" pitchFamily="34" charset="0"/>
              </a:rPr>
              <a:t>Lipophile Arzneimittel: </a:t>
            </a:r>
          </a:p>
          <a:p>
            <a:r>
              <a:rPr lang="de-DE" sz="1800" b="0" i="0" u="none" strike="noStrike" baseline="0" dirty="0">
                <a:solidFill>
                  <a:srgbClr val="000000"/>
                </a:solidFill>
                <a:latin typeface="Calibri" panose="020F0502020204030204" pitchFamily="34" charset="0"/>
              </a:rPr>
              <a:t>Diese Arzneimittel verschwinden </a:t>
            </a:r>
            <a:r>
              <a:rPr lang="de-DE" sz="1800" b="0" i="0" u="none" strike="noStrike" baseline="0" dirty="0">
                <a:solidFill>
                  <a:srgbClr val="7030A0"/>
                </a:solidFill>
                <a:latin typeface="Calibri" panose="020F0502020204030204" pitchFamily="34" charset="0"/>
              </a:rPr>
              <a:t>zumeist schnell aus dem Blut</a:t>
            </a:r>
            <a:r>
              <a:rPr lang="de-DE" sz="1800" b="0" i="0" u="none" strike="noStrike" baseline="0" dirty="0">
                <a:solidFill>
                  <a:srgbClr val="000000"/>
                </a:solidFill>
                <a:latin typeface="Calibri" panose="020F0502020204030204" pitchFamily="34" charset="0"/>
              </a:rPr>
              <a:t>, sie sind </a:t>
            </a:r>
            <a:r>
              <a:rPr lang="de-DE" sz="1800" b="0" i="0" u="none" strike="noStrike" baseline="0" dirty="0">
                <a:solidFill>
                  <a:srgbClr val="7030A0"/>
                </a:solidFill>
                <a:latin typeface="Calibri" panose="020F0502020204030204" pitchFamily="34" charset="0"/>
              </a:rPr>
              <a:t>fettlöslich </a:t>
            </a:r>
            <a:r>
              <a:rPr lang="de-DE" sz="1800" b="0" i="0" u="none" strike="noStrike" baseline="0" dirty="0">
                <a:solidFill>
                  <a:srgbClr val="000000"/>
                </a:solidFill>
                <a:latin typeface="Calibri" panose="020F0502020204030204" pitchFamily="34" charset="0"/>
              </a:rPr>
              <a:t>&amp; reichern sich deshalb gut in Fettgewebe an. Sie treten leicht durch die Zellwand in den Raum innerhalb der Zellen. </a:t>
            </a:r>
            <a:endParaRPr lang="de-DE" dirty="0"/>
          </a:p>
        </p:txBody>
      </p:sp>
      <p:pic>
        <p:nvPicPr>
          <p:cNvPr id="5" name="Grafik 4">
            <a:extLst>
              <a:ext uri="{FF2B5EF4-FFF2-40B4-BE49-F238E27FC236}">
                <a16:creationId xmlns:a16="http://schemas.microsoft.com/office/drawing/2014/main" id="{871E750B-5CB6-C517-68F4-7A07D6D84817}"/>
              </a:ext>
            </a:extLst>
          </p:cNvPr>
          <p:cNvPicPr>
            <a:picLocks noChangeAspect="1"/>
          </p:cNvPicPr>
          <p:nvPr/>
        </p:nvPicPr>
        <p:blipFill>
          <a:blip r:embed="rId2"/>
          <a:stretch>
            <a:fillRect/>
          </a:stretch>
        </p:blipFill>
        <p:spPr>
          <a:xfrm>
            <a:off x="7268777" y="1207653"/>
            <a:ext cx="3073940" cy="1721796"/>
          </a:xfrm>
          <a:prstGeom prst="rect">
            <a:avLst/>
          </a:prstGeom>
        </p:spPr>
      </p:pic>
      <p:sp>
        <p:nvSpPr>
          <p:cNvPr id="7" name="Textfeld 6">
            <a:extLst>
              <a:ext uri="{FF2B5EF4-FFF2-40B4-BE49-F238E27FC236}">
                <a16:creationId xmlns:a16="http://schemas.microsoft.com/office/drawing/2014/main" id="{7DFCA1FB-1CE2-4E1F-9FA8-385966077D79}"/>
              </a:ext>
            </a:extLst>
          </p:cNvPr>
          <p:cNvSpPr txBox="1"/>
          <p:nvPr/>
        </p:nvSpPr>
        <p:spPr>
          <a:xfrm rot="10800000" flipV="1">
            <a:off x="234175" y="3824312"/>
            <a:ext cx="11597267" cy="923330"/>
          </a:xfrm>
          <a:prstGeom prst="rect">
            <a:avLst/>
          </a:prstGeom>
          <a:noFill/>
        </p:spPr>
        <p:txBody>
          <a:bodyPr wrap="square">
            <a:spAutoFit/>
          </a:bodyPr>
          <a:lstStyle/>
          <a:p>
            <a:r>
              <a:rPr lang="de-DE" dirty="0">
                <a:solidFill>
                  <a:srgbClr val="00B0F0"/>
                </a:solidFill>
              </a:rPr>
              <a:t>Hydrophile Arzneimittel:</a:t>
            </a:r>
          </a:p>
          <a:p>
            <a:r>
              <a:rPr lang="de-DE" dirty="0"/>
              <a:t>Diese Arzneimittel </a:t>
            </a:r>
            <a:r>
              <a:rPr lang="de-DE" dirty="0">
                <a:solidFill>
                  <a:srgbClr val="00B0F0"/>
                </a:solidFill>
              </a:rPr>
              <a:t>sind wasserlöslich </a:t>
            </a:r>
            <a:r>
              <a:rPr lang="de-DE" dirty="0"/>
              <a:t>(„wasserliebend“) bleiben</a:t>
            </a:r>
          </a:p>
          <a:p>
            <a:r>
              <a:rPr lang="de-DE" dirty="0">
                <a:solidFill>
                  <a:srgbClr val="00B0F0"/>
                </a:solidFill>
              </a:rPr>
              <a:t>fast vollständig im Blut</a:t>
            </a:r>
            <a:r>
              <a:rPr lang="de-DE" dirty="0"/>
              <a:t>, außerhalb der Zellen.</a:t>
            </a:r>
          </a:p>
        </p:txBody>
      </p:sp>
      <p:pic>
        <p:nvPicPr>
          <p:cNvPr id="9" name="Grafik 8">
            <a:extLst>
              <a:ext uri="{FF2B5EF4-FFF2-40B4-BE49-F238E27FC236}">
                <a16:creationId xmlns:a16="http://schemas.microsoft.com/office/drawing/2014/main" id="{497F6D4D-FD18-5FC9-896C-C5AD0934DEF3}"/>
              </a:ext>
            </a:extLst>
          </p:cNvPr>
          <p:cNvPicPr>
            <a:picLocks noChangeAspect="1"/>
          </p:cNvPicPr>
          <p:nvPr/>
        </p:nvPicPr>
        <p:blipFill>
          <a:blip r:embed="rId3"/>
          <a:stretch>
            <a:fillRect/>
          </a:stretch>
        </p:blipFill>
        <p:spPr>
          <a:xfrm>
            <a:off x="7380289" y="3890664"/>
            <a:ext cx="3073940" cy="1955260"/>
          </a:xfrm>
          <a:prstGeom prst="rect">
            <a:avLst/>
          </a:prstGeom>
        </p:spPr>
      </p:pic>
      <p:pic>
        <p:nvPicPr>
          <p:cNvPr id="2050" name="Picture 2" descr="Propra-ratiopharm® 10 mg 100 St mit dem E-Rezept kaufen - Shop Apotheke">
            <a:extLst>
              <a:ext uri="{FF2B5EF4-FFF2-40B4-BE49-F238E27FC236}">
                <a16:creationId xmlns:a16="http://schemas.microsoft.com/office/drawing/2014/main" id="{1F36340E-B052-F329-987F-623773D3C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83" y="1362373"/>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DB5CB3D5-DAE0-5D71-50C9-4C1DA62FAC0D}"/>
              </a:ext>
            </a:extLst>
          </p:cNvPr>
          <p:cNvPicPr>
            <a:picLocks noChangeAspect="1"/>
          </p:cNvPicPr>
          <p:nvPr/>
        </p:nvPicPr>
        <p:blipFill>
          <a:blip r:embed="rId5"/>
          <a:stretch>
            <a:fillRect/>
          </a:stretch>
        </p:blipFill>
        <p:spPr>
          <a:xfrm>
            <a:off x="360557" y="4714875"/>
            <a:ext cx="2555526" cy="2143125"/>
          </a:xfrm>
          <a:prstGeom prst="rect">
            <a:avLst/>
          </a:prstGeom>
        </p:spPr>
      </p:pic>
    </p:spTree>
    <p:extLst>
      <p:ext uri="{BB962C8B-B14F-4D97-AF65-F5344CB8AC3E}">
        <p14:creationId xmlns:p14="http://schemas.microsoft.com/office/powerpoint/2010/main" val="1899053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liche Darstellung der Grundsätze der Pharmakokinetik: ADME. Das Schaubild zeit den Umriss eines menschlichen Körpers mit dem Verdauungssystem (Mund, Speiseröhre, Magen, Dünndarm und Dickdarm) und der Leber. Das Prinzip ADME bezieht sich auf die Wechselwirkung zwischen einem Arzneimittel und dem Körper. Bei der Absorption geht es um die Frage: „Wie kommt es herein“? Hier wird eine Tablette eingenommen. Bei der Distribution interessiert die Frage: „Wo geht es hin?“ Die Distribution des Arzneimittel vom Magen in die Blutbahn wird hier mit einer Reihe von Pfeilen dargestellt. Beim Metabolismus stellt man die Frage „Wie wird es abgebaut“? Im Schaubild wird dies dargestellt durch die Anwesenheit der Leber. Bei der Elimination schließlich geht es um die Frage: „Wie geht es wieder hinaus?“, was durch den Pfeil dargestellt wird, der aus dem Enddarm kommt.">
            <a:extLst>
              <a:ext uri="{FF2B5EF4-FFF2-40B4-BE49-F238E27FC236}">
                <a16:creationId xmlns:a16="http://schemas.microsoft.com/office/drawing/2014/main" id="{93E03643-93D3-DA9E-FD68-8EE2FA028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60" y="390650"/>
            <a:ext cx="5986454" cy="263993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7A9C87B-890C-5C1A-F6BC-ECD563AF71D0}"/>
              </a:ext>
            </a:extLst>
          </p:cNvPr>
          <p:cNvSpPr txBox="1"/>
          <p:nvPr/>
        </p:nvSpPr>
        <p:spPr>
          <a:xfrm>
            <a:off x="269488" y="3383146"/>
            <a:ext cx="11653023" cy="3170099"/>
          </a:xfrm>
          <a:prstGeom prst="rect">
            <a:avLst/>
          </a:prstGeom>
          <a:noFill/>
        </p:spPr>
        <p:txBody>
          <a:bodyPr wrap="square">
            <a:spAutoFit/>
          </a:bodyPr>
          <a:lstStyle/>
          <a:p>
            <a:r>
              <a:rPr lang="de-DE" sz="2000" dirty="0">
                <a:solidFill>
                  <a:srgbClr val="C00000"/>
                </a:solidFill>
              </a:rPr>
              <a:t>20.6. Metabolismus</a:t>
            </a:r>
          </a:p>
          <a:p>
            <a:r>
              <a:rPr lang="de-DE" sz="2000" b="0" i="0" dirty="0">
                <a:solidFill>
                  <a:srgbClr val="202124"/>
                </a:solidFill>
                <a:effectLst/>
                <a:latin typeface="Google Sans"/>
              </a:rPr>
              <a:t>Als Stoffwechsel oder Metabolismus , deutsch ‚Stoffwechsel', bezeichnet man </a:t>
            </a:r>
            <a:r>
              <a:rPr lang="de-DE" sz="2000" b="0" i="0" dirty="0">
                <a:solidFill>
                  <a:srgbClr val="040C28"/>
                </a:solidFill>
                <a:effectLst/>
                <a:latin typeface="Google Sans"/>
              </a:rPr>
              <a:t>alle chemischen Umwandlungen von Stoffen im Körper von Lebewesen</a:t>
            </a:r>
            <a:r>
              <a:rPr lang="de-DE" sz="2000" b="0" i="0" dirty="0">
                <a:solidFill>
                  <a:srgbClr val="202124"/>
                </a:solidFill>
                <a:effectLst/>
                <a:latin typeface="Google Sans"/>
              </a:rPr>
              <a:t>, beispielsweise die Umwandlung von Nahrungsmitteln in Zwischenprodukte (Metaboliten) und Endprodukte.</a:t>
            </a:r>
            <a:endParaRPr lang="de-DE" sz="2000" dirty="0">
              <a:solidFill>
                <a:srgbClr val="C00000"/>
              </a:solidFill>
            </a:endParaRPr>
          </a:p>
          <a:p>
            <a:r>
              <a:rPr lang="de-DE" sz="2000" dirty="0"/>
              <a:t>Umwandlung von Arzneimitteln mit Enzymen</a:t>
            </a:r>
          </a:p>
          <a:p>
            <a:endParaRPr lang="de-DE" sz="2000" dirty="0"/>
          </a:p>
          <a:p>
            <a:r>
              <a:rPr lang="de-DE" sz="2000" dirty="0"/>
              <a:t>Enzyme sind Eiweiße (Proteine), die biochemischen Reaktionen im Organismus steuern &amp; beschleunigen, ohne dabei selbst verändert zu werden</a:t>
            </a:r>
          </a:p>
          <a:p>
            <a:endParaRPr lang="de-DE" sz="2000" dirty="0"/>
          </a:p>
          <a:p>
            <a:r>
              <a:rPr lang="de-DE" sz="2000" dirty="0"/>
              <a:t>Sie sind in allen Körperzellen enthalten &amp; sind unerlässlich für alle Körperfunktionen</a:t>
            </a:r>
          </a:p>
        </p:txBody>
      </p:sp>
      <p:pic>
        <p:nvPicPr>
          <p:cNvPr id="5" name="Grafik 4">
            <a:extLst>
              <a:ext uri="{FF2B5EF4-FFF2-40B4-BE49-F238E27FC236}">
                <a16:creationId xmlns:a16="http://schemas.microsoft.com/office/drawing/2014/main" id="{FB991279-4015-5013-E016-E36858537EF9}"/>
              </a:ext>
            </a:extLst>
          </p:cNvPr>
          <p:cNvPicPr>
            <a:picLocks noChangeAspect="1"/>
          </p:cNvPicPr>
          <p:nvPr/>
        </p:nvPicPr>
        <p:blipFill>
          <a:blip r:embed="rId3"/>
          <a:stretch>
            <a:fillRect/>
          </a:stretch>
        </p:blipFill>
        <p:spPr>
          <a:xfrm>
            <a:off x="6662058" y="219398"/>
            <a:ext cx="5260454" cy="3471656"/>
          </a:xfrm>
          <a:prstGeom prst="rect">
            <a:avLst/>
          </a:prstGeom>
        </p:spPr>
      </p:pic>
    </p:spTree>
    <p:extLst>
      <p:ext uri="{BB962C8B-B14F-4D97-AF65-F5344CB8AC3E}">
        <p14:creationId xmlns:p14="http://schemas.microsoft.com/office/powerpoint/2010/main" val="2395271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6082603-94B5-3720-A149-DDAF7BD46DCB}"/>
              </a:ext>
            </a:extLst>
          </p:cNvPr>
          <p:cNvSpPr txBox="1"/>
          <p:nvPr/>
        </p:nvSpPr>
        <p:spPr>
          <a:xfrm>
            <a:off x="189571" y="457200"/>
            <a:ext cx="11753385" cy="646331"/>
          </a:xfrm>
          <a:prstGeom prst="rect">
            <a:avLst/>
          </a:prstGeom>
          <a:noFill/>
        </p:spPr>
        <p:txBody>
          <a:bodyPr wrap="square">
            <a:spAutoFit/>
          </a:bodyPr>
          <a:lstStyle/>
          <a:p>
            <a:r>
              <a:rPr lang="de-DE" sz="1800" b="0" i="0" u="none" strike="noStrike" baseline="0" dirty="0">
                <a:solidFill>
                  <a:srgbClr val="C00000"/>
                </a:solidFill>
                <a:latin typeface="Calibri" panose="020F0502020204030204" pitchFamily="34" charset="0"/>
              </a:rPr>
              <a:t>Fettlösliche Arzneimittel werden in wasserlösliche Arzneimittel umgewandelt </a:t>
            </a:r>
            <a:r>
              <a:rPr lang="de-DE" sz="1800" b="0" i="0" u="none" strike="noStrike" baseline="0" dirty="0">
                <a:solidFill>
                  <a:srgbClr val="000000"/>
                </a:solidFill>
                <a:latin typeface="Calibri" panose="020F0502020204030204" pitchFamily="34" charset="0"/>
              </a:rPr>
              <a:t>&amp; über die Nieren ausgeschieden </a:t>
            </a:r>
          </a:p>
          <a:p>
            <a:r>
              <a:rPr lang="de-DE" sz="1800" b="0" i="0" u="none" strike="noStrike" baseline="0" dirty="0">
                <a:solidFill>
                  <a:srgbClr val="000000"/>
                </a:solidFill>
                <a:latin typeface="Calibri" panose="020F0502020204030204" pitchFamily="34" charset="0"/>
              </a:rPr>
              <a:t>Manche Arzneimittel sind erst in umgewandelter Form wirksam</a:t>
            </a:r>
            <a:endParaRPr lang="de-DE" dirty="0"/>
          </a:p>
        </p:txBody>
      </p:sp>
      <p:pic>
        <p:nvPicPr>
          <p:cNvPr id="5" name="Grafik 4">
            <a:extLst>
              <a:ext uri="{FF2B5EF4-FFF2-40B4-BE49-F238E27FC236}">
                <a16:creationId xmlns:a16="http://schemas.microsoft.com/office/drawing/2014/main" id="{ECD72790-69FD-0774-07AE-8ADDEE5E68ED}"/>
              </a:ext>
            </a:extLst>
          </p:cNvPr>
          <p:cNvPicPr>
            <a:picLocks noChangeAspect="1"/>
          </p:cNvPicPr>
          <p:nvPr/>
        </p:nvPicPr>
        <p:blipFill>
          <a:blip r:embed="rId2"/>
          <a:stretch>
            <a:fillRect/>
          </a:stretch>
        </p:blipFill>
        <p:spPr>
          <a:xfrm>
            <a:off x="434502" y="1191164"/>
            <a:ext cx="5836596" cy="5077838"/>
          </a:xfrm>
          <a:prstGeom prst="rect">
            <a:avLst/>
          </a:prstGeom>
        </p:spPr>
      </p:pic>
      <p:sp>
        <p:nvSpPr>
          <p:cNvPr id="7" name="Textfeld 6">
            <a:extLst>
              <a:ext uri="{FF2B5EF4-FFF2-40B4-BE49-F238E27FC236}">
                <a16:creationId xmlns:a16="http://schemas.microsoft.com/office/drawing/2014/main" id="{5B0FB35F-A958-D119-6D3F-78280D483323}"/>
              </a:ext>
            </a:extLst>
          </p:cNvPr>
          <p:cNvSpPr txBox="1"/>
          <p:nvPr/>
        </p:nvSpPr>
        <p:spPr>
          <a:xfrm>
            <a:off x="6271099" y="1191164"/>
            <a:ext cx="5671858" cy="4339650"/>
          </a:xfrm>
          <a:prstGeom prst="rect">
            <a:avLst/>
          </a:prstGeom>
          <a:noFill/>
        </p:spPr>
        <p:txBody>
          <a:bodyPr wrap="square">
            <a:spAutoFit/>
          </a:bodyPr>
          <a:lstStyle/>
          <a:p>
            <a:r>
              <a:rPr lang="de-DE" sz="2800" b="0" i="0" u="none" strike="noStrike" baseline="0" dirty="0">
                <a:solidFill>
                  <a:srgbClr val="C00000"/>
                </a:solidFill>
                <a:latin typeface="Calibri" panose="020F0502020204030204" pitchFamily="34" charset="0"/>
              </a:rPr>
              <a:t>21. Pharmakodynamik </a:t>
            </a:r>
          </a:p>
          <a:p>
            <a:r>
              <a:rPr lang="de-DE" sz="1800" b="0" i="0" u="none" strike="noStrike" baseline="0" dirty="0">
                <a:solidFill>
                  <a:srgbClr val="000000"/>
                </a:solidFill>
                <a:latin typeface="Calibri" panose="020F0502020204030204" pitchFamily="34" charset="0"/>
              </a:rPr>
              <a:t>In der weiteren Folge werden nachfolgende Themen dargestellt: </a:t>
            </a:r>
          </a:p>
          <a:p>
            <a:r>
              <a:rPr lang="de-DE" sz="1800" b="0" i="0" u="none" strike="noStrike" baseline="0" dirty="0">
                <a:solidFill>
                  <a:srgbClr val="000000"/>
                </a:solidFill>
                <a:latin typeface="Courier New" panose="02070309020205020404" pitchFamily="49" charset="0"/>
              </a:rPr>
              <a:t>o Art &amp; Ort der Wirkung von Arzneimitteln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o Wirkmechanismus von Arzneimitteln </a:t>
            </a:r>
          </a:p>
          <a:p>
            <a:r>
              <a:rPr lang="de-DE" sz="1600" b="0" i="0" u="none" strike="noStrike" baseline="0" dirty="0">
                <a:solidFill>
                  <a:srgbClr val="000000"/>
                </a:solidFill>
                <a:latin typeface="Courier New" panose="02070309020205020404" pitchFamily="49" charset="0"/>
              </a:rPr>
              <a:t>O Individuelle Arzneimittelempfindlichkeit </a:t>
            </a:r>
          </a:p>
          <a:p>
            <a:endParaRPr lang="de-DE" sz="16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o Blutspiegel, Halbwertszeit, Dosierung</a:t>
            </a: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Wirkstärke, therapeutische Breite von Arzneimitteln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Nebenwirkungen, Wechselwirkungen von Arzneimitteln </a:t>
            </a:r>
          </a:p>
        </p:txBody>
      </p:sp>
    </p:spTree>
    <p:extLst>
      <p:ext uri="{BB962C8B-B14F-4D97-AF65-F5344CB8AC3E}">
        <p14:creationId xmlns:p14="http://schemas.microsoft.com/office/powerpoint/2010/main" val="90004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B1718BB-4DBB-29C8-3EFE-130D6027CAC6}"/>
              </a:ext>
            </a:extLst>
          </p:cNvPr>
          <p:cNvSpPr txBox="1"/>
          <p:nvPr/>
        </p:nvSpPr>
        <p:spPr>
          <a:xfrm>
            <a:off x="289932" y="111512"/>
            <a:ext cx="11653024" cy="2123658"/>
          </a:xfrm>
          <a:prstGeom prst="rect">
            <a:avLst/>
          </a:prstGeom>
          <a:noFill/>
        </p:spPr>
        <p:txBody>
          <a:bodyPr wrap="square">
            <a:spAutoFit/>
          </a:bodyPr>
          <a:lstStyle/>
          <a:p>
            <a:r>
              <a:rPr lang="de-DE" sz="2400" b="0" i="0" u="none" strike="noStrike" baseline="0" dirty="0">
                <a:solidFill>
                  <a:srgbClr val="C00000"/>
                </a:solidFill>
                <a:latin typeface="Calibri" panose="020F0502020204030204" pitchFamily="34" charset="0"/>
              </a:rPr>
              <a:t>21.1. Wirkungsprinzipien </a:t>
            </a:r>
          </a:p>
          <a:p>
            <a:r>
              <a:rPr lang="de-DE" sz="1800" b="0" i="0" u="none" strike="noStrike" baseline="0" dirty="0">
                <a:solidFill>
                  <a:srgbClr val="00B0F0"/>
                </a:solidFill>
                <a:latin typeface="Calibri" panose="020F0502020204030204" pitchFamily="34" charset="0"/>
              </a:rPr>
              <a:t>Lokale Wirkung: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 B. lokale Salben wirken am Ort der Verabreichung (Applikation)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Hohe Wirkstoffkonzentration am Verabreichungsort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Kaum systemische Wirkung (</a:t>
            </a:r>
            <a:r>
              <a:rPr lang="de-DE" b="0" i="0" dirty="0">
                <a:solidFill>
                  <a:srgbClr val="202124"/>
                </a:solidFill>
                <a:effectLst/>
                <a:latin typeface="Google Sans"/>
              </a:rPr>
              <a:t> In der Pharmazie spricht man von einer systemischen Wirkung, </a:t>
            </a:r>
            <a:r>
              <a:rPr lang="de-DE" b="0" i="0" dirty="0">
                <a:solidFill>
                  <a:srgbClr val="040C28"/>
                </a:solidFill>
                <a:effectLst/>
                <a:latin typeface="Google Sans"/>
              </a:rPr>
              <a:t>wenn der Arzneistoff über den Blutkreislauf auf den ganzen Körper wirkt</a:t>
            </a:r>
            <a:r>
              <a:rPr lang="de-DE" b="0" i="0" dirty="0">
                <a:solidFill>
                  <a:srgbClr val="202124"/>
                </a:solidFill>
                <a:effectLst/>
                <a:latin typeface="Google Sans"/>
              </a:rPr>
              <a:t> (im Gegensatz zur „lokalen Wirkung").</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Nebenwirkungen </a:t>
            </a:r>
          </a:p>
        </p:txBody>
      </p:sp>
      <p:sp>
        <p:nvSpPr>
          <p:cNvPr id="5" name="Textfeld 4">
            <a:extLst>
              <a:ext uri="{FF2B5EF4-FFF2-40B4-BE49-F238E27FC236}">
                <a16:creationId xmlns:a16="http://schemas.microsoft.com/office/drawing/2014/main" id="{AA9892C0-80F4-4F26-AD56-E7396C81FD1E}"/>
              </a:ext>
            </a:extLst>
          </p:cNvPr>
          <p:cNvSpPr txBox="1"/>
          <p:nvPr/>
        </p:nvSpPr>
        <p:spPr>
          <a:xfrm>
            <a:off x="490654" y="2235170"/>
            <a:ext cx="11195823" cy="1200329"/>
          </a:xfrm>
          <a:prstGeom prst="rect">
            <a:avLst/>
          </a:prstGeom>
          <a:noFill/>
        </p:spPr>
        <p:txBody>
          <a:bodyPr wrap="square">
            <a:spAutoFit/>
          </a:bodyPr>
          <a:lstStyle/>
          <a:p>
            <a:r>
              <a:rPr lang="de-DE" dirty="0">
                <a:solidFill>
                  <a:srgbClr val="00B0F0"/>
                </a:solidFill>
              </a:rPr>
              <a:t>Systemische Wirkung:</a:t>
            </a:r>
          </a:p>
          <a:p>
            <a:r>
              <a:rPr lang="de-DE" dirty="0"/>
              <a:t>o Wirkung tritt nach Aufnahme in Blutbahn &amp; Verteilung in Gewebe ein</a:t>
            </a:r>
          </a:p>
          <a:p>
            <a:r>
              <a:rPr lang="de-DE" dirty="0"/>
              <a:t>Z. B. Tabletten, Injektion, Infusion. Dazu gehören Chemotherapie, Hormonbehandlung, zielgerichtete Therapie oder Immuntherapie</a:t>
            </a:r>
          </a:p>
        </p:txBody>
      </p:sp>
      <p:sp>
        <p:nvSpPr>
          <p:cNvPr id="7" name="Textfeld 6">
            <a:extLst>
              <a:ext uri="{FF2B5EF4-FFF2-40B4-BE49-F238E27FC236}">
                <a16:creationId xmlns:a16="http://schemas.microsoft.com/office/drawing/2014/main" id="{7A233A2D-C54C-DCDE-B598-35C29179D038}"/>
              </a:ext>
            </a:extLst>
          </p:cNvPr>
          <p:cNvSpPr txBox="1"/>
          <p:nvPr/>
        </p:nvSpPr>
        <p:spPr>
          <a:xfrm>
            <a:off x="289932" y="3712498"/>
            <a:ext cx="11653024" cy="2954655"/>
          </a:xfrm>
          <a:prstGeom prst="rect">
            <a:avLst/>
          </a:prstGeom>
          <a:noFill/>
        </p:spPr>
        <p:txBody>
          <a:bodyPr wrap="square">
            <a:spAutoFit/>
          </a:bodyPr>
          <a:lstStyle/>
          <a:p>
            <a:r>
              <a:rPr lang="de-DE" sz="2400" b="0" i="0" u="none" strike="noStrike" baseline="0" dirty="0">
                <a:solidFill>
                  <a:schemeClr val="accent4">
                    <a:lumMod val="50000"/>
                  </a:schemeClr>
                </a:solidFill>
                <a:latin typeface="Calibri" panose="020F0502020204030204" pitchFamily="34" charset="0"/>
              </a:rPr>
              <a:t>21.2. Individuelle Empfindlichkeit </a:t>
            </a:r>
          </a:p>
          <a:p>
            <a:r>
              <a:rPr lang="de-DE" sz="1800" b="0" i="0" u="none" strike="noStrike" baseline="0" dirty="0">
                <a:solidFill>
                  <a:srgbClr val="000000"/>
                </a:solidFill>
                <a:latin typeface="Calibri" panose="020F0502020204030204" pitchFamily="34" charset="0"/>
              </a:rPr>
              <a:t>Beeinflusst wird die individuelle Empfindlichkeit der KlientInnen von nachfolgenden Faktoren: </a:t>
            </a:r>
          </a:p>
          <a:p>
            <a:r>
              <a:rPr lang="de-DE" sz="1800" b="0" i="0" u="none" strike="noStrike" baseline="0" dirty="0">
                <a:solidFill>
                  <a:srgbClr val="000000"/>
                </a:solidFill>
                <a:latin typeface="Courier New" panose="02070309020205020404" pitchFamily="49" charset="0"/>
              </a:rPr>
              <a:t>o Alter der KlientInnen </a:t>
            </a:r>
          </a:p>
          <a:p>
            <a:r>
              <a:rPr lang="de-DE" sz="1800" b="0" i="0" u="none" strike="noStrike" baseline="0" dirty="0">
                <a:solidFill>
                  <a:srgbClr val="000000"/>
                </a:solidFill>
                <a:latin typeface="Courier New" panose="02070309020205020404" pitchFamily="49" charset="0"/>
              </a:rPr>
              <a:t>o Erbliche Einflüsse </a:t>
            </a:r>
          </a:p>
          <a:p>
            <a:r>
              <a:rPr lang="de-DE" sz="1800" b="0" i="0" u="none" strike="noStrike" baseline="0" dirty="0">
                <a:solidFill>
                  <a:srgbClr val="000000"/>
                </a:solidFill>
                <a:latin typeface="Courier New" panose="02070309020205020404" pitchFamily="49" charset="0"/>
              </a:rPr>
              <a:t>o Konstitution </a:t>
            </a:r>
          </a:p>
          <a:p>
            <a:r>
              <a:rPr lang="de-DE" sz="1800" b="0" i="0" u="none" strike="noStrike" baseline="0" dirty="0">
                <a:solidFill>
                  <a:srgbClr val="000000"/>
                </a:solidFill>
                <a:latin typeface="Courier New" panose="02070309020205020404" pitchFamily="49" charset="0"/>
              </a:rPr>
              <a:t>o Chronische Erkrankungen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Leber &amp; Nierenfunktion </a:t>
            </a:r>
          </a:p>
          <a:p>
            <a:r>
              <a:rPr lang="de-DE" sz="1800" b="0" i="0" u="none" strike="noStrike" baseline="0" dirty="0">
                <a:solidFill>
                  <a:srgbClr val="000000"/>
                </a:solidFill>
                <a:latin typeface="Courier New" panose="02070309020205020404" pitchFamily="49" charset="0"/>
              </a:rPr>
              <a:t>o Toleranzentwicklung </a:t>
            </a:r>
          </a:p>
          <a:p>
            <a:r>
              <a:rPr lang="de-DE" sz="1800" b="0" i="0" u="none" strike="noStrike" baseline="0" dirty="0">
                <a:solidFill>
                  <a:srgbClr val="000000"/>
                </a:solidFill>
                <a:latin typeface="Courier New" panose="02070309020205020404" pitchFamily="49" charset="0"/>
              </a:rPr>
              <a:t>o Tageszeit </a:t>
            </a:r>
          </a:p>
          <a:p>
            <a:r>
              <a:rPr lang="de-DE" sz="1800" b="0" i="0" u="none" strike="noStrike" baseline="0" dirty="0">
                <a:solidFill>
                  <a:srgbClr val="000000"/>
                </a:solidFill>
                <a:latin typeface="Courier New" panose="02070309020205020404" pitchFamily="49" charset="0"/>
              </a:rPr>
              <a:t>o Wechselwirkungen </a:t>
            </a:r>
          </a:p>
        </p:txBody>
      </p:sp>
    </p:spTree>
    <p:extLst>
      <p:ext uri="{BB962C8B-B14F-4D97-AF65-F5344CB8AC3E}">
        <p14:creationId xmlns:p14="http://schemas.microsoft.com/office/powerpoint/2010/main" val="258240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Medikamentenlehre | Grundwissen | Pflege Kanal">
            <a:hlinkClick r:id="" action="ppaction://media"/>
            <a:extLst>
              <a:ext uri="{FF2B5EF4-FFF2-40B4-BE49-F238E27FC236}">
                <a16:creationId xmlns:a16="http://schemas.microsoft.com/office/drawing/2014/main" id="{9F0C8A3A-F208-EB35-F615-B586EF6DC1C2}"/>
              </a:ext>
            </a:extLst>
          </p:cNvPr>
          <p:cNvPicPr>
            <a:picLocks noRot="1" noChangeAspect="1"/>
          </p:cNvPicPr>
          <p:nvPr>
            <a:videoFile r:link="rId1"/>
          </p:nvPr>
        </p:nvPicPr>
        <p:blipFill>
          <a:blip r:embed="rId3"/>
          <a:stretch>
            <a:fillRect/>
          </a:stretch>
        </p:blipFill>
        <p:spPr>
          <a:xfrm>
            <a:off x="1906954" y="1140558"/>
            <a:ext cx="2540000" cy="1435100"/>
          </a:xfrm>
          <a:prstGeom prst="rect">
            <a:avLst/>
          </a:prstGeom>
        </p:spPr>
      </p:pic>
    </p:spTree>
    <p:extLst>
      <p:ext uri="{BB962C8B-B14F-4D97-AF65-F5344CB8AC3E}">
        <p14:creationId xmlns:p14="http://schemas.microsoft.com/office/powerpoint/2010/main" val="23972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DC4CFE4-1A97-0B89-BBA2-E75357595E30}"/>
              </a:ext>
            </a:extLst>
          </p:cNvPr>
          <p:cNvSpPr txBox="1"/>
          <p:nvPr/>
        </p:nvSpPr>
        <p:spPr>
          <a:xfrm>
            <a:off x="312234" y="189571"/>
            <a:ext cx="11686478" cy="4708981"/>
          </a:xfrm>
          <a:prstGeom prst="rect">
            <a:avLst/>
          </a:prstGeom>
          <a:noFill/>
        </p:spPr>
        <p:txBody>
          <a:bodyPr wrap="square">
            <a:spAutoFit/>
          </a:bodyPr>
          <a:lstStyle/>
          <a:p>
            <a:r>
              <a:rPr lang="de-DE" sz="2000" dirty="0">
                <a:solidFill>
                  <a:schemeClr val="accent4">
                    <a:lumMod val="75000"/>
                  </a:schemeClr>
                </a:solidFill>
              </a:rPr>
              <a:t>21.3. Dosierung</a:t>
            </a:r>
          </a:p>
          <a:p>
            <a:r>
              <a:rPr lang="de-DE" dirty="0"/>
              <a:t>o Eine richtige Dosierung bringt guten Effekt ohne Nebenwirkungen</a:t>
            </a:r>
          </a:p>
          <a:p>
            <a:r>
              <a:rPr lang="de-DE" dirty="0"/>
              <a:t>   Die Standarddosierung eines Arzneimittels ist bezogen auf einen 70 kg schweren, gesunden Mann</a:t>
            </a:r>
          </a:p>
          <a:p>
            <a:r>
              <a:rPr lang="de-DE" dirty="0"/>
              <a:t>o </a:t>
            </a:r>
            <a:r>
              <a:rPr lang="de-DE" dirty="0">
                <a:solidFill>
                  <a:srgbClr val="FF0000"/>
                </a:solidFill>
              </a:rPr>
              <a:t>Individuelle Arzneimittelempfindlichkeit</a:t>
            </a:r>
            <a:r>
              <a:rPr lang="de-DE" dirty="0"/>
              <a:t>:</a:t>
            </a:r>
          </a:p>
          <a:p>
            <a:r>
              <a:rPr lang="de-DE" dirty="0"/>
              <a:t>Vorsicht bei eingeschränkter Nierenfunktion der KlientInnen</a:t>
            </a:r>
          </a:p>
          <a:p>
            <a:r>
              <a:rPr lang="de-DE" dirty="0"/>
              <a:t> Alter der KlientInnen</a:t>
            </a:r>
          </a:p>
          <a:p>
            <a:r>
              <a:rPr lang="de-DE" dirty="0"/>
              <a:t> zarter Körperbau</a:t>
            </a:r>
          </a:p>
          <a:p>
            <a:r>
              <a:rPr lang="de-DE" dirty="0"/>
              <a:t>Enzymmangel</a:t>
            </a:r>
          </a:p>
          <a:p>
            <a:r>
              <a:rPr lang="de-DE" dirty="0"/>
              <a:t>Toleranz (ist ein vermindertes Ansprechen einer Person auf ein Arzneimittel)</a:t>
            </a:r>
          </a:p>
          <a:p>
            <a:r>
              <a:rPr lang="de-DE" dirty="0"/>
              <a:t>Widerstandsfähigkeit (Resistenz)</a:t>
            </a:r>
          </a:p>
          <a:p>
            <a:endParaRPr lang="de-DE" dirty="0"/>
          </a:p>
          <a:p>
            <a:r>
              <a:rPr lang="de-DE" sz="2000" dirty="0">
                <a:solidFill>
                  <a:schemeClr val="accent6">
                    <a:lumMod val="75000"/>
                  </a:schemeClr>
                </a:solidFill>
              </a:rPr>
              <a:t>21.4. Kumulation</a:t>
            </a:r>
          </a:p>
          <a:p>
            <a:r>
              <a:rPr lang="de-DE" sz="2000" dirty="0"/>
              <a:t>Kumulation = Konzentrationserhöhung einer Substanz bei wiederholter Gabe</a:t>
            </a:r>
          </a:p>
          <a:p>
            <a:r>
              <a:rPr lang="de-DE" sz="2000" dirty="0"/>
              <a:t>o Es wird pro Zeiteinheit (z. B. 1 Tag) mehr Substanz zugeführt als vom Körper ausgeschieden wird</a:t>
            </a:r>
          </a:p>
          <a:p>
            <a:r>
              <a:rPr lang="de-DE" sz="2000" dirty="0"/>
              <a:t>o Gefährlich bei Substanzen die lange brauchen um aus dem Körper ausgeschieden zu werden</a:t>
            </a:r>
          </a:p>
          <a:p>
            <a:r>
              <a:rPr lang="de-DE" sz="2000" dirty="0"/>
              <a:t>o Einnahmepausen beachten, bei Zweifel immer z. B. mit Teamleitung Rücksprache halten</a:t>
            </a:r>
          </a:p>
        </p:txBody>
      </p:sp>
      <p:pic>
        <p:nvPicPr>
          <p:cNvPr id="6" name="Grafik 5">
            <a:extLst>
              <a:ext uri="{FF2B5EF4-FFF2-40B4-BE49-F238E27FC236}">
                <a16:creationId xmlns:a16="http://schemas.microsoft.com/office/drawing/2014/main" id="{FAD56A79-F983-7D96-86AF-FBBCB7ECE465}"/>
              </a:ext>
            </a:extLst>
          </p:cNvPr>
          <p:cNvPicPr>
            <a:picLocks noChangeAspect="1"/>
          </p:cNvPicPr>
          <p:nvPr/>
        </p:nvPicPr>
        <p:blipFill>
          <a:blip r:embed="rId2"/>
          <a:stretch>
            <a:fillRect/>
          </a:stretch>
        </p:blipFill>
        <p:spPr>
          <a:xfrm>
            <a:off x="8687497" y="1480672"/>
            <a:ext cx="2533650" cy="1800225"/>
          </a:xfrm>
          <a:prstGeom prst="rect">
            <a:avLst/>
          </a:prstGeom>
        </p:spPr>
      </p:pic>
      <p:pic>
        <p:nvPicPr>
          <p:cNvPr id="7" name="Grafik 6">
            <a:extLst>
              <a:ext uri="{FF2B5EF4-FFF2-40B4-BE49-F238E27FC236}">
                <a16:creationId xmlns:a16="http://schemas.microsoft.com/office/drawing/2014/main" id="{A154DFCE-33D6-CECF-A718-840960FF1867}"/>
              </a:ext>
            </a:extLst>
          </p:cNvPr>
          <p:cNvPicPr>
            <a:picLocks noChangeAspect="1"/>
          </p:cNvPicPr>
          <p:nvPr/>
        </p:nvPicPr>
        <p:blipFill>
          <a:blip r:embed="rId3"/>
          <a:stretch>
            <a:fillRect/>
          </a:stretch>
        </p:blipFill>
        <p:spPr>
          <a:xfrm>
            <a:off x="2690232" y="4868204"/>
            <a:ext cx="6565280" cy="1800225"/>
          </a:xfrm>
          <a:prstGeom prst="rect">
            <a:avLst/>
          </a:prstGeom>
        </p:spPr>
      </p:pic>
    </p:spTree>
    <p:extLst>
      <p:ext uri="{BB962C8B-B14F-4D97-AF65-F5344CB8AC3E}">
        <p14:creationId xmlns:p14="http://schemas.microsoft.com/office/powerpoint/2010/main" val="285317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F7B4FB3-F9CB-C7D4-5806-4C306E4F3C35}"/>
              </a:ext>
            </a:extLst>
          </p:cNvPr>
          <p:cNvSpPr txBox="1"/>
          <p:nvPr/>
        </p:nvSpPr>
        <p:spPr>
          <a:xfrm>
            <a:off x="137160" y="164003"/>
            <a:ext cx="6606539" cy="1015663"/>
          </a:xfrm>
          <a:prstGeom prst="rect">
            <a:avLst/>
          </a:prstGeom>
          <a:noFill/>
        </p:spPr>
        <p:txBody>
          <a:bodyPr wrap="square">
            <a:spAutoFit/>
          </a:bodyPr>
          <a:lstStyle/>
          <a:p>
            <a:r>
              <a:rPr lang="de-DE" sz="2400" b="0" i="0" u="none" strike="noStrike" baseline="0" dirty="0">
                <a:solidFill>
                  <a:srgbClr val="92D050"/>
                </a:solidFill>
                <a:latin typeface="Calibri" panose="020F0502020204030204" pitchFamily="34" charset="0"/>
              </a:rPr>
              <a:t>21.5. Definitionen </a:t>
            </a:r>
          </a:p>
          <a:p>
            <a:r>
              <a:rPr lang="de-DE" sz="1800" b="0" i="1" u="none" strike="noStrike" baseline="0" dirty="0">
                <a:solidFill>
                  <a:srgbClr val="92D050"/>
                </a:solidFill>
                <a:latin typeface="Calibri" panose="020F0502020204030204" pitchFamily="34" charset="0"/>
              </a:rPr>
              <a:t>Blutspiegel</a:t>
            </a:r>
            <a:r>
              <a:rPr lang="de-DE" sz="1800" b="0" i="0" u="none" strike="noStrike" baseline="0" dirty="0">
                <a:solidFill>
                  <a:srgbClr val="92D05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Konzentration des Arzneistoffes im Blut </a:t>
            </a:r>
          </a:p>
        </p:txBody>
      </p:sp>
      <p:pic>
        <p:nvPicPr>
          <p:cNvPr id="1026" name="Picture 2" descr="Blutspiegel | Medizinischer Bedarf B | Lexikon | Sanismart">
            <a:extLst>
              <a:ext uri="{FF2B5EF4-FFF2-40B4-BE49-F238E27FC236}">
                <a16:creationId xmlns:a16="http://schemas.microsoft.com/office/drawing/2014/main" id="{7A970501-854D-A094-5BC4-0DD227DBC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4003"/>
            <a:ext cx="4296474" cy="1316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49A5C0E-29AC-1057-7260-20411DC0C7C2}"/>
              </a:ext>
            </a:extLst>
          </p:cNvPr>
          <p:cNvSpPr txBox="1"/>
          <p:nvPr/>
        </p:nvSpPr>
        <p:spPr>
          <a:xfrm>
            <a:off x="223024" y="1816796"/>
            <a:ext cx="11630722" cy="646331"/>
          </a:xfrm>
          <a:prstGeom prst="rect">
            <a:avLst/>
          </a:prstGeom>
          <a:noFill/>
        </p:spPr>
        <p:txBody>
          <a:bodyPr wrap="square">
            <a:spAutoFit/>
          </a:bodyPr>
          <a:lstStyle/>
          <a:p>
            <a:r>
              <a:rPr lang="de-DE" sz="1800" b="0" i="1" u="none" strike="noStrike" baseline="0" dirty="0">
                <a:solidFill>
                  <a:srgbClr val="92D050"/>
                </a:solidFill>
                <a:latin typeface="Calibri" panose="020F0502020204030204" pitchFamily="34" charset="0"/>
              </a:rPr>
              <a:t>Halbwertszeit</a:t>
            </a:r>
            <a:r>
              <a:rPr lang="de-DE" sz="1800" b="0" i="0" u="none" strike="noStrike" baseline="0" dirty="0">
                <a:solidFill>
                  <a:srgbClr val="92D05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Gibt jenen Zeitraum an, nach dem 50 % des Arzneimittels im Körper abgebaut ist </a:t>
            </a:r>
          </a:p>
        </p:txBody>
      </p:sp>
      <p:sp>
        <p:nvSpPr>
          <p:cNvPr id="7" name="Textfeld 6">
            <a:extLst>
              <a:ext uri="{FF2B5EF4-FFF2-40B4-BE49-F238E27FC236}">
                <a16:creationId xmlns:a16="http://schemas.microsoft.com/office/drawing/2014/main" id="{A6A5E5F6-301D-524C-521C-22CE607D28EE}"/>
              </a:ext>
            </a:extLst>
          </p:cNvPr>
          <p:cNvSpPr txBox="1"/>
          <p:nvPr/>
        </p:nvSpPr>
        <p:spPr>
          <a:xfrm>
            <a:off x="137160" y="2799661"/>
            <a:ext cx="11716586" cy="1477328"/>
          </a:xfrm>
          <a:prstGeom prst="rect">
            <a:avLst/>
          </a:prstGeom>
          <a:noFill/>
        </p:spPr>
        <p:txBody>
          <a:bodyPr wrap="square">
            <a:spAutoFit/>
          </a:bodyPr>
          <a:lstStyle/>
          <a:p>
            <a:r>
              <a:rPr lang="de-DE" dirty="0">
                <a:solidFill>
                  <a:srgbClr val="92D050"/>
                </a:solidFill>
              </a:rPr>
              <a:t>Maximale Wirkdosis:</a:t>
            </a:r>
          </a:p>
          <a:p>
            <a:r>
              <a:rPr lang="de-DE" dirty="0"/>
              <a:t>o Löst eine nicht mehr zu messende steigerbare therapeutische Wirkung aus</a:t>
            </a:r>
          </a:p>
          <a:p>
            <a:r>
              <a:rPr lang="de-DE" dirty="0"/>
              <a:t>o Keine weitere therapeutische Wirkung</a:t>
            </a:r>
          </a:p>
          <a:p>
            <a:r>
              <a:rPr lang="de-DE" dirty="0"/>
              <a:t>o Bei Überschreiten der maximalen Dosis kommt es nur mehr zu einer Steigerung </a:t>
            </a:r>
          </a:p>
          <a:p>
            <a:r>
              <a:rPr lang="de-DE" dirty="0"/>
              <a:t>der Wechselwirkungen</a:t>
            </a:r>
          </a:p>
        </p:txBody>
      </p:sp>
      <p:sp>
        <p:nvSpPr>
          <p:cNvPr id="11" name="Textfeld 10">
            <a:extLst>
              <a:ext uri="{FF2B5EF4-FFF2-40B4-BE49-F238E27FC236}">
                <a16:creationId xmlns:a16="http://schemas.microsoft.com/office/drawing/2014/main" id="{6884617F-A53F-502E-3366-597BD0472500}"/>
              </a:ext>
            </a:extLst>
          </p:cNvPr>
          <p:cNvSpPr txBox="1"/>
          <p:nvPr/>
        </p:nvSpPr>
        <p:spPr>
          <a:xfrm rot="10800000" flipV="1">
            <a:off x="223022" y="4435615"/>
            <a:ext cx="11630723" cy="923330"/>
          </a:xfrm>
          <a:prstGeom prst="rect">
            <a:avLst/>
          </a:prstGeom>
          <a:noFill/>
        </p:spPr>
        <p:txBody>
          <a:bodyPr wrap="square">
            <a:spAutoFit/>
          </a:bodyPr>
          <a:lstStyle/>
          <a:p>
            <a:r>
              <a:rPr lang="de-DE" dirty="0">
                <a:solidFill>
                  <a:srgbClr val="92D050"/>
                </a:solidFill>
              </a:rPr>
              <a:t>Therapeutische Breite:</a:t>
            </a:r>
          </a:p>
          <a:p>
            <a:r>
              <a:rPr lang="de-DE" dirty="0"/>
              <a:t>o Dosierabstand zwischen therapeutischer &amp; giftiger Wirkung</a:t>
            </a:r>
          </a:p>
          <a:p>
            <a:r>
              <a:rPr lang="de-DE" dirty="0"/>
              <a:t>o Die therapeutische Breite gibt die Sicherheit eines Arzneimittels an</a:t>
            </a:r>
          </a:p>
        </p:txBody>
      </p:sp>
      <p:pic>
        <p:nvPicPr>
          <p:cNvPr id="1028" name="Picture 4" descr="Therapeutische Breite">
            <a:extLst>
              <a:ext uri="{FF2B5EF4-FFF2-40B4-BE49-F238E27FC236}">
                <a16:creationId xmlns:a16="http://schemas.microsoft.com/office/drawing/2014/main" id="{95F3C417-D69A-08AB-E652-6A61C454D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446" y="4377032"/>
            <a:ext cx="2869582" cy="212195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itriert&quot; Medikamentöse Therapie des Monats 01/2020 - pin-up-docs - don't  panic">
            <a:extLst>
              <a:ext uri="{FF2B5EF4-FFF2-40B4-BE49-F238E27FC236}">
                <a16:creationId xmlns:a16="http://schemas.microsoft.com/office/drawing/2014/main" id="{57483AE9-1D61-6AA6-838D-F7DF9AE8C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77" y="1539795"/>
            <a:ext cx="3715468" cy="289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31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73FEA6B-8E18-94CA-C454-47EBBC92CF56}"/>
              </a:ext>
            </a:extLst>
          </p:cNvPr>
          <p:cNvSpPr txBox="1"/>
          <p:nvPr/>
        </p:nvSpPr>
        <p:spPr>
          <a:xfrm>
            <a:off x="345688" y="390293"/>
            <a:ext cx="11485756" cy="1477328"/>
          </a:xfrm>
          <a:prstGeom prst="rect">
            <a:avLst/>
          </a:prstGeom>
          <a:noFill/>
        </p:spPr>
        <p:txBody>
          <a:bodyPr wrap="square">
            <a:spAutoFit/>
          </a:bodyPr>
          <a:lstStyle/>
          <a:p>
            <a:r>
              <a:rPr lang="de-DE" sz="1800" b="0" i="1" u="none" strike="noStrike" baseline="0" dirty="0">
                <a:solidFill>
                  <a:srgbClr val="7030A0"/>
                </a:solidFill>
                <a:latin typeface="Calibri" panose="020F0502020204030204" pitchFamily="34" charset="0"/>
              </a:rPr>
              <a:t>Nebenwirkungen: </a:t>
            </a:r>
            <a:endParaRPr lang="de-DE" sz="1800" b="0" i="0" u="none" strike="noStrike" baseline="0" dirty="0">
              <a:solidFill>
                <a:srgbClr val="7030A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Meist geht die Hauptwirkung eines Arzneimittels mit </a:t>
            </a:r>
            <a:r>
              <a:rPr lang="de-DE" sz="1800" b="0" i="0" u="none" strike="noStrike" baseline="0" dirty="0">
                <a:solidFill>
                  <a:srgbClr val="000000"/>
                </a:solidFill>
                <a:latin typeface="Calibri" panose="020F0502020204030204" pitchFamily="34" charset="0"/>
              </a:rPr>
              <a:t>mehreren Nebenwirkungen einher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Ziel ist es, nebenwirkungsarme Arzneimittel zu erzeugen </a:t>
            </a:r>
          </a:p>
          <a:p>
            <a:r>
              <a:rPr lang="de-DE" sz="1800" b="0" i="0" u="none" strike="noStrike" baseline="0" dirty="0">
                <a:solidFill>
                  <a:srgbClr val="000000"/>
                </a:solidFill>
                <a:latin typeface="Courier New" panose="02070309020205020404" pitchFamily="49" charset="0"/>
              </a:rPr>
              <a:t>o Bekannte (Beipacktext)/unbekannte Nebenwirkungen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Meldung an Bundesministerium für Gesundheit „Rote Hand </a:t>
            </a:r>
          </a:p>
        </p:txBody>
      </p:sp>
      <p:pic>
        <p:nvPicPr>
          <p:cNvPr id="5" name="Grafik 4">
            <a:extLst>
              <a:ext uri="{FF2B5EF4-FFF2-40B4-BE49-F238E27FC236}">
                <a16:creationId xmlns:a16="http://schemas.microsoft.com/office/drawing/2014/main" id="{E1826775-38C6-A46B-B3C3-0FA74D413175}"/>
              </a:ext>
            </a:extLst>
          </p:cNvPr>
          <p:cNvPicPr>
            <a:picLocks noChangeAspect="1"/>
          </p:cNvPicPr>
          <p:nvPr/>
        </p:nvPicPr>
        <p:blipFill>
          <a:blip r:embed="rId2"/>
          <a:stretch>
            <a:fillRect/>
          </a:stretch>
        </p:blipFill>
        <p:spPr>
          <a:xfrm flipH="1">
            <a:off x="7961970" y="981307"/>
            <a:ext cx="1895705" cy="2810109"/>
          </a:xfrm>
          <a:prstGeom prst="rect">
            <a:avLst/>
          </a:prstGeom>
        </p:spPr>
      </p:pic>
      <p:sp>
        <p:nvSpPr>
          <p:cNvPr id="7" name="Textfeld 6">
            <a:extLst>
              <a:ext uri="{FF2B5EF4-FFF2-40B4-BE49-F238E27FC236}">
                <a16:creationId xmlns:a16="http://schemas.microsoft.com/office/drawing/2014/main" id="{6062B312-1D8A-E40F-934F-CD5B160F9AD3}"/>
              </a:ext>
            </a:extLst>
          </p:cNvPr>
          <p:cNvSpPr txBox="1"/>
          <p:nvPr/>
        </p:nvSpPr>
        <p:spPr>
          <a:xfrm>
            <a:off x="189571" y="4251716"/>
            <a:ext cx="11853746" cy="1477328"/>
          </a:xfrm>
          <a:prstGeom prst="rect">
            <a:avLst/>
          </a:prstGeom>
          <a:noFill/>
        </p:spPr>
        <p:txBody>
          <a:bodyPr wrap="square">
            <a:spAutoFit/>
          </a:bodyPr>
          <a:lstStyle/>
          <a:p>
            <a:r>
              <a:rPr lang="de-DE" sz="1800" b="0" i="0" u="none" strike="noStrike" baseline="0" dirty="0">
                <a:solidFill>
                  <a:srgbClr val="7030A0"/>
                </a:solidFill>
                <a:latin typeface="Calibri" panose="020F0502020204030204" pitchFamily="34" charset="0"/>
              </a:rPr>
              <a:t>Nebenwirkungen </a:t>
            </a:r>
            <a:r>
              <a:rPr lang="de-DE" sz="1800" b="0" i="0" u="none" strike="noStrike" baseline="0" dirty="0">
                <a:solidFill>
                  <a:srgbClr val="000000"/>
                </a:solidFill>
                <a:latin typeface="Calibri" panose="020F0502020204030204" pitchFamily="34" charset="0"/>
              </a:rPr>
              <a:t>sind … </a:t>
            </a:r>
          </a:p>
          <a:p>
            <a:r>
              <a:rPr lang="de-DE" sz="1800" b="0" i="0" u="none" strike="noStrike" baseline="0" dirty="0">
                <a:solidFill>
                  <a:srgbClr val="000000"/>
                </a:solidFill>
                <a:latin typeface="Calibri" panose="020F0502020204030204" pitchFamily="34" charset="0"/>
              </a:rPr>
              <a:t>… Arzneistofftypisch </a:t>
            </a:r>
          </a:p>
          <a:p>
            <a:r>
              <a:rPr lang="de-DE" sz="1800" b="0" i="0" u="none" strike="noStrike" baseline="0" dirty="0">
                <a:solidFill>
                  <a:srgbClr val="000000"/>
                </a:solidFill>
                <a:latin typeface="Calibri" panose="020F0502020204030204" pitchFamily="34" charset="0"/>
              </a:rPr>
              <a:t>… Dosisabhängig </a:t>
            </a:r>
          </a:p>
          <a:p>
            <a:r>
              <a:rPr lang="de-DE" sz="1800" b="0" i="0" u="none" strike="noStrike" baseline="0" dirty="0">
                <a:solidFill>
                  <a:srgbClr val="000000"/>
                </a:solidFill>
                <a:latin typeface="Calibri" panose="020F0502020204030204" pitchFamily="34" charset="0"/>
              </a:rPr>
              <a:t>… Unvorhersehbar &amp; mengenunabhängig </a:t>
            </a:r>
          </a:p>
          <a:p>
            <a:r>
              <a:rPr lang="de-DE" sz="1800" b="0" i="0" u="none" strike="noStrike" baseline="0" dirty="0">
                <a:solidFill>
                  <a:srgbClr val="FF0000"/>
                </a:solidFill>
                <a:latin typeface="Calibri" panose="020F0502020204030204" pitchFamily="34" charset="0"/>
              </a:rPr>
              <a:t>Bitte Dokumentieren &amp; melden Sie Arzneimittelnebenwirkungen! </a:t>
            </a:r>
            <a:endParaRPr lang="de-DE" dirty="0">
              <a:solidFill>
                <a:srgbClr val="FF0000"/>
              </a:solidFill>
            </a:endParaRPr>
          </a:p>
        </p:txBody>
      </p:sp>
    </p:spTree>
    <p:extLst>
      <p:ext uri="{BB962C8B-B14F-4D97-AF65-F5344CB8AC3E}">
        <p14:creationId xmlns:p14="http://schemas.microsoft.com/office/powerpoint/2010/main" val="3166640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B82F31-73B1-CE61-4658-7569A4ABB73B}"/>
              </a:ext>
            </a:extLst>
          </p:cNvPr>
          <p:cNvSpPr txBox="1"/>
          <p:nvPr/>
        </p:nvSpPr>
        <p:spPr>
          <a:xfrm>
            <a:off x="133815" y="78059"/>
            <a:ext cx="11831444" cy="6186309"/>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Hinweise (Symptome) auf Nebenwirkungen oder Wechselwirkungen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err="1">
                <a:solidFill>
                  <a:srgbClr val="000000"/>
                </a:solidFill>
                <a:latin typeface="Courier New" panose="02070309020205020404" pitchFamily="49" charset="0"/>
              </a:rPr>
              <a:t>Tachycardie</a:t>
            </a:r>
            <a:r>
              <a:rPr lang="de-DE" sz="1800" b="0" i="0" u="none" strike="noStrike" baseline="0" dirty="0">
                <a:solidFill>
                  <a:srgbClr val="000000"/>
                </a:solidFill>
                <a:latin typeface="Courier New" panose="02070309020205020404" pitchFamily="49" charset="0"/>
              </a:rPr>
              <a:t> / </a:t>
            </a:r>
            <a:r>
              <a:rPr lang="de-DE" sz="1800" b="0" i="0" u="none" strike="noStrike" baseline="0" dirty="0" err="1">
                <a:solidFill>
                  <a:srgbClr val="000000"/>
                </a:solidFill>
                <a:latin typeface="Courier New" panose="02070309020205020404" pitchFamily="49" charset="0"/>
              </a:rPr>
              <a:t>Bradycardie</a:t>
            </a:r>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Vorhofflimmern </a:t>
            </a:r>
          </a:p>
          <a:p>
            <a:r>
              <a:rPr lang="de-DE" sz="1800" b="0" i="0" u="none" strike="noStrike" baseline="0" dirty="0">
                <a:solidFill>
                  <a:srgbClr val="000000"/>
                </a:solidFill>
                <a:latin typeface="Courier New" panose="02070309020205020404" pitchFamily="49" charset="0"/>
              </a:rPr>
              <a:t>o Hypotonie (niedriger Blutdruck) </a:t>
            </a:r>
          </a:p>
          <a:p>
            <a:r>
              <a:rPr lang="de-DE" sz="1800" b="0" i="0" u="none" strike="noStrike" baseline="0" dirty="0">
                <a:solidFill>
                  <a:srgbClr val="000000"/>
                </a:solidFill>
                <a:latin typeface="Courier New" panose="02070309020205020404" pitchFamily="49" charset="0"/>
              </a:rPr>
              <a:t>o Beinödeme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Schwindel, Synkopen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Harnverhalten, Inkontinenz, Nierensteine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Verwirrtheit/Delir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Depression, Agitiertheit Psychose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Epilepsie</a:t>
            </a:r>
          </a:p>
          <a:p>
            <a:r>
              <a:rPr lang="de-DE" sz="1800" b="0" i="0" u="none" strike="noStrike" baseline="0" dirty="0">
                <a:solidFill>
                  <a:srgbClr val="000000"/>
                </a:solidFill>
                <a:latin typeface="Courier New" panose="02070309020205020404" pitchFamily="49" charset="0"/>
              </a:rPr>
              <a:t>o Unklare Temperaturerhöhungen, Geschmacksstörungen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Bronchospasmus (Krampf der Bronchialmuskulatur)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Hyperventilation (gesteigerte Belüftung der Lungen) </a:t>
            </a:r>
          </a:p>
          <a:p>
            <a:r>
              <a:rPr lang="de-DE" sz="1800" b="0" i="0" u="none" strike="noStrike" baseline="0" dirty="0">
                <a:solidFill>
                  <a:srgbClr val="000000"/>
                </a:solidFill>
                <a:latin typeface="Courier New" panose="02070309020205020404" pitchFamily="49" charset="0"/>
              </a:rPr>
              <a:t>o Husten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Magen-Darmblutung(en); Colitis (Dickdarmentzündung)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Ileus (Darmverschluss); Meteorismus (Blähbauch)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Diarrhoe (Durchfall); Anaphylaxie (akute allergische Reaktion) </a:t>
            </a:r>
          </a:p>
          <a:p>
            <a:r>
              <a:rPr lang="de-DE" sz="1800" b="0" i="0" u="none" strike="noStrike" baseline="0" dirty="0">
                <a:solidFill>
                  <a:srgbClr val="000000"/>
                </a:solidFill>
                <a:latin typeface="Courier New" panose="02070309020205020404" pitchFamily="49" charset="0"/>
              </a:rPr>
              <a:t>o Arzneimittelfieber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Arzneimittelexanthem (Hautausschlag)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Juckreiz, Lupus, Erektionsstörungen </a:t>
            </a:r>
          </a:p>
          <a:p>
            <a:r>
              <a:rPr lang="de-DE" sz="1800" b="0" i="0" u="none" strike="noStrike" baseline="0" dirty="0">
                <a:solidFill>
                  <a:srgbClr val="000000"/>
                </a:solidFill>
                <a:latin typeface="Courier New" panose="02070309020205020404" pitchFamily="49" charset="0"/>
              </a:rPr>
              <a:t>o Libidoverlust (keine Lust auf Sex)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Spontanabort; Hörverlust </a:t>
            </a:r>
          </a:p>
        </p:txBody>
      </p:sp>
      <p:pic>
        <p:nvPicPr>
          <p:cNvPr id="5" name="Grafik 4">
            <a:extLst>
              <a:ext uri="{FF2B5EF4-FFF2-40B4-BE49-F238E27FC236}">
                <a16:creationId xmlns:a16="http://schemas.microsoft.com/office/drawing/2014/main" id="{1D2A5C31-6F64-3F20-3F49-0148A19F8486}"/>
              </a:ext>
            </a:extLst>
          </p:cNvPr>
          <p:cNvPicPr>
            <a:picLocks noChangeAspect="1"/>
          </p:cNvPicPr>
          <p:nvPr/>
        </p:nvPicPr>
        <p:blipFill>
          <a:blip r:embed="rId2"/>
          <a:stretch>
            <a:fillRect/>
          </a:stretch>
        </p:blipFill>
        <p:spPr>
          <a:xfrm>
            <a:off x="7406500" y="1906859"/>
            <a:ext cx="3019889" cy="2279379"/>
          </a:xfrm>
          <a:prstGeom prst="rect">
            <a:avLst/>
          </a:prstGeom>
        </p:spPr>
      </p:pic>
    </p:spTree>
    <p:extLst>
      <p:ext uri="{BB962C8B-B14F-4D97-AF65-F5344CB8AC3E}">
        <p14:creationId xmlns:p14="http://schemas.microsoft.com/office/powerpoint/2010/main" val="3174456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498DE6-5349-5BA7-C502-B241A11BABEC}"/>
              </a:ext>
            </a:extLst>
          </p:cNvPr>
          <p:cNvSpPr txBox="1"/>
          <p:nvPr/>
        </p:nvSpPr>
        <p:spPr>
          <a:xfrm rot="10800000" flipV="1">
            <a:off x="268941" y="3227047"/>
            <a:ext cx="11733378" cy="923330"/>
          </a:xfrm>
          <a:prstGeom prst="rect">
            <a:avLst/>
          </a:prstGeom>
          <a:noFill/>
        </p:spPr>
        <p:txBody>
          <a:bodyPr wrap="square">
            <a:spAutoFit/>
          </a:bodyPr>
          <a:lstStyle/>
          <a:p>
            <a:r>
              <a:rPr lang="de-DE" dirty="0"/>
              <a:t>o vestibuläre Störungen (Gleichgewichtsstörungen)</a:t>
            </a:r>
          </a:p>
          <a:p>
            <a:r>
              <a:rPr lang="de-DE" dirty="0"/>
              <a:t>o Hornhauttrübung</a:t>
            </a:r>
          </a:p>
          <a:p>
            <a:r>
              <a:rPr lang="de-DE" dirty="0"/>
              <a:t>o </a:t>
            </a:r>
            <a:r>
              <a:rPr lang="de-DE" dirty="0" err="1"/>
              <a:t>Glaukomanfall</a:t>
            </a:r>
            <a:endParaRPr lang="de-DE" dirty="0"/>
          </a:p>
        </p:txBody>
      </p:sp>
      <p:pic>
        <p:nvPicPr>
          <p:cNvPr id="5" name="Grafik 4">
            <a:extLst>
              <a:ext uri="{FF2B5EF4-FFF2-40B4-BE49-F238E27FC236}">
                <a16:creationId xmlns:a16="http://schemas.microsoft.com/office/drawing/2014/main" id="{3F7E1886-4573-FE74-3359-0C541F53D0C6}"/>
              </a:ext>
            </a:extLst>
          </p:cNvPr>
          <p:cNvPicPr>
            <a:picLocks noChangeAspect="1"/>
          </p:cNvPicPr>
          <p:nvPr/>
        </p:nvPicPr>
        <p:blipFill>
          <a:blip r:embed="rId2"/>
          <a:stretch>
            <a:fillRect/>
          </a:stretch>
        </p:blipFill>
        <p:spPr>
          <a:xfrm>
            <a:off x="658906" y="190833"/>
            <a:ext cx="7960658" cy="3082471"/>
          </a:xfrm>
          <a:prstGeom prst="rect">
            <a:avLst/>
          </a:prstGeom>
        </p:spPr>
      </p:pic>
      <p:sp>
        <p:nvSpPr>
          <p:cNvPr id="7" name="Textfeld 6">
            <a:extLst>
              <a:ext uri="{FF2B5EF4-FFF2-40B4-BE49-F238E27FC236}">
                <a16:creationId xmlns:a16="http://schemas.microsoft.com/office/drawing/2014/main" id="{E27CF3E0-4CE9-9E03-07F2-E0B939E80C6D}"/>
              </a:ext>
            </a:extLst>
          </p:cNvPr>
          <p:cNvSpPr txBox="1"/>
          <p:nvPr/>
        </p:nvSpPr>
        <p:spPr>
          <a:xfrm>
            <a:off x="178420" y="4382429"/>
            <a:ext cx="11733378" cy="2031325"/>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Interaktionen: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wechselseitiges aufeinander einwirken</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Manche Arzneimittel zeigen in Kombination mit anderen Substanzen eine gegenseitige Wirkungsverstärkung (Alkohol-Schlafmittel)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err="1">
                <a:solidFill>
                  <a:srgbClr val="000000"/>
                </a:solidFill>
                <a:latin typeface="Calibri" panose="020F0502020204030204" pitchFamily="34" charset="0"/>
              </a:rPr>
              <a:t>Kombinatiospräparate</a:t>
            </a:r>
            <a:r>
              <a:rPr lang="de-DE" sz="1800" b="0" i="0" u="none" strike="noStrike" baseline="0" dirty="0">
                <a:solidFill>
                  <a:srgbClr val="000000"/>
                </a:solidFill>
                <a:latin typeface="Calibri" panose="020F0502020204030204" pitchFamily="34" charset="0"/>
              </a:rPr>
              <a:t> sind oft wirksamer als die Summe der Einzelwirkungen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Z. B. Baldrian-Hopfen-Melisse </a:t>
            </a:r>
            <a:endParaRPr lang="de-DE" dirty="0"/>
          </a:p>
        </p:txBody>
      </p:sp>
    </p:spTree>
    <p:extLst>
      <p:ext uri="{BB962C8B-B14F-4D97-AF65-F5344CB8AC3E}">
        <p14:creationId xmlns:p14="http://schemas.microsoft.com/office/powerpoint/2010/main" val="18803394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B1C1AF4-7985-C55D-5351-37F5564B54C0}"/>
              </a:ext>
            </a:extLst>
          </p:cNvPr>
          <p:cNvSpPr txBox="1"/>
          <p:nvPr/>
        </p:nvSpPr>
        <p:spPr>
          <a:xfrm>
            <a:off x="278780" y="267629"/>
            <a:ext cx="11697630" cy="1477328"/>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Wechselwirkungen &amp; Interaktionen</a:t>
            </a:r>
            <a:r>
              <a:rPr lang="de-DE" sz="1800" b="0" i="1" u="none" strike="noStrike" baseline="0" dirty="0">
                <a:solidFill>
                  <a:srgbClr val="000000"/>
                </a:solidFill>
                <a:latin typeface="Calibri" panose="020F0502020204030204" pitchFamily="34" charset="0"/>
              </a:rPr>
              <a:t>: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FF0000"/>
                </a:solidFill>
                <a:latin typeface="Courier New" panose="02070309020205020404" pitchFamily="49" charset="0"/>
              </a:rPr>
              <a:t>o </a:t>
            </a:r>
            <a:r>
              <a:rPr lang="de-DE" sz="1800" b="0" i="0" u="none" strike="noStrike" baseline="0" dirty="0">
                <a:solidFill>
                  <a:srgbClr val="FF0000"/>
                </a:solidFill>
                <a:latin typeface="Calibri" panose="020F0502020204030204" pitchFamily="34" charset="0"/>
              </a:rPr>
              <a:t>Resorption </a:t>
            </a:r>
            <a:r>
              <a:rPr lang="de-DE" sz="1800" b="0" i="0" u="none" strike="noStrike" baseline="0" dirty="0">
                <a:solidFill>
                  <a:srgbClr val="000000"/>
                </a:solidFill>
                <a:latin typeface="Calibri" panose="020F0502020204030204" pitchFamily="34" charset="0"/>
              </a:rPr>
              <a:t>bereits im Magen gegenseitig gehemmt (z. B.: Einnahme von Kalzium mit Milch)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FF0000"/>
                </a:solidFill>
                <a:latin typeface="Calibri" panose="020F0502020204030204" pitchFamily="34" charset="0"/>
              </a:rPr>
              <a:t>Gleiche Wirkung</a:t>
            </a:r>
            <a:r>
              <a:rPr lang="de-DE" sz="1800" b="0" i="0" u="none" strike="noStrike" baseline="0" dirty="0">
                <a:solidFill>
                  <a:srgbClr val="000000"/>
                </a:solidFill>
                <a:latin typeface="Calibri" panose="020F0502020204030204" pitchFamily="34" charset="0"/>
              </a:rPr>
              <a:t>: Schlafmittel-, Allergiemittel </a:t>
            </a:r>
          </a:p>
          <a:p>
            <a:pPr algn="l"/>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FF0000"/>
                </a:solidFill>
                <a:latin typeface="Calibri" panose="020F0502020204030204" pitchFamily="34" charset="0"/>
              </a:rPr>
              <a:t>Gegengesetzte Wirkung</a:t>
            </a:r>
            <a:r>
              <a:rPr lang="de-DE" sz="1800" b="0" i="0" u="none" strike="noStrike" baseline="0" dirty="0">
                <a:solidFill>
                  <a:srgbClr val="000000"/>
                </a:solidFill>
                <a:latin typeface="Calibri" panose="020F0502020204030204" pitchFamily="34" charset="0"/>
              </a:rPr>
              <a:t>: Schlafmittel – Coffein </a:t>
            </a:r>
          </a:p>
          <a:p>
            <a:endParaRPr lang="de-DE"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46389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A88D9F1-C667-C275-A2D0-BE75E8CCC0BC}"/>
              </a:ext>
            </a:extLst>
          </p:cNvPr>
          <p:cNvSpPr txBox="1"/>
          <p:nvPr/>
        </p:nvSpPr>
        <p:spPr>
          <a:xfrm>
            <a:off x="156116" y="245327"/>
            <a:ext cx="11753385" cy="5909310"/>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Interaktionen mit Nahrungsmitteln:</a:t>
            </a:r>
          </a:p>
          <a:p>
            <a:r>
              <a:rPr lang="de-DE" sz="1800" b="0" i="1"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Alkohol 	Wirkung entweder erhöht oder verringert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Ballaststoffe 	Wirkung verringert (2 Stunden Abstand)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Eiweiß/Milch 	Auflösung von magensaftresistenten Arzneimitteln Komplexe (2 Stunden Abstand)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Fette 	Erhöhen Löslichkeit der Vitamine A, E, D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Grapefruit 	Wirkungsveränderungen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Kaffee 	Komplexe, Löslichkeit &amp; Wirkung verringert ,Menge verringert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Tabak/Nikotin 	Wirkungsveränderungen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Tee 	Komplexe, Aufnahme (Resorption) &amp; Bioverfügbarkeit verringert)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Vitamin K – </a:t>
            </a:r>
            <a:r>
              <a:rPr lang="de-DE" sz="1800" b="0" i="0" u="none" strike="noStrike" baseline="0" dirty="0" err="1">
                <a:solidFill>
                  <a:srgbClr val="000000"/>
                </a:solidFill>
                <a:latin typeface="Calibri" panose="020F0502020204030204" pitchFamily="34" charset="0"/>
              </a:rPr>
              <a:t>Hältige</a:t>
            </a:r>
            <a:r>
              <a:rPr lang="de-DE" sz="1800" b="0" i="0" u="none" strike="noStrike" baseline="0" dirty="0">
                <a:solidFill>
                  <a:srgbClr val="000000"/>
                </a:solidFill>
                <a:latin typeface="Calibri" panose="020F0502020204030204" pitchFamily="34" charset="0"/>
              </a:rPr>
              <a:t> Lebens- mittel &amp; Marcoumar 	Plötzlich hoher Verzehr von Tomaten, Salat, Leber, Kohl, …   meiden, Ginseng &amp; hochdosierte Vitamine: Wirkungsverlust </a:t>
            </a: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Wasser 	Gute Auflösung der Arzneimittel, Interaktion erwünscht 	</a:t>
            </a:r>
          </a:p>
        </p:txBody>
      </p:sp>
    </p:spTree>
    <p:extLst>
      <p:ext uri="{BB962C8B-B14F-4D97-AF65-F5344CB8AC3E}">
        <p14:creationId xmlns:p14="http://schemas.microsoft.com/office/powerpoint/2010/main" val="1110309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irkungen und Nebenwirkungen | Allianz Gesundheitswelt">
            <a:extLst>
              <a:ext uri="{FF2B5EF4-FFF2-40B4-BE49-F238E27FC236}">
                <a16:creationId xmlns:a16="http://schemas.microsoft.com/office/drawing/2014/main" id="{7EFACB9B-914F-EEA6-C5CB-CDD5584DA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583" y="309282"/>
            <a:ext cx="10122834" cy="635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57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FE3D648-498F-59F4-3687-74F62F0EF10B}"/>
              </a:ext>
            </a:extLst>
          </p:cNvPr>
          <p:cNvSpPr txBox="1"/>
          <p:nvPr/>
        </p:nvSpPr>
        <p:spPr>
          <a:xfrm>
            <a:off x="363070" y="267628"/>
            <a:ext cx="8778141" cy="400110"/>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a:t>
            </a:r>
            <a:r>
              <a:rPr lang="de-DE" sz="2000" b="0" i="0" u="none" strike="noStrike" baseline="0" dirty="0">
                <a:solidFill>
                  <a:srgbClr val="FF0000"/>
                </a:solidFill>
                <a:latin typeface="Calibri" panose="020F0502020204030204" pitchFamily="34" charset="0"/>
              </a:rPr>
              <a:t>magensaftresistent“: bedeutet </a:t>
            </a:r>
            <a:endParaRPr lang="de-DE" sz="2000" dirty="0">
              <a:solidFill>
                <a:srgbClr val="FF0000"/>
              </a:solidFill>
            </a:endParaRPr>
          </a:p>
        </p:txBody>
      </p:sp>
      <p:pic>
        <p:nvPicPr>
          <p:cNvPr id="3074" name="Picture 2" descr="PANTOZOL Control® 20 mg magensaftresistente Tabletten online kaufen bei  Apothekenbote.at - Ihre Versandapotheke aus Wien">
            <a:extLst>
              <a:ext uri="{FF2B5EF4-FFF2-40B4-BE49-F238E27FC236}">
                <a16:creationId xmlns:a16="http://schemas.microsoft.com/office/drawing/2014/main" id="{0F13C7D5-8639-9AA3-60F2-7A8BFB924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766" y="71884"/>
            <a:ext cx="2899230" cy="2041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7938E94-2C20-DFE2-1ECE-6913E85E2B01}"/>
              </a:ext>
            </a:extLst>
          </p:cNvPr>
          <p:cNvSpPr txBox="1"/>
          <p:nvPr/>
        </p:nvSpPr>
        <p:spPr>
          <a:xfrm>
            <a:off x="211873" y="1817650"/>
            <a:ext cx="8935488" cy="923330"/>
          </a:xfrm>
          <a:prstGeom prst="rect">
            <a:avLst/>
          </a:prstGeom>
          <a:noFill/>
        </p:spPr>
        <p:txBody>
          <a:bodyPr wrap="square">
            <a:spAutoFit/>
          </a:bodyPr>
          <a:lstStyle/>
          <a:p>
            <a:r>
              <a:rPr lang="de-DE" b="0" i="0" dirty="0">
                <a:solidFill>
                  <a:srgbClr val="FF0000"/>
                </a:solidFill>
                <a:effectLst/>
                <a:latin typeface="Google Sans"/>
              </a:rPr>
              <a:t>Definition.</a:t>
            </a:r>
            <a:r>
              <a:rPr lang="de-DE" b="0" i="0" dirty="0">
                <a:solidFill>
                  <a:srgbClr val="202124"/>
                </a:solidFill>
                <a:effectLst/>
                <a:latin typeface="Google Sans"/>
              </a:rPr>
              <a:t> Als magensaftresistent werden Arzneimittel in ihrer Darreichungsform bezeichnet, </a:t>
            </a:r>
            <a:r>
              <a:rPr lang="de-DE" b="0" i="0" dirty="0">
                <a:solidFill>
                  <a:srgbClr val="040C28"/>
                </a:solidFill>
                <a:effectLst/>
                <a:latin typeface="Google Sans"/>
              </a:rPr>
              <a:t>wenn sie bei oraler Gabe ihren Wirkstoff nicht im Magen, sondern erst im Darm frei setzen</a:t>
            </a:r>
            <a:r>
              <a:rPr lang="de-DE" b="0" i="0" dirty="0">
                <a:solidFill>
                  <a:srgbClr val="202124"/>
                </a:solidFill>
                <a:effectLst/>
                <a:latin typeface="Google Sans"/>
              </a:rPr>
              <a:t>.</a:t>
            </a:r>
            <a:endParaRPr lang="de-DE" dirty="0"/>
          </a:p>
        </p:txBody>
      </p:sp>
    </p:spTree>
    <p:extLst>
      <p:ext uri="{BB962C8B-B14F-4D97-AF65-F5344CB8AC3E}">
        <p14:creationId xmlns:p14="http://schemas.microsoft.com/office/powerpoint/2010/main" val="3126726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FAEF46F-FFAF-EB14-3CDE-7FAAFAD84400}"/>
              </a:ext>
            </a:extLst>
          </p:cNvPr>
          <p:cNvSpPr txBox="1"/>
          <p:nvPr/>
        </p:nvSpPr>
        <p:spPr>
          <a:xfrm>
            <a:off x="159836" y="2729752"/>
            <a:ext cx="11872329" cy="3939539"/>
          </a:xfrm>
          <a:prstGeom prst="rect">
            <a:avLst/>
          </a:prstGeom>
          <a:noFill/>
        </p:spPr>
        <p:txBody>
          <a:bodyPr wrap="square">
            <a:spAutoFit/>
          </a:bodyPr>
          <a:lstStyle/>
          <a:p>
            <a:r>
              <a:rPr lang="de-DE" sz="2800" b="0" i="0" u="none" strike="noStrike" baseline="0" dirty="0">
                <a:solidFill>
                  <a:schemeClr val="accent2">
                    <a:lumMod val="75000"/>
                  </a:schemeClr>
                </a:solidFill>
                <a:latin typeface="Calibri" panose="020F0502020204030204" pitchFamily="34" charset="0"/>
              </a:rPr>
              <a:t>22. Arzneimittelformen </a:t>
            </a:r>
          </a:p>
          <a:p>
            <a:r>
              <a:rPr lang="de-DE" sz="2400" b="0" i="0" u="none" strike="noStrike" baseline="0" dirty="0">
                <a:solidFill>
                  <a:schemeClr val="accent2">
                    <a:lumMod val="75000"/>
                  </a:schemeClr>
                </a:solidFill>
                <a:latin typeface="Calibri" panose="020F0502020204030204" pitchFamily="34" charset="0"/>
              </a:rPr>
              <a:t>22.1. Feste orale Arzneiformen </a:t>
            </a:r>
          </a:p>
          <a:p>
            <a:r>
              <a:rPr lang="de-DE" sz="1800" b="0" i="0" u="none" strike="noStrike" baseline="0" dirty="0">
                <a:solidFill>
                  <a:srgbClr val="000000"/>
                </a:solidFill>
                <a:latin typeface="Calibri" panose="020F0502020204030204" pitchFamily="34" charset="0"/>
              </a:rPr>
              <a:t>Tabletten werden durch Pressen einer Mischung von Arznei- &amp; Hilfsstoffen hergestellt. </a:t>
            </a:r>
          </a:p>
          <a:p>
            <a:r>
              <a:rPr lang="de-DE" sz="1800" b="0" i="1" u="none" strike="noStrike" baseline="0" dirty="0">
                <a:solidFill>
                  <a:schemeClr val="accent2">
                    <a:lumMod val="75000"/>
                  </a:schemeClr>
                </a:solidFill>
                <a:latin typeface="Calibri" panose="020F0502020204030204" pitchFamily="34" charset="0"/>
              </a:rPr>
              <a:t>Tablettenarten: </a:t>
            </a:r>
            <a:endParaRPr lang="de-DE" sz="1800" b="0" i="0" u="none" strike="noStrike" baseline="0" dirty="0">
              <a:solidFill>
                <a:schemeClr val="accent2">
                  <a:lumMod val="75000"/>
                </a:schemeClr>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Nichtüberzogene Tabletten: Presslinge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Filmtabletten: gehärtete Lackoberfläche, ohne Zucker, auch magensaftresistent Manteltabletten, Retardtabletten, </a:t>
            </a:r>
            <a:r>
              <a:rPr lang="de-DE" sz="1800" b="0" i="0" u="none" strike="noStrike" baseline="0" dirty="0" err="1">
                <a:solidFill>
                  <a:srgbClr val="000000"/>
                </a:solidFill>
                <a:latin typeface="Calibri" panose="020F0502020204030204" pitchFamily="34" charset="0"/>
              </a:rPr>
              <a:t>Rapidtabletten</a:t>
            </a:r>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Brausetabletten , -granulat, Pulver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Kau-, Sublingual-, </a:t>
            </a:r>
            <a:r>
              <a:rPr lang="de-DE" sz="1800" b="0" i="0" u="none" strike="noStrike" baseline="0" dirty="0" err="1">
                <a:solidFill>
                  <a:srgbClr val="000000"/>
                </a:solidFill>
                <a:latin typeface="Calibri" panose="020F0502020204030204" pitchFamily="34" charset="0"/>
              </a:rPr>
              <a:t>Buccaltabletten</a:t>
            </a:r>
            <a:r>
              <a:rPr lang="de-DE" sz="1800" b="0" i="0" u="none" strike="noStrike" baseline="0" dirty="0">
                <a:solidFill>
                  <a:srgbClr val="000000"/>
                </a:solidFill>
                <a:latin typeface="Calibri" panose="020F0502020204030204" pitchFamily="34" charset="0"/>
              </a:rPr>
              <a:t>, Kaugummi </a:t>
            </a:r>
          </a:p>
          <a:p>
            <a:r>
              <a:rPr lang="de-DE" sz="1800" b="0" i="0" u="none" strike="noStrike" baseline="0" dirty="0">
                <a:solidFill>
                  <a:srgbClr val="000000"/>
                </a:solidFill>
                <a:latin typeface="Courier New" panose="02070309020205020404" pitchFamily="49" charset="0"/>
              </a:rPr>
              <a:t>o Schmelztablette </a:t>
            </a:r>
          </a:p>
          <a:p>
            <a:r>
              <a:rPr lang="de-DE" sz="1800" b="0" i="0" u="none" strike="noStrike" baseline="0" dirty="0">
                <a:solidFill>
                  <a:srgbClr val="000000"/>
                </a:solidFill>
                <a:latin typeface="Courier New" panose="02070309020205020404" pitchFamily="49" charset="0"/>
              </a:rPr>
              <a:t>o Lutschtablette: meist lokal </a:t>
            </a:r>
          </a:p>
          <a:p>
            <a:r>
              <a:rPr lang="de-DE" sz="1800" b="0" i="0" u="none" strike="noStrike" baseline="0" dirty="0">
                <a:solidFill>
                  <a:srgbClr val="000000"/>
                </a:solidFill>
                <a:latin typeface="Courier New" panose="02070309020205020404" pitchFamily="49" charset="0"/>
              </a:rPr>
              <a:t>o Kapseln: Hart / Weichgelatine </a:t>
            </a:r>
          </a:p>
          <a:p>
            <a:r>
              <a:rPr lang="de-DE" sz="1800" b="0" i="0" u="none" strike="noStrike" baseline="0" dirty="0">
                <a:solidFill>
                  <a:srgbClr val="000000"/>
                </a:solidFill>
                <a:latin typeface="Courier New" panose="02070309020205020404" pitchFamily="49" charset="0"/>
              </a:rPr>
              <a:t>o Globuli </a:t>
            </a:r>
          </a:p>
        </p:txBody>
      </p:sp>
      <p:pic>
        <p:nvPicPr>
          <p:cNvPr id="4098" name="Picture 2" descr="PharmaWiki - Darreichungsformen">
            <a:extLst>
              <a:ext uri="{FF2B5EF4-FFF2-40B4-BE49-F238E27FC236}">
                <a16:creationId xmlns:a16="http://schemas.microsoft.com/office/drawing/2014/main" id="{7C512107-47BD-8BB7-73DA-F8FFD60DA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671" y="80717"/>
            <a:ext cx="8011494" cy="319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09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7A2B8ED-A28F-5FEF-38D7-2F9F3D2A6D91}"/>
              </a:ext>
            </a:extLst>
          </p:cNvPr>
          <p:cNvSpPr txBox="1"/>
          <p:nvPr/>
        </p:nvSpPr>
        <p:spPr>
          <a:xfrm>
            <a:off x="278780" y="278780"/>
            <a:ext cx="11608420" cy="4524315"/>
          </a:xfrm>
          <a:prstGeom prst="rect">
            <a:avLst/>
          </a:prstGeom>
          <a:noFill/>
        </p:spPr>
        <p:txBody>
          <a:bodyPr wrap="square">
            <a:spAutoFit/>
          </a:bodyPr>
          <a:lstStyle/>
          <a:p>
            <a:r>
              <a:rPr lang="de-DE" dirty="0"/>
              <a:t>Definition Pharmakologie:</a:t>
            </a:r>
          </a:p>
          <a:p>
            <a:r>
              <a:rPr lang="de-DE" dirty="0"/>
              <a:t> Lehre von Wechselwirkungen zwischen Wirkstoffen &amp; Lebewesen.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Definition Pharmakokinetik:</a:t>
            </a:r>
          </a:p>
          <a:p>
            <a:r>
              <a:rPr lang="de-DE" dirty="0"/>
              <a:t> Lehre vom Einfluss des Organismus auf die Arzneistoffe</a:t>
            </a:r>
          </a:p>
          <a:p>
            <a:endParaRPr lang="de-DE" dirty="0"/>
          </a:p>
        </p:txBody>
      </p:sp>
      <p:graphicFrame>
        <p:nvGraphicFramePr>
          <p:cNvPr id="4" name="Tabelle 4">
            <a:extLst>
              <a:ext uri="{FF2B5EF4-FFF2-40B4-BE49-F238E27FC236}">
                <a16:creationId xmlns:a16="http://schemas.microsoft.com/office/drawing/2014/main" id="{6F7DCB68-2074-18CD-AA63-632CAE5D0264}"/>
              </a:ext>
            </a:extLst>
          </p:cNvPr>
          <p:cNvGraphicFramePr>
            <a:graphicFrameLocks noGrp="1"/>
          </p:cNvGraphicFramePr>
          <p:nvPr>
            <p:extLst>
              <p:ext uri="{D42A27DB-BD31-4B8C-83A1-F6EECF244321}">
                <p14:modId xmlns:p14="http://schemas.microsoft.com/office/powerpoint/2010/main" val="4067158702"/>
              </p:ext>
            </p:extLst>
          </p:nvPr>
        </p:nvGraphicFramePr>
        <p:xfrm>
          <a:off x="602166" y="1223909"/>
          <a:ext cx="9557834" cy="1878586"/>
        </p:xfrm>
        <a:graphic>
          <a:graphicData uri="http://schemas.openxmlformats.org/drawingml/2006/table">
            <a:tbl>
              <a:tblPr firstRow="1" bandRow="1">
                <a:tableStyleId>{5C22544A-7EE6-4342-B048-85BDC9FD1C3A}</a:tableStyleId>
              </a:tblPr>
              <a:tblGrid>
                <a:gridCol w="9557834">
                  <a:extLst>
                    <a:ext uri="{9D8B030D-6E8A-4147-A177-3AD203B41FA5}">
                      <a16:colId xmlns:a16="http://schemas.microsoft.com/office/drawing/2014/main" val="3248565981"/>
                    </a:ext>
                  </a:extLst>
                </a:gridCol>
              </a:tblGrid>
              <a:tr h="178363">
                <a:tc>
                  <a:txBody>
                    <a:bodyPr/>
                    <a:lstStyle/>
                    <a:p>
                      <a:endParaRPr lang="de-DE"/>
                    </a:p>
                  </a:txBody>
                  <a:tcPr/>
                </a:tc>
                <a:extLst>
                  <a:ext uri="{0D108BD9-81ED-4DB2-BD59-A6C34878D82A}">
                    <a16:rowId xmlns:a16="http://schemas.microsoft.com/office/drawing/2014/main" val="2068525513"/>
                  </a:ext>
                </a:extLst>
              </a:tr>
              <a:tr h="178363">
                <a:tc>
                  <a:txBody>
                    <a:bodyPr/>
                    <a:lstStyle/>
                    <a:p>
                      <a:endParaRPr lang="de-DE"/>
                    </a:p>
                  </a:txBody>
                  <a:tcPr/>
                </a:tc>
                <a:extLst>
                  <a:ext uri="{0D108BD9-81ED-4DB2-BD59-A6C34878D82A}">
                    <a16:rowId xmlns:a16="http://schemas.microsoft.com/office/drawing/2014/main" val="3651726751"/>
                  </a:ext>
                </a:extLst>
              </a:tr>
              <a:tr h="178363">
                <a:tc>
                  <a:txBody>
                    <a:bodyPr/>
                    <a:lstStyle/>
                    <a:p>
                      <a:endParaRPr lang="de-DE"/>
                    </a:p>
                  </a:txBody>
                  <a:tcPr/>
                </a:tc>
                <a:extLst>
                  <a:ext uri="{0D108BD9-81ED-4DB2-BD59-A6C34878D82A}">
                    <a16:rowId xmlns:a16="http://schemas.microsoft.com/office/drawing/2014/main" val="2381853181"/>
                  </a:ext>
                </a:extLst>
              </a:tr>
              <a:tr h="178363">
                <a:tc>
                  <a:txBody>
                    <a:bodyPr/>
                    <a:lstStyle/>
                    <a:p>
                      <a:endParaRPr lang="de-DE"/>
                    </a:p>
                  </a:txBody>
                  <a:tcPr/>
                </a:tc>
                <a:extLst>
                  <a:ext uri="{0D108BD9-81ED-4DB2-BD59-A6C34878D82A}">
                    <a16:rowId xmlns:a16="http://schemas.microsoft.com/office/drawing/2014/main" val="818898131"/>
                  </a:ext>
                </a:extLst>
              </a:tr>
              <a:tr h="415546">
                <a:tc>
                  <a:txBody>
                    <a:bodyPr/>
                    <a:lstStyle/>
                    <a:p>
                      <a:endParaRPr lang="de-DE" dirty="0"/>
                    </a:p>
                  </a:txBody>
                  <a:tcPr/>
                </a:tc>
                <a:extLst>
                  <a:ext uri="{0D108BD9-81ED-4DB2-BD59-A6C34878D82A}">
                    <a16:rowId xmlns:a16="http://schemas.microsoft.com/office/drawing/2014/main" val="1394598380"/>
                  </a:ext>
                </a:extLst>
              </a:tr>
            </a:tbl>
          </a:graphicData>
        </a:graphic>
      </p:graphicFrame>
      <p:pic>
        <p:nvPicPr>
          <p:cNvPr id="2050" name="Picture 2" descr="Pharmakokinetik - EUPATI Toolbox">
            <a:extLst>
              <a:ext uri="{FF2B5EF4-FFF2-40B4-BE49-F238E27FC236}">
                <a16:creationId xmlns:a16="http://schemas.microsoft.com/office/drawing/2014/main" id="{3CC32D61-C082-23D3-2A19-883059A04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24875"/>
            <a:ext cx="6002215" cy="3457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44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le Informationen rund um die Aspirin®-Tablette | Aspirin®">
            <a:extLst>
              <a:ext uri="{FF2B5EF4-FFF2-40B4-BE49-F238E27FC236}">
                <a16:creationId xmlns:a16="http://schemas.microsoft.com/office/drawing/2014/main" id="{87209DA5-519C-2448-FE82-30D18E5BE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64" y="129987"/>
            <a:ext cx="2998695" cy="29986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mtablette - Info-Seite - medikamente-per-klick">
            <a:extLst>
              <a:ext uri="{FF2B5EF4-FFF2-40B4-BE49-F238E27FC236}">
                <a16:creationId xmlns:a16="http://schemas.microsoft.com/office/drawing/2014/main" id="{16A37665-96CC-1B7F-AE65-5E8F5BBD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753" y="240164"/>
            <a:ext cx="5158068" cy="28885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lmtablette - Info-Seite - medikamente-per-klick">
            <a:extLst>
              <a:ext uri="{FF2B5EF4-FFF2-40B4-BE49-F238E27FC236}">
                <a16:creationId xmlns:a16="http://schemas.microsoft.com/office/drawing/2014/main" id="{66583CDA-03C4-813E-AAA6-665D1BD2A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137" y="3128682"/>
            <a:ext cx="25336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52CB3BDC-0C0D-50E9-482C-B3142338C6CD}"/>
              </a:ext>
            </a:extLst>
          </p:cNvPr>
          <p:cNvPicPr>
            <a:picLocks noChangeAspect="1"/>
          </p:cNvPicPr>
          <p:nvPr/>
        </p:nvPicPr>
        <p:blipFill>
          <a:blip r:embed="rId5"/>
          <a:stretch>
            <a:fillRect/>
          </a:stretch>
        </p:blipFill>
        <p:spPr>
          <a:xfrm>
            <a:off x="573460" y="3402106"/>
            <a:ext cx="2143125" cy="2143125"/>
          </a:xfrm>
          <a:prstGeom prst="rect">
            <a:avLst/>
          </a:prstGeom>
        </p:spPr>
      </p:pic>
      <p:pic>
        <p:nvPicPr>
          <p:cNvPr id="5128" name="Picture 8" descr="NUROFEN® 200 mg Schmelztabletten Lemon 12 St - Shop Apotheke">
            <a:extLst>
              <a:ext uri="{FF2B5EF4-FFF2-40B4-BE49-F238E27FC236}">
                <a16:creationId xmlns:a16="http://schemas.microsoft.com/office/drawing/2014/main" id="{F4FAA50C-2FF2-FEB0-6FF3-59D1FE3AE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3339" y="4028794"/>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apsel (Medikament) – Wikipedia">
            <a:extLst>
              <a:ext uri="{FF2B5EF4-FFF2-40B4-BE49-F238E27FC236}">
                <a16:creationId xmlns:a16="http://schemas.microsoft.com/office/drawing/2014/main" id="{88DD3C3B-394F-0713-F0DB-73344568A6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9462" y="4617586"/>
            <a:ext cx="2095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Notfall Globuli&quot; | Infos, Anwendung &amp; Dosierung">
            <a:extLst>
              <a:ext uri="{FF2B5EF4-FFF2-40B4-BE49-F238E27FC236}">
                <a16:creationId xmlns:a16="http://schemas.microsoft.com/office/drawing/2014/main" id="{46A9E16D-4950-0D13-CCB4-1DDF1C932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0821" y="18356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843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035A18A-74AB-A65A-77FB-20A1073E0840}"/>
              </a:ext>
            </a:extLst>
          </p:cNvPr>
          <p:cNvSpPr txBox="1"/>
          <p:nvPr/>
        </p:nvSpPr>
        <p:spPr>
          <a:xfrm>
            <a:off x="278780" y="189572"/>
            <a:ext cx="11742234" cy="4801314"/>
          </a:xfrm>
          <a:prstGeom prst="rect">
            <a:avLst/>
          </a:prstGeom>
          <a:noFill/>
        </p:spPr>
        <p:txBody>
          <a:bodyPr wrap="square">
            <a:spAutoFit/>
          </a:bodyPr>
          <a:lstStyle/>
          <a:p>
            <a:r>
              <a:rPr lang="de-DE" sz="1800" b="0" i="0" u="none" strike="noStrike" baseline="0" dirty="0">
                <a:solidFill>
                  <a:schemeClr val="accent6">
                    <a:lumMod val="60000"/>
                    <a:lumOff val="40000"/>
                  </a:schemeClr>
                </a:solidFill>
                <a:latin typeface="Calibri" panose="020F0502020204030204" pitchFamily="34" charset="0"/>
              </a:rPr>
              <a:t>22.1.1. (per)orale Verabreichung von Arzneimitteln </a:t>
            </a:r>
          </a:p>
          <a:p>
            <a:r>
              <a:rPr lang="de-DE" sz="1800" b="0" i="0" u="none" strike="noStrike" baseline="0" dirty="0">
                <a:solidFill>
                  <a:srgbClr val="000000"/>
                </a:solidFill>
                <a:latin typeface="Calibri" panose="020F0502020204030204" pitchFamily="34" charset="0"/>
              </a:rPr>
              <a:t>(Per)orale Verabreichung eines Arzneimittels = über den Mund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	</a:t>
            </a:r>
          </a:p>
        </p:txBody>
      </p:sp>
      <p:graphicFrame>
        <p:nvGraphicFramePr>
          <p:cNvPr id="4" name="Tabelle 4">
            <a:extLst>
              <a:ext uri="{FF2B5EF4-FFF2-40B4-BE49-F238E27FC236}">
                <a16:creationId xmlns:a16="http://schemas.microsoft.com/office/drawing/2014/main" id="{88D252D3-82AB-DDBA-699C-C0ED1B844D81}"/>
              </a:ext>
            </a:extLst>
          </p:cNvPr>
          <p:cNvGraphicFramePr>
            <a:graphicFrameLocks noGrp="1"/>
          </p:cNvGraphicFramePr>
          <p:nvPr>
            <p:extLst>
              <p:ext uri="{D42A27DB-BD31-4B8C-83A1-F6EECF244321}">
                <p14:modId xmlns:p14="http://schemas.microsoft.com/office/powerpoint/2010/main" val="3493729051"/>
              </p:ext>
            </p:extLst>
          </p:nvPr>
        </p:nvGraphicFramePr>
        <p:xfrm>
          <a:off x="170986" y="925551"/>
          <a:ext cx="11850027" cy="5642516"/>
        </p:xfrm>
        <a:graphic>
          <a:graphicData uri="http://schemas.openxmlformats.org/drawingml/2006/table">
            <a:tbl>
              <a:tblPr firstRow="1" bandRow="1">
                <a:tableStyleId>{5C22544A-7EE6-4342-B048-85BDC9FD1C3A}</a:tableStyleId>
              </a:tblPr>
              <a:tblGrid>
                <a:gridCol w="5818085">
                  <a:extLst>
                    <a:ext uri="{9D8B030D-6E8A-4147-A177-3AD203B41FA5}">
                      <a16:colId xmlns:a16="http://schemas.microsoft.com/office/drawing/2014/main" val="1085907967"/>
                    </a:ext>
                  </a:extLst>
                </a:gridCol>
                <a:gridCol w="6031942">
                  <a:extLst>
                    <a:ext uri="{9D8B030D-6E8A-4147-A177-3AD203B41FA5}">
                      <a16:colId xmlns:a16="http://schemas.microsoft.com/office/drawing/2014/main" val="830292718"/>
                    </a:ext>
                  </a:extLst>
                </a:gridCol>
              </a:tblGrid>
              <a:tr h="783069">
                <a:tc>
                  <a:txBody>
                    <a:bodyPr/>
                    <a:lstStyle/>
                    <a:p>
                      <a:r>
                        <a:rPr lang="de-DE" sz="1800" b="0" i="0" u="none" strike="noStrike" baseline="0" dirty="0">
                          <a:solidFill>
                            <a:srgbClr val="000000"/>
                          </a:solidFill>
                          <a:latin typeface="Calibri" panose="020F0502020204030204" pitchFamily="34" charset="0"/>
                        </a:rPr>
                        <a:t>Vorteile 	</a:t>
                      </a:r>
                      <a:endParaRPr lang="de-DE" dirty="0"/>
                    </a:p>
                  </a:txBody>
                  <a:tcPr/>
                </a:tc>
                <a:tc>
                  <a:txBody>
                    <a:bodyPr/>
                    <a:lstStyle/>
                    <a:p>
                      <a:r>
                        <a:rPr lang="de-DE" dirty="0"/>
                        <a:t>Nachteile</a:t>
                      </a:r>
                    </a:p>
                  </a:txBody>
                  <a:tcPr/>
                </a:tc>
                <a:extLst>
                  <a:ext uri="{0D108BD9-81ED-4DB2-BD59-A6C34878D82A}">
                    <a16:rowId xmlns:a16="http://schemas.microsoft.com/office/drawing/2014/main" val="1166635487"/>
                  </a:ext>
                </a:extLst>
              </a:tr>
              <a:tr h="102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Magen-Darm: leicht dosierbar </a:t>
                      </a:r>
                    </a:p>
                    <a:p>
                      <a:r>
                        <a:rPr lang="de-DE" sz="1800" b="0" i="0" u="none" strike="noStrike" baseline="0" dirty="0">
                          <a:solidFill>
                            <a:srgbClr val="000000"/>
                          </a:solidFill>
                          <a:latin typeface="Calibri" panose="020F0502020204030204" pitchFamily="34" charset="0"/>
                        </a:rPr>
                        <a:t>Einnahme zu Hause möglich Resorption im Dünndarm ,</a:t>
                      </a:r>
                      <a:endParaRPr lang="de-DE" dirty="0"/>
                    </a:p>
                  </a:txBody>
                  <a:tcPr/>
                </a:tc>
                <a:tc>
                  <a:txBody>
                    <a:bodyPr/>
                    <a:lstStyle/>
                    <a:p>
                      <a:r>
                        <a:rPr lang="de-DE" sz="1800" b="0" i="0" u="none" strike="noStrike" baseline="0" dirty="0">
                          <a:solidFill>
                            <a:srgbClr val="000000"/>
                          </a:solidFill>
                          <a:latin typeface="Calibri" panose="020F0502020204030204" pitchFamily="34" charset="0"/>
                        </a:rPr>
                        <a:t>Teilweise Zersetzung im Magen-Darmtrakt </a:t>
                      </a:r>
                      <a:endParaRPr lang="de-DE" dirty="0"/>
                    </a:p>
                  </a:txBody>
                  <a:tcPr/>
                </a:tc>
                <a:extLst>
                  <a:ext uri="{0D108BD9-81ED-4DB2-BD59-A6C34878D82A}">
                    <a16:rowId xmlns:a16="http://schemas.microsoft.com/office/drawing/2014/main" val="4038763585"/>
                  </a:ext>
                </a:extLst>
              </a:tr>
              <a:tr h="2264150">
                <a:tc>
                  <a:txBody>
                    <a:bodyPr/>
                    <a:lstStyle/>
                    <a:p>
                      <a:r>
                        <a:rPr lang="de-DE" sz="1800" b="0" i="0" u="none" strike="noStrike" baseline="0" dirty="0">
                          <a:solidFill>
                            <a:srgbClr val="000000"/>
                          </a:solidFill>
                          <a:latin typeface="Calibri" panose="020F0502020204030204" pitchFamily="34" charset="0"/>
                        </a:rPr>
                        <a:t>Mundschleimhaut: Sublingual (unter der Zunge) </a:t>
                      </a:r>
                    </a:p>
                    <a:p>
                      <a:r>
                        <a:rPr lang="de-DE" sz="1800" b="0" i="0" u="none" strike="noStrike" baseline="0" dirty="0" err="1">
                          <a:solidFill>
                            <a:srgbClr val="000000"/>
                          </a:solidFill>
                          <a:latin typeface="Calibri" panose="020F0502020204030204" pitchFamily="34" charset="0"/>
                        </a:rPr>
                        <a:t>Buccal</a:t>
                      </a:r>
                      <a:r>
                        <a:rPr lang="de-DE" sz="1800" b="0" i="0" u="none" strike="noStrike" baseline="0" dirty="0">
                          <a:solidFill>
                            <a:srgbClr val="000000"/>
                          </a:solidFill>
                          <a:latin typeface="Calibri" panose="020F0502020204030204" pitchFamily="34" charset="0"/>
                        </a:rPr>
                        <a:t> (in der Wangentasche) </a:t>
                      </a:r>
                    </a:p>
                    <a:p>
                      <a:r>
                        <a:rPr lang="de-DE" sz="1800" b="0" i="0" u="none" strike="noStrike" baseline="0" dirty="0">
                          <a:solidFill>
                            <a:srgbClr val="000000"/>
                          </a:solidFill>
                          <a:latin typeface="Calibri" panose="020F0502020204030204" pitchFamily="34" charset="0"/>
                        </a:rPr>
                        <a:t>Unmittelbar </a:t>
                      </a:r>
                    </a:p>
                    <a:p>
                      <a:r>
                        <a:rPr lang="de-DE" sz="1800" b="0" i="0" u="none" strike="noStrike" baseline="0" dirty="0">
                          <a:solidFill>
                            <a:srgbClr val="000000"/>
                          </a:solidFill>
                          <a:latin typeface="Calibri" panose="020F0502020204030204" pitchFamily="34" charset="0"/>
                        </a:rPr>
                        <a:t>Rasch </a:t>
                      </a:r>
                    </a:p>
                    <a:p>
                      <a:r>
                        <a:rPr lang="de-DE" sz="1800" b="0" i="0" u="none" strike="noStrike" baseline="0" dirty="0">
                          <a:solidFill>
                            <a:srgbClr val="000000"/>
                          </a:solidFill>
                          <a:latin typeface="Calibri" panose="020F0502020204030204" pitchFamily="34" charset="0"/>
                        </a:rPr>
                        <a:t>Keine Schluckbeschwerden </a:t>
                      </a:r>
                    </a:p>
                    <a:p>
                      <a:endParaRPr lang="de-DE" dirty="0"/>
                    </a:p>
                  </a:txBody>
                  <a:tcPr/>
                </a:tc>
                <a:tc>
                  <a:txBody>
                    <a:bodyPr/>
                    <a:lstStyle/>
                    <a:p>
                      <a:endParaRPr lang="de-DE"/>
                    </a:p>
                  </a:txBody>
                  <a:tcPr/>
                </a:tc>
                <a:extLst>
                  <a:ext uri="{0D108BD9-81ED-4DB2-BD59-A6C34878D82A}">
                    <a16:rowId xmlns:a16="http://schemas.microsoft.com/office/drawing/2014/main" val="3431121778"/>
                  </a:ext>
                </a:extLst>
              </a:tr>
              <a:tr h="783069">
                <a:tc>
                  <a:txBody>
                    <a:bodyPr/>
                    <a:lstStyle/>
                    <a:p>
                      <a:endParaRPr lang="de-DE"/>
                    </a:p>
                  </a:txBody>
                  <a:tcPr/>
                </a:tc>
                <a:tc>
                  <a:txBody>
                    <a:bodyPr/>
                    <a:lstStyle/>
                    <a:p>
                      <a:endParaRPr lang="de-DE"/>
                    </a:p>
                  </a:txBody>
                  <a:tcPr/>
                </a:tc>
                <a:extLst>
                  <a:ext uri="{0D108BD9-81ED-4DB2-BD59-A6C34878D82A}">
                    <a16:rowId xmlns:a16="http://schemas.microsoft.com/office/drawing/2014/main" val="2756033715"/>
                  </a:ext>
                </a:extLst>
              </a:tr>
              <a:tr h="783069">
                <a:tc>
                  <a:txBody>
                    <a:bodyPr/>
                    <a:lstStyle/>
                    <a:p>
                      <a:endParaRPr lang="de-DE"/>
                    </a:p>
                  </a:txBody>
                  <a:tcPr/>
                </a:tc>
                <a:tc>
                  <a:txBody>
                    <a:bodyPr/>
                    <a:lstStyle/>
                    <a:p>
                      <a:endParaRPr lang="de-DE" dirty="0"/>
                    </a:p>
                  </a:txBody>
                  <a:tcPr/>
                </a:tc>
                <a:extLst>
                  <a:ext uri="{0D108BD9-81ED-4DB2-BD59-A6C34878D82A}">
                    <a16:rowId xmlns:a16="http://schemas.microsoft.com/office/drawing/2014/main" val="3458942676"/>
                  </a:ext>
                </a:extLst>
              </a:tr>
            </a:tbl>
          </a:graphicData>
        </a:graphic>
      </p:graphicFrame>
    </p:spTree>
    <p:extLst>
      <p:ext uri="{BB962C8B-B14F-4D97-AF65-F5344CB8AC3E}">
        <p14:creationId xmlns:p14="http://schemas.microsoft.com/office/powerpoint/2010/main" val="4277908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635DC1F-CD33-9578-C60D-725D7E75218D}"/>
              </a:ext>
            </a:extLst>
          </p:cNvPr>
          <p:cNvSpPr txBox="1"/>
          <p:nvPr/>
        </p:nvSpPr>
        <p:spPr>
          <a:xfrm>
            <a:off x="223024" y="278781"/>
            <a:ext cx="11864898" cy="3970318"/>
          </a:xfrm>
          <a:prstGeom prst="rect">
            <a:avLst/>
          </a:prstGeom>
          <a:noFill/>
        </p:spPr>
        <p:txBody>
          <a:bodyPr wrap="square">
            <a:spAutoFit/>
          </a:bodyPr>
          <a:lstStyle/>
          <a:p>
            <a:r>
              <a:rPr lang="de-DE" sz="1800" b="0" i="0" u="none" strike="noStrike" baseline="0" dirty="0">
                <a:solidFill>
                  <a:schemeClr val="accent6">
                    <a:lumMod val="60000"/>
                    <a:lumOff val="40000"/>
                  </a:schemeClr>
                </a:solidFill>
                <a:latin typeface="Calibri" panose="020F0502020204030204" pitchFamily="34" charset="0"/>
              </a:rPr>
              <a:t>22.1.2. Korrekte Einnahme von Tabletten &amp; Kapseln </a:t>
            </a:r>
          </a:p>
          <a:p>
            <a:endParaRPr lang="de-DE" sz="1800" b="0" i="0" u="none" strike="noStrike" baseline="0" dirty="0">
              <a:solidFill>
                <a:schemeClr val="accent6">
                  <a:lumMod val="60000"/>
                  <a:lumOff val="40000"/>
                </a:schemeClr>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Sicherheitsregeln beachten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Einnahme von Tabletten &amp; Kapseln mit Wasser, mindestens 200ml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Manche Substanzen aufrecht stehend – Gefahr von Speiseröhrenverletzungen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Einnahme mit Milch: Fettgehalt bewirkt Auflösung an falscher Stelle </a:t>
            </a:r>
          </a:p>
          <a:p>
            <a:r>
              <a:rPr lang="de-DE" sz="1800" b="0" i="0" u="none" strike="noStrike" baseline="0" dirty="0">
                <a:solidFill>
                  <a:srgbClr val="000000"/>
                </a:solidFill>
                <a:latin typeface="Courier New" panose="02070309020205020404" pitchFamily="49" charset="0"/>
              </a:rPr>
              <a:t>o Einnahme mit Alkohol: verändertes Lösungsverhalten, unerwünschte Verstärkung </a:t>
            </a:r>
          </a:p>
          <a:p>
            <a:r>
              <a:rPr lang="de-DE" sz="1800" b="0" i="0" u="none" strike="noStrike" baseline="0" dirty="0">
                <a:solidFill>
                  <a:srgbClr val="000000"/>
                </a:solidFill>
                <a:latin typeface="Courier New" panose="02070309020205020404" pitchFamily="49" charset="0"/>
              </a:rPr>
              <a:t>o Sublingual/</a:t>
            </a:r>
            <a:r>
              <a:rPr lang="de-DE" sz="1800" b="0" i="0" u="none" strike="noStrike" baseline="0" dirty="0" err="1">
                <a:solidFill>
                  <a:srgbClr val="000000"/>
                </a:solidFill>
                <a:latin typeface="Courier New" panose="02070309020205020404" pitchFamily="49" charset="0"/>
              </a:rPr>
              <a:t>buccal</a:t>
            </a:r>
            <a:r>
              <a:rPr lang="de-DE" sz="1800" b="0" i="0" u="none" strike="noStrike" baseline="0" dirty="0">
                <a:solidFill>
                  <a:srgbClr val="000000"/>
                </a:solidFill>
                <a:latin typeface="Courier New" panose="02070309020205020404" pitchFamily="49" charset="0"/>
              </a:rPr>
              <a:t> zum Essen: beim Schlucken wertlos durch erste Leberpassage </a:t>
            </a:r>
          </a:p>
          <a:p>
            <a:r>
              <a:rPr lang="de-DE" sz="1800" b="0" i="0" u="none" strike="noStrike" baseline="0" dirty="0">
                <a:solidFill>
                  <a:srgbClr val="000000"/>
                </a:solidFill>
                <a:latin typeface="Courier New" panose="02070309020205020404" pitchFamily="49" charset="0"/>
              </a:rPr>
              <a:t>o Kein Kaffee, Tee, </a:t>
            </a:r>
            <a:r>
              <a:rPr lang="de-DE" sz="1800" b="0" i="0" u="none" strike="noStrike" baseline="0" dirty="0" err="1">
                <a:solidFill>
                  <a:srgbClr val="000000"/>
                </a:solidFill>
                <a:latin typeface="Courier New" panose="02070309020205020404" pitchFamily="49" charset="0"/>
              </a:rPr>
              <a:t>mineralstoffhältige</a:t>
            </a:r>
            <a:r>
              <a:rPr lang="de-DE" sz="1800" b="0" i="0" u="none" strike="noStrike" baseline="0" dirty="0">
                <a:solidFill>
                  <a:srgbClr val="000000"/>
                </a:solidFill>
                <a:latin typeface="Courier New" panose="02070309020205020404" pitchFamily="49" charset="0"/>
              </a:rPr>
              <a:t> Getränke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Richtiges Teilen von Tabletten (Tablettenteiler) </a:t>
            </a:r>
          </a:p>
          <a:p>
            <a:r>
              <a:rPr lang="de-DE" sz="1800" b="0" i="0" u="none" strike="noStrike" baseline="0" dirty="0">
                <a:solidFill>
                  <a:srgbClr val="000000"/>
                </a:solidFill>
                <a:latin typeface="Courier New" panose="02070309020205020404" pitchFamily="49" charset="0"/>
              </a:rPr>
              <a:t>o Kopfhaltung bei Kapseleinnahme, eventuell öffnen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Brausetabletten – Feuchtigkeitsschutz,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Unmittelbar trinken nach Auflösen, Temperatur beachten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Magensaftresistente, </a:t>
            </a:r>
            <a:r>
              <a:rPr lang="de-DE" sz="1800" b="0" i="0" u="none" strike="noStrike" baseline="0" dirty="0" err="1">
                <a:solidFill>
                  <a:srgbClr val="000000"/>
                </a:solidFill>
                <a:latin typeface="Calibri" panose="020F0502020204030204" pitchFamily="34" charset="0"/>
              </a:rPr>
              <a:t>retard</a:t>
            </a:r>
            <a:r>
              <a:rPr lang="de-DE" sz="1800" b="0" i="0" u="none" strike="noStrike" baseline="0" dirty="0">
                <a:solidFill>
                  <a:srgbClr val="000000"/>
                </a:solidFill>
                <a:latin typeface="Calibri" panose="020F0502020204030204" pitchFamily="34" charset="0"/>
              </a:rPr>
              <a:t>-Formen unversehrt schlucken</a:t>
            </a:r>
          </a:p>
        </p:txBody>
      </p:sp>
      <p:pic>
        <p:nvPicPr>
          <p:cNvPr id="6146" name="Picture 2" descr="Tabletten und Kapseln einfach schlucken">
            <a:extLst>
              <a:ext uri="{FF2B5EF4-FFF2-40B4-BE49-F238E27FC236}">
                <a16:creationId xmlns:a16="http://schemas.microsoft.com/office/drawing/2014/main" id="{B95E8F37-B06E-4DEC-B843-0BCD023B4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556" y="2607338"/>
            <a:ext cx="3226419" cy="359088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EB4584DB-21A4-34A7-5F4F-2E4FFA1879B1}"/>
              </a:ext>
            </a:extLst>
          </p:cNvPr>
          <p:cNvPicPr>
            <a:picLocks noChangeAspect="1"/>
          </p:cNvPicPr>
          <p:nvPr/>
        </p:nvPicPr>
        <p:blipFill>
          <a:blip r:embed="rId3"/>
          <a:stretch>
            <a:fillRect/>
          </a:stretch>
        </p:blipFill>
        <p:spPr>
          <a:xfrm>
            <a:off x="4572000" y="4426570"/>
            <a:ext cx="3812187" cy="1771650"/>
          </a:xfrm>
          <a:prstGeom prst="rect">
            <a:avLst/>
          </a:prstGeom>
        </p:spPr>
      </p:pic>
      <p:pic>
        <p:nvPicPr>
          <p:cNvPr id="6150" name="Picture 6" descr="Kapseln | Ihre Apotheke informiert über die Medikamentenform mit der Hülle">
            <a:extLst>
              <a:ext uri="{FF2B5EF4-FFF2-40B4-BE49-F238E27FC236}">
                <a16:creationId xmlns:a16="http://schemas.microsoft.com/office/drawing/2014/main" id="{AF670639-79DB-C470-6F4F-5B62123AA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77" y="4249099"/>
            <a:ext cx="3459536" cy="23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94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9F5BB5D-98AF-F785-0AE2-4678E99B52BC}"/>
              </a:ext>
            </a:extLst>
          </p:cNvPr>
          <p:cNvSpPr txBox="1"/>
          <p:nvPr/>
        </p:nvSpPr>
        <p:spPr>
          <a:xfrm>
            <a:off x="245327" y="245328"/>
            <a:ext cx="8895884" cy="2031325"/>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Zur oralen Einnahme ungeeignet sind</a:t>
            </a:r>
            <a:r>
              <a:rPr lang="de-DE" sz="1800" b="0" i="1" u="none" strike="noStrike" baseline="0" dirty="0">
                <a:solidFill>
                  <a:srgbClr val="000000"/>
                </a:solidFill>
                <a:latin typeface="Calibri" panose="020F0502020204030204" pitchFamily="34" charset="0"/>
              </a:rPr>
              <a:t>: </a:t>
            </a:r>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o Lösungstabletten für Umschläge </a:t>
            </a:r>
          </a:p>
          <a:p>
            <a:r>
              <a:rPr lang="de-DE" sz="1800" b="0" i="0" u="none" strike="noStrike" baseline="0" dirty="0">
                <a:solidFill>
                  <a:srgbClr val="000000"/>
                </a:solidFill>
                <a:latin typeface="Courier New" panose="02070309020205020404" pitchFamily="49" charset="0"/>
              </a:rPr>
              <a:t>o Implantationstabletten </a:t>
            </a:r>
          </a:p>
          <a:p>
            <a:r>
              <a:rPr lang="de-DE" sz="1800" b="0" i="0" u="none" strike="noStrike" baseline="0" dirty="0">
                <a:solidFill>
                  <a:srgbClr val="000000"/>
                </a:solidFill>
                <a:latin typeface="Courier New" panose="02070309020205020404" pitchFamily="49" charset="0"/>
              </a:rPr>
              <a:t>o Vaginaltabletten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err="1">
                <a:solidFill>
                  <a:srgbClr val="000000"/>
                </a:solidFill>
                <a:latin typeface="Courier New" panose="02070309020205020404" pitchFamily="49" charset="0"/>
              </a:rPr>
              <a:t>ReagenztablettenA</a:t>
            </a:r>
            <a:r>
              <a:rPr lang="de-DE" sz="1800" b="0" i="0" u="none" strike="noStrike" baseline="0" dirty="0">
                <a:solidFill>
                  <a:srgbClr val="000000"/>
                </a:solidFill>
                <a:latin typeface="Courier New" panose="02070309020205020404" pitchFamily="49" charset="0"/>
              </a:rPr>
              <a:t>= </a:t>
            </a:r>
            <a:r>
              <a:rPr lang="de-DE" b="0" i="0" dirty="0">
                <a:solidFill>
                  <a:srgbClr val="040C28"/>
                </a:solidFill>
                <a:effectLst/>
                <a:latin typeface="Google Sans"/>
              </a:rPr>
              <a:t>Prüftabletten für pH / Chlor für die Messung von pH und Chlor mittels Pool-Tester</a:t>
            </a:r>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FF0000"/>
                </a:solidFill>
                <a:latin typeface="Courier New" panose="02070309020205020404" pitchFamily="49" charset="0"/>
              </a:rPr>
              <a:t>Vorsicht beim „Mörsern“ von festen Arzneiformen </a:t>
            </a:r>
          </a:p>
        </p:txBody>
      </p:sp>
      <p:sp>
        <p:nvSpPr>
          <p:cNvPr id="5" name="Textfeld 4">
            <a:extLst>
              <a:ext uri="{FF2B5EF4-FFF2-40B4-BE49-F238E27FC236}">
                <a16:creationId xmlns:a16="http://schemas.microsoft.com/office/drawing/2014/main" id="{4CDD82D1-E8DA-C914-6016-19E76FB8F2D1}"/>
              </a:ext>
            </a:extLst>
          </p:cNvPr>
          <p:cNvSpPr txBox="1"/>
          <p:nvPr/>
        </p:nvSpPr>
        <p:spPr>
          <a:xfrm>
            <a:off x="245327" y="2966224"/>
            <a:ext cx="8895884" cy="954107"/>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Flüssige orale Arzneiformen </a:t>
            </a:r>
          </a:p>
          <a:p>
            <a:r>
              <a:rPr lang="de-DE" sz="1800" b="0" i="1" u="none" strike="noStrike" baseline="0" dirty="0">
                <a:solidFill>
                  <a:srgbClr val="FF0000"/>
                </a:solidFill>
                <a:latin typeface="Calibri" panose="020F0502020204030204" pitchFamily="34" charset="0"/>
              </a:rPr>
              <a:t>Lösungen &amp; Tropfen: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Alkohol/Wassergemisch </a:t>
            </a:r>
            <a:endParaRPr lang="de-DE" dirty="0"/>
          </a:p>
        </p:txBody>
      </p:sp>
      <p:pic>
        <p:nvPicPr>
          <p:cNvPr id="7" name="Grafik 6">
            <a:extLst>
              <a:ext uri="{FF2B5EF4-FFF2-40B4-BE49-F238E27FC236}">
                <a16:creationId xmlns:a16="http://schemas.microsoft.com/office/drawing/2014/main" id="{862C93EE-A78B-BBE9-2BEE-9DE4F7ECADAB}"/>
              </a:ext>
            </a:extLst>
          </p:cNvPr>
          <p:cNvPicPr>
            <a:picLocks noChangeAspect="1"/>
          </p:cNvPicPr>
          <p:nvPr/>
        </p:nvPicPr>
        <p:blipFill>
          <a:blip r:embed="rId2"/>
          <a:stretch>
            <a:fillRect/>
          </a:stretch>
        </p:blipFill>
        <p:spPr>
          <a:xfrm>
            <a:off x="4909225" y="2762655"/>
            <a:ext cx="2373549" cy="1332689"/>
          </a:xfrm>
          <a:prstGeom prst="rect">
            <a:avLst/>
          </a:prstGeom>
        </p:spPr>
      </p:pic>
      <p:pic>
        <p:nvPicPr>
          <p:cNvPr id="7170" name="Picture 2" descr="Bach® RESCURA™ Original Tropfen Alkohol 20 ml - Shop Apotheke">
            <a:extLst>
              <a:ext uri="{FF2B5EF4-FFF2-40B4-BE49-F238E27FC236}">
                <a16:creationId xmlns:a16="http://schemas.microsoft.com/office/drawing/2014/main" id="{61610686-00BE-211B-6D8D-5DAD61927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485" y="344327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94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9747830-BF37-6AC5-9C3F-59A8987F554D}"/>
              </a:ext>
            </a:extLst>
          </p:cNvPr>
          <p:cNvSpPr txBox="1"/>
          <p:nvPr/>
        </p:nvSpPr>
        <p:spPr>
          <a:xfrm>
            <a:off x="356839" y="457201"/>
            <a:ext cx="11340790" cy="738664"/>
          </a:xfrm>
          <a:prstGeom prst="rect">
            <a:avLst/>
          </a:prstGeom>
          <a:noFill/>
        </p:spPr>
        <p:txBody>
          <a:bodyPr wrap="square">
            <a:spAutoFit/>
          </a:bodyPr>
          <a:lstStyle/>
          <a:p>
            <a:r>
              <a:rPr lang="de-DE" sz="2400" b="0" i="1" u="none" strike="noStrike" baseline="0" dirty="0">
                <a:solidFill>
                  <a:srgbClr val="FF0000"/>
                </a:solidFill>
                <a:latin typeface="Calibri" panose="020F0502020204030204" pitchFamily="34" charset="0"/>
              </a:rPr>
              <a:t>Sirup: </a:t>
            </a:r>
            <a:endParaRPr lang="de-DE" sz="24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Zuckerlösung, für Diabetiker ungeeignet </a:t>
            </a:r>
            <a:endParaRPr lang="de-DE" dirty="0"/>
          </a:p>
        </p:txBody>
      </p:sp>
      <p:pic>
        <p:nvPicPr>
          <p:cNvPr id="5" name="Grafik 4">
            <a:extLst>
              <a:ext uri="{FF2B5EF4-FFF2-40B4-BE49-F238E27FC236}">
                <a16:creationId xmlns:a16="http://schemas.microsoft.com/office/drawing/2014/main" id="{19E7961C-34F4-5450-978C-A9DAD3F91B4E}"/>
              </a:ext>
            </a:extLst>
          </p:cNvPr>
          <p:cNvPicPr>
            <a:picLocks noChangeAspect="1"/>
          </p:cNvPicPr>
          <p:nvPr/>
        </p:nvPicPr>
        <p:blipFill>
          <a:blip r:embed="rId2"/>
          <a:stretch>
            <a:fillRect/>
          </a:stretch>
        </p:blipFill>
        <p:spPr>
          <a:xfrm>
            <a:off x="4694663" y="457202"/>
            <a:ext cx="3077737" cy="2036738"/>
          </a:xfrm>
          <a:prstGeom prst="rect">
            <a:avLst/>
          </a:prstGeom>
        </p:spPr>
      </p:pic>
      <p:pic>
        <p:nvPicPr>
          <p:cNvPr id="8194" name="Picture 2" descr="WICK Husten-Sirup gegen Reizhusten mit Honig 120 ml">
            <a:extLst>
              <a:ext uri="{FF2B5EF4-FFF2-40B4-BE49-F238E27FC236}">
                <a16:creationId xmlns:a16="http://schemas.microsoft.com/office/drawing/2014/main" id="{D85A57C1-F799-36E0-2A0C-656DADFFC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242" y="147557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BF1E0C0-2D26-3DA3-408F-2C5BB515750E}"/>
              </a:ext>
            </a:extLst>
          </p:cNvPr>
          <p:cNvSpPr txBox="1"/>
          <p:nvPr/>
        </p:nvSpPr>
        <p:spPr>
          <a:xfrm rot="10800000" flipV="1">
            <a:off x="133815" y="3844498"/>
            <a:ext cx="11675326" cy="738664"/>
          </a:xfrm>
          <a:prstGeom prst="rect">
            <a:avLst/>
          </a:prstGeom>
          <a:noFill/>
        </p:spPr>
        <p:txBody>
          <a:bodyPr wrap="square">
            <a:spAutoFit/>
          </a:bodyPr>
          <a:lstStyle/>
          <a:p>
            <a:r>
              <a:rPr lang="de-DE" sz="2400" b="0" i="1" u="none" strike="noStrike" baseline="0" dirty="0">
                <a:solidFill>
                  <a:srgbClr val="FF0000"/>
                </a:solidFill>
                <a:latin typeface="Calibri" panose="020F0502020204030204" pitchFamily="34" charset="0"/>
              </a:rPr>
              <a:t>Trockensaft: </a:t>
            </a:r>
            <a:endParaRPr lang="de-DE" sz="24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gebrauchsfertig machen als Suspension, begrenzt, lagerfähig, schütteln </a:t>
            </a:r>
            <a:endParaRPr lang="de-DE" dirty="0"/>
          </a:p>
        </p:txBody>
      </p:sp>
      <p:pic>
        <p:nvPicPr>
          <p:cNvPr id="9" name="Grafik 8">
            <a:extLst>
              <a:ext uri="{FF2B5EF4-FFF2-40B4-BE49-F238E27FC236}">
                <a16:creationId xmlns:a16="http://schemas.microsoft.com/office/drawing/2014/main" id="{AC853792-E11B-76B7-5314-E01797CDA687}"/>
              </a:ext>
            </a:extLst>
          </p:cNvPr>
          <p:cNvPicPr>
            <a:picLocks noChangeAspect="1"/>
          </p:cNvPicPr>
          <p:nvPr/>
        </p:nvPicPr>
        <p:blipFill>
          <a:blip r:embed="rId4"/>
          <a:stretch>
            <a:fillRect/>
          </a:stretch>
        </p:blipFill>
        <p:spPr>
          <a:xfrm>
            <a:off x="7772399" y="3423424"/>
            <a:ext cx="2656205" cy="1992154"/>
          </a:xfrm>
          <a:prstGeom prst="rect">
            <a:avLst/>
          </a:prstGeom>
        </p:spPr>
      </p:pic>
      <p:pic>
        <p:nvPicPr>
          <p:cNvPr id="8196" name="Picture 4" descr="Zithromax Trockensaft fuer Kinder bis 25kg (15 ml)">
            <a:extLst>
              <a:ext uri="{FF2B5EF4-FFF2-40B4-BE49-F238E27FC236}">
                <a16:creationId xmlns:a16="http://schemas.microsoft.com/office/drawing/2014/main" id="{82A21BE4-02AE-B43E-8F88-E522FF9AC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923" y="4722037"/>
            <a:ext cx="1992154" cy="199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754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F346C7A-8110-5F00-E312-BB102F089914}"/>
              </a:ext>
            </a:extLst>
          </p:cNvPr>
          <p:cNvSpPr txBox="1"/>
          <p:nvPr/>
        </p:nvSpPr>
        <p:spPr>
          <a:xfrm>
            <a:off x="200722" y="167269"/>
            <a:ext cx="11731083" cy="738664"/>
          </a:xfrm>
          <a:prstGeom prst="rect">
            <a:avLst/>
          </a:prstGeom>
          <a:noFill/>
        </p:spPr>
        <p:txBody>
          <a:bodyPr wrap="square">
            <a:spAutoFit/>
          </a:bodyPr>
          <a:lstStyle/>
          <a:p>
            <a:r>
              <a:rPr lang="de-DE" sz="2400" b="0" i="1" u="none" strike="noStrike" baseline="0" dirty="0">
                <a:solidFill>
                  <a:srgbClr val="FF0000"/>
                </a:solidFill>
                <a:latin typeface="Calibri" panose="020F0502020204030204" pitchFamily="34" charset="0"/>
              </a:rPr>
              <a:t>Tinktur: </a:t>
            </a:r>
            <a:endParaRPr lang="de-DE" sz="24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Pflanzen, innerlich, äußerlich </a:t>
            </a:r>
            <a:endParaRPr lang="de-DE" dirty="0"/>
          </a:p>
        </p:txBody>
      </p:sp>
      <p:pic>
        <p:nvPicPr>
          <p:cNvPr id="9218" name="Picture 2" descr="Phytopharma Tinktur Salbei Tropfen | ApoMed.at">
            <a:extLst>
              <a:ext uri="{FF2B5EF4-FFF2-40B4-BE49-F238E27FC236}">
                <a16:creationId xmlns:a16="http://schemas.microsoft.com/office/drawing/2014/main" id="{230A8FC1-9F5C-F249-9C0B-06AB1DAEC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345" y="0"/>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94EA25-C39C-945E-D5D0-385286F11423}"/>
              </a:ext>
            </a:extLst>
          </p:cNvPr>
          <p:cNvSpPr txBox="1"/>
          <p:nvPr/>
        </p:nvSpPr>
        <p:spPr>
          <a:xfrm>
            <a:off x="260195" y="4238625"/>
            <a:ext cx="11671610" cy="2123658"/>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22.1.4. Tropfen (</a:t>
            </a:r>
            <a:r>
              <a:rPr lang="de-DE" sz="2400" b="0" i="0" u="none" strike="noStrike" baseline="0" dirty="0" err="1">
                <a:solidFill>
                  <a:srgbClr val="FF0000"/>
                </a:solidFill>
                <a:latin typeface="Calibri" panose="020F0502020204030204" pitchFamily="34" charset="0"/>
              </a:rPr>
              <a:t>Guttae</a:t>
            </a:r>
            <a:r>
              <a:rPr lang="de-DE" sz="2400" b="0" i="0" u="none" strike="noStrike" baseline="0" dirty="0">
                <a:solidFill>
                  <a:srgbClr val="FF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o Wässrig, alkoholisch, ölig </a:t>
            </a:r>
          </a:p>
          <a:p>
            <a:r>
              <a:rPr lang="de-DE" sz="1800" b="0" i="0" u="none" strike="noStrike" baseline="0" dirty="0">
                <a:solidFill>
                  <a:srgbClr val="000000"/>
                </a:solidFill>
                <a:latin typeface="Courier New" panose="02070309020205020404" pitchFamily="49" charset="0"/>
              </a:rPr>
              <a:t>o Dosierung nach Tropfen oder ml (Milliliter,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alibri" panose="020F0502020204030204" pitchFamily="34" charset="0"/>
              </a:rPr>
              <a:t>1000 Milliliter = 1 Liter) </a:t>
            </a:r>
          </a:p>
          <a:p>
            <a:r>
              <a:rPr lang="de-DE" sz="1800" b="0" i="0" u="none" strike="noStrike" baseline="0" dirty="0">
                <a:solidFill>
                  <a:srgbClr val="000000"/>
                </a:solidFill>
                <a:latin typeface="Courier New" panose="02070309020205020404" pitchFamily="49" charset="0"/>
              </a:rPr>
              <a:t>o Einnahme in Wasser oder auf Zucker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Tropfenabgabe mit </a:t>
            </a:r>
            <a:r>
              <a:rPr lang="de-DE" sz="1800" b="0" i="0" u="none" strike="noStrike" baseline="0" dirty="0" err="1">
                <a:solidFill>
                  <a:srgbClr val="000000"/>
                </a:solidFill>
                <a:latin typeface="Calibri" panose="020F0502020204030204" pitchFamily="34" charset="0"/>
              </a:rPr>
              <a:t>Zentraltropfer</a:t>
            </a:r>
            <a:r>
              <a:rPr lang="de-DE" sz="1800" b="0" i="0" u="none" strike="noStrike" baseline="0" dirty="0">
                <a:solidFill>
                  <a:srgbClr val="000000"/>
                </a:solidFill>
                <a:latin typeface="Calibri" panose="020F0502020204030204" pitchFamily="34" charset="0"/>
              </a:rPr>
              <a:t> mit Flüssigkeitsaustrittsröhre oder </a:t>
            </a:r>
            <a:r>
              <a:rPr lang="de-DE" sz="1800" b="0" i="0" u="none" strike="noStrike" baseline="0" dirty="0" err="1">
                <a:solidFill>
                  <a:srgbClr val="000000"/>
                </a:solidFill>
                <a:latin typeface="Calibri" panose="020F0502020204030204" pitchFamily="34" charset="0"/>
              </a:rPr>
              <a:t>Randtropfer</a:t>
            </a:r>
            <a:r>
              <a:rPr lang="de-DE" sz="1800" b="0" i="0" u="none" strike="noStrike" baseline="0" dirty="0">
                <a:solidFill>
                  <a:srgbClr val="000000"/>
                </a:solidFill>
                <a:latin typeface="Calibri" panose="020F0502020204030204" pitchFamily="34" charset="0"/>
              </a:rPr>
              <a:t> </a:t>
            </a:r>
            <a:endParaRPr lang="de-DE" dirty="0"/>
          </a:p>
        </p:txBody>
      </p:sp>
      <p:pic>
        <p:nvPicPr>
          <p:cNvPr id="7" name="Grafik 6">
            <a:extLst>
              <a:ext uri="{FF2B5EF4-FFF2-40B4-BE49-F238E27FC236}">
                <a16:creationId xmlns:a16="http://schemas.microsoft.com/office/drawing/2014/main" id="{3686E7B6-CAED-AB06-E2FE-9CA374DAEFAB}"/>
              </a:ext>
            </a:extLst>
          </p:cNvPr>
          <p:cNvPicPr>
            <a:picLocks noChangeAspect="1"/>
          </p:cNvPicPr>
          <p:nvPr/>
        </p:nvPicPr>
        <p:blipFill>
          <a:blip r:embed="rId3"/>
          <a:stretch>
            <a:fillRect/>
          </a:stretch>
        </p:blipFill>
        <p:spPr>
          <a:xfrm>
            <a:off x="7202688" y="2928937"/>
            <a:ext cx="4455911" cy="2920534"/>
          </a:xfrm>
          <a:prstGeom prst="rect">
            <a:avLst/>
          </a:prstGeom>
        </p:spPr>
      </p:pic>
    </p:spTree>
    <p:extLst>
      <p:ext uri="{BB962C8B-B14F-4D97-AF65-F5344CB8AC3E}">
        <p14:creationId xmlns:p14="http://schemas.microsoft.com/office/powerpoint/2010/main" val="2986456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FE3237D-6B2D-86F9-4101-CEC8361AA8A8}"/>
              </a:ext>
            </a:extLst>
          </p:cNvPr>
          <p:cNvSpPr txBox="1"/>
          <p:nvPr/>
        </p:nvSpPr>
        <p:spPr>
          <a:xfrm>
            <a:off x="356838" y="345688"/>
            <a:ext cx="11307337" cy="1292662"/>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22.1.5. Richtige Einnahme von Flüssigkeiten </a:t>
            </a:r>
          </a:p>
          <a:p>
            <a:r>
              <a:rPr lang="de-DE" sz="1800" b="0" i="0" u="none" strike="noStrike" baseline="0" dirty="0">
                <a:solidFill>
                  <a:srgbClr val="000000"/>
                </a:solidFill>
                <a:latin typeface="Courier New" panose="02070309020205020404" pitchFamily="49" charset="0"/>
              </a:rPr>
              <a:t>o Keine </a:t>
            </a:r>
            <a:r>
              <a:rPr lang="de-DE" sz="1800" b="0" i="0" u="none" strike="noStrike" baseline="0" dirty="0" err="1">
                <a:solidFill>
                  <a:srgbClr val="000000"/>
                </a:solidFill>
                <a:latin typeface="Courier New" panose="02070309020205020404" pitchFamily="49" charset="0"/>
              </a:rPr>
              <a:t>unnormierten</a:t>
            </a:r>
            <a:r>
              <a:rPr lang="de-DE" sz="1800" b="0" i="0" u="none" strike="noStrike" baseline="0" dirty="0">
                <a:solidFill>
                  <a:srgbClr val="000000"/>
                </a:solidFill>
                <a:latin typeface="Courier New" panose="02070309020205020404" pitchFamily="49" charset="0"/>
              </a:rPr>
              <a:t> Löffel verwenden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Dosierhilfen reinigen – Nährboden für Keime </a:t>
            </a:r>
          </a:p>
          <a:p>
            <a:r>
              <a:rPr lang="de-DE" sz="1800" b="0" i="0" u="none" strike="noStrike" baseline="0" dirty="0">
                <a:solidFill>
                  <a:srgbClr val="000000"/>
                </a:solidFill>
                <a:latin typeface="Courier New" panose="02070309020205020404" pitchFamily="49" charset="0"/>
              </a:rPr>
              <a:t>o Trockensaft richtig anwenden, Aufbewahrung </a:t>
            </a:r>
          </a:p>
        </p:txBody>
      </p:sp>
      <p:pic>
        <p:nvPicPr>
          <p:cNvPr id="5" name="Grafik 4">
            <a:extLst>
              <a:ext uri="{FF2B5EF4-FFF2-40B4-BE49-F238E27FC236}">
                <a16:creationId xmlns:a16="http://schemas.microsoft.com/office/drawing/2014/main" id="{55784FD5-E190-F414-511B-68F88904A340}"/>
              </a:ext>
            </a:extLst>
          </p:cNvPr>
          <p:cNvPicPr>
            <a:picLocks noChangeAspect="1"/>
          </p:cNvPicPr>
          <p:nvPr/>
        </p:nvPicPr>
        <p:blipFill>
          <a:blip r:embed="rId2"/>
          <a:stretch>
            <a:fillRect/>
          </a:stretch>
        </p:blipFill>
        <p:spPr>
          <a:xfrm>
            <a:off x="7010164" y="168810"/>
            <a:ext cx="2375884" cy="3031589"/>
          </a:xfrm>
          <a:prstGeom prst="rect">
            <a:avLst/>
          </a:prstGeom>
        </p:spPr>
      </p:pic>
      <p:graphicFrame>
        <p:nvGraphicFramePr>
          <p:cNvPr id="6" name="Tabelle 6">
            <a:extLst>
              <a:ext uri="{FF2B5EF4-FFF2-40B4-BE49-F238E27FC236}">
                <a16:creationId xmlns:a16="http://schemas.microsoft.com/office/drawing/2014/main" id="{D7CC7E9F-3BEB-0FF1-3490-8B22FEEA841E}"/>
              </a:ext>
            </a:extLst>
          </p:cNvPr>
          <p:cNvGraphicFramePr>
            <a:graphicFrameLocks noGrp="1"/>
          </p:cNvGraphicFramePr>
          <p:nvPr>
            <p:extLst>
              <p:ext uri="{D42A27DB-BD31-4B8C-83A1-F6EECF244321}">
                <p14:modId xmlns:p14="http://schemas.microsoft.com/office/powerpoint/2010/main" val="614409596"/>
              </p:ext>
            </p:extLst>
          </p:nvPr>
        </p:nvGraphicFramePr>
        <p:xfrm>
          <a:off x="356838" y="2759503"/>
          <a:ext cx="11731083" cy="3657600"/>
        </p:xfrm>
        <a:graphic>
          <a:graphicData uri="http://schemas.openxmlformats.org/drawingml/2006/table">
            <a:tbl>
              <a:tblPr firstRow="1" bandRow="1">
                <a:tableStyleId>{5C22544A-7EE6-4342-B048-85BDC9FD1C3A}</a:tableStyleId>
              </a:tblPr>
              <a:tblGrid>
                <a:gridCol w="5626505">
                  <a:extLst>
                    <a:ext uri="{9D8B030D-6E8A-4147-A177-3AD203B41FA5}">
                      <a16:colId xmlns:a16="http://schemas.microsoft.com/office/drawing/2014/main" val="101755699"/>
                    </a:ext>
                  </a:extLst>
                </a:gridCol>
                <a:gridCol w="6104578">
                  <a:extLst>
                    <a:ext uri="{9D8B030D-6E8A-4147-A177-3AD203B41FA5}">
                      <a16:colId xmlns:a16="http://schemas.microsoft.com/office/drawing/2014/main" val="1394743140"/>
                    </a:ext>
                  </a:extLst>
                </a:gridCol>
              </a:tblGrid>
              <a:tr h="503013">
                <a:tc>
                  <a:txBody>
                    <a:bodyPr/>
                    <a:lstStyle/>
                    <a:p>
                      <a:r>
                        <a:rPr lang="de-DE" sz="1800" b="0" i="0" u="none" strike="noStrike" kern="1200" baseline="0" dirty="0">
                          <a:solidFill>
                            <a:schemeClr val="lt1"/>
                          </a:solidFill>
                          <a:latin typeface="+mn-lt"/>
                          <a:ea typeface="+mn-ea"/>
                          <a:cs typeface="+mn-cs"/>
                        </a:rPr>
                        <a:t>Vorteile 	</a:t>
                      </a:r>
                    </a:p>
                    <a:p>
                      <a:endParaRPr lang="de-DE" dirty="0"/>
                    </a:p>
                  </a:txBody>
                  <a:tcPr/>
                </a:tc>
                <a:tc>
                  <a:txBody>
                    <a:bodyPr/>
                    <a:lstStyle/>
                    <a:p>
                      <a:r>
                        <a:rPr lang="de-DE" dirty="0"/>
                        <a:t>Nachteile</a:t>
                      </a:r>
                    </a:p>
                  </a:txBody>
                  <a:tcPr/>
                </a:tc>
                <a:extLst>
                  <a:ext uri="{0D108BD9-81ED-4DB2-BD59-A6C34878D82A}">
                    <a16:rowId xmlns:a16="http://schemas.microsoft.com/office/drawing/2014/main" val="1000346377"/>
                  </a:ext>
                </a:extLst>
              </a:tr>
              <a:tr h="1149744">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Bereits aufgelöster Arzneistoff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Anfälligkeit gegenüber Licht &amp; Sauerstoff sowie mikrobiellen Verunreinigungen, Pilzen &amp; Bakterien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917616165"/>
                  </a:ext>
                </a:extLst>
              </a:tr>
              <a:tr h="9341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Schnelle &amp; vollständig Aufnahme durch die Schleimhäute </a:t>
                      </a:r>
                    </a:p>
                    <a:p>
                      <a:r>
                        <a:rPr lang="de-DE" sz="1800" b="0" i="0" u="none" strike="noStrike" kern="1200" baseline="0" dirty="0">
                          <a:solidFill>
                            <a:schemeClr val="dk1"/>
                          </a:solidFill>
                          <a:latin typeface="+mn-lt"/>
                          <a:ea typeface="+mn-ea"/>
                          <a:cs typeface="+mn-cs"/>
                        </a:rPr>
                        <a:t>	</a:t>
                      </a:r>
                    </a:p>
                    <a:p>
                      <a:endParaRPr lang="de-DE" dirty="0"/>
                    </a:p>
                  </a:txBody>
                  <a:tcPr/>
                </a:tc>
                <a:tc>
                  <a:txBody>
                    <a:bodyPr/>
                    <a:lstStyle/>
                    <a:p>
                      <a:r>
                        <a:rPr lang="de-DE" dirty="0"/>
                        <a:t>Haltbarkeit nach dem Öffnen</a:t>
                      </a:r>
                    </a:p>
                  </a:txBody>
                  <a:tcPr/>
                </a:tc>
                <a:extLst>
                  <a:ext uri="{0D108BD9-81ED-4DB2-BD59-A6C34878D82A}">
                    <a16:rowId xmlns:a16="http://schemas.microsoft.com/office/drawing/2014/main" val="3063131849"/>
                  </a:ext>
                </a:extLst>
              </a:tr>
              <a:tr h="287436">
                <a:tc>
                  <a:txBody>
                    <a:bodyPr/>
                    <a:lstStyle/>
                    <a:p>
                      <a:endParaRPr lang="de-DE"/>
                    </a:p>
                  </a:txBody>
                  <a:tcPr/>
                </a:tc>
                <a:tc>
                  <a:txBody>
                    <a:bodyPr/>
                    <a:lstStyle/>
                    <a:p>
                      <a:r>
                        <a:rPr lang="de-DE" dirty="0"/>
                        <a:t>Alkohol</a:t>
                      </a:r>
                    </a:p>
                  </a:txBody>
                  <a:tcPr/>
                </a:tc>
                <a:extLst>
                  <a:ext uri="{0D108BD9-81ED-4DB2-BD59-A6C34878D82A}">
                    <a16:rowId xmlns:a16="http://schemas.microsoft.com/office/drawing/2014/main" val="244268013"/>
                  </a:ext>
                </a:extLst>
              </a:tr>
            </a:tbl>
          </a:graphicData>
        </a:graphic>
      </p:graphicFrame>
      <p:sp>
        <p:nvSpPr>
          <p:cNvPr id="8" name="Textfeld 7">
            <a:extLst>
              <a:ext uri="{FF2B5EF4-FFF2-40B4-BE49-F238E27FC236}">
                <a16:creationId xmlns:a16="http://schemas.microsoft.com/office/drawing/2014/main" id="{B698A891-570C-70EE-63CE-78C78C944656}"/>
              </a:ext>
            </a:extLst>
          </p:cNvPr>
          <p:cNvSpPr txBox="1"/>
          <p:nvPr/>
        </p:nvSpPr>
        <p:spPr>
          <a:xfrm>
            <a:off x="78059" y="1866950"/>
            <a:ext cx="6657278" cy="892552"/>
          </a:xfrm>
          <a:prstGeom prst="rect">
            <a:avLst/>
          </a:prstGeom>
          <a:noFill/>
        </p:spPr>
        <p:txBody>
          <a:bodyPr wrap="square">
            <a:spAutoFit/>
          </a:bodyPr>
          <a:lstStyle/>
          <a:p>
            <a:pPr algn="l"/>
            <a:endParaRPr lang="de-DE" sz="3200" b="1" i="0" u="none" strike="noStrike" baseline="0" dirty="0">
              <a:latin typeface="Calibri" panose="020F0502020204030204" pitchFamily="34" charset="0"/>
            </a:endParaRPr>
          </a:p>
          <a:p>
            <a:r>
              <a:rPr lang="de-DE" sz="2000" b="1" i="0" u="none" strike="noStrike" baseline="0" dirty="0">
                <a:latin typeface="Calibri" panose="020F0502020204030204" pitchFamily="34" charset="0"/>
              </a:rPr>
              <a:t>22.1.6. Vor- &amp; Nachteile von flüssigen Arzneimitteln </a:t>
            </a:r>
            <a:endParaRPr lang="de-DE" sz="2000" b="1" dirty="0"/>
          </a:p>
        </p:txBody>
      </p:sp>
    </p:spTree>
    <p:extLst>
      <p:ext uri="{BB962C8B-B14F-4D97-AF65-F5344CB8AC3E}">
        <p14:creationId xmlns:p14="http://schemas.microsoft.com/office/powerpoint/2010/main" val="2932583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DA61BE5-AF6C-ED67-7627-8034470B9FD7}"/>
              </a:ext>
            </a:extLst>
          </p:cNvPr>
          <p:cNvSpPr txBox="1"/>
          <p:nvPr/>
        </p:nvSpPr>
        <p:spPr>
          <a:xfrm>
            <a:off x="379141" y="245327"/>
            <a:ext cx="11697630" cy="1754326"/>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22.2. Applikation auf der Haut </a:t>
            </a:r>
          </a:p>
          <a:p>
            <a:endParaRPr lang="de-DE" sz="2400" b="0" i="0" u="none" strike="noStrike" baseline="0" dirty="0">
              <a:solidFill>
                <a:srgbClr val="FF0000"/>
              </a:solidFill>
              <a:latin typeface="Calibri" panose="020F0502020204030204" pitchFamily="34" charset="0"/>
            </a:endParaRPr>
          </a:p>
          <a:p>
            <a:r>
              <a:rPr lang="de-DE" sz="2000" b="0" i="0" u="none" strike="noStrike" baseline="0" dirty="0">
                <a:solidFill>
                  <a:srgbClr val="000000"/>
                </a:solidFill>
                <a:latin typeface="Calibri" panose="020F0502020204030204" pitchFamily="34" charset="0"/>
              </a:rPr>
              <a:t>Der </a:t>
            </a:r>
            <a:r>
              <a:rPr lang="de-DE" sz="2000" b="0" i="0" u="none" strike="noStrike" baseline="0" dirty="0">
                <a:solidFill>
                  <a:srgbClr val="FF0000"/>
                </a:solidFill>
                <a:latin typeface="Calibri" panose="020F0502020204030204" pitchFamily="34" charset="0"/>
              </a:rPr>
              <a:t>Wirkstoff befindet sich in fett- oder wasserlöslicher Grundlage </a:t>
            </a:r>
          </a:p>
          <a:p>
            <a:r>
              <a:rPr lang="de-DE" sz="2000" b="0" i="0" u="none" strike="noStrike" baseline="0" dirty="0">
                <a:solidFill>
                  <a:srgbClr val="000000"/>
                </a:solidFill>
                <a:latin typeface="Calibri" panose="020F0502020204030204" pitchFamily="34" charset="0"/>
              </a:rPr>
              <a:t>Fettsalbe, Salbe, Creme, Milch, Gel, Paste, Lotion, Emulsion, Suspension, Tinktur, Bäder, Shampoo, </a:t>
            </a:r>
            <a:r>
              <a:rPr lang="de-DE" sz="2000" b="0" i="1" u="none" strike="noStrike" baseline="0" dirty="0">
                <a:solidFill>
                  <a:srgbClr val="000000"/>
                </a:solidFill>
                <a:latin typeface="Calibri" panose="020F0502020204030204" pitchFamily="34" charset="0"/>
              </a:rPr>
              <a:t>Puder </a:t>
            </a:r>
            <a:endParaRPr lang="de-DE" sz="2000" b="0" i="0" u="none" strike="noStrike" baseline="0" dirty="0">
              <a:solidFill>
                <a:srgbClr val="000000"/>
              </a:solidFill>
              <a:latin typeface="Calibri" panose="020F0502020204030204" pitchFamily="34" charset="0"/>
            </a:endParaRPr>
          </a:p>
          <a:p>
            <a:r>
              <a:rPr lang="de-DE" sz="2000" b="0" i="1" u="none" strike="noStrike" baseline="0" dirty="0">
                <a:solidFill>
                  <a:srgbClr val="000000"/>
                </a:solidFill>
                <a:latin typeface="Calibri" panose="020F0502020204030204" pitchFamily="34" charset="0"/>
              </a:rPr>
              <a:t>TTS: Wirkstoff in Pflaster (systemische Wirkung) </a:t>
            </a:r>
            <a:endParaRPr lang="de-DE" sz="2000" b="0" i="0" u="none" strike="noStrike" baseline="0" dirty="0">
              <a:solidFill>
                <a:srgbClr val="000000"/>
              </a:solidFill>
              <a:latin typeface="Calibri" panose="020F0502020204030204" pitchFamily="34" charset="0"/>
            </a:endParaRPr>
          </a:p>
        </p:txBody>
      </p:sp>
      <p:pic>
        <p:nvPicPr>
          <p:cNvPr id="5" name="Grafik 4">
            <a:extLst>
              <a:ext uri="{FF2B5EF4-FFF2-40B4-BE49-F238E27FC236}">
                <a16:creationId xmlns:a16="http://schemas.microsoft.com/office/drawing/2014/main" id="{F0A990F5-D949-72A5-C9E6-D72447D2091B}"/>
              </a:ext>
            </a:extLst>
          </p:cNvPr>
          <p:cNvPicPr>
            <a:picLocks noChangeAspect="1"/>
          </p:cNvPicPr>
          <p:nvPr/>
        </p:nvPicPr>
        <p:blipFill>
          <a:blip r:embed="rId2"/>
          <a:stretch>
            <a:fillRect/>
          </a:stretch>
        </p:blipFill>
        <p:spPr>
          <a:xfrm>
            <a:off x="249918" y="1996032"/>
            <a:ext cx="2681541" cy="3178123"/>
          </a:xfrm>
          <a:prstGeom prst="rect">
            <a:avLst/>
          </a:prstGeom>
        </p:spPr>
      </p:pic>
      <p:sp>
        <p:nvSpPr>
          <p:cNvPr id="7" name="Textfeld 6">
            <a:extLst>
              <a:ext uri="{FF2B5EF4-FFF2-40B4-BE49-F238E27FC236}">
                <a16:creationId xmlns:a16="http://schemas.microsoft.com/office/drawing/2014/main" id="{6CE21036-5074-462D-5286-FE6121100F94}"/>
              </a:ext>
            </a:extLst>
          </p:cNvPr>
          <p:cNvSpPr txBox="1"/>
          <p:nvPr/>
        </p:nvSpPr>
        <p:spPr>
          <a:xfrm rot="10800000" flipV="1">
            <a:off x="619801" y="5117494"/>
            <a:ext cx="9753296" cy="954107"/>
          </a:xfrm>
          <a:prstGeom prst="rect">
            <a:avLst/>
          </a:prstGeom>
          <a:noFill/>
        </p:spPr>
        <p:txBody>
          <a:bodyPr wrap="square">
            <a:spAutoFit/>
          </a:bodyPr>
          <a:lstStyle/>
          <a:p>
            <a:r>
              <a:rPr lang="de-DE" sz="2000" b="0" i="0" u="none" strike="noStrike" baseline="0" dirty="0">
                <a:solidFill>
                  <a:srgbClr val="000000"/>
                </a:solidFill>
                <a:latin typeface="Calibri" panose="020F0502020204030204" pitchFamily="34" charset="0"/>
              </a:rPr>
              <a:t>Arzneimittelformen zur Anwendung auf der Haut </a:t>
            </a:r>
          </a:p>
          <a:p>
            <a:r>
              <a:rPr lang="de-DE" sz="1800" b="0" i="0" u="none" strike="noStrike" baseline="0" dirty="0">
                <a:solidFill>
                  <a:srgbClr val="000000"/>
                </a:solidFill>
                <a:latin typeface="Calibri" panose="020F0502020204030204" pitchFamily="34" charset="0"/>
              </a:rPr>
              <a:t>Anwendung auf der Haut = </a:t>
            </a:r>
            <a:r>
              <a:rPr lang="de-DE" sz="1800" b="0" i="0" u="none" strike="noStrike" baseline="0" dirty="0" err="1">
                <a:solidFill>
                  <a:srgbClr val="000000"/>
                </a:solidFill>
                <a:latin typeface="Calibri" panose="020F0502020204030204" pitchFamily="34" charset="0"/>
              </a:rPr>
              <a:t>cutane</a:t>
            </a:r>
            <a:r>
              <a:rPr lang="de-DE" sz="1800" b="0" i="0" u="none" strike="noStrike" baseline="0" dirty="0">
                <a:solidFill>
                  <a:srgbClr val="000000"/>
                </a:solidFill>
                <a:latin typeface="Calibri" panose="020F0502020204030204" pitchFamily="34" charset="0"/>
              </a:rPr>
              <a:t> (</a:t>
            </a:r>
            <a:r>
              <a:rPr lang="de-DE" sz="1800" b="0" i="0" u="none" strike="noStrike" baseline="0" dirty="0" err="1">
                <a:solidFill>
                  <a:srgbClr val="000000"/>
                </a:solidFill>
                <a:latin typeface="Calibri" panose="020F0502020204030204" pitchFamily="34" charset="0"/>
              </a:rPr>
              <a:t>cutis</a:t>
            </a:r>
            <a:r>
              <a:rPr lang="de-DE" sz="1800" b="0" i="0" u="none" strike="noStrike" baseline="0" dirty="0">
                <a:solidFill>
                  <a:srgbClr val="000000"/>
                </a:solidFill>
                <a:latin typeface="Calibri" panose="020F0502020204030204" pitchFamily="34" charset="0"/>
              </a:rPr>
              <a:t>, die Haut) Applikation (Verabreichung): </a:t>
            </a:r>
          </a:p>
          <a:p>
            <a:r>
              <a:rPr lang="de-DE" sz="1800" b="0" i="0" u="none" strike="noStrike" baseline="0" dirty="0" err="1">
                <a:solidFill>
                  <a:srgbClr val="000000"/>
                </a:solidFill>
                <a:latin typeface="Calibri" panose="020F0502020204030204" pitchFamily="34" charset="0"/>
              </a:rPr>
              <a:t>Cutane</a:t>
            </a:r>
            <a:r>
              <a:rPr lang="de-DE" sz="1800" b="0" i="0" u="none" strike="noStrike" baseline="0" dirty="0">
                <a:solidFill>
                  <a:srgbClr val="000000"/>
                </a:solidFill>
                <a:latin typeface="Calibri" panose="020F0502020204030204" pitchFamily="34" charset="0"/>
              </a:rPr>
              <a:t> Applikation </a:t>
            </a:r>
            <a:endParaRPr lang="de-DE" dirty="0"/>
          </a:p>
        </p:txBody>
      </p:sp>
      <p:pic>
        <p:nvPicPr>
          <p:cNvPr id="10242" name="Picture 2" descr="Betacap Kopfhaut Anwendung 0,1% Betamethason kutane Lösung, blaue Flasche  und Paket Stockfotografie - Alamy">
            <a:extLst>
              <a:ext uri="{FF2B5EF4-FFF2-40B4-BE49-F238E27FC236}">
                <a16:creationId xmlns:a16="http://schemas.microsoft.com/office/drawing/2014/main" id="{69C799A7-B53B-6694-A4EE-DD1CFAE68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3453" y="4217381"/>
            <a:ext cx="25336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albfeste Zubereitungen: Die Grundlage machts | PTA-Forum">
            <a:extLst>
              <a:ext uri="{FF2B5EF4-FFF2-40B4-BE49-F238E27FC236}">
                <a16:creationId xmlns:a16="http://schemas.microsoft.com/office/drawing/2014/main" id="{E44FE983-E451-BA0B-0478-CBDA5EB45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2676524"/>
            <a:ext cx="4522134" cy="207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628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C2AAC71-D9D9-6785-BC0E-B659B9F9725D}"/>
              </a:ext>
            </a:extLst>
          </p:cNvPr>
          <p:cNvSpPr txBox="1"/>
          <p:nvPr/>
        </p:nvSpPr>
        <p:spPr>
          <a:xfrm>
            <a:off x="267628" y="144966"/>
            <a:ext cx="11508059" cy="1938992"/>
          </a:xfrm>
          <a:prstGeom prst="rect">
            <a:avLst/>
          </a:prstGeom>
          <a:noFill/>
        </p:spPr>
        <p:txBody>
          <a:bodyPr wrap="square">
            <a:spAutoFit/>
          </a:bodyPr>
          <a:lstStyle/>
          <a:p>
            <a:r>
              <a:rPr lang="de-DE" sz="2000" b="0" i="1" u="none" strike="noStrike" baseline="0" dirty="0">
                <a:solidFill>
                  <a:srgbClr val="FF0000"/>
                </a:solidFill>
                <a:latin typeface="Calibri" panose="020F0502020204030204" pitchFamily="34" charset="0"/>
              </a:rPr>
              <a:t>Puder</a:t>
            </a:r>
            <a:r>
              <a:rPr lang="de-DE" sz="1800" b="0" i="1"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Haft-, Streufähigkeit, </a:t>
            </a:r>
            <a:r>
              <a:rPr lang="de-DE" sz="1800" b="0" i="0" u="none" strike="noStrike" baseline="0" dirty="0" err="1">
                <a:solidFill>
                  <a:srgbClr val="000000"/>
                </a:solidFill>
                <a:latin typeface="Calibri" panose="020F0502020204030204" pitchFamily="34" charset="0"/>
              </a:rPr>
              <a:t>ZnO</a:t>
            </a:r>
            <a:r>
              <a:rPr lang="de-DE" sz="1800" b="0" i="0" u="none" strike="noStrike" baseline="0" dirty="0">
                <a:solidFill>
                  <a:srgbClr val="000000"/>
                </a:solidFill>
                <a:latin typeface="Calibri" panose="020F0502020204030204" pitchFamily="34" charset="0"/>
              </a:rPr>
              <a:t>, </a:t>
            </a:r>
            <a:r>
              <a:rPr lang="de-DE" sz="1800" b="0" i="0" u="none" strike="noStrike" baseline="0" dirty="0" err="1">
                <a:solidFill>
                  <a:srgbClr val="000000"/>
                </a:solidFill>
                <a:latin typeface="Calibri" panose="020F0502020204030204" pitchFamily="34" charset="0"/>
              </a:rPr>
              <a:t>Talcum</a:t>
            </a:r>
            <a:r>
              <a:rPr lang="de-DE" sz="1800" b="0" i="0" u="none" strike="noStrike" baseline="0" dirty="0">
                <a:solidFill>
                  <a:srgbClr val="000000"/>
                </a:solidFill>
                <a:latin typeface="Calibri" panose="020F0502020204030204" pitchFamily="34" charset="0"/>
              </a:rPr>
              <a:t> </a:t>
            </a:r>
          </a:p>
          <a:p>
            <a:r>
              <a:rPr lang="de-DE" sz="2000" b="0" i="0" u="none" strike="noStrike" baseline="0" dirty="0">
                <a:solidFill>
                  <a:srgbClr val="FF0000"/>
                </a:solidFill>
                <a:latin typeface="Calibri" panose="020F0502020204030204" pitchFamily="34" charset="0"/>
              </a:rPr>
              <a:t>Pasten</a:t>
            </a:r>
            <a:r>
              <a:rPr lang="de-DE" sz="2000" b="0" i="0"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Fettsalbe, Salbe, Creme, Gel, Milch, Lotion </a:t>
            </a:r>
          </a:p>
          <a:p>
            <a:r>
              <a:rPr lang="de-DE" sz="2000" b="0" i="1" u="none" strike="noStrike" baseline="0" dirty="0">
                <a:solidFill>
                  <a:srgbClr val="FF0000"/>
                </a:solidFill>
                <a:latin typeface="Calibri" panose="020F0502020204030204" pitchFamily="34" charset="0"/>
              </a:rPr>
              <a:t>Emulsion</a:t>
            </a:r>
            <a:r>
              <a:rPr lang="de-DE" sz="2000" b="0" i="1"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2 Phasen </a:t>
            </a:r>
          </a:p>
          <a:p>
            <a:r>
              <a:rPr lang="de-DE" sz="2000" b="0" i="1" u="none" strike="noStrike" baseline="0" dirty="0">
                <a:solidFill>
                  <a:srgbClr val="FF0000"/>
                </a:solidFill>
                <a:latin typeface="Calibri" panose="020F0502020204030204" pitchFamily="34" charset="0"/>
              </a:rPr>
              <a:t>Suspension: </a:t>
            </a:r>
            <a:r>
              <a:rPr lang="de-DE" sz="1800" b="0" i="0" u="none" strike="noStrike" baseline="0" dirty="0">
                <a:solidFill>
                  <a:srgbClr val="000000"/>
                </a:solidFill>
                <a:latin typeface="Calibri" panose="020F0502020204030204" pitchFamily="34" charset="0"/>
              </a:rPr>
              <a:t>Aufschwemmung von unlöslichen Feststoffteilchen in Flüssigkeit </a:t>
            </a:r>
          </a:p>
          <a:p>
            <a:r>
              <a:rPr lang="de-DE" sz="2000" b="0" i="1" u="none" strike="noStrike" baseline="0" dirty="0">
                <a:solidFill>
                  <a:srgbClr val="FF0000"/>
                </a:solidFill>
                <a:latin typeface="Calibri" panose="020F0502020204030204" pitchFamily="34" charset="0"/>
              </a:rPr>
              <a:t>TTS: </a:t>
            </a:r>
            <a:r>
              <a:rPr lang="de-DE" sz="1800" b="0" i="0" u="none" strike="noStrike" baseline="0" dirty="0">
                <a:solidFill>
                  <a:srgbClr val="000000"/>
                </a:solidFill>
                <a:latin typeface="Calibri" panose="020F0502020204030204" pitchFamily="34" charset="0"/>
              </a:rPr>
              <a:t>pflasterähnlich, Depot, Hautstelle wechseln </a:t>
            </a:r>
          </a:p>
          <a:p>
            <a:r>
              <a:rPr lang="de-DE" sz="2000" b="0" i="1" u="none" strike="noStrike" baseline="0" dirty="0">
                <a:solidFill>
                  <a:srgbClr val="FF0000"/>
                </a:solidFill>
                <a:latin typeface="Calibri" panose="020F0502020204030204" pitchFamily="34" charset="0"/>
              </a:rPr>
              <a:t>Waschlotionen</a:t>
            </a:r>
            <a:r>
              <a:rPr lang="de-DE" sz="1800" b="0" i="1" u="none" strike="noStrike" baseline="0" dirty="0">
                <a:solidFill>
                  <a:srgbClr val="000000"/>
                </a:solidFill>
                <a:latin typeface="Calibri" panose="020F0502020204030204" pitchFamily="34" charset="0"/>
              </a:rPr>
              <a:t>, Syndets </a:t>
            </a:r>
            <a:r>
              <a:rPr lang="de-DE" sz="1800" b="0" i="0" u="none" strike="noStrike" baseline="0" dirty="0">
                <a:solidFill>
                  <a:srgbClr val="000000"/>
                </a:solidFill>
                <a:latin typeface="Calibri" panose="020F0502020204030204" pitchFamily="34" charset="0"/>
              </a:rPr>
              <a:t>( = synthetische waschaktive Substanzen) </a:t>
            </a:r>
            <a:endParaRPr lang="de-DE" dirty="0"/>
          </a:p>
        </p:txBody>
      </p:sp>
      <p:sp>
        <p:nvSpPr>
          <p:cNvPr id="5" name="Textfeld 4">
            <a:extLst>
              <a:ext uri="{FF2B5EF4-FFF2-40B4-BE49-F238E27FC236}">
                <a16:creationId xmlns:a16="http://schemas.microsoft.com/office/drawing/2014/main" id="{A198A63F-0893-03A7-DF0C-F937093DEFE4}"/>
              </a:ext>
            </a:extLst>
          </p:cNvPr>
          <p:cNvSpPr txBox="1"/>
          <p:nvPr/>
        </p:nvSpPr>
        <p:spPr>
          <a:xfrm>
            <a:off x="356839" y="2274849"/>
            <a:ext cx="11418848" cy="369332"/>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Lokale oder systemische (= den ganzen Organismus betreffend) Wirkung </a:t>
            </a:r>
            <a:endParaRPr lang="de-DE" dirty="0">
              <a:solidFill>
                <a:srgbClr val="FF0000"/>
              </a:solidFill>
            </a:endParaRPr>
          </a:p>
        </p:txBody>
      </p:sp>
      <p:sp>
        <p:nvSpPr>
          <p:cNvPr id="4" name="Textfeld 3">
            <a:extLst>
              <a:ext uri="{FF2B5EF4-FFF2-40B4-BE49-F238E27FC236}">
                <a16:creationId xmlns:a16="http://schemas.microsoft.com/office/drawing/2014/main" id="{5D08C007-4391-6B7B-9178-0D347BC47AFF}"/>
              </a:ext>
            </a:extLst>
          </p:cNvPr>
          <p:cNvSpPr txBox="1"/>
          <p:nvPr/>
        </p:nvSpPr>
        <p:spPr>
          <a:xfrm>
            <a:off x="356839" y="2835072"/>
            <a:ext cx="11508058" cy="3170099"/>
          </a:xfrm>
          <a:prstGeom prst="rect">
            <a:avLst/>
          </a:prstGeom>
          <a:noFill/>
        </p:spPr>
        <p:txBody>
          <a:bodyPr wrap="square">
            <a:spAutoFit/>
          </a:bodyPr>
          <a:lstStyle/>
          <a:p>
            <a:r>
              <a:rPr lang="de-DE" sz="2000" b="0" i="0" u="none" strike="noStrike" baseline="0" dirty="0">
                <a:solidFill>
                  <a:srgbClr val="FF0000"/>
                </a:solidFill>
                <a:latin typeface="Calibri" panose="020F0502020204030204" pitchFamily="34" charset="0"/>
              </a:rPr>
              <a:t>22.2.2. Richtige Anwendung von Arzneien über die Haut </a:t>
            </a: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000000"/>
                </a:solidFill>
                <a:latin typeface="Calibri" panose="020F0502020204030204" pitchFamily="34" charset="0"/>
              </a:rPr>
              <a:t>Keine zusätzlichen Kosmetika &amp; Externa </a:t>
            </a:r>
          </a:p>
          <a:p>
            <a:r>
              <a:rPr lang="de-DE" sz="2000" b="0" i="0" u="none" strike="noStrike" baseline="0" dirty="0">
                <a:solidFill>
                  <a:srgbClr val="000000"/>
                </a:solidFill>
                <a:latin typeface="Courier New" panose="02070309020205020404" pitchFamily="49" charset="0"/>
              </a:rPr>
              <a:t>o Salbenspatel, Wattestäbchen, </a:t>
            </a:r>
            <a:r>
              <a:rPr lang="de-DE" sz="2000" b="0" i="0" u="none" strike="noStrike" baseline="0" dirty="0" err="1">
                <a:solidFill>
                  <a:srgbClr val="000000"/>
                </a:solidFill>
                <a:latin typeface="Courier New" panose="02070309020205020404" pitchFamily="49" charset="0"/>
              </a:rPr>
              <a:t>Eincremebänder</a:t>
            </a:r>
            <a:r>
              <a:rPr lang="de-DE" sz="2000" b="0" i="0" u="none" strike="noStrike" baseline="0" dirty="0">
                <a:solidFill>
                  <a:srgbClr val="000000"/>
                </a:solidFill>
                <a:latin typeface="Courier New" panose="02070309020205020404" pitchFamily="49" charset="0"/>
              </a:rPr>
              <a:t> </a:t>
            </a:r>
          </a:p>
          <a:p>
            <a:r>
              <a:rPr lang="de-DE" sz="2000" b="0" i="0" u="none" strike="noStrike" baseline="0" dirty="0">
                <a:solidFill>
                  <a:srgbClr val="000000"/>
                </a:solidFill>
                <a:latin typeface="Courier New" panose="02070309020205020404" pitchFamily="49" charset="0"/>
              </a:rPr>
              <a:t>o </a:t>
            </a:r>
            <a:r>
              <a:rPr lang="de-DE" sz="2000" b="0" i="0" u="none" strike="noStrike" baseline="0" dirty="0" err="1">
                <a:solidFill>
                  <a:srgbClr val="000000"/>
                </a:solidFill>
                <a:latin typeface="Courier New" panose="02070309020205020404" pitchFamily="49" charset="0"/>
              </a:rPr>
              <a:t>Tubenquetscher</a:t>
            </a:r>
            <a:r>
              <a:rPr lang="de-DE" sz="2000" b="0" i="0" u="none" strike="noStrike" baseline="0" dirty="0">
                <a:solidFill>
                  <a:srgbClr val="000000"/>
                </a:solidFill>
                <a:latin typeface="Courier New" panose="02070309020205020404" pitchFamily="49" charset="0"/>
              </a:rPr>
              <a:t>, Drehschlüssel </a:t>
            </a:r>
          </a:p>
          <a:p>
            <a:r>
              <a:rPr lang="de-DE" sz="2000" b="0" i="0" u="none" strike="noStrike" baseline="0" dirty="0">
                <a:solidFill>
                  <a:srgbClr val="000000"/>
                </a:solidFill>
                <a:latin typeface="Courier New" panose="02070309020205020404" pitchFamily="49" charset="0"/>
              </a:rPr>
              <a:t>o Warnhinweise für Aerosoldosen beachten, 20 bis 30 cm Abstand </a:t>
            </a:r>
          </a:p>
          <a:p>
            <a:r>
              <a:rPr lang="de-DE" sz="2000" b="0" i="0" u="none" strike="noStrike" baseline="0" dirty="0">
                <a:solidFill>
                  <a:srgbClr val="000000"/>
                </a:solidFill>
                <a:latin typeface="Courier New" panose="02070309020205020404" pitchFamily="49" charset="0"/>
              </a:rPr>
              <a:t>o Kreisende Bewegung </a:t>
            </a: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000000"/>
                </a:solidFill>
                <a:latin typeface="Calibri" panose="020F0502020204030204" pitchFamily="34" charset="0"/>
              </a:rPr>
              <a:t>Schaum-, Puder-, Salbensprays schütteln </a:t>
            </a:r>
          </a:p>
          <a:p>
            <a:r>
              <a:rPr lang="de-DE" sz="2000" b="0" i="0" u="none" strike="noStrike" baseline="0" dirty="0">
                <a:solidFill>
                  <a:srgbClr val="000000"/>
                </a:solidFill>
                <a:latin typeface="Courier New" panose="02070309020205020404" pitchFamily="49" charset="0"/>
              </a:rPr>
              <a:t>o Sprühkopf reinigen </a:t>
            </a:r>
          </a:p>
          <a:p>
            <a:r>
              <a:rPr lang="de-DE" sz="2000" b="0" i="0" u="none" strike="noStrike" baseline="0" dirty="0">
                <a:solidFill>
                  <a:srgbClr val="000000"/>
                </a:solidFill>
                <a:latin typeface="Courier New" panose="02070309020205020404" pitchFamily="49" charset="0"/>
              </a:rPr>
              <a:t>o Okklusivbedingungen nur auf ärztliche Anweisung </a:t>
            </a:r>
          </a:p>
          <a:p>
            <a:r>
              <a:rPr lang="de-DE" sz="2000" b="0" i="0" u="none" strike="noStrike" baseline="0" dirty="0">
                <a:solidFill>
                  <a:srgbClr val="000000"/>
                </a:solidFill>
                <a:latin typeface="Courier New" panose="02070309020205020404" pitchFamily="49" charset="0"/>
              </a:rPr>
              <a:t>o </a:t>
            </a:r>
            <a:r>
              <a:rPr lang="de-DE" sz="2000" b="0" i="0" u="none" strike="noStrike" baseline="0" dirty="0">
                <a:solidFill>
                  <a:srgbClr val="FF0000"/>
                </a:solidFill>
                <a:latin typeface="Courier New" panose="02070309020205020404" pitchFamily="49" charset="0"/>
              </a:rPr>
              <a:t>Applikation von TTS</a:t>
            </a:r>
            <a:endParaRPr lang="de-DE" sz="1800" b="0" i="0" u="none" strike="noStrike" baseline="0" dirty="0">
              <a:solidFill>
                <a:srgbClr val="000000"/>
              </a:solidFill>
              <a:latin typeface="Courier New" panose="02070309020205020404" pitchFamily="49" charset="0"/>
            </a:endParaRPr>
          </a:p>
        </p:txBody>
      </p:sp>
      <p:pic>
        <p:nvPicPr>
          <p:cNvPr id="6" name="Grafik 5">
            <a:extLst>
              <a:ext uri="{FF2B5EF4-FFF2-40B4-BE49-F238E27FC236}">
                <a16:creationId xmlns:a16="http://schemas.microsoft.com/office/drawing/2014/main" id="{744E236B-DF69-E402-3D9B-76228CC407AC}"/>
              </a:ext>
            </a:extLst>
          </p:cNvPr>
          <p:cNvPicPr>
            <a:picLocks noChangeAspect="1"/>
          </p:cNvPicPr>
          <p:nvPr/>
        </p:nvPicPr>
        <p:blipFill>
          <a:blip r:embed="rId2"/>
          <a:stretch>
            <a:fillRect/>
          </a:stretch>
        </p:blipFill>
        <p:spPr>
          <a:xfrm flipH="1">
            <a:off x="9092112" y="2459515"/>
            <a:ext cx="1960096" cy="1569639"/>
          </a:xfrm>
          <a:prstGeom prst="rect">
            <a:avLst/>
          </a:prstGeom>
        </p:spPr>
      </p:pic>
    </p:spTree>
    <p:extLst>
      <p:ext uri="{BB962C8B-B14F-4D97-AF65-F5344CB8AC3E}">
        <p14:creationId xmlns:p14="http://schemas.microsoft.com/office/powerpoint/2010/main" val="3013428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4BDAF5F-D4BF-BF00-4B90-F2EDA72B04E3}"/>
              </a:ext>
            </a:extLst>
          </p:cNvPr>
          <p:cNvSpPr txBox="1"/>
          <p:nvPr/>
        </p:nvSpPr>
        <p:spPr>
          <a:xfrm>
            <a:off x="178420" y="211875"/>
            <a:ext cx="11853745" cy="6740307"/>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22.2.4. Richtige Anwendung von Transdermalen therapeutischen Systemen (TTS) </a:t>
            </a:r>
          </a:p>
          <a:p>
            <a:r>
              <a:rPr lang="de-DE" sz="1800" b="0" i="0" u="none" strike="noStrike" baseline="0" dirty="0">
                <a:solidFill>
                  <a:srgbClr val="000000"/>
                </a:solidFill>
                <a:latin typeface="Courier New" panose="02070309020205020404" pitchFamily="49" charset="0"/>
              </a:rPr>
              <a:t>Schutzbeutel öffnen, Schutzfolie entfernen </a:t>
            </a:r>
          </a:p>
          <a:p>
            <a:r>
              <a:rPr lang="de-DE" sz="1800" b="0" i="0" u="none" strike="noStrike" baseline="0" dirty="0">
                <a:solidFill>
                  <a:srgbClr val="000000"/>
                </a:solidFill>
                <a:latin typeface="Calibri" panose="020F0502020204030204" pitchFamily="34" charset="0"/>
              </a:rPr>
              <a:t>Pflaster auf saubere, fettfreie, unverletzte, unbehaarte Stelle kleben (Haare ev. mit Schere entfernen, nicht rasieren!) </a:t>
            </a:r>
          </a:p>
          <a:p>
            <a:r>
              <a:rPr lang="de-DE" sz="1800" b="0" i="0" u="none" strike="noStrike" baseline="0" dirty="0">
                <a:solidFill>
                  <a:srgbClr val="000000"/>
                </a:solidFill>
                <a:latin typeface="Courier New" panose="02070309020205020404" pitchFamily="49" charset="0"/>
              </a:rPr>
              <a:t>Keine Cremes, Lotionen, Öle, Puder</a:t>
            </a:r>
          </a:p>
          <a:p>
            <a:r>
              <a:rPr lang="de-DE" sz="1800" b="0" i="0" u="none" strike="noStrike" baseline="0" dirty="0">
                <a:solidFill>
                  <a:srgbClr val="000000"/>
                </a:solidFill>
                <a:latin typeface="Courier New" panose="02070309020205020404" pitchFamily="49" charset="0"/>
              </a:rPr>
              <a:t>Aufkleben ohne Klebefläche anzufassen </a:t>
            </a:r>
          </a:p>
          <a:p>
            <a:r>
              <a:rPr lang="de-DE" sz="1800" b="0" i="0" u="none" strike="noStrike" baseline="0" dirty="0">
                <a:solidFill>
                  <a:srgbClr val="000000"/>
                </a:solidFill>
                <a:latin typeface="Calibri" panose="020F0502020204030204" pitchFamily="34" charset="0"/>
              </a:rPr>
              <a:t>10-30 Sekunden mit der flachen Hand andrücken </a:t>
            </a:r>
          </a:p>
          <a:p>
            <a:r>
              <a:rPr lang="de-DE" sz="1800" b="0" i="0" u="none" strike="noStrike" baseline="0" dirty="0">
                <a:solidFill>
                  <a:srgbClr val="000000"/>
                </a:solidFill>
                <a:latin typeface="Calibri" panose="020F0502020204030204" pitchFamily="34" charset="0"/>
              </a:rPr>
              <a:t>Hautstelle wechseln (das Pflaster nie immer auf dieselbe Stelle kleben) </a:t>
            </a:r>
          </a:p>
          <a:p>
            <a:r>
              <a:rPr lang="de-DE" sz="1800" b="0" i="0" u="none" strike="noStrike" baseline="0">
                <a:solidFill>
                  <a:srgbClr val="000000"/>
                </a:solidFill>
                <a:latin typeface="Calibri" panose="020F0502020204030204" pitchFamily="34" charset="0"/>
              </a:rPr>
              <a:t>Matrixpflaster </a:t>
            </a:r>
            <a:r>
              <a:rPr lang="de-DE" sz="1800" b="0" i="0" u="none" strike="noStrike" baseline="0" dirty="0">
                <a:solidFill>
                  <a:srgbClr val="000000"/>
                </a:solidFill>
                <a:latin typeface="Calibri" panose="020F0502020204030204" pitchFamily="34" charset="0"/>
              </a:rPr>
              <a:t>dürfen zugeschnitten werden, Depotpflaster nicht zuschneiden </a:t>
            </a:r>
          </a:p>
          <a:p>
            <a:r>
              <a:rPr lang="de-DE" sz="1800" b="0" i="0" u="none" strike="noStrike" baseline="0" dirty="0">
                <a:solidFill>
                  <a:srgbClr val="000000"/>
                </a:solidFill>
                <a:latin typeface="Courier New" panose="02070309020205020404" pitchFamily="49" charset="0"/>
              </a:rPr>
              <a:t>Korrekte Entsorgung Altmedikamente </a:t>
            </a: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latin typeface="Courier New" panose="02070309020205020404" pitchFamily="49" charset="0"/>
            </a:endParaRPr>
          </a:p>
          <a:p>
            <a:r>
              <a:rPr lang="de-DE" sz="1800" b="0" i="0" u="none" strike="noStrike" baseline="0" dirty="0">
                <a:solidFill>
                  <a:srgbClr val="000000"/>
                </a:solidFill>
                <a:latin typeface="Calibri" panose="020F0502020204030204" pitchFamily="34" charset="0"/>
              </a:rPr>
              <a:t>  Diskret , Kein first-pass-Effekt </a:t>
            </a: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ourier New" panose="02070309020205020404" pitchFamily="49" charset="0"/>
            </a:endParaRPr>
          </a:p>
        </p:txBody>
      </p:sp>
      <p:graphicFrame>
        <p:nvGraphicFramePr>
          <p:cNvPr id="4" name="Tabelle 4">
            <a:extLst>
              <a:ext uri="{FF2B5EF4-FFF2-40B4-BE49-F238E27FC236}">
                <a16:creationId xmlns:a16="http://schemas.microsoft.com/office/drawing/2014/main" id="{1474102D-C0E0-C1B8-CD4C-2A702EDD0E6C}"/>
              </a:ext>
            </a:extLst>
          </p:cNvPr>
          <p:cNvGraphicFramePr>
            <a:graphicFrameLocks noGrp="1"/>
          </p:cNvGraphicFramePr>
          <p:nvPr>
            <p:extLst>
              <p:ext uri="{D42A27DB-BD31-4B8C-83A1-F6EECF244321}">
                <p14:modId xmlns:p14="http://schemas.microsoft.com/office/powerpoint/2010/main" val="824763641"/>
              </p:ext>
            </p:extLst>
          </p:nvPr>
        </p:nvGraphicFramePr>
        <p:xfrm>
          <a:off x="315951" y="2754352"/>
          <a:ext cx="11560098" cy="3160261"/>
        </p:xfrm>
        <a:graphic>
          <a:graphicData uri="http://schemas.openxmlformats.org/drawingml/2006/table">
            <a:tbl>
              <a:tblPr firstRow="1" bandRow="1">
                <a:tableStyleId>{5C22544A-7EE6-4342-B048-85BDC9FD1C3A}</a:tableStyleId>
              </a:tblPr>
              <a:tblGrid>
                <a:gridCol w="5780049">
                  <a:extLst>
                    <a:ext uri="{9D8B030D-6E8A-4147-A177-3AD203B41FA5}">
                      <a16:colId xmlns:a16="http://schemas.microsoft.com/office/drawing/2014/main" val="4140023177"/>
                    </a:ext>
                  </a:extLst>
                </a:gridCol>
                <a:gridCol w="5780049">
                  <a:extLst>
                    <a:ext uri="{9D8B030D-6E8A-4147-A177-3AD203B41FA5}">
                      <a16:colId xmlns:a16="http://schemas.microsoft.com/office/drawing/2014/main" val="1711258798"/>
                    </a:ext>
                  </a:extLst>
                </a:gridCol>
              </a:tblGrid>
              <a:tr h="395033">
                <a:tc>
                  <a:txBody>
                    <a:bodyPr/>
                    <a:lstStyle/>
                    <a:p>
                      <a:r>
                        <a:rPr lang="de-DE" sz="1800" b="0" i="0" u="none" strike="noStrike" baseline="0" dirty="0">
                          <a:solidFill>
                            <a:srgbClr val="000000"/>
                          </a:solidFill>
                          <a:latin typeface="Calibri" panose="020F0502020204030204" pitchFamily="34" charset="0"/>
                        </a:rPr>
                        <a:t> Vorteile </a:t>
                      </a:r>
                      <a:endParaRPr lang="de-DE" dirty="0"/>
                    </a:p>
                  </a:txBody>
                  <a:tcPr/>
                </a:tc>
                <a:tc>
                  <a:txBody>
                    <a:bodyPr/>
                    <a:lstStyle/>
                    <a:p>
                      <a:r>
                        <a:rPr lang="de-DE" sz="1800" b="0" i="0" u="none" strike="noStrike" baseline="0" dirty="0">
                          <a:solidFill>
                            <a:srgbClr val="000000"/>
                          </a:solidFill>
                          <a:latin typeface="Calibri" panose="020F0502020204030204" pitchFamily="34" charset="0"/>
                        </a:rPr>
                        <a:t>Nachteile </a:t>
                      </a:r>
                      <a:endParaRPr lang="de-DE" dirty="0"/>
                    </a:p>
                  </a:txBody>
                  <a:tcPr/>
                </a:tc>
                <a:extLst>
                  <a:ext uri="{0D108BD9-81ED-4DB2-BD59-A6C34878D82A}">
                    <a16:rowId xmlns:a16="http://schemas.microsoft.com/office/drawing/2014/main" val="3766537203"/>
                  </a:ext>
                </a:extLst>
              </a:tr>
              <a:tr h="691307">
                <a:tc>
                  <a:txBody>
                    <a:bodyPr/>
                    <a:lstStyle/>
                    <a:p>
                      <a:r>
                        <a:rPr lang="de-DE" sz="1800" b="0" i="0" u="none" strike="noStrike" baseline="0" dirty="0">
                          <a:solidFill>
                            <a:srgbClr val="000000"/>
                          </a:solidFill>
                          <a:latin typeface="Calibri" panose="020F0502020204030204" pitchFamily="34" charset="0"/>
                        </a:rPr>
                        <a:t>Depotform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Hautreizungen </a:t>
                      </a:r>
                    </a:p>
                    <a:p>
                      <a:endParaRPr lang="de-DE" dirty="0"/>
                    </a:p>
                  </a:txBody>
                  <a:tcPr/>
                </a:tc>
                <a:extLst>
                  <a:ext uri="{0D108BD9-81ED-4DB2-BD59-A6C34878D82A}">
                    <a16:rowId xmlns:a16="http://schemas.microsoft.com/office/drawing/2014/main" val="3214963894"/>
                  </a:ext>
                </a:extLst>
              </a:tr>
              <a:tr h="691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Gezielte Wirkstoffabgabe </a:t>
                      </a:r>
                    </a:p>
                    <a:p>
                      <a:endParaRPr lang="de-DE" dirty="0"/>
                    </a:p>
                  </a:txBody>
                  <a:tcPr/>
                </a:tc>
                <a:tc>
                  <a:txBody>
                    <a:bodyPr/>
                    <a:lstStyle/>
                    <a:p>
                      <a:r>
                        <a:rPr lang="de-DE" sz="1800" b="0" i="0" u="none" strike="noStrike" baseline="0" dirty="0">
                          <a:solidFill>
                            <a:srgbClr val="000000"/>
                          </a:solidFill>
                          <a:latin typeface="Calibri" panose="020F0502020204030204" pitchFamily="34" charset="0"/>
                        </a:rPr>
                        <a:t>Der Wirkstoffspiegel im Körper wird häufig nicht erreicht </a:t>
                      </a:r>
                      <a:endParaRPr lang="de-DE" dirty="0"/>
                    </a:p>
                  </a:txBody>
                  <a:tcPr/>
                </a:tc>
                <a:extLst>
                  <a:ext uri="{0D108BD9-81ED-4DB2-BD59-A6C34878D82A}">
                    <a16:rowId xmlns:a16="http://schemas.microsoft.com/office/drawing/2014/main" val="567380469"/>
                  </a:ext>
                </a:extLst>
              </a:tr>
              <a:tr h="691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Gleichförmige Wirkstoffabgabe </a:t>
                      </a:r>
                    </a:p>
                    <a:p>
                      <a:endParaRPr lang="de-DE" dirty="0"/>
                    </a:p>
                  </a:txBody>
                  <a:tcPr/>
                </a:tc>
                <a:tc>
                  <a:txBody>
                    <a:bodyPr/>
                    <a:lstStyle/>
                    <a:p>
                      <a:endParaRPr lang="de-DE"/>
                    </a:p>
                  </a:txBody>
                  <a:tcPr/>
                </a:tc>
                <a:extLst>
                  <a:ext uri="{0D108BD9-81ED-4DB2-BD59-A6C34878D82A}">
                    <a16:rowId xmlns:a16="http://schemas.microsoft.com/office/drawing/2014/main" val="3183946155"/>
                  </a:ext>
                </a:extLst>
              </a:tr>
              <a:tr h="691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Kontinuierliche Wirkstoffabgabe </a:t>
                      </a:r>
                    </a:p>
                    <a:p>
                      <a:endParaRPr lang="de-DE" dirty="0"/>
                    </a:p>
                  </a:txBody>
                  <a:tcPr/>
                </a:tc>
                <a:tc>
                  <a:txBody>
                    <a:bodyPr/>
                    <a:lstStyle/>
                    <a:p>
                      <a:endParaRPr lang="de-DE" dirty="0"/>
                    </a:p>
                  </a:txBody>
                  <a:tcPr/>
                </a:tc>
                <a:extLst>
                  <a:ext uri="{0D108BD9-81ED-4DB2-BD59-A6C34878D82A}">
                    <a16:rowId xmlns:a16="http://schemas.microsoft.com/office/drawing/2014/main" val="3224240169"/>
                  </a:ext>
                </a:extLst>
              </a:tr>
            </a:tbl>
          </a:graphicData>
        </a:graphic>
      </p:graphicFrame>
    </p:spTree>
    <p:extLst>
      <p:ext uri="{BB962C8B-B14F-4D97-AF65-F5344CB8AC3E}">
        <p14:creationId xmlns:p14="http://schemas.microsoft.com/office/powerpoint/2010/main" val="301630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79966C3-EB69-C347-B4D6-F19B985F9021}"/>
              </a:ext>
            </a:extLst>
          </p:cNvPr>
          <p:cNvSpPr txBox="1"/>
          <p:nvPr/>
        </p:nvSpPr>
        <p:spPr>
          <a:xfrm>
            <a:off x="211873" y="301083"/>
            <a:ext cx="8929338" cy="369332"/>
          </a:xfrm>
          <a:prstGeom prst="rect">
            <a:avLst/>
          </a:prstGeom>
          <a:noFill/>
        </p:spPr>
        <p:txBody>
          <a:bodyPr wrap="square">
            <a:spAutoFit/>
          </a:bodyPr>
          <a:lstStyle/>
          <a:p>
            <a:r>
              <a:rPr lang="de-DE" dirty="0"/>
              <a:t>Interdisziplinär“: bedeutet …</a:t>
            </a:r>
          </a:p>
        </p:txBody>
      </p:sp>
      <p:sp>
        <p:nvSpPr>
          <p:cNvPr id="6" name="Textfeld 5">
            <a:extLst>
              <a:ext uri="{FF2B5EF4-FFF2-40B4-BE49-F238E27FC236}">
                <a16:creationId xmlns:a16="http://schemas.microsoft.com/office/drawing/2014/main" id="{979D406F-A289-2CEC-7C22-5DE3BE7C53B5}"/>
              </a:ext>
            </a:extLst>
          </p:cNvPr>
          <p:cNvSpPr txBox="1"/>
          <p:nvPr/>
        </p:nvSpPr>
        <p:spPr>
          <a:xfrm>
            <a:off x="1537117" y="3765450"/>
            <a:ext cx="9117765" cy="369332"/>
          </a:xfrm>
          <a:prstGeom prst="rect">
            <a:avLst/>
          </a:prstGeom>
          <a:noFill/>
        </p:spPr>
        <p:txBody>
          <a:bodyPr wrap="square">
            <a:spAutoFit/>
          </a:bodyPr>
          <a:lstStyle/>
          <a:p>
            <a:r>
              <a:rPr lang="de-DE" dirty="0"/>
              <a:t>.</a:t>
            </a:r>
          </a:p>
        </p:txBody>
      </p:sp>
      <p:pic>
        <p:nvPicPr>
          <p:cNvPr id="5" name="Grafik 4" descr="Ein Bild, das Clipart, Kinderkunst, Grafiken, Darstellung enthält.&#10;&#10;Automatisch generierte Beschreibung">
            <a:extLst>
              <a:ext uri="{FF2B5EF4-FFF2-40B4-BE49-F238E27FC236}">
                <a16:creationId xmlns:a16="http://schemas.microsoft.com/office/drawing/2014/main" id="{08E6188F-5466-0595-D06D-ADEEFA4F45FF}"/>
              </a:ext>
            </a:extLst>
          </p:cNvPr>
          <p:cNvPicPr>
            <a:picLocks noChangeAspect="1"/>
          </p:cNvPicPr>
          <p:nvPr/>
        </p:nvPicPr>
        <p:blipFill>
          <a:blip r:embed="rId2"/>
          <a:stretch>
            <a:fillRect/>
          </a:stretch>
        </p:blipFill>
        <p:spPr>
          <a:xfrm>
            <a:off x="5591908" y="410130"/>
            <a:ext cx="5817210" cy="3455335"/>
          </a:xfrm>
          <a:prstGeom prst="rect">
            <a:avLst/>
          </a:prstGeom>
        </p:spPr>
      </p:pic>
      <p:pic>
        <p:nvPicPr>
          <p:cNvPr id="3074" name="Picture 2" descr="Interdisziplinäre Kompetenzen: Modellentwicklung und diagnostische Zugänge  | Gruppe. Interaktion. Organisation. Zeitschrift für Angewandte  Organisationspsychologie (GIO)">
            <a:extLst>
              <a:ext uri="{FF2B5EF4-FFF2-40B4-BE49-F238E27FC236}">
                <a16:creationId xmlns:a16="http://schemas.microsoft.com/office/drawing/2014/main" id="{BDA11996-4834-2357-6157-AAA7C60AF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9" y="755066"/>
            <a:ext cx="5281389" cy="272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401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574BC1-0D0E-484B-02B4-89335594FE2A}"/>
              </a:ext>
            </a:extLst>
          </p:cNvPr>
          <p:cNvSpPr txBox="1"/>
          <p:nvPr/>
        </p:nvSpPr>
        <p:spPr>
          <a:xfrm>
            <a:off x="133815" y="323385"/>
            <a:ext cx="11508058" cy="923330"/>
          </a:xfrm>
          <a:prstGeom prst="rect">
            <a:avLst/>
          </a:prstGeom>
          <a:noFill/>
        </p:spPr>
        <p:txBody>
          <a:bodyPr wrap="square">
            <a:spAutoFit/>
          </a:bodyPr>
          <a:lstStyle/>
          <a:p>
            <a:r>
              <a:rPr lang="de-DE" b="0" i="0" dirty="0">
                <a:solidFill>
                  <a:srgbClr val="FF0000"/>
                </a:solidFill>
                <a:effectLst/>
                <a:latin typeface="Google Sans"/>
              </a:rPr>
              <a:t>Der Okklusionseffekt </a:t>
            </a:r>
            <a:r>
              <a:rPr lang="de-DE" b="0" i="0" dirty="0">
                <a:solidFill>
                  <a:srgbClr val="4D5156"/>
                </a:solidFill>
                <a:effectLst/>
                <a:latin typeface="Google Sans"/>
              </a:rPr>
              <a:t>tritt auf, </a:t>
            </a:r>
            <a:r>
              <a:rPr lang="de-DE" b="0" i="0" dirty="0">
                <a:solidFill>
                  <a:srgbClr val="040C28"/>
                </a:solidFill>
                <a:effectLst/>
                <a:latin typeface="Google Sans"/>
              </a:rPr>
              <a:t>wenn Hautoberflächen mit lipophilen Grundlagen (z.B. Vaseline) abgedeckt werden</a:t>
            </a:r>
            <a:r>
              <a:rPr lang="de-DE" b="0" i="0" dirty="0">
                <a:solidFill>
                  <a:srgbClr val="4D5156"/>
                </a:solidFill>
                <a:effectLst/>
                <a:latin typeface="Google Sans"/>
              </a:rPr>
              <a:t>. Dadurch wird der Austritt von Flüssigkeit aus der Haut blockiert, was einen Flüssigkeitsstau im Gewebe zur Folge hat. Dies führt zur Quellung der Haut, was wiederum die Diffusion von Wirkstoffen verbessert.</a:t>
            </a:r>
            <a:endParaRPr lang="de-DE" dirty="0"/>
          </a:p>
        </p:txBody>
      </p:sp>
      <p:pic>
        <p:nvPicPr>
          <p:cNvPr id="2050" name="Picture 2" descr="HydroCort 0,5%">
            <a:extLst>
              <a:ext uri="{FF2B5EF4-FFF2-40B4-BE49-F238E27FC236}">
                <a16:creationId xmlns:a16="http://schemas.microsoft.com/office/drawing/2014/main" id="{B4C27760-2119-B66C-2AB1-1F91B6038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81" y="1561660"/>
            <a:ext cx="1449658" cy="282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kklusion - das Stichwort bei trockener Haut | DAYTOX">
            <a:extLst>
              <a:ext uri="{FF2B5EF4-FFF2-40B4-BE49-F238E27FC236}">
                <a16:creationId xmlns:a16="http://schemas.microsoft.com/office/drawing/2014/main" id="{D3F10330-D758-8DE9-221F-137F36D6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98" y="1932880"/>
            <a:ext cx="3033131" cy="2262884"/>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2CCA916C-FFA5-30E0-283A-C19F511C7C52}"/>
              </a:ext>
            </a:extLst>
          </p:cNvPr>
          <p:cNvPicPr>
            <a:picLocks noChangeAspect="1"/>
          </p:cNvPicPr>
          <p:nvPr/>
        </p:nvPicPr>
        <p:blipFill>
          <a:blip r:embed="rId4"/>
          <a:stretch>
            <a:fillRect/>
          </a:stretch>
        </p:blipFill>
        <p:spPr>
          <a:xfrm>
            <a:off x="7481594" y="1796695"/>
            <a:ext cx="3887839" cy="2585735"/>
          </a:xfrm>
          <a:prstGeom prst="rect">
            <a:avLst/>
          </a:prstGeom>
        </p:spPr>
      </p:pic>
    </p:spTree>
    <p:extLst>
      <p:ext uri="{BB962C8B-B14F-4D97-AF65-F5344CB8AC3E}">
        <p14:creationId xmlns:p14="http://schemas.microsoft.com/office/powerpoint/2010/main" val="7307966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5C2B163-A3B9-4763-F635-F9665A23D7CF}"/>
              </a:ext>
            </a:extLst>
          </p:cNvPr>
          <p:cNvSpPr txBox="1"/>
          <p:nvPr/>
        </p:nvSpPr>
        <p:spPr>
          <a:xfrm>
            <a:off x="323385" y="223025"/>
            <a:ext cx="10727474" cy="5940088"/>
          </a:xfrm>
          <a:prstGeom prst="rect">
            <a:avLst/>
          </a:prstGeom>
          <a:noFill/>
        </p:spPr>
        <p:txBody>
          <a:bodyPr wrap="square">
            <a:spAutoFit/>
          </a:bodyPr>
          <a:lstStyle/>
          <a:p>
            <a:endParaRPr lang="de-DE" sz="2000" b="0" i="0" u="none" strike="noStrike" baseline="0" dirty="0">
              <a:latin typeface="Calibri" panose="020F0502020204030204" pitchFamily="34" charset="0"/>
            </a:endParaRPr>
          </a:p>
          <a:p>
            <a:r>
              <a:rPr lang="de-DE" sz="1800" b="0" i="0" u="none" strike="noStrike" baseline="0" dirty="0" err="1">
                <a:latin typeface="Calibri" panose="020F0502020204030204" pitchFamily="34" charset="0"/>
              </a:rPr>
              <a:t>Cutane</a:t>
            </a:r>
            <a:r>
              <a:rPr lang="de-DE" sz="1800" b="0" i="0" u="none" strike="noStrike" baseline="0" dirty="0">
                <a:latin typeface="Calibri" panose="020F0502020204030204" pitchFamily="34" charset="0"/>
              </a:rPr>
              <a:t> Applikation Vor- &amp; Nachteile </a:t>
            </a:r>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endParaRPr lang="de-DE" sz="1800" b="0" i="0" u="none" strike="noStrike" baseline="0" dirty="0">
              <a:solidFill>
                <a:srgbClr val="000000"/>
              </a:solidFill>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alibri" panose="020F0502020204030204" pitchFamily="34" charset="0"/>
              </a:rPr>
              <a:t>	</a:t>
            </a:r>
          </a:p>
          <a:p>
            <a:endParaRPr lang="de-DE" sz="1800" b="0" i="0" u="none" strike="noStrike" baseline="0" dirty="0">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	</a:t>
            </a:r>
          </a:p>
          <a:p>
            <a:endParaRPr lang="de-DE" sz="1800" b="0" i="0" u="none" strike="noStrike" baseline="0" dirty="0">
              <a:latin typeface="Courier New" panose="02070309020205020404" pitchFamily="49" charset="0"/>
            </a:endParaRPr>
          </a:p>
          <a:p>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	</a:t>
            </a:r>
          </a:p>
        </p:txBody>
      </p:sp>
      <p:graphicFrame>
        <p:nvGraphicFramePr>
          <p:cNvPr id="4" name="Tabelle 4">
            <a:extLst>
              <a:ext uri="{FF2B5EF4-FFF2-40B4-BE49-F238E27FC236}">
                <a16:creationId xmlns:a16="http://schemas.microsoft.com/office/drawing/2014/main" id="{E6978873-CE85-D590-F155-63508BEFF146}"/>
              </a:ext>
            </a:extLst>
          </p:cNvPr>
          <p:cNvGraphicFramePr>
            <a:graphicFrameLocks noGrp="1"/>
          </p:cNvGraphicFramePr>
          <p:nvPr>
            <p:extLst>
              <p:ext uri="{D42A27DB-BD31-4B8C-83A1-F6EECF244321}">
                <p14:modId xmlns:p14="http://schemas.microsoft.com/office/powerpoint/2010/main" val="3526478689"/>
              </p:ext>
            </p:extLst>
          </p:nvPr>
        </p:nvGraphicFramePr>
        <p:xfrm>
          <a:off x="189571" y="1572322"/>
          <a:ext cx="11679044" cy="2821259"/>
        </p:xfrm>
        <a:graphic>
          <a:graphicData uri="http://schemas.openxmlformats.org/drawingml/2006/table">
            <a:tbl>
              <a:tblPr firstRow="1" bandRow="1">
                <a:tableStyleId>{5C22544A-7EE6-4342-B048-85BDC9FD1C3A}</a:tableStyleId>
              </a:tblPr>
              <a:tblGrid>
                <a:gridCol w="5839522">
                  <a:extLst>
                    <a:ext uri="{9D8B030D-6E8A-4147-A177-3AD203B41FA5}">
                      <a16:colId xmlns:a16="http://schemas.microsoft.com/office/drawing/2014/main" val="300679883"/>
                    </a:ext>
                  </a:extLst>
                </a:gridCol>
                <a:gridCol w="5839522">
                  <a:extLst>
                    <a:ext uri="{9D8B030D-6E8A-4147-A177-3AD203B41FA5}">
                      <a16:colId xmlns:a16="http://schemas.microsoft.com/office/drawing/2014/main" val="743145915"/>
                    </a:ext>
                  </a:extLst>
                </a:gridCol>
              </a:tblGrid>
              <a:tr h="472224">
                <a:tc>
                  <a:txBody>
                    <a:bodyPr/>
                    <a:lstStyle/>
                    <a:p>
                      <a:r>
                        <a:rPr lang="de-DE" sz="1800" b="0" i="0" u="none" strike="noStrike" baseline="0" dirty="0">
                          <a:solidFill>
                            <a:srgbClr val="000000"/>
                          </a:solidFill>
                          <a:latin typeface="Calibri" panose="020F0502020204030204" pitchFamily="34" charset="0"/>
                        </a:rPr>
                        <a:t>Vorteile </a:t>
                      </a:r>
                      <a:endParaRPr lang="de-DE" dirty="0"/>
                    </a:p>
                  </a:txBody>
                  <a:tcPr/>
                </a:tc>
                <a:tc>
                  <a:txBody>
                    <a:bodyPr/>
                    <a:lstStyle/>
                    <a:p>
                      <a:r>
                        <a:rPr lang="de-DE" sz="1800" b="0" i="0" u="none" strike="noStrike" baseline="0" dirty="0">
                          <a:solidFill>
                            <a:srgbClr val="000000"/>
                          </a:solidFill>
                          <a:latin typeface="Calibri" panose="020F0502020204030204" pitchFamily="34" charset="0"/>
                        </a:rPr>
                        <a:t>Nachteile 	</a:t>
                      </a:r>
                      <a:endParaRPr lang="de-DE" dirty="0"/>
                    </a:p>
                  </a:txBody>
                  <a:tcPr/>
                </a:tc>
                <a:extLst>
                  <a:ext uri="{0D108BD9-81ED-4DB2-BD59-A6C34878D82A}">
                    <a16:rowId xmlns:a16="http://schemas.microsoft.com/office/drawing/2014/main" val="2270520999"/>
                  </a:ext>
                </a:extLst>
              </a:tr>
              <a:tr h="541330">
                <a:tc>
                  <a:txBody>
                    <a:bodyPr/>
                    <a:lstStyle/>
                    <a:p>
                      <a:r>
                        <a:rPr lang="de-DE" sz="1800" b="0" i="0" u="none" strike="noStrike" baseline="0" dirty="0">
                          <a:solidFill>
                            <a:srgbClr val="000000"/>
                          </a:solidFill>
                          <a:latin typeface="Calibri" panose="020F0502020204030204" pitchFamily="34" charset="0"/>
                        </a:rPr>
                        <a:t>Große Therapeutische Breite </a:t>
                      </a:r>
                      <a:endParaRPr lang="de-DE" dirty="0"/>
                    </a:p>
                  </a:txBody>
                  <a:tcPr/>
                </a:tc>
                <a:tc>
                  <a:txBody>
                    <a:bodyPr/>
                    <a:lstStyle/>
                    <a:p>
                      <a:r>
                        <a:rPr lang="de-DE" sz="1800" b="0" i="0" u="none" strike="noStrike" baseline="0" dirty="0">
                          <a:solidFill>
                            <a:srgbClr val="000000"/>
                          </a:solidFill>
                          <a:latin typeface="Calibri" panose="020F0502020204030204" pitchFamily="34" charset="0"/>
                        </a:rPr>
                        <a:t>Hohe Allergiegefahr </a:t>
                      </a:r>
                      <a:endParaRPr lang="de-DE" dirty="0"/>
                    </a:p>
                  </a:txBody>
                  <a:tcPr/>
                </a:tc>
                <a:extLst>
                  <a:ext uri="{0D108BD9-81ED-4DB2-BD59-A6C34878D82A}">
                    <a16:rowId xmlns:a16="http://schemas.microsoft.com/office/drawing/2014/main" val="975420829"/>
                  </a:ext>
                </a:extLst>
              </a:tr>
              <a:tr h="541330">
                <a:tc>
                  <a:txBody>
                    <a:bodyPr/>
                    <a:lstStyle/>
                    <a:p>
                      <a:r>
                        <a:rPr lang="de-DE" sz="1800" b="0" i="0" u="none" strike="noStrike" baseline="0" dirty="0">
                          <a:solidFill>
                            <a:srgbClr val="000000"/>
                          </a:solidFill>
                          <a:latin typeface="Calibri" panose="020F0502020204030204" pitchFamily="34" charset="0"/>
                        </a:rPr>
                        <a:t>Wenig systemische Wirkung </a:t>
                      </a:r>
                      <a:endParaRPr lang="de-DE" dirty="0"/>
                    </a:p>
                  </a:txBody>
                  <a:tcPr/>
                </a:tc>
                <a:tc>
                  <a:txBody>
                    <a:bodyPr/>
                    <a:lstStyle/>
                    <a:p>
                      <a:r>
                        <a:rPr lang="de-DE" sz="1800" b="0" i="0" u="none" strike="noStrike" baseline="0" dirty="0">
                          <a:solidFill>
                            <a:srgbClr val="000000"/>
                          </a:solidFill>
                          <a:latin typeface="Calibri" panose="020F0502020204030204" pitchFamily="34" charset="0"/>
                        </a:rPr>
                        <a:t>Wesentlich geringere Resorption </a:t>
                      </a:r>
                      <a:endParaRPr lang="de-DE" dirty="0"/>
                    </a:p>
                  </a:txBody>
                  <a:tcPr/>
                </a:tc>
                <a:extLst>
                  <a:ext uri="{0D108BD9-81ED-4DB2-BD59-A6C34878D82A}">
                    <a16:rowId xmlns:a16="http://schemas.microsoft.com/office/drawing/2014/main" val="4233886633"/>
                  </a:ext>
                </a:extLst>
              </a:tr>
              <a:tr h="725045">
                <a:tc>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solidFill>
                            <a:srgbClr val="000000"/>
                          </a:solidFill>
                          <a:latin typeface="Calibri" panose="020F0502020204030204" pitchFamily="34" charset="0"/>
                        </a:rPr>
                        <a:t>Vergiftung möglich </a:t>
                      </a:r>
                    </a:p>
                    <a:p>
                      <a:endParaRPr lang="de-DE" dirty="0"/>
                    </a:p>
                  </a:txBody>
                  <a:tcPr/>
                </a:tc>
                <a:extLst>
                  <a:ext uri="{0D108BD9-81ED-4DB2-BD59-A6C34878D82A}">
                    <a16:rowId xmlns:a16="http://schemas.microsoft.com/office/drawing/2014/main" val="3629525476"/>
                  </a:ext>
                </a:extLst>
              </a:tr>
              <a:tr h="541330">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302897290"/>
                  </a:ext>
                </a:extLst>
              </a:tr>
            </a:tbl>
          </a:graphicData>
        </a:graphic>
      </p:graphicFrame>
    </p:spTree>
    <p:extLst>
      <p:ext uri="{BB962C8B-B14F-4D97-AF65-F5344CB8AC3E}">
        <p14:creationId xmlns:p14="http://schemas.microsoft.com/office/powerpoint/2010/main" val="1758373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6721D46-35FE-72F9-B0BD-2AAA66DDB634}"/>
              </a:ext>
            </a:extLst>
          </p:cNvPr>
          <p:cNvSpPr txBox="1"/>
          <p:nvPr/>
        </p:nvSpPr>
        <p:spPr>
          <a:xfrm>
            <a:off x="111512" y="245326"/>
            <a:ext cx="11764537" cy="2585323"/>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22.2.4. Richtige Anwendung von Transdermalen therapeutischen Systemen (TTS)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ourier New" panose="02070309020205020404" pitchFamily="49" charset="0"/>
              </a:rPr>
              <a:t>Schutzbeutel</a:t>
            </a:r>
            <a:r>
              <a:rPr lang="de-DE" sz="1800" b="0" i="0" u="none" strike="noStrike" baseline="0" dirty="0">
                <a:solidFill>
                  <a:srgbClr val="000000"/>
                </a:solidFill>
                <a:latin typeface="Courier New" panose="02070309020205020404" pitchFamily="49" charset="0"/>
              </a:rPr>
              <a:t> öffnen, Schutzfolie entfernen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alibri" panose="020F0502020204030204" pitchFamily="34" charset="0"/>
              </a:rPr>
              <a:t>Pflaster </a:t>
            </a:r>
            <a:r>
              <a:rPr lang="de-DE" sz="1800" b="0" i="0" u="none" strike="noStrike" baseline="0" dirty="0">
                <a:solidFill>
                  <a:srgbClr val="000000"/>
                </a:solidFill>
                <a:latin typeface="Calibri" panose="020F0502020204030204" pitchFamily="34" charset="0"/>
              </a:rPr>
              <a:t>auf saubere, fettfreie, unverletzte, unbehaarte Stelle kleben (Haare ev. mit Schere entfernen, nicht rasieren!)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ourier New" panose="02070309020205020404" pitchFamily="49" charset="0"/>
              </a:rPr>
              <a:t>Keine Cremes</a:t>
            </a:r>
            <a:r>
              <a:rPr lang="de-DE" sz="1800" b="0" i="0" u="none" strike="noStrike" baseline="0" dirty="0">
                <a:solidFill>
                  <a:srgbClr val="000000"/>
                </a:solidFill>
                <a:latin typeface="Courier New" panose="02070309020205020404" pitchFamily="49" charset="0"/>
              </a:rPr>
              <a:t>, Lotionen, Öle, Puder etc. auftragen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ourier New" panose="02070309020205020404" pitchFamily="49" charset="0"/>
              </a:rPr>
              <a:t>Aufkleben</a:t>
            </a:r>
            <a:r>
              <a:rPr lang="de-DE" sz="1800" b="0" i="0" u="none" strike="noStrike" baseline="0" dirty="0">
                <a:solidFill>
                  <a:srgbClr val="000000"/>
                </a:solidFill>
                <a:latin typeface="Courier New" panose="02070309020205020404" pitchFamily="49" charset="0"/>
              </a:rPr>
              <a:t> ohne Klebefläche anzufassen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alibri" panose="020F0502020204030204" pitchFamily="34" charset="0"/>
              </a:rPr>
              <a:t>10-30 Sekunden </a:t>
            </a:r>
            <a:r>
              <a:rPr lang="de-DE" sz="1800" b="0" i="0" u="none" strike="noStrike" baseline="0" dirty="0">
                <a:solidFill>
                  <a:srgbClr val="000000"/>
                </a:solidFill>
                <a:latin typeface="Calibri" panose="020F0502020204030204" pitchFamily="34" charset="0"/>
              </a:rPr>
              <a:t>mit der flachen Hand andrücken </a:t>
            </a:r>
          </a:p>
          <a:p>
            <a:r>
              <a:rPr lang="de-DE" sz="1800" b="0" i="0" u="none" strike="noStrike" baseline="0" dirty="0">
                <a:solidFill>
                  <a:srgbClr val="00B0F0"/>
                </a:solidFill>
                <a:latin typeface="Courier New" panose="02070309020205020404" pitchFamily="49" charset="0"/>
              </a:rPr>
              <a:t>o </a:t>
            </a:r>
            <a:r>
              <a:rPr lang="de-DE" sz="1800" b="0" i="0" u="none" strike="noStrike" baseline="0" dirty="0">
                <a:solidFill>
                  <a:srgbClr val="00B0F0"/>
                </a:solidFill>
                <a:latin typeface="Calibri" panose="020F0502020204030204" pitchFamily="34" charset="0"/>
              </a:rPr>
              <a:t>Hautstelle wechseln </a:t>
            </a:r>
            <a:r>
              <a:rPr lang="de-DE" sz="1800" b="0" i="0" u="none" strike="noStrike" baseline="0" dirty="0">
                <a:solidFill>
                  <a:srgbClr val="000000"/>
                </a:solidFill>
                <a:latin typeface="Calibri" panose="020F0502020204030204" pitchFamily="34" charset="0"/>
              </a:rPr>
              <a:t>(das Pflaster nie immer auf dieselbe Stelle kleben) </a:t>
            </a:r>
          </a:p>
          <a:p>
            <a:pPr algn="l"/>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B0F0"/>
                </a:solidFill>
                <a:latin typeface="Courier New" panose="02070309020205020404" pitchFamily="49" charset="0"/>
              </a:rPr>
              <a:t>Matrixpflaster</a:t>
            </a:r>
            <a:r>
              <a:rPr lang="de-DE" sz="1800" b="0" i="0" u="none" strike="noStrike" baseline="0" dirty="0">
                <a:solidFill>
                  <a:srgbClr val="000000"/>
                </a:solidFill>
                <a:latin typeface="Courier New" panose="02070309020205020404" pitchFamily="49" charset="0"/>
              </a:rPr>
              <a:t> dürfen zugeschnitten werden, </a:t>
            </a:r>
            <a:r>
              <a:rPr lang="de-DE" sz="1800" b="0" i="0" u="none" strike="noStrike" baseline="0" dirty="0">
                <a:solidFill>
                  <a:srgbClr val="00B0F0"/>
                </a:solidFill>
                <a:latin typeface="Calibri" panose="020F0502020204030204" pitchFamily="34" charset="0"/>
              </a:rPr>
              <a:t>Depotpflaster</a:t>
            </a:r>
            <a:r>
              <a:rPr lang="de-DE" sz="1800" b="0" i="0" u="none" strike="noStrike" baseline="0" dirty="0">
                <a:solidFill>
                  <a:srgbClr val="000000"/>
                </a:solidFill>
                <a:latin typeface="Calibri" panose="020F0502020204030204" pitchFamily="34" charset="0"/>
              </a:rPr>
              <a:t> nicht zuschneiden </a:t>
            </a:r>
          </a:p>
          <a:p>
            <a:endParaRPr lang="de-DE" sz="1800" b="0" i="0" u="none" strike="noStrike" baseline="0" dirty="0">
              <a:solidFill>
                <a:srgbClr val="000000"/>
              </a:solidFill>
              <a:latin typeface="Courier New" panose="02070309020205020404" pitchFamily="49" charset="0"/>
            </a:endParaRPr>
          </a:p>
        </p:txBody>
      </p:sp>
      <p:pic>
        <p:nvPicPr>
          <p:cNvPr id="5" name="Grafik 4">
            <a:extLst>
              <a:ext uri="{FF2B5EF4-FFF2-40B4-BE49-F238E27FC236}">
                <a16:creationId xmlns:a16="http://schemas.microsoft.com/office/drawing/2014/main" id="{33085E9C-0611-19C3-2A8C-1FA6EEAFBF16}"/>
              </a:ext>
            </a:extLst>
          </p:cNvPr>
          <p:cNvPicPr>
            <a:picLocks noChangeAspect="1"/>
          </p:cNvPicPr>
          <p:nvPr/>
        </p:nvPicPr>
        <p:blipFill>
          <a:blip r:embed="rId2"/>
          <a:stretch>
            <a:fillRect/>
          </a:stretch>
        </p:blipFill>
        <p:spPr>
          <a:xfrm>
            <a:off x="315951" y="2595151"/>
            <a:ext cx="7431932" cy="4017523"/>
          </a:xfrm>
          <a:prstGeom prst="rect">
            <a:avLst/>
          </a:prstGeom>
        </p:spPr>
      </p:pic>
      <p:sp>
        <p:nvSpPr>
          <p:cNvPr id="7" name="Textfeld 6">
            <a:extLst>
              <a:ext uri="{FF2B5EF4-FFF2-40B4-BE49-F238E27FC236}">
                <a16:creationId xmlns:a16="http://schemas.microsoft.com/office/drawing/2014/main" id="{EBDBF932-ED52-5664-56A1-0FEB3A75C7D3}"/>
              </a:ext>
            </a:extLst>
          </p:cNvPr>
          <p:cNvSpPr txBox="1"/>
          <p:nvPr/>
        </p:nvSpPr>
        <p:spPr>
          <a:xfrm>
            <a:off x="7952322" y="2595151"/>
            <a:ext cx="3388468" cy="2585323"/>
          </a:xfrm>
          <a:prstGeom prst="rect">
            <a:avLst/>
          </a:prstGeom>
          <a:noFill/>
        </p:spPr>
        <p:txBody>
          <a:bodyPr wrap="square">
            <a:spAutoFit/>
          </a:bodyPr>
          <a:lstStyle/>
          <a:p>
            <a:r>
              <a:rPr lang="de-DE" b="0" i="0" dirty="0">
                <a:solidFill>
                  <a:srgbClr val="202124"/>
                </a:solidFill>
                <a:effectLst/>
                <a:latin typeface="Google Sans"/>
              </a:rPr>
              <a:t>Transdermale therapeutische Systeme (TTS) sind Pflaster, die </a:t>
            </a:r>
            <a:r>
              <a:rPr lang="de-DE" b="0" i="0" dirty="0">
                <a:solidFill>
                  <a:srgbClr val="040C28"/>
                </a:solidFill>
                <a:effectLst/>
                <a:latin typeface="Google Sans"/>
              </a:rPr>
              <a:t>einen Wirkstoff enthalten, der über die Haut in den Blutkreislauf aufgenommen werden soll und dort Wirkungen im gesamten Organismus entfaltet</a:t>
            </a:r>
            <a:r>
              <a:rPr lang="de-DE" b="0" i="0" dirty="0">
                <a:solidFill>
                  <a:srgbClr val="202124"/>
                </a:solidFill>
                <a:effectLst/>
                <a:latin typeface="Google Sans"/>
              </a:rPr>
              <a:t>. Vorteil: der Wirkstoff gelangt gleichmäßig über längere Zeit in den Körper</a:t>
            </a:r>
            <a:endParaRPr lang="de-DE" dirty="0"/>
          </a:p>
        </p:txBody>
      </p:sp>
    </p:spTree>
    <p:extLst>
      <p:ext uri="{BB962C8B-B14F-4D97-AF65-F5344CB8AC3E}">
        <p14:creationId xmlns:p14="http://schemas.microsoft.com/office/powerpoint/2010/main" val="1794205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325BC49-ED67-4D8A-43D4-BCF048D49BDD}"/>
              </a:ext>
            </a:extLst>
          </p:cNvPr>
          <p:cNvSpPr txBox="1"/>
          <p:nvPr/>
        </p:nvSpPr>
        <p:spPr>
          <a:xfrm>
            <a:off x="278780" y="267629"/>
            <a:ext cx="11452303" cy="1754326"/>
          </a:xfrm>
          <a:prstGeom prst="rect">
            <a:avLst/>
          </a:prstGeom>
          <a:noFill/>
        </p:spPr>
        <p:txBody>
          <a:bodyPr wrap="square">
            <a:spAutoFit/>
          </a:bodyPr>
          <a:lstStyle/>
          <a:p>
            <a:r>
              <a:rPr lang="de-DE" sz="1800" b="0" i="0" u="none" strike="noStrike" baseline="0" dirty="0">
                <a:solidFill>
                  <a:srgbClr val="FF0000"/>
                </a:solidFill>
              </a:rPr>
              <a:t>Korrekte Entsorgung Altmedikamente :</a:t>
            </a:r>
          </a:p>
          <a:p>
            <a:endParaRPr lang="de-DE" b="0" i="0" dirty="0">
              <a:solidFill>
                <a:srgbClr val="202124"/>
              </a:solidFill>
              <a:effectLst/>
              <a:latin typeface="Google Sans"/>
            </a:endParaRPr>
          </a:p>
          <a:p>
            <a:endParaRPr lang="de-DE" dirty="0">
              <a:solidFill>
                <a:srgbClr val="202124"/>
              </a:solidFill>
              <a:latin typeface="Google Sans"/>
            </a:endParaRPr>
          </a:p>
          <a:p>
            <a:r>
              <a:rPr lang="de-DE" b="0" i="0" dirty="0">
                <a:solidFill>
                  <a:srgbClr val="202124"/>
                </a:solidFill>
                <a:effectLst/>
                <a:latin typeface="Google Sans"/>
              </a:rPr>
              <a:t>So entsorgen Sie Medikamente richtig: NICHT RUNTERSPÜLEN! Medikamentenreste gehören weder in die Toilette noch in die Spüle/Abfluss. </a:t>
            </a:r>
            <a:r>
              <a:rPr lang="de-DE" b="0" i="0" dirty="0">
                <a:solidFill>
                  <a:srgbClr val="040C28"/>
                </a:solidFill>
                <a:effectLst/>
                <a:latin typeface="Google Sans"/>
              </a:rPr>
              <a:t>Gib Medikamentenreste stattdessen entweder zur Apotheke, in den Restmüll oder dem Recyclinghof oder der mobilen Schadstoffsammelstelle</a:t>
            </a:r>
            <a:r>
              <a:rPr lang="de-DE" b="0" i="0" dirty="0">
                <a:solidFill>
                  <a:srgbClr val="202124"/>
                </a:solidFill>
                <a:effectLst/>
                <a:latin typeface="Google Sans"/>
              </a:rPr>
              <a:t>.</a:t>
            </a:r>
            <a:endParaRPr lang="de-DE" dirty="0"/>
          </a:p>
        </p:txBody>
      </p:sp>
    </p:spTree>
    <p:extLst>
      <p:ext uri="{BB962C8B-B14F-4D97-AF65-F5344CB8AC3E}">
        <p14:creationId xmlns:p14="http://schemas.microsoft.com/office/powerpoint/2010/main" val="2834041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4">
            <a:extLst>
              <a:ext uri="{FF2B5EF4-FFF2-40B4-BE49-F238E27FC236}">
                <a16:creationId xmlns:a16="http://schemas.microsoft.com/office/drawing/2014/main" id="{FB2F4E11-4BD9-C9CF-0A75-7C6EBE3D2FA2}"/>
              </a:ext>
            </a:extLst>
          </p:cNvPr>
          <p:cNvGraphicFramePr>
            <a:graphicFrameLocks noGrp="1"/>
          </p:cNvGraphicFramePr>
          <p:nvPr>
            <p:extLst>
              <p:ext uri="{D42A27DB-BD31-4B8C-83A1-F6EECF244321}">
                <p14:modId xmlns:p14="http://schemas.microsoft.com/office/powerpoint/2010/main" val="691135346"/>
              </p:ext>
            </p:extLst>
          </p:nvPr>
        </p:nvGraphicFramePr>
        <p:xfrm>
          <a:off x="189572" y="334536"/>
          <a:ext cx="11898350" cy="6312865"/>
        </p:xfrm>
        <a:graphic>
          <a:graphicData uri="http://schemas.openxmlformats.org/drawingml/2006/table">
            <a:tbl>
              <a:tblPr firstRow="1" bandRow="1">
                <a:tableStyleId>{5C22544A-7EE6-4342-B048-85BDC9FD1C3A}</a:tableStyleId>
              </a:tblPr>
              <a:tblGrid>
                <a:gridCol w="4401061">
                  <a:extLst>
                    <a:ext uri="{9D8B030D-6E8A-4147-A177-3AD203B41FA5}">
                      <a16:colId xmlns:a16="http://schemas.microsoft.com/office/drawing/2014/main" val="316356356"/>
                    </a:ext>
                  </a:extLst>
                </a:gridCol>
                <a:gridCol w="7497289">
                  <a:extLst>
                    <a:ext uri="{9D8B030D-6E8A-4147-A177-3AD203B41FA5}">
                      <a16:colId xmlns:a16="http://schemas.microsoft.com/office/drawing/2014/main" val="2490151146"/>
                    </a:ext>
                  </a:extLst>
                </a:gridCol>
              </a:tblGrid>
              <a:tr h="350467">
                <a:tc>
                  <a:txBody>
                    <a:bodyPr/>
                    <a:lstStyle/>
                    <a:p>
                      <a:r>
                        <a:rPr lang="de-DE" dirty="0"/>
                        <a:t>Vorteile</a:t>
                      </a:r>
                    </a:p>
                  </a:txBody>
                  <a:tcPr/>
                </a:tc>
                <a:tc>
                  <a:txBody>
                    <a:bodyPr/>
                    <a:lstStyle/>
                    <a:p>
                      <a:r>
                        <a:rPr lang="de-DE" dirty="0"/>
                        <a:t>Nachteile</a:t>
                      </a:r>
                    </a:p>
                  </a:txBody>
                  <a:tcPr/>
                </a:tc>
                <a:extLst>
                  <a:ext uri="{0D108BD9-81ED-4DB2-BD59-A6C34878D82A}">
                    <a16:rowId xmlns:a16="http://schemas.microsoft.com/office/drawing/2014/main" val="2761074109"/>
                  </a:ext>
                </a:extLst>
              </a:tr>
              <a:tr h="788870">
                <a:tc>
                  <a:txBody>
                    <a:bodyPr/>
                    <a:lstStyle/>
                    <a:p>
                      <a:r>
                        <a:rPr lang="de-DE" sz="1800" b="0" i="0" u="none" strike="noStrike" kern="1200" baseline="0" dirty="0">
                          <a:solidFill>
                            <a:schemeClr val="dk1"/>
                          </a:solidFill>
                          <a:latin typeface="+mn-lt"/>
                          <a:ea typeface="+mn-ea"/>
                          <a:cs typeface="+mn-cs"/>
                        </a:rPr>
                        <a:t>Depotform </a:t>
                      </a:r>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Hautreizungen </a:t>
                      </a:r>
                    </a:p>
                    <a:p>
                      <a:r>
                        <a:rPr lang="de-DE" sz="1800" b="0" i="0" u="none" strike="noStrike" kern="1200" baseline="0" dirty="0">
                          <a:solidFill>
                            <a:schemeClr val="dk1"/>
                          </a:solidFill>
                          <a:latin typeface="+mn-lt"/>
                          <a:ea typeface="+mn-ea"/>
                          <a:cs typeface="+mn-cs"/>
                        </a:rPr>
                        <a:t>	</a:t>
                      </a:r>
                    </a:p>
                    <a:p>
                      <a:endParaRPr lang="de-DE" dirty="0"/>
                    </a:p>
                  </a:txBody>
                  <a:tcPr/>
                </a:tc>
                <a:extLst>
                  <a:ext uri="{0D108BD9-81ED-4DB2-BD59-A6C34878D82A}">
                    <a16:rowId xmlns:a16="http://schemas.microsoft.com/office/drawing/2014/main" val="1745646363"/>
                  </a:ext>
                </a:extLst>
              </a:tr>
              <a:tr h="8761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Gezielte Wirkstoffabgabe </a:t>
                      </a:r>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Der Wirkstoffspiegel im Körper wird häufig nicht erreicht </a:t>
                      </a:r>
                    </a:p>
                    <a:p>
                      <a:endParaRPr lang="de-DE" dirty="0"/>
                    </a:p>
                  </a:txBody>
                  <a:tcPr/>
                </a:tc>
                <a:extLst>
                  <a:ext uri="{0D108BD9-81ED-4DB2-BD59-A6C34878D82A}">
                    <a16:rowId xmlns:a16="http://schemas.microsoft.com/office/drawing/2014/main" val="3030568255"/>
                  </a:ext>
                </a:extLst>
              </a:tr>
              <a:tr h="8761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Gleichförmige Wirkstoffabgabe </a:t>
                      </a:r>
                    </a:p>
                    <a:p>
                      <a:endParaRPr lang="de-DE" dirty="0"/>
                    </a:p>
                  </a:txBody>
                  <a:tcPr/>
                </a:tc>
                <a:tc>
                  <a:txBody>
                    <a:bodyPr/>
                    <a:lstStyle/>
                    <a:p>
                      <a:endParaRPr lang="de-DE" dirty="0"/>
                    </a:p>
                  </a:txBody>
                  <a:tcPr/>
                </a:tc>
                <a:extLst>
                  <a:ext uri="{0D108BD9-81ED-4DB2-BD59-A6C34878D82A}">
                    <a16:rowId xmlns:a16="http://schemas.microsoft.com/office/drawing/2014/main" val="2256287291"/>
                  </a:ext>
                </a:extLst>
              </a:tr>
              <a:tr h="8761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Kontinuierliche Wirkstoffabgabe </a:t>
                      </a:r>
                    </a:p>
                    <a:p>
                      <a:r>
                        <a:rPr lang="de-DE" sz="1800" b="0" i="0" u="none" strike="noStrike" kern="1200" baseline="0" dirty="0">
                          <a:solidFill>
                            <a:schemeClr val="dk1"/>
                          </a:solidFill>
                          <a:latin typeface="+mn-lt"/>
                          <a:ea typeface="+mn-ea"/>
                          <a:cs typeface="+mn-cs"/>
                        </a:rPr>
                        <a:t>	</a:t>
                      </a:r>
                      <a:endParaRPr lang="de-DE" dirty="0"/>
                    </a:p>
                  </a:txBody>
                  <a:tcPr/>
                </a:tc>
                <a:tc>
                  <a:txBody>
                    <a:bodyPr/>
                    <a:lstStyle/>
                    <a:p>
                      <a:endParaRPr lang="de-DE"/>
                    </a:p>
                  </a:txBody>
                  <a:tcPr/>
                </a:tc>
                <a:extLst>
                  <a:ext uri="{0D108BD9-81ED-4DB2-BD59-A6C34878D82A}">
                    <a16:rowId xmlns:a16="http://schemas.microsoft.com/office/drawing/2014/main" val="1513274721"/>
                  </a:ext>
                </a:extLst>
              </a:tr>
              <a:tr h="876167">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Diskret </a:t>
                      </a:r>
                      <a:endParaRPr lang="de-DE" dirty="0"/>
                    </a:p>
                  </a:txBody>
                  <a:tcPr/>
                </a:tc>
                <a:tc>
                  <a:txBody>
                    <a:bodyPr/>
                    <a:lstStyle/>
                    <a:p>
                      <a:endParaRPr lang="de-DE"/>
                    </a:p>
                  </a:txBody>
                  <a:tcPr/>
                </a:tc>
                <a:extLst>
                  <a:ext uri="{0D108BD9-81ED-4DB2-BD59-A6C34878D82A}">
                    <a16:rowId xmlns:a16="http://schemas.microsoft.com/office/drawing/2014/main" val="3182648888"/>
                  </a:ext>
                </a:extLst>
              </a:tr>
              <a:tr h="1139018">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Kein first-pass-Effekt 	</a:t>
                      </a:r>
                    </a:p>
                    <a:p>
                      <a:endParaRPr lang="de-DE" dirty="0"/>
                    </a:p>
                  </a:txBody>
                  <a:tcPr/>
                </a:tc>
                <a:tc>
                  <a:txBody>
                    <a:bodyPr/>
                    <a:lstStyle/>
                    <a:p>
                      <a:endParaRPr lang="de-DE" dirty="0"/>
                    </a:p>
                  </a:txBody>
                  <a:tcPr/>
                </a:tc>
                <a:extLst>
                  <a:ext uri="{0D108BD9-81ED-4DB2-BD59-A6C34878D82A}">
                    <a16:rowId xmlns:a16="http://schemas.microsoft.com/office/drawing/2014/main" val="1389652261"/>
                  </a:ext>
                </a:extLst>
              </a:tr>
            </a:tbl>
          </a:graphicData>
        </a:graphic>
      </p:graphicFrame>
    </p:spTree>
    <p:extLst>
      <p:ext uri="{BB962C8B-B14F-4D97-AF65-F5344CB8AC3E}">
        <p14:creationId xmlns:p14="http://schemas.microsoft.com/office/powerpoint/2010/main" val="11941532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8B8F102-4CCD-7633-F513-993B935EBBA2}"/>
              </a:ext>
            </a:extLst>
          </p:cNvPr>
          <p:cNvSpPr txBox="1"/>
          <p:nvPr/>
        </p:nvSpPr>
        <p:spPr>
          <a:xfrm>
            <a:off x="223024" y="334537"/>
            <a:ext cx="11742235" cy="1015663"/>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22.3. Arzneimittel zur Anwendung durch Einatmen </a:t>
            </a:r>
          </a:p>
          <a:p>
            <a:r>
              <a:rPr lang="de-DE" sz="1800" b="0" i="0" u="none" strike="noStrike" baseline="0" dirty="0">
                <a:solidFill>
                  <a:srgbClr val="000000"/>
                </a:solidFill>
                <a:latin typeface="Courier New" panose="02070309020205020404" pitchFamily="49" charset="0"/>
              </a:rPr>
              <a:t>o Inhalation = Einatmen von Heilmitteln in Form von </a:t>
            </a:r>
            <a:r>
              <a:rPr lang="de-DE" sz="1800" b="0" i="0" u="none" strike="noStrike" baseline="0" dirty="0">
                <a:solidFill>
                  <a:srgbClr val="000000"/>
                </a:solidFill>
                <a:latin typeface="Calibri" panose="020F0502020204030204" pitchFamily="34" charset="0"/>
              </a:rPr>
              <a:t>Gasen, Dämpfen oder zerstäubten Flüssigkeiten zur </a:t>
            </a:r>
            <a:r>
              <a:rPr lang="de-DE" sz="1800" b="0" i="0" u="none" strike="noStrike" baseline="0" dirty="0">
                <a:solidFill>
                  <a:srgbClr val="000000"/>
                </a:solidFill>
                <a:latin typeface="Courier New" panose="02070309020205020404" pitchFamily="49" charset="0"/>
              </a:rPr>
              <a:t>Lokalbehandlung von Erkrankungen der Bronchialräume </a:t>
            </a:r>
          </a:p>
        </p:txBody>
      </p:sp>
      <p:pic>
        <p:nvPicPr>
          <p:cNvPr id="5" name="Grafik 4">
            <a:extLst>
              <a:ext uri="{FF2B5EF4-FFF2-40B4-BE49-F238E27FC236}">
                <a16:creationId xmlns:a16="http://schemas.microsoft.com/office/drawing/2014/main" id="{F104F44F-DB09-9F20-BD29-0FF4353933CC}"/>
              </a:ext>
            </a:extLst>
          </p:cNvPr>
          <p:cNvPicPr>
            <a:picLocks noChangeAspect="1"/>
          </p:cNvPicPr>
          <p:nvPr/>
        </p:nvPicPr>
        <p:blipFill>
          <a:blip r:embed="rId2"/>
          <a:stretch>
            <a:fillRect/>
          </a:stretch>
        </p:blipFill>
        <p:spPr>
          <a:xfrm>
            <a:off x="3821863" y="1632823"/>
            <a:ext cx="4124528" cy="2655651"/>
          </a:xfrm>
          <a:prstGeom prst="rect">
            <a:avLst/>
          </a:prstGeom>
        </p:spPr>
      </p:pic>
    </p:spTree>
    <p:extLst>
      <p:ext uri="{BB962C8B-B14F-4D97-AF65-F5344CB8AC3E}">
        <p14:creationId xmlns:p14="http://schemas.microsoft.com/office/powerpoint/2010/main" val="1083659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478D4A6-3C84-4F64-2AFD-DF7C2733807F}"/>
              </a:ext>
            </a:extLst>
          </p:cNvPr>
          <p:cNvSpPr txBox="1"/>
          <p:nvPr/>
        </p:nvSpPr>
        <p:spPr>
          <a:xfrm>
            <a:off x="122663" y="211872"/>
            <a:ext cx="11753386" cy="923330"/>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Anwendung finden bei der inhalativen Anwendung von Arzneimitteln: </a:t>
            </a:r>
          </a:p>
          <a:p>
            <a:r>
              <a:rPr lang="de-DE" sz="1800" b="0" i="0" u="none" strike="noStrike" baseline="0" dirty="0">
                <a:solidFill>
                  <a:srgbClr val="000000"/>
                </a:solidFill>
                <a:latin typeface="Calibri" panose="020F0502020204030204" pitchFamily="34" charset="0"/>
              </a:rPr>
              <a:t>ätherische Öle, Dampfinhalation, Vernebler, Dosieraerosole, </a:t>
            </a:r>
            <a:r>
              <a:rPr lang="de-DE" sz="1800" b="0" i="0" u="none" strike="noStrike" baseline="0" dirty="0" err="1">
                <a:solidFill>
                  <a:srgbClr val="000000"/>
                </a:solidFill>
                <a:latin typeface="Calibri" panose="020F0502020204030204" pitchFamily="34" charset="0"/>
              </a:rPr>
              <a:t>Pulverinhalatoren</a:t>
            </a:r>
            <a:r>
              <a:rPr lang="de-DE" sz="1800" b="0" i="0" u="none" strike="noStrike" baseline="0" dirty="0">
                <a:solidFill>
                  <a:srgbClr val="000000"/>
                </a:solidFill>
                <a:latin typeface="Calibri" panose="020F0502020204030204" pitchFamily="34" charset="0"/>
              </a:rPr>
              <a:t>, Grob- &amp; Feinnebel (0,5 &amp; 10</a:t>
            </a:r>
            <a:r>
              <a:rPr lang="el-GR" sz="1800" b="0" i="0" u="none" strike="noStrike" baseline="0" dirty="0">
                <a:solidFill>
                  <a:srgbClr val="000000"/>
                </a:solidFill>
                <a:latin typeface="Calibri" panose="020F0502020204030204" pitchFamily="34" charset="0"/>
              </a:rPr>
              <a:t>μ</a:t>
            </a:r>
            <a:r>
              <a:rPr lang="de-DE" sz="1800" b="0" i="0" u="none" strike="noStrike" baseline="0" dirty="0">
                <a:solidFill>
                  <a:srgbClr val="000000"/>
                </a:solidFill>
                <a:latin typeface="Calibri" panose="020F0502020204030204" pitchFamily="34" charset="0"/>
              </a:rPr>
              <a:t>g) Dosieraerosol, </a:t>
            </a:r>
            <a:r>
              <a:rPr lang="de-DE" sz="1800" b="0" i="0" u="none" strike="noStrike" baseline="0" dirty="0" err="1">
                <a:solidFill>
                  <a:srgbClr val="000000"/>
                </a:solidFill>
                <a:latin typeface="Calibri" panose="020F0502020204030204" pitchFamily="34" charset="0"/>
              </a:rPr>
              <a:t>Pulverinhalatoren</a:t>
            </a:r>
            <a:r>
              <a:rPr lang="de-DE" sz="1800" b="0" i="0" u="none" strike="noStrike" baseline="0" dirty="0">
                <a:solidFill>
                  <a:srgbClr val="000000"/>
                </a:solidFill>
                <a:latin typeface="Calibri" panose="020F0502020204030204" pitchFamily="34" charset="0"/>
              </a:rPr>
              <a:t> für den schnellen Einsatz beim Asthmaanfall </a:t>
            </a:r>
            <a:endParaRPr lang="de-DE" dirty="0"/>
          </a:p>
        </p:txBody>
      </p:sp>
      <p:sp>
        <p:nvSpPr>
          <p:cNvPr id="5" name="Textfeld 4">
            <a:extLst>
              <a:ext uri="{FF2B5EF4-FFF2-40B4-BE49-F238E27FC236}">
                <a16:creationId xmlns:a16="http://schemas.microsoft.com/office/drawing/2014/main" id="{56FCC7C0-23B8-CBA6-19A0-7EAB4C35E372}"/>
              </a:ext>
            </a:extLst>
          </p:cNvPr>
          <p:cNvSpPr txBox="1"/>
          <p:nvPr/>
        </p:nvSpPr>
        <p:spPr>
          <a:xfrm>
            <a:off x="122663" y="1628077"/>
            <a:ext cx="11864898" cy="3139321"/>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Anwendung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2 bis 3 Probesprühstöße (nach ärztlicher Anordnung)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Richtige Sitz- &amp; Kopfposition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Richtige Atemtechnik </a:t>
            </a:r>
          </a:p>
          <a:p>
            <a:r>
              <a:rPr lang="de-DE" sz="1800" b="0" i="0" u="none" strike="noStrike" baseline="0" dirty="0">
                <a:solidFill>
                  <a:srgbClr val="000000"/>
                </a:solidFill>
                <a:latin typeface="Courier New" panose="02070309020205020404" pitchFamily="49" charset="0"/>
              </a:rPr>
              <a:t>o Richtige Anwendung Dosieraerosol mit/ohne </a:t>
            </a:r>
            <a:r>
              <a:rPr lang="de-DE" sz="1800" b="0" i="0" u="none" strike="noStrike" baseline="0" dirty="0" err="1">
                <a:solidFill>
                  <a:srgbClr val="000000"/>
                </a:solidFill>
                <a:latin typeface="Courier New" panose="02070309020205020404" pitchFamily="49" charset="0"/>
              </a:rPr>
              <a:t>Spacer</a:t>
            </a:r>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Richtige Anwendung </a:t>
            </a:r>
            <a:r>
              <a:rPr lang="de-DE" sz="1800" b="0" i="0" u="none" strike="noStrike" baseline="0" dirty="0" err="1">
                <a:solidFill>
                  <a:srgbClr val="000000"/>
                </a:solidFill>
                <a:latin typeface="Courier New" panose="02070309020205020404" pitchFamily="49" charset="0"/>
              </a:rPr>
              <a:t>Pulverinhalator</a:t>
            </a:r>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1 x Tag Mundstück reinigen, trocknen </a:t>
            </a:r>
          </a:p>
          <a:p>
            <a:r>
              <a:rPr lang="de-DE" sz="1800" b="0" i="0" u="none" strike="noStrike" baseline="0" dirty="0">
                <a:solidFill>
                  <a:srgbClr val="000000"/>
                </a:solidFill>
                <a:latin typeface="Courier New" panose="02070309020205020404" pitchFamily="49" charset="0"/>
              </a:rPr>
              <a:t>o Keine exakte Dosierung mehr bei Lagerung über 50°C möglich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Unter – 10°C Funktionsprobleme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Regelmäßige Füllstandkontrolle </a:t>
            </a:r>
          </a:p>
          <a:p>
            <a:r>
              <a:rPr lang="de-DE" sz="1800" b="0" i="0" u="none" strike="noStrike" baseline="0" dirty="0">
                <a:solidFill>
                  <a:srgbClr val="000000"/>
                </a:solidFill>
                <a:latin typeface="Courier New" panose="02070309020205020404" pitchFamily="49" charset="0"/>
              </a:rPr>
              <a:t>o Hygiene! (Mund ausspülen nach Inhalation, Cortison, Pilzentwicklung) </a:t>
            </a:r>
          </a:p>
        </p:txBody>
      </p:sp>
      <p:pic>
        <p:nvPicPr>
          <p:cNvPr id="1026" name="Picture 2" descr="Das bewirkt eine Inhalierhilfe (Spacer) - LEICHTER ATMEN">
            <a:extLst>
              <a:ext uri="{FF2B5EF4-FFF2-40B4-BE49-F238E27FC236}">
                <a16:creationId xmlns:a16="http://schemas.microsoft.com/office/drawing/2014/main" id="{C11164AB-E72E-7317-FE44-E545D5BB0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02" y="5007828"/>
            <a:ext cx="4766797"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sieraerosol (DA) mit Spacer - Deutsche Atemwegsliga e.V.">
            <a:extLst>
              <a:ext uri="{FF2B5EF4-FFF2-40B4-BE49-F238E27FC236}">
                <a16:creationId xmlns:a16="http://schemas.microsoft.com/office/drawing/2014/main" id="{D24CB876-E2F3-E07B-52B4-B135FFED5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570" y="4968799"/>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halationstherapie – Rathaus Apotheke">
            <a:extLst>
              <a:ext uri="{FF2B5EF4-FFF2-40B4-BE49-F238E27FC236}">
                <a16:creationId xmlns:a16="http://schemas.microsoft.com/office/drawing/2014/main" id="{F1D00FE2-8824-3FB5-2F53-E9B42CBE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022" y="1794069"/>
            <a:ext cx="294322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39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09A3641-83C8-C9F9-9BB3-1C87BD967161}"/>
              </a:ext>
            </a:extLst>
          </p:cNvPr>
          <p:cNvSpPr txBox="1"/>
          <p:nvPr/>
        </p:nvSpPr>
        <p:spPr>
          <a:xfrm>
            <a:off x="434898" y="591015"/>
            <a:ext cx="8706313" cy="369332"/>
          </a:xfrm>
          <a:prstGeom prst="rect">
            <a:avLst/>
          </a:prstGeom>
          <a:noFill/>
        </p:spPr>
        <p:txBody>
          <a:bodyPr wrap="square">
            <a:spAutoFit/>
          </a:bodyPr>
          <a:lstStyle/>
          <a:p>
            <a:r>
              <a:rPr lang="de-DE" dirty="0" err="1">
                <a:hlinkClick r:id="rId2"/>
              </a:rPr>
              <a:t>Inhalierhilfe</a:t>
            </a:r>
            <a:r>
              <a:rPr lang="de-DE" dirty="0">
                <a:hlinkClick r:id="rId2"/>
              </a:rPr>
              <a:t> </a:t>
            </a:r>
            <a:r>
              <a:rPr lang="de-DE" dirty="0" err="1">
                <a:hlinkClick r:id="rId2"/>
              </a:rPr>
              <a:t>AeroChamber</a:t>
            </a:r>
            <a:r>
              <a:rPr lang="de-DE" dirty="0">
                <a:hlinkClick r:id="rId2"/>
              </a:rPr>
              <a:t>® - YouTube</a:t>
            </a:r>
            <a:endParaRPr lang="de-DE" dirty="0"/>
          </a:p>
        </p:txBody>
      </p:sp>
      <p:sp>
        <p:nvSpPr>
          <p:cNvPr id="5" name="Textfeld 4">
            <a:extLst>
              <a:ext uri="{FF2B5EF4-FFF2-40B4-BE49-F238E27FC236}">
                <a16:creationId xmlns:a16="http://schemas.microsoft.com/office/drawing/2014/main" id="{25EEF2F3-F3BF-22AC-D419-50B9CFD29253}"/>
              </a:ext>
            </a:extLst>
          </p:cNvPr>
          <p:cNvSpPr txBox="1"/>
          <p:nvPr/>
        </p:nvSpPr>
        <p:spPr>
          <a:xfrm>
            <a:off x="3047071" y="3105835"/>
            <a:ext cx="6094140" cy="923330"/>
          </a:xfrm>
          <a:prstGeom prst="rect">
            <a:avLst/>
          </a:prstGeom>
          <a:noFill/>
        </p:spPr>
        <p:txBody>
          <a:bodyPr wrap="square">
            <a:spAutoFit/>
          </a:bodyPr>
          <a:lstStyle/>
          <a:p>
            <a:r>
              <a:rPr lang="de-DE" sz="1800" b="0" i="0" u="none" strike="noStrike" baseline="0" dirty="0">
                <a:solidFill>
                  <a:srgbClr val="000000"/>
                </a:solidFill>
                <a:latin typeface="Calibri" panose="020F0502020204030204" pitchFamily="34" charset="0"/>
              </a:rPr>
              <a:t>https://www.youtube.com/watch?v=uj2e6wbKT4U </a:t>
            </a:r>
          </a:p>
          <a:p>
            <a:endParaRPr lang="de-DE" sz="1800" b="0" i="0" u="none" strike="noStrike" baseline="0" dirty="0">
              <a:solidFill>
                <a:srgbClr val="000000"/>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https://www.youtube.com/watch?v=fmhvGa4jdZM </a:t>
            </a:r>
            <a:endParaRPr lang="de-DE" dirty="0"/>
          </a:p>
        </p:txBody>
      </p:sp>
    </p:spTree>
    <p:extLst>
      <p:ext uri="{BB962C8B-B14F-4D97-AF65-F5344CB8AC3E}">
        <p14:creationId xmlns:p14="http://schemas.microsoft.com/office/powerpoint/2010/main" val="1028789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2">
            <a:extLst>
              <a:ext uri="{FF2B5EF4-FFF2-40B4-BE49-F238E27FC236}">
                <a16:creationId xmlns:a16="http://schemas.microsoft.com/office/drawing/2014/main" id="{8267E300-4D78-585E-ED71-ABA12621BC53}"/>
              </a:ext>
            </a:extLst>
          </p:cNvPr>
          <p:cNvGraphicFramePr>
            <a:graphicFrameLocks noGrp="1"/>
          </p:cNvGraphicFramePr>
          <p:nvPr>
            <p:extLst>
              <p:ext uri="{D42A27DB-BD31-4B8C-83A1-F6EECF244321}">
                <p14:modId xmlns:p14="http://schemas.microsoft.com/office/powerpoint/2010/main" val="2610694707"/>
              </p:ext>
            </p:extLst>
          </p:nvPr>
        </p:nvGraphicFramePr>
        <p:xfrm>
          <a:off x="423746" y="719666"/>
          <a:ext cx="11206976" cy="5679440"/>
        </p:xfrm>
        <a:graphic>
          <a:graphicData uri="http://schemas.openxmlformats.org/drawingml/2006/table">
            <a:tbl>
              <a:tblPr firstRow="1" bandRow="1">
                <a:tableStyleId>{5C22544A-7EE6-4342-B048-85BDC9FD1C3A}</a:tableStyleId>
              </a:tblPr>
              <a:tblGrid>
                <a:gridCol w="6529083">
                  <a:extLst>
                    <a:ext uri="{9D8B030D-6E8A-4147-A177-3AD203B41FA5}">
                      <a16:colId xmlns:a16="http://schemas.microsoft.com/office/drawing/2014/main" val="234496640"/>
                    </a:ext>
                  </a:extLst>
                </a:gridCol>
                <a:gridCol w="4677893">
                  <a:extLst>
                    <a:ext uri="{9D8B030D-6E8A-4147-A177-3AD203B41FA5}">
                      <a16:colId xmlns:a16="http://schemas.microsoft.com/office/drawing/2014/main" val="2256428666"/>
                    </a:ext>
                  </a:extLst>
                </a:gridCol>
              </a:tblGrid>
              <a:tr h="370840">
                <a:tc>
                  <a:txBody>
                    <a:bodyPr/>
                    <a:lstStyle/>
                    <a:p>
                      <a:r>
                        <a:rPr lang="de-DE" dirty="0"/>
                        <a:t>Vorteile </a:t>
                      </a:r>
                    </a:p>
                  </a:txBody>
                  <a:tcPr/>
                </a:tc>
                <a:tc>
                  <a:txBody>
                    <a:bodyPr/>
                    <a:lstStyle/>
                    <a:p>
                      <a:r>
                        <a:rPr lang="de-DE" dirty="0"/>
                        <a:t>Nachteile</a:t>
                      </a:r>
                    </a:p>
                  </a:txBody>
                  <a:tcPr/>
                </a:tc>
                <a:extLst>
                  <a:ext uri="{0D108BD9-81ED-4DB2-BD59-A6C34878D82A}">
                    <a16:rowId xmlns:a16="http://schemas.microsoft.com/office/drawing/2014/main" val="2654208805"/>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Genaue Dosierung möglich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Manchen KlientInnen bereitet die Inhalationstechnik Probleme</a:t>
                      </a:r>
                      <a:endParaRPr lang="de-DE" dirty="0"/>
                    </a:p>
                  </a:txBody>
                  <a:tcPr/>
                </a:tc>
                <a:extLst>
                  <a:ext uri="{0D108BD9-81ED-4DB2-BD59-A6C34878D82A}">
                    <a16:rowId xmlns:a16="http://schemas.microsoft.com/office/drawing/2014/main" val="3646260380"/>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Genaue Applikation ohne systemische Wirkung möglich </a:t>
                      </a:r>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Mundsoorbefall (Soor=Pilz) bei mangelhafter Mundhygiene </a:t>
                      </a:r>
                      <a:endParaRPr lang="de-DE" dirty="0"/>
                    </a:p>
                  </a:txBody>
                  <a:tcPr/>
                </a:tc>
                <a:extLst>
                  <a:ext uri="{0D108BD9-81ED-4DB2-BD59-A6C34878D82A}">
                    <a16:rowId xmlns:a16="http://schemas.microsoft.com/office/drawing/2014/main" val="2497811026"/>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Kein first-pass-Effekt </a:t>
                      </a:r>
                    </a:p>
                    <a:p>
                      <a:endParaRPr lang="de-DE" dirty="0"/>
                    </a:p>
                  </a:txBody>
                  <a:tcPr/>
                </a:tc>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Halsbeschwerden </a:t>
                      </a:r>
                    </a:p>
                    <a:p>
                      <a:endParaRPr lang="de-DE" dirty="0"/>
                    </a:p>
                  </a:txBody>
                  <a:tcPr/>
                </a:tc>
                <a:extLst>
                  <a:ext uri="{0D108BD9-81ED-4DB2-BD59-A6C34878D82A}">
                    <a16:rowId xmlns:a16="http://schemas.microsoft.com/office/drawing/2014/main" val="3280309511"/>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Diskret </a:t>
                      </a:r>
                      <a:endParaRPr lang="de-DE" dirty="0"/>
                    </a:p>
                  </a:txBody>
                  <a:tcPr/>
                </a:tc>
                <a:tc>
                  <a:txBody>
                    <a:bodyPr/>
                    <a:lstStyle/>
                    <a:p>
                      <a:endParaRPr lang="de-DE"/>
                    </a:p>
                  </a:txBody>
                  <a:tcPr/>
                </a:tc>
                <a:extLst>
                  <a:ext uri="{0D108BD9-81ED-4DB2-BD59-A6C34878D82A}">
                    <a16:rowId xmlns:a16="http://schemas.microsoft.com/office/drawing/2014/main" val="1960969105"/>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Rasche Resorption </a:t>
                      </a:r>
                      <a:endParaRPr lang="de-DE" dirty="0"/>
                    </a:p>
                  </a:txBody>
                  <a:tcPr/>
                </a:tc>
                <a:tc>
                  <a:txBody>
                    <a:bodyPr/>
                    <a:lstStyle/>
                    <a:p>
                      <a:endParaRPr lang="de-DE"/>
                    </a:p>
                  </a:txBody>
                  <a:tcPr/>
                </a:tc>
                <a:extLst>
                  <a:ext uri="{0D108BD9-81ED-4DB2-BD59-A6C34878D82A}">
                    <a16:rowId xmlns:a16="http://schemas.microsoft.com/office/drawing/2014/main" val="4286338784"/>
                  </a:ext>
                </a:extLst>
              </a:tr>
              <a:tr h="370840">
                <a:tc>
                  <a:txBody>
                    <a:bodyPr/>
                    <a:lstStyle/>
                    <a:p>
                      <a:endParaRPr lang="de-DE" sz="1800" b="0" i="0" u="none" strike="noStrike" kern="1200" baseline="0" dirty="0">
                        <a:solidFill>
                          <a:schemeClr val="dk1"/>
                        </a:solidFill>
                        <a:latin typeface="+mn-lt"/>
                        <a:ea typeface="+mn-ea"/>
                        <a:cs typeface="+mn-cs"/>
                      </a:endParaRPr>
                    </a:p>
                    <a:p>
                      <a:r>
                        <a:rPr lang="de-DE" sz="1800" b="0" i="0" u="none" strike="noStrike" kern="1200" baseline="0" dirty="0">
                          <a:solidFill>
                            <a:schemeClr val="dk1"/>
                          </a:solidFill>
                          <a:latin typeface="+mn-lt"/>
                          <a:ea typeface="+mn-ea"/>
                          <a:cs typeface="+mn-cs"/>
                        </a:rPr>
                        <a:t>Applikation von festen (Staub) &amp; flüssigen (Nebel), feinverteilten Stoffen ist möglich </a:t>
                      </a:r>
                      <a:endParaRPr lang="de-DE" dirty="0"/>
                    </a:p>
                  </a:txBody>
                  <a:tcPr/>
                </a:tc>
                <a:tc>
                  <a:txBody>
                    <a:bodyPr/>
                    <a:lstStyle/>
                    <a:p>
                      <a:endParaRPr lang="de-DE"/>
                    </a:p>
                  </a:txBody>
                  <a:tcPr/>
                </a:tc>
                <a:extLst>
                  <a:ext uri="{0D108BD9-81ED-4DB2-BD59-A6C34878D82A}">
                    <a16:rowId xmlns:a16="http://schemas.microsoft.com/office/drawing/2014/main" val="193526489"/>
                  </a:ext>
                </a:extLst>
              </a:tr>
              <a:tr h="370840">
                <a:tc>
                  <a:txBody>
                    <a:bodyPr/>
                    <a:lstStyle/>
                    <a:p>
                      <a:endParaRPr lang="de-DE"/>
                    </a:p>
                  </a:txBody>
                  <a:tcPr/>
                </a:tc>
                <a:tc>
                  <a:txBody>
                    <a:bodyPr/>
                    <a:lstStyle/>
                    <a:p>
                      <a:endParaRPr lang="de-DE" dirty="0"/>
                    </a:p>
                  </a:txBody>
                  <a:tcPr/>
                </a:tc>
                <a:extLst>
                  <a:ext uri="{0D108BD9-81ED-4DB2-BD59-A6C34878D82A}">
                    <a16:rowId xmlns:a16="http://schemas.microsoft.com/office/drawing/2014/main" val="2640783019"/>
                  </a:ext>
                </a:extLst>
              </a:tr>
            </a:tbl>
          </a:graphicData>
        </a:graphic>
      </p:graphicFrame>
    </p:spTree>
    <p:extLst>
      <p:ext uri="{BB962C8B-B14F-4D97-AF65-F5344CB8AC3E}">
        <p14:creationId xmlns:p14="http://schemas.microsoft.com/office/powerpoint/2010/main" val="2355991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95D4F74-0750-A8A6-61ED-81EC1DCC493E}"/>
              </a:ext>
            </a:extLst>
          </p:cNvPr>
          <p:cNvSpPr txBox="1"/>
          <p:nvPr/>
        </p:nvSpPr>
        <p:spPr>
          <a:xfrm>
            <a:off x="691376" y="379141"/>
            <a:ext cx="11218126" cy="2308324"/>
          </a:xfrm>
          <a:prstGeom prst="rect">
            <a:avLst/>
          </a:prstGeom>
          <a:noFill/>
        </p:spPr>
        <p:txBody>
          <a:bodyPr wrap="square">
            <a:spAutoFit/>
          </a:bodyPr>
          <a:lstStyle/>
          <a:p>
            <a:r>
              <a:rPr lang="de-DE" sz="1800" b="0" i="0" u="none" strike="noStrike" baseline="0" dirty="0">
                <a:solidFill>
                  <a:srgbClr val="FF0000"/>
                </a:solidFill>
                <a:latin typeface="Calibri" panose="020F0502020204030204" pitchFamily="34" charset="0"/>
              </a:rPr>
              <a:t>Gasförmige Arzneimittel - Merke </a:t>
            </a:r>
          </a:p>
          <a:p>
            <a:r>
              <a:rPr lang="de-DE" sz="1800" b="0" i="0" u="none" strike="noStrike" baseline="0" dirty="0">
                <a:solidFill>
                  <a:srgbClr val="000000"/>
                </a:solidFill>
                <a:latin typeface="Courier New" panose="02070309020205020404" pitchFamily="49" charset="0"/>
              </a:rPr>
              <a:t>o Strenge Hygienerichtlinien </a:t>
            </a:r>
          </a:p>
          <a:p>
            <a:r>
              <a:rPr lang="de-DE" sz="1800" b="0" i="0" u="none" strike="noStrike" baseline="0" dirty="0">
                <a:solidFill>
                  <a:srgbClr val="000000"/>
                </a:solidFill>
                <a:latin typeface="Courier New" panose="02070309020205020404" pitchFamily="49" charset="0"/>
              </a:rPr>
              <a:t>o Inhalationslösungen nach Anbruch große </a:t>
            </a:r>
            <a:r>
              <a:rPr lang="de-DE" sz="1800" b="0" i="0" u="none" strike="noStrike" baseline="0" dirty="0" err="1">
                <a:solidFill>
                  <a:srgbClr val="000000"/>
                </a:solidFill>
                <a:latin typeface="Courier New" panose="02070309020205020404" pitchFamily="49" charset="0"/>
              </a:rPr>
              <a:t>Verkeimungsgefahr</a:t>
            </a:r>
            <a:r>
              <a:rPr lang="de-DE" sz="1800" b="0" i="0" u="none" strike="noStrike" baseline="0" dirty="0">
                <a:solidFill>
                  <a:srgbClr val="000000"/>
                </a:solidFill>
                <a:latin typeface="Courier New" panose="02070309020205020404" pitchFamily="49" charset="0"/>
              </a:rPr>
              <a:t> </a:t>
            </a:r>
          </a:p>
          <a:p>
            <a:r>
              <a:rPr lang="de-DE" sz="1800" b="0" i="0" u="none" strike="noStrike" baseline="0" dirty="0">
                <a:solidFill>
                  <a:srgbClr val="000000"/>
                </a:solidFill>
                <a:latin typeface="Courier New" panose="02070309020205020404" pitchFamily="49" charset="0"/>
              </a:rPr>
              <a:t>o Lagerung: Kühlschrank,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4 Wochen haltbar, 24 Stunden, ohne Konservierungsmittel </a:t>
            </a:r>
          </a:p>
          <a:p>
            <a:r>
              <a:rPr lang="de-DE" sz="1800" b="0" i="0" u="none" strike="noStrike" baseline="0" dirty="0">
                <a:solidFill>
                  <a:srgbClr val="000000"/>
                </a:solidFill>
                <a:latin typeface="Courier New" panose="02070309020205020404" pitchFamily="49" charset="0"/>
              </a:rPr>
              <a:t>o Vor Gebrauch Hände waschen </a:t>
            </a:r>
          </a:p>
          <a:p>
            <a:r>
              <a:rPr lang="de-DE" sz="1800" b="0" i="0" u="none" strike="noStrike" baseline="0" dirty="0">
                <a:solidFill>
                  <a:srgbClr val="000000"/>
                </a:solidFill>
                <a:latin typeface="Courier New" panose="02070309020205020404" pitchFamily="49" charset="0"/>
              </a:rPr>
              <a:t>o </a:t>
            </a:r>
            <a:r>
              <a:rPr lang="de-DE" sz="1800" b="0" i="0" u="none" strike="noStrike" baseline="0" dirty="0">
                <a:solidFill>
                  <a:srgbClr val="000000"/>
                </a:solidFill>
                <a:latin typeface="Calibri" panose="020F0502020204030204" pitchFamily="34" charset="0"/>
              </a:rPr>
              <a:t>Inhalator selbst sofort nach Gebrauch reinigen &amp; trocknen </a:t>
            </a:r>
          </a:p>
          <a:p>
            <a:r>
              <a:rPr lang="de-DE" sz="1800" b="0" i="0" u="none" strike="noStrike" baseline="0" dirty="0">
                <a:solidFill>
                  <a:srgbClr val="000000"/>
                </a:solidFill>
                <a:latin typeface="Courier New" panose="02070309020205020404" pitchFamily="49" charset="0"/>
              </a:rPr>
              <a:t>o Häufige Desinfektion durch Auskochen oder mit Desinfektionsmittel </a:t>
            </a:r>
          </a:p>
        </p:txBody>
      </p:sp>
      <p:sp>
        <p:nvSpPr>
          <p:cNvPr id="7" name="Textfeld 6">
            <a:extLst>
              <a:ext uri="{FF2B5EF4-FFF2-40B4-BE49-F238E27FC236}">
                <a16:creationId xmlns:a16="http://schemas.microsoft.com/office/drawing/2014/main" id="{61CDBB9A-6070-5F7B-6B4C-82E7B6E4A37F}"/>
              </a:ext>
            </a:extLst>
          </p:cNvPr>
          <p:cNvSpPr txBox="1"/>
          <p:nvPr/>
        </p:nvSpPr>
        <p:spPr>
          <a:xfrm rot="10800000" flipV="1">
            <a:off x="356838" y="3841627"/>
            <a:ext cx="11385395" cy="738664"/>
          </a:xfrm>
          <a:prstGeom prst="rect">
            <a:avLst/>
          </a:prstGeom>
          <a:noFill/>
        </p:spPr>
        <p:txBody>
          <a:bodyPr wrap="square">
            <a:spAutoFit/>
          </a:bodyPr>
          <a:lstStyle/>
          <a:p>
            <a:r>
              <a:rPr lang="de-DE" sz="2400" b="0" i="0" u="none" strike="noStrike" baseline="0" dirty="0">
                <a:solidFill>
                  <a:srgbClr val="FF0000"/>
                </a:solidFill>
                <a:latin typeface="Calibri" panose="020F0502020204030204" pitchFamily="34" charset="0"/>
              </a:rPr>
              <a:t>Arzneimittel zur Anwendung am Auge </a:t>
            </a:r>
          </a:p>
          <a:p>
            <a:r>
              <a:rPr lang="de-DE" sz="1800" b="0" i="0" u="none" strike="noStrike" baseline="0" dirty="0">
                <a:solidFill>
                  <a:srgbClr val="000000"/>
                </a:solidFill>
                <a:latin typeface="Courier New" panose="02070309020205020404" pitchFamily="49" charset="0"/>
              </a:rPr>
              <a:t>o Augentropfen, Augensalben, Augengele, Augenwässer </a:t>
            </a:r>
          </a:p>
        </p:txBody>
      </p:sp>
      <p:sp>
        <p:nvSpPr>
          <p:cNvPr id="9" name="Textfeld 8">
            <a:extLst>
              <a:ext uri="{FF2B5EF4-FFF2-40B4-BE49-F238E27FC236}">
                <a16:creationId xmlns:a16="http://schemas.microsoft.com/office/drawing/2014/main" id="{2514C368-0675-BFFB-61E8-544C951F7825}"/>
              </a:ext>
            </a:extLst>
          </p:cNvPr>
          <p:cNvSpPr txBox="1"/>
          <p:nvPr/>
        </p:nvSpPr>
        <p:spPr>
          <a:xfrm rot="10800000" flipV="1">
            <a:off x="189571" y="4849894"/>
            <a:ext cx="11630722" cy="1200329"/>
          </a:xfrm>
          <a:prstGeom prst="rect">
            <a:avLst/>
          </a:prstGeom>
          <a:noFill/>
        </p:spPr>
        <p:txBody>
          <a:bodyPr wrap="square">
            <a:spAutoFit/>
          </a:bodyPr>
          <a:lstStyle/>
          <a:p>
            <a:r>
              <a:rPr lang="de-DE" sz="1800" b="0" i="1" u="none" strike="noStrike" baseline="0" dirty="0">
                <a:solidFill>
                  <a:srgbClr val="FF0000"/>
                </a:solidFill>
                <a:latin typeface="Calibri" panose="020F0502020204030204" pitchFamily="34" charset="0"/>
              </a:rPr>
              <a:t>Verwendung: </a:t>
            </a:r>
            <a:endParaRPr lang="de-DE" sz="1800" b="0" i="0" u="none" strike="noStrike" baseline="0" dirty="0">
              <a:solidFill>
                <a:srgbClr val="FF0000"/>
              </a:solidFill>
              <a:latin typeface="Calibri" panose="020F0502020204030204" pitchFamily="34" charset="0"/>
            </a:endParaRPr>
          </a:p>
          <a:p>
            <a:r>
              <a:rPr lang="de-DE" sz="1800" b="0" i="0" u="none" strike="noStrike" baseline="0" dirty="0">
                <a:solidFill>
                  <a:srgbClr val="000000"/>
                </a:solidFill>
                <a:latin typeface="Courier New" panose="02070309020205020404" pitchFamily="49" charset="0"/>
              </a:rPr>
              <a:t>Strenge </a:t>
            </a:r>
            <a:r>
              <a:rPr lang="de-DE" sz="1800" b="0" i="0" u="none" strike="noStrike" baseline="0" dirty="0">
                <a:solidFill>
                  <a:srgbClr val="000000"/>
                </a:solidFill>
                <a:latin typeface="Calibri" panose="020F0502020204030204" pitchFamily="34" charset="0"/>
              </a:rPr>
              <a:t>Hygienerichtlinien </a:t>
            </a:r>
          </a:p>
          <a:p>
            <a:r>
              <a:rPr lang="de-DE" sz="1800" b="0" i="0" u="none" strike="noStrike" baseline="0" dirty="0">
                <a:solidFill>
                  <a:srgbClr val="000000"/>
                </a:solidFill>
                <a:latin typeface="Courier New" panose="02070309020205020404" pitchFamily="49" charset="0"/>
              </a:rPr>
              <a:t>Beachtung der Aufbrauchfristen </a:t>
            </a:r>
          </a:p>
          <a:p>
            <a:r>
              <a:rPr lang="de-DE" sz="1800" b="0" i="0" u="none" strike="noStrike" baseline="0" dirty="0">
                <a:solidFill>
                  <a:srgbClr val="000000"/>
                </a:solidFill>
                <a:latin typeface="Calibri" panose="020F0502020204030204" pitchFamily="34" charset="0"/>
              </a:rPr>
              <a:t>Einbringung von 1 Tropfen oder 5-10 mm dünnen Gelstrang </a:t>
            </a:r>
            <a:endParaRPr lang="de-DE" dirty="0"/>
          </a:p>
        </p:txBody>
      </p:sp>
      <p:pic>
        <p:nvPicPr>
          <p:cNvPr id="11" name="Picture 2" descr="Coldan Augentropfen online kaufen bei Apothekenbote.at - Ihre  Versandapotheke aus Wien">
            <a:extLst>
              <a:ext uri="{FF2B5EF4-FFF2-40B4-BE49-F238E27FC236}">
                <a16:creationId xmlns:a16="http://schemas.microsoft.com/office/drawing/2014/main" id="{9198537A-0190-856F-97E8-89F6ACC8F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776" y="3429000"/>
            <a:ext cx="1223613" cy="1869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yeMedica Augentropfen Gereizt + Gerötet online bestellen | MÜLLER  Österreich">
            <a:extLst>
              <a:ext uri="{FF2B5EF4-FFF2-40B4-BE49-F238E27FC236}">
                <a16:creationId xmlns:a16="http://schemas.microsoft.com/office/drawing/2014/main" id="{75E2B4D9-53CF-4397-C30E-B075FE677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002" y="5142521"/>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3602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11840</Words>
  <Application>Microsoft Office PowerPoint</Application>
  <PresentationFormat>Breitbild</PresentationFormat>
  <Paragraphs>1922</Paragraphs>
  <Slides>170</Slides>
  <Notes>0</Notes>
  <HiddenSlides>0</HiddenSlides>
  <MMClips>4</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170</vt:i4>
      </vt:variant>
    </vt:vector>
  </HeadingPairs>
  <TitlesOfParts>
    <vt:vector size="183" baseType="lpstr">
      <vt:lpstr>Arial</vt:lpstr>
      <vt:lpstr>Calibri</vt:lpstr>
      <vt:lpstr>Calibri Light</vt:lpstr>
      <vt:lpstr>Courier New</vt:lpstr>
      <vt:lpstr>Google Sans</vt:lpstr>
      <vt:lpstr>Helvetica Neue</vt:lpstr>
      <vt:lpstr>Lato</vt:lpstr>
      <vt:lpstr>Open Sans</vt:lpstr>
      <vt:lpstr>pulsbarmer-sans</vt:lpstr>
      <vt:lpstr>Tradegothicltstdcn18</vt:lpstr>
      <vt:lpstr>Wingdings</vt:lpstr>
      <vt:lpstr>Yanone Kaffeesatz</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Mayer Astrid</dc:creator>
  <cp:lastModifiedBy>Kollmann Stefanie (OeRK-W)</cp:lastModifiedBy>
  <cp:revision>10</cp:revision>
  <dcterms:created xsi:type="dcterms:W3CDTF">2024-09-24T11:14:38Z</dcterms:created>
  <dcterms:modified xsi:type="dcterms:W3CDTF">2025-08-04T14:08:07Z</dcterms:modified>
</cp:coreProperties>
</file>