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257" r:id="rId3"/>
    <p:sldId id="335" r:id="rId4"/>
    <p:sldId id="258" r:id="rId5"/>
    <p:sldId id="320" r:id="rId6"/>
    <p:sldId id="327" r:id="rId7"/>
    <p:sldId id="259" r:id="rId8"/>
    <p:sldId id="260" r:id="rId9"/>
    <p:sldId id="261" r:id="rId10"/>
    <p:sldId id="326" r:id="rId11"/>
    <p:sldId id="304" r:id="rId12"/>
    <p:sldId id="262" r:id="rId13"/>
    <p:sldId id="263" r:id="rId14"/>
    <p:sldId id="264" r:id="rId15"/>
    <p:sldId id="265" r:id="rId16"/>
    <p:sldId id="266" r:id="rId17"/>
    <p:sldId id="267" r:id="rId18"/>
    <p:sldId id="328" r:id="rId19"/>
    <p:sldId id="329" r:id="rId20"/>
    <p:sldId id="268" r:id="rId21"/>
    <p:sldId id="269" r:id="rId22"/>
    <p:sldId id="311" r:id="rId23"/>
    <p:sldId id="270" r:id="rId24"/>
    <p:sldId id="271" r:id="rId25"/>
    <p:sldId id="305" r:id="rId26"/>
    <p:sldId id="323" r:id="rId27"/>
    <p:sldId id="324" r:id="rId28"/>
    <p:sldId id="272" r:id="rId29"/>
    <p:sldId id="306" r:id="rId30"/>
    <p:sldId id="325" r:id="rId31"/>
    <p:sldId id="273" r:id="rId32"/>
    <p:sldId id="346" r:id="rId33"/>
    <p:sldId id="343" r:id="rId34"/>
    <p:sldId id="344" r:id="rId35"/>
    <p:sldId id="345" r:id="rId36"/>
    <p:sldId id="347" r:id="rId37"/>
    <p:sldId id="348" r:id="rId38"/>
    <p:sldId id="349" r:id="rId39"/>
    <p:sldId id="350" r:id="rId40"/>
    <p:sldId id="274" r:id="rId41"/>
    <p:sldId id="275" r:id="rId42"/>
    <p:sldId id="276" r:id="rId43"/>
    <p:sldId id="330" r:id="rId44"/>
    <p:sldId id="277" r:id="rId45"/>
    <p:sldId id="278" r:id="rId46"/>
    <p:sldId id="333" r:id="rId47"/>
    <p:sldId id="336" r:id="rId48"/>
    <p:sldId id="279" r:id="rId49"/>
    <p:sldId id="280" r:id="rId50"/>
    <p:sldId id="281" r:id="rId51"/>
    <p:sldId id="282" r:id="rId52"/>
    <p:sldId id="283" r:id="rId53"/>
    <p:sldId id="284" r:id="rId54"/>
    <p:sldId id="285" r:id="rId55"/>
    <p:sldId id="314" r:id="rId56"/>
    <p:sldId id="286" r:id="rId57"/>
    <p:sldId id="312" r:id="rId58"/>
    <p:sldId id="287" r:id="rId59"/>
    <p:sldId id="321" r:id="rId60"/>
    <p:sldId id="307" r:id="rId61"/>
    <p:sldId id="308" r:id="rId62"/>
    <p:sldId id="309" r:id="rId63"/>
    <p:sldId id="310" r:id="rId64"/>
    <p:sldId id="288" r:id="rId65"/>
    <p:sldId id="334" r:id="rId66"/>
    <p:sldId id="340" r:id="rId67"/>
    <p:sldId id="289" r:id="rId68"/>
    <p:sldId id="341" r:id="rId69"/>
    <p:sldId id="290" r:id="rId70"/>
    <p:sldId id="337" r:id="rId71"/>
    <p:sldId id="315" r:id="rId72"/>
    <p:sldId id="291" r:id="rId73"/>
    <p:sldId id="339" r:id="rId74"/>
    <p:sldId id="292" r:id="rId75"/>
    <p:sldId id="338" r:id="rId76"/>
    <p:sldId id="317" r:id="rId77"/>
    <p:sldId id="294" r:id="rId78"/>
    <p:sldId id="342" r:id="rId79"/>
    <p:sldId id="295" r:id="rId80"/>
    <p:sldId id="296" r:id="rId81"/>
    <p:sldId id="318" r:id="rId82"/>
    <p:sldId id="313" r:id="rId83"/>
    <p:sldId id="297" r:id="rId84"/>
    <p:sldId id="319" r:id="rId85"/>
    <p:sldId id="298" r:id="rId86"/>
    <p:sldId id="299" r:id="rId87"/>
    <p:sldId id="300" r:id="rId88"/>
    <p:sldId id="301" r:id="rId89"/>
    <p:sldId id="302" r:id="rId90"/>
    <p:sldId id="322" r:id="rId91"/>
    <p:sldId id="303" r:id="rId9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182" autoAdjust="0"/>
  </p:normalViewPr>
  <p:slideViewPr>
    <p:cSldViewPr>
      <p:cViewPr varScale="1">
        <p:scale>
          <a:sx n="75" d="100"/>
          <a:sy n="75" d="100"/>
        </p:scale>
        <p:origin x="1109" y="3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053CFC9C-D79C-4B2C-B2A2-C16B4B0CA53C}" type="datetimeFigureOut">
              <a:rPr lang="de-AT" smtClean="0"/>
              <a:t>23.08.2022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6004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53CFC9C-D79C-4B2C-B2A2-C16B4B0CA53C}" type="datetimeFigureOut">
              <a:rPr lang="de-AT" smtClean="0"/>
              <a:t>23.08.2022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272319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53CFC9C-D79C-4B2C-B2A2-C16B4B0CA53C}" type="datetimeFigureOut">
              <a:rPr lang="de-AT" smtClean="0"/>
              <a:t>23.08.2022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217774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53CFC9C-D79C-4B2C-B2A2-C16B4B0CA53C}" type="datetimeFigureOut">
              <a:rPr lang="de-AT" smtClean="0"/>
              <a:t>23.08.2022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197396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53CFC9C-D79C-4B2C-B2A2-C16B4B0CA53C}" type="datetimeFigureOut">
              <a:rPr lang="de-AT" smtClean="0"/>
              <a:t>23.08.2022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137504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053CFC9C-D79C-4B2C-B2A2-C16B4B0CA53C}" type="datetimeFigureOut">
              <a:rPr lang="de-AT" smtClean="0"/>
              <a:t>23.08.2022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379225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053CFC9C-D79C-4B2C-B2A2-C16B4B0CA53C}" type="datetimeFigureOut">
              <a:rPr lang="de-AT" smtClean="0"/>
              <a:t>23.08.2022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255187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053CFC9C-D79C-4B2C-B2A2-C16B4B0CA53C}" type="datetimeFigureOut">
              <a:rPr lang="de-AT" smtClean="0"/>
              <a:t>23.08.2022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28678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3CFC9C-D79C-4B2C-B2A2-C16B4B0CA53C}" type="datetimeFigureOut">
              <a:rPr lang="de-AT" smtClean="0"/>
              <a:t>23.08.2022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401684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3CFC9C-D79C-4B2C-B2A2-C16B4B0CA53C}" type="datetimeFigureOut">
              <a:rPr lang="de-AT" smtClean="0"/>
              <a:t>23.08.2022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378809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3CFC9C-D79C-4B2C-B2A2-C16B4B0CA53C}" type="datetimeFigureOut">
              <a:rPr lang="de-AT" smtClean="0"/>
              <a:t>23.08.2022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5D027D6-6DF0-4FCE-8AD3-7A09D8C7B82E}" type="slidenum">
              <a:rPr lang="de-AT" smtClean="0"/>
              <a:t>‹Nr.›</a:t>
            </a:fld>
            <a:endParaRPr lang="de-AT"/>
          </a:p>
        </p:txBody>
      </p:sp>
    </p:spTree>
    <p:extLst>
      <p:ext uri="{BB962C8B-B14F-4D97-AF65-F5344CB8AC3E}">
        <p14:creationId xmlns:p14="http://schemas.microsoft.com/office/powerpoint/2010/main" val="117930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CFC9C-D79C-4B2C-B2A2-C16B4B0CA53C}" type="datetimeFigureOut">
              <a:rPr lang="de-AT" smtClean="0"/>
              <a:t>23.08.2022</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027D6-6DF0-4FCE-8AD3-7A09D8C7B82E}" type="slidenum">
              <a:rPr lang="de-AT" smtClean="0"/>
              <a:t>‹Nr.›</a:t>
            </a:fld>
            <a:endParaRPr lang="de-AT"/>
          </a:p>
        </p:txBody>
      </p:sp>
    </p:spTree>
    <p:extLst>
      <p:ext uri="{BB962C8B-B14F-4D97-AF65-F5344CB8AC3E}">
        <p14:creationId xmlns:p14="http://schemas.microsoft.com/office/powerpoint/2010/main" val="1642705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at/url?sa=i&amp;rct=j&amp;q=Demenz&amp;source=images&amp;cd=&amp;cad=rja&amp;docid=epfFq1WTEbL6HM&amp;tbnid=ewQhHWJsqQqQfM:&amp;ved=0CAUQjRw&amp;url=http://docmed.tv.vitanet.de/demenz-alzheimer/video-krankheitsbild&amp;ei=uq3nUdLFGoOKtAbnxoGwBg&amp;psig=AFQjCNEPY4AJmYEsuzutbzBPv3-DiTdssA&amp;ust=137422408527333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at/url?sa=i&amp;rct=j&amp;q=Ern%C3%A4hrung%20bei%20Demenz&amp;source=images&amp;cd=&amp;cad=rja&amp;docid=TuM8Sb-6c-6__M&amp;tbnid=KfUBkFCuUQsowM:&amp;ved=0CAUQjRw&amp;url=http://www.nar.uni-heidelberg.de/service/int_beyreuther2.html&amp;ei=HZAcUaGIHcjJswaWvIG4AQ&amp;psig=AFQjCNHtl_LS6uuyKQQgqm34IKZSOjbnAw&amp;ust=136091264731472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de.wikipedia.org/wiki/Orientierung_(ment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flegewiki.de/wiki/Konfabulier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flegewiki.de/wiki/Erwin_B%C3%B6hm" TargetMode="External"/><Relationship Id="rId2" Type="http://schemas.openxmlformats.org/officeDocument/2006/relationships/hyperlink" Target="http://www.pflegewiki.de/index.php?title=Datei:Pfleger_mit_aelterem_Mann00.png&amp;filetimestamp=20040815152945" TargetMode="External"/><Relationship Id="rId1" Type="http://schemas.openxmlformats.org/officeDocument/2006/relationships/slideLayout" Target="../slideLayouts/slideLayout7.xml"/><Relationship Id="rId5" Type="http://schemas.openxmlformats.org/officeDocument/2006/relationships/hyperlink" Target="http://www.pflegewiki.de/wiki/Demenz" TargetMode="External"/><Relationship Id="rId4" Type="http://schemas.openxmlformats.org/officeDocument/2006/relationships/hyperlink" Target="http://www.pflegewiki.de/wiki/Psychobiografisches_Pflegemodell"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pflegewiki.de/wiki/Diana-Effek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at/url?sa=i&amp;rct=j&amp;q=&amp;esrc=s&amp;frm=1&amp;source=images&amp;cd=&amp;cad=rja&amp;uact=8&amp;docid=SHVWATl9ExU1HM&amp;tbnid=sIXRUkcHrJ6LTM:&amp;ved=0CAUQjRw&amp;url=http://www.dem-i-k.de/startseite/aktuelles/index.html&amp;ei=39VxU7D0OqXN7AbGtoHIAw&amp;bvm=bv.66330100,d.ZGU&amp;psig=AFQjCNGi6dwPrvIX-VAgntxthrpwA6qJ8A&amp;ust=1400055472664710"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pflegewiki.de/index.php?title=Schlafgewohnheit&amp;action=edit&amp;redlink=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flegewiki.de/wiki/H%C3%B6rger%C3%A4t" TargetMode="External"/><Relationship Id="rId2" Type="http://schemas.openxmlformats.org/officeDocument/2006/relationships/hyperlink" Target="http://www.pflegewiki.de/wiki/Brill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792288" y="4437112"/>
            <a:ext cx="5486400" cy="432048"/>
          </a:xfrm>
        </p:spPr>
        <p:txBody>
          <a:bodyPr>
            <a:normAutofit fontScale="90000"/>
          </a:bodyPr>
          <a:lstStyle/>
          <a:p>
            <a:pPr algn="ctr"/>
            <a:r>
              <a:rPr lang="de-AT" dirty="0" smtClean="0"/>
              <a:t/>
            </a:r>
            <a:br>
              <a:rPr lang="de-AT" dirty="0" smtClean="0"/>
            </a:br>
            <a:r>
              <a:rPr lang="de-AT" sz="2700" dirty="0" smtClean="0"/>
              <a:t>Demenz</a:t>
            </a:r>
            <a:endParaRPr lang="de-AT" sz="2700" dirty="0"/>
          </a:p>
        </p:txBody>
      </p:sp>
      <p:sp>
        <p:nvSpPr>
          <p:cNvPr id="11" name="Textplatzhalter 10"/>
          <p:cNvSpPr>
            <a:spLocks noGrp="1"/>
          </p:cNvSpPr>
          <p:nvPr>
            <p:ph type="body" sz="half" idx="2"/>
          </p:nvPr>
        </p:nvSpPr>
        <p:spPr>
          <a:xfrm>
            <a:off x="1763688" y="4869160"/>
            <a:ext cx="5486400" cy="1368152"/>
          </a:xfrm>
        </p:spPr>
        <p:txBody>
          <a:bodyPr>
            <a:normAutofit/>
          </a:bodyPr>
          <a:lstStyle/>
          <a:p>
            <a:r>
              <a:rPr lang="de-AT" sz="1600" b="1" dirty="0" smtClean="0"/>
              <a:t>Dieses Foto zeigt ein Ehepaar  am seinem 60. Hochzeitstag. </a:t>
            </a:r>
          </a:p>
          <a:p>
            <a:r>
              <a:rPr lang="de-AT" sz="1600" b="1" dirty="0" smtClean="0"/>
              <a:t>Er hatte Alzheimer und konnte sich weder an seine Kinder </a:t>
            </a:r>
          </a:p>
          <a:p>
            <a:r>
              <a:rPr lang="de-AT" sz="1600" b="1" dirty="0" smtClean="0"/>
              <a:t>noch an sein zuhause erinnern. Aber </a:t>
            </a:r>
            <a:r>
              <a:rPr lang="de-AT" sz="1600" b="1" dirty="0" err="1" smtClean="0"/>
              <a:t>jedesmal</a:t>
            </a:r>
            <a:r>
              <a:rPr lang="de-AT" sz="1600" b="1" dirty="0" smtClean="0"/>
              <a:t> wenn er seine </a:t>
            </a:r>
          </a:p>
          <a:p>
            <a:r>
              <a:rPr lang="de-AT" sz="1600" b="1" dirty="0" smtClean="0"/>
              <a:t>Frau sah sagte er: “Seht euch meine wunderschöne Frau an“!!! </a:t>
            </a:r>
            <a:endParaRPr lang="de-AT" sz="1600" b="1" dirty="0"/>
          </a:p>
        </p:txBody>
      </p:sp>
      <p:pic>
        <p:nvPicPr>
          <p:cNvPr id="1027" name="Picture 3" descr="F:\Ich hasse Gelsen Sprüche\Alzheimer.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875" b="21875"/>
          <a:stretch>
            <a:fillRect/>
          </a:stretch>
        </p:blipFill>
        <p:spPr bwMode="auto">
          <a:xfrm>
            <a:off x="1331640" y="188640"/>
            <a:ext cx="613447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4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cmed.tv.vitanet.de/typo3temp/pics/01_hirn_demenz_23cc92aa2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92696"/>
            <a:ext cx="698477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9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40906" y="1306241"/>
            <a:ext cx="8460432" cy="5262979"/>
          </a:xfrm>
          <a:prstGeom prst="rect">
            <a:avLst/>
          </a:prstGeom>
        </p:spPr>
        <p:txBody>
          <a:bodyPr wrap="square">
            <a:spAutoFit/>
          </a:bodyPr>
          <a:lstStyle/>
          <a:p>
            <a:r>
              <a:rPr lang="de-AT" sz="2400" b="1" dirty="0" smtClean="0"/>
              <a:t>Weiterer Verlauf</a:t>
            </a:r>
            <a:r>
              <a:rPr lang="de-AT" sz="2400" dirty="0" smtClean="0"/>
              <a:t>:                                                                                                       </a:t>
            </a:r>
          </a:p>
          <a:p>
            <a:r>
              <a:rPr lang="de-AT" sz="2400" dirty="0" smtClean="0"/>
              <a:t> Altgedächtnis oder Erinnerungsstörungen                                                                 </a:t>
            </a:r>
          </a:p>
          <a:p>
            <a:r>
              <a:rPr lang="de-AT" sz="2400" dirty="0" smtClean="0"/>
              <a:t> </a:t>
            </a:r>
            <a:r>
              <a:rPr lang="de-AT" sz="2400" b="1" dirty="0" smtClean="0"/>
              <a:t>Aphasie (</a:t>
            </a:r>
            <a:r>
              <a:rPr lang="de-AT" sz="2400" dirty="0" smtClean="0"/>
              <a:t>Wortfindungsstörungen), </a:t>
            </a:r>
            <a:r>
              <a:rPr lang="de-AT" sz="2400" b="1" dirty="0" smtClean="0"/>
              <a:t>Agnosie</a:t>
            </a:r>
            <a:r>
              <a:rPr lang="de-AT" sz="2400" dirty="0" smtClean="0"/>
              <a:t> (Störung der Erkennungsfähigkeit) und </a:t>
            </a:r>
            <a:r>
              <a:rPr lang="de-AT" sz="2400" b="1" dirty="0" err="1" smtClean="0"/>
              <a:t>Apraxie</a:t>
            </a:r>
            <a:r>
              <a:rPr lang="de-AT" sz="2400" dirty="0" smtClean="0"/>
              <a:t> (keine zielgerichtete Tätigkeit),</a:t>
            </a:r>
          </a:p>
          <a:p>
            <a:r>
              <a:rPr lang="de-AT" sz="2400" dirty="0" smtClean="0"/>
              <a:t>vernachlässigen sich und die Wohnung, Unterstützung in den </a:t>
            </a:r>
            <a:r>
              <a:rPr lang="de-AT" sz="2400" dirty="0" err="1" smtClean="0"/>
              <a:t>ATL`s</a:t>
            </a:r>
            <a:endParaRPr lang="de-AT" sz="2400" dirty="0" smtClean="0"/>
          </a:p>
          <a:p>
            <a:r>
              <a:rPr lang="de-AT" sz="2400" dirty="0" smtClean="0"/>
              <a:t>Erkennen Partner und Kinder nicht mehr.</a:t>
            </a:r>
          </a:p>
          <a:p>
            <a:r>
              <a:rPr lang="de-AT" sz="2400" dirty="0" smtClean="0"/>
              <a:t>Sprechen mit oder suchen die verstorbenen</a:t>
            </a:r>
          </a:p>
          <a:p>
            <a:r>
              <a:rPr lang="de-AT" sz="2400" dirty="0" smtClean="0"/>
              <a:t>Zuletzt vergessen sie Teile der Biografie. Einzelne, emotionale Teile werden am längsten behalten und die Kindheit.</a:t>
            </a:r>
          </a:p>
          <a:p>
            <a:r>
              <a:rPr lang="de-AT" sz="2400" dirty="0" smtClean="0"/>
              <a:t>Angst</a:t>
            </a:r>
          </a:p>
          <a:p>
            <a:r>
              <a:rPr lang="de-AT" sz="2400" dirty="0" smtClean="0"/>
              <a:t>Antriebsstörungen bei ca. der Hälfe der erkrankten (weglaufen, Unruhe…)</a:t>
            </a:r>
          </a:p>
          <a:p>
            <a:r>
              <a:rPr lang="de-AT" sz="2400" dirty="0" smtClean="0"/>
              <a:t>Depressionen bei ca. einem Drittel</a:t>
            </a:r>
          </a:p>
          <a:p>
            <a:r>
              <a:rPr lang="de-AT" sz="2400" dirty="0" smtClean="0"/>
              <a:t>Wahn und Aggressivität  </a:t>
            </a:r>
          </a:p>
        </p:txBody>
      </p:sp>
      <p:sp>
        <p:nvSpPr>
          <p:cNvPr id="3" name="Titel 2"/>
          <p:cNvSpPr>
            <a:spLocks noGrp="1"/>
          </p:cNvSpPr>
          <p:nvPr>
            <p:ph type="title" idx="4294967295"/>
          </p:nvPr>
        </p:nvSpPr>
        <p:spPr>
          <a:xfrm>
            <a:off x="0" y="274638"/>
            <a:ext cx="8855968" cy="850106"/>
          </a:xfrm>
        </p:spPr>
        <p:txBody>
          <a:bodyPr/>
          <a:lstStyle/>
          <a:p>
            <a:r>
              <a:rPr lang="de-AT" dirty="0" smtClean="0"/>
              <a:t>Demenz</a:t>
            </a:r>
            <a:endParaRPr lang="de-AT" dirty="0"/>
          </a:p>
        </p:txBody>
      </p:sp>
    </p:spTree>
    <p:extLst>
      <p:ext uri="{BB962C8B-B14F-4D97-AF65-F5344CB8AC3E}">
        <p14:creationId xmlns:p14="http://schemas.microsoft.com/office/powerpoint/2010/main" val="314189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68313" y="-100013"/>
            <a:ext cx="8229600" cy="1096963"/>
          </a:xfrm>
        </p:spPr>
        <p:txBody>
          <a:bodyPr/>
          <a:lstStyle/>
          <a:p>
            <a:r>
              <a:rPr lang="de-AT" sz="3200" smtClean="0">
                <a:solidFill>
                  <a:srgbClr val="CD0000"/>
                </a:solidFill>
              </a:rPr>
              <a:t>Was kann ich tun um dement zu werden?</a:t>
            </a:r>
            <a:endParaRPr lang="de-AT" sz="3200" smtClean="0"/>
          </a:p>
        </p:txBody>
      </p:sp>
      <p:sp>
        <p:nvSpPr>
          <p:cNvPr id="40963" name="Inhaltsplatzhalter 2"/>
          <p:cNvSpPr>
            <a:spLocks noGrp="1"/>
          </p:cNvSpPr>
          <p:nvPr>
            <p:ph idx="1"/>
          </p:nvPr>
        </p:nvSpPr>
        <p:spPr>
          <a:xfrm>
            <a:off x="468313" y="871538"/>
            <a:ext cx="8229600" cy="5726112"/>
          </a:xfrm>
        </p:spPr>
        <p:txBody>
          <a:bodyPr/>
          <a:lstStyle/>
          <a:p>
            <a:r>
              <a:rPr lang="de-AT" sz="2400" b="1" dirty="0" smtClean="0">
                <a:solidFill>
                  <a:srgbClr val="CD0000"/>
                </a:solidFill>
              </a:rPr>
              <a:t>Einflussfaktoren / Evidenz </a:t>
            </a:r>
            <a:r>
              <a:rPr lang="de-AT" sz="2400" dirty="0" smtClean="0">
                <a:solidFill>
                  <a:srgbClr val="CD0000"/>
                </a:solidFill>
              </a:rPr>
              <a:t>(Auswahl)</a:t>
            </a:r>
          </a:p>
          <a:p>
            <a:r>
              <a:rPr lang="de-AT" sz="2400" dirty="0" smtClean="0">
                <a:solidFill>
                  <a:srgbClr val="000000"/>
                </a:solidFill>
              </a:rPr>
              <a:t>Hormone                                                                 4</a:t>
            </a:r>
          </a:p>
          <a:p>
            <a:r>
              <a:rPr lang="de-AT" sz="2400" dirty="0" smtClean="0">
                <a:solidFill>
                  <a:srgbClr val="0000FF"/>
                </a:solidFill>
              </a:rPr>
              <a:t>Ernährung (mediterrane Diät)                             4</a:t>
            </a:r>
          </a:p>
          <a:p>
            <a:r>
              <a:rPr lang="de-AT" sz="2400" dirty="0" smtClean="0">
                <a:solidFill>
                  <a:srgbClr val="000000"/>
                </a:solidFill>
              </a:rPr>
              <a:t>Schlaganfälle                                                           3</a:t>
            </a:r>
          </a:p>
          <a:p>
            <a:r>
              <a:rPr lang="de-AT" sz="2400" dirty="0" smtClean="0">
                <a:solidFill>
                  <a:srgbClr val="000000"/>
                </a:solidFill>
              </a:rPr>
              <a:t>Niedriger Folsäurespiegel                                     3</a:t>
            </a:r>
          </a:p>
          <a:p>
            <a:r>
              <a:rPr lang="de-AT" sz="2400" dirty="0" smtClean="0">
                <a:solidFill>
                  <a:srgbClr val="000000"/>
                </a:solidFill>
              </a:rPr>
              <a:t>Metabolisches Syndrom                                        3</a:t>
            </a:r>
          </a:p>
          <a:p>
            <a:r>
              <a:rPr lang="de-AT" sz="2400" dirty="0" smtClean="0">
                <a:solidFill>
                  <a:srgbClr val="000000"/>
                </a:solidFill>
              </a:rPr>
              <a:t>Niedrige Schulbildung                                            2</a:t>
            </a:r>
          </a:p>
          <a:p>
            <a:r>
              <a:rPr lang="de-AT" sz="2400" dirty="0" smtClean="0">
                <a:solidFill>
                  <a:srgbClr val="000000"/>
                </a:solidFill>
              </a:rPr>
              <a:t>Körperliche Inaktivität                                            2</a:t>
            </a:r>
          </a:p>
          <a:p>
            <a:r>
              <a:rPr lang="it-IT" sz="2400" dirty="0" err="1" smtClean="0">
                <a:solidFill>
                  <a:srgbClr val="000000"/>
                </a:solidFill>
              </a:rPr>
              <a:t>Depression</a:t>
            </a:r>
            <a:r>
              <a:rPr lang="it-IT" sz="2400" dirty="0" smtClean="0">
                <a:solidFill>
                  <a:srgbClr val="000000"/>
                </a:solidFill>
              </a:rPr>
              <a:t> i. d. </a:t>
            </a:r>
            <a:r>
              <a:rPr lang="it-IT" sz="2400" dirty="0" err="1" smtClean="0">
                <a:solidFill>
                  <a:srgbClr val="000000"/>
                </a:solidFill>
              </a:rPr>
              <a:t>Anamnese</a:t>
            </a:r>
            <a:r>
              <a:rPr lang="it-IT" sz="2400" dirty="0" smtClean="0">
                <a:solidFill>
                  <a:srgbClr val="000000"/>
                </a:solidFill>
              </a:rPr>
              <a:t>                                    2</a:t>
            </a:r>
          </a:p>
          <a:p>
            <a:r>
              <a:rPr lang="de-AT" sz="2400" dirty="0" smtClean="0">
                <a:solidFill>
                  <a:srgbClr val="000000"/>
                </a:solidFill>
              </a:rPr>
              <a:t>Genetische Faktoren                                               1</a:t>
            </a:r>
          </a:p>
          <a:p>
            <a:r>
              <a:rPr lang="de-AT" sz="2400" dirty="0" smtClean="0">
                <a:solidFill>
                  <a:srgbClr val="000000"/>
                </a:solidFill>
              </a:rPr>
              <a:t>Lebensalter                                                               1</a:t>
            </a:r>
          </a:p>
          <a:p>
            <a:r>
              <a:rPr lang="de-AT" sz="2400" b="1" dirty="0" smtClean="0"/>
              <a:t>1 </a:t>
            </a:r>
            <a:r>
              <a:rPr lang="de-AT" sz="2400" dirty="0" smtClean="0"/>
              <a:t>= gesichert </a:t>
            </a:r>
            <a:r>
              <a:rPr lang="de-AT" sz="2400" b="1" dirty="0" smtClean="0"/>
              <a:t>2 </a:t>
            </a:r>
            <a:r>
              <a:rPr lang="de-AT" sz="2400" dirty="0" smtClean="0"/>
              <a:t>= sehr wahrscheinlich</a:t>
            </a:r>
          </a:p>
          <a:p>
            <a:r>
              <a:rPr lang="de-AT" sz="2400" b="1" dirty="0" smtClean="0"/>
              <a:t>3 </a:t>
            </a:r>
            <a:r>
              <a:rPr lang="de-AT" sz="2400" dirty="0" smtClean="0"/>
              <a:t>= wahrscheinlich </a:t>
            </a:r>
            <a:r>
              <a:rPr lang="de-AT" sz="2400" b="1" dirty="0" smtClean="0"/>
              <a:t>4 </a:t>
            </a:r>
            <a:r>
              <a:rPr lang="de-AT" sz="2400" dirty="0" smtClean="0"/>
              <a:t>= möglich</a:t>
            </a:r>
          </a:p>
        </p:txBody>
      </p:sp>
    </p:spTree>
    <p:extLst>
      <p:ext uri="{BB962C8B-B14F-4D97-AF65-F5344CB8AC3E}">
        <p14:creationId xmlns:p14="http://schemas.microsoft.com/office/powerpoint/2010/main" val="37010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data:image/jpeg;base64,/9j/4AAQSkZJRgABAQAAAQABAAD/2wCEAAkGBhQSERUUEBQVFRUWGBcaFRcYGRQYHBcdHhcaFxgXGBkXHCYeHBklGxgcHy8gJCcpLCwsHB4xNTAqNSYsLCkBCQoKDgwOGg8PGiolHyQsLCwqLCwqKiwsLC8sKS0sLCwsLywsLSksKiwqLCwwMCksLC0pKi0sLywsLCwsLC4tKf/AABEIAMIBAwMBIgACEQEDEQH/xAAcAAABBQEBAQAAAAAAAAAAAAAAAwQFBgcCAQj/xABUEAACAQMCAgYDCAwNAwIHAQABAgMABBESIQUxBhMiQVFhMnGBBxQjQlKRodIVFhc1U2KSlLGywdEkMzRUVWNyc3STs9PwQ6S0RIIlZISio8PxCP/EABsBAAIDAQEBAAAAAAAAAAAAAAABAgMFBAYH/8QARBEAAQMCBAIGBAsGBQUAAAAAAQACEQMhBBIxQRNRBSJhcZGhBkKB8BQyUmKSk7HB0dLxFTNTctPhFiNDguIlRGODsv/aAAwDAQACEQMRAD8A3AmqxN7pFmGZUaSbScMYYZpVB8NaKVPsJo90iZhYMisV62SGFmHMLJKqPj1qSPbUdx/jEXDbUME+DRo41RdsAsAcbfFXU3nj21n9IdIDBCmAwvc8kATGkamDzU2MzTfRPvuk23yLv81ufqUfdJtvkXf5rc/UpnZ9KEkubqA9kWojLSFgFOpSzc9gFwATnv7qcDpJbGIzCeLqwdJfUMBu5fWcjA78isV3pK9pg4U7evzEj1d1bwPnJT7pNt8i7/Nbn6lH3Sbb5F3+a3P1KYcP6VJInWFoxFm5w/WZykMvViRRjtKcgkg7ZXnmveH9NLWW2W461URiF7ZAIbGrR5tjfbNSd6RVG/8AanWPjze9vi9iXBHyk++6TbfIu/zW5+pR90m2+Rd/mtz9SuX6Q24dEM8WuTRoXWuW1+gVAO4buPI5FcR9J7Vg5W5hIjUM5DrhVOwJOcDfb2iq/wDEz4n4K76R/InwPnJX7pNt8i7/ADW5+pR90q1HNboDvJtbnA8z2KbS9LrRVVmuYgHBKksO1htJx6m2Phg5xg05l41EJepEsfX47MZYAk4LAEcxkDPjjen/AImcNcK76R219TbfkjgfOU/wri8NzGJbeRZEbkyn5we8EeB3p5Wc9CriVeKSrJD1HX2/WyRghgXV0USDG2oiQo3iUz51oFzdpGNUjBR4k4r1Qe1zG1G6OAOoMdkixg776qiDMJaiq/N0wTfqo3kxzIGB+0/RUVP02lPoIi+vLH9g+iud2KpN3V7cNUdsrrXhas6n6RXD85WH9nC/o3piZSzZYknxJJ/TXOce3YLoGBduVqea9qv8Q/jG9n6BSKzMOTEe01qBkhZRqQrNRUBHxKQfGz696fwcYU+kNJ+cUi0hSDwVIV4a8SQEZBBHlXpqKmqNe8RuL24mjgma2toHMTvGF62aQAFwrOCERcgZAyTn2cfatJ/SPEP86P8A26OiH/rP8fef6lTskYYEHkRg4JH0jcV4fpnpzG4fHVKFF+VrTEADxMiST39i6qVJpaCQqbdRCMyK/EeI6014USqSwSISkjEWBsSN8bg166RjIPFOIggEkazlQG09pepyDnbBGT4VYl4XbuWAVGZco++SMovZk3ySV0nDeR867TgcAIIjXIxvvvhiwJ33IYk5OTufGqD6SYgAA1Kk9zPwUuC3kFWCq5AHEuIncaj1gAXMbSjOYd2IXGkb5I27q6Cx5I+ynEcgZxqPyQx26jchWDEcwNzirJ9gIN/gl3279tmG2/Z9JuWOZPOkbzoxBJH1egKN9wAThlCtgsDjKqBnngUx6SViQDVePYz8EcEcgoIQqThOJ8Rcl+rULIN3xnAPU4x4nkKf2/RqZlBa/wCIoSN1M0Rx5ZEeDUsvBIQQRGBhtY541Z1ZxnHpdr17896e1zVvSXG6UqrvaG/cExQbuFXvftxw543kuJLm1Z0jl67QZIS7aVkWRQNSaiAVI79qv9Z/7oX3vl/tQ/8AkR1fxXs+hsZVxuBFasZdmc2YAkANImLT1lzVWhroC9ooorUVaqXumkizUgZPvm1wM4yevTAz3euoq+4HPd9WLwRKiGXUiFm1a7Ywg5Pg0kh9WnvzUv7pP8kT/E2n+ulPjXlPSiu6i2gWAT177j4ui6KAmfYqOPc/k6lU68dY0MqTyYOXkeZJ1fHeoZWUg47LU9g6OToEdTbrLHKZApM7iQmJonaWZyZGchhhsdnTjcHa0u2AT4CqF0b4iyWq3cy8QYpamaRpZV6qQiLWQiGQ8+akIPOvNUcVicRTcS4a6QLl0227uzZXFoaVP8D6OyQvE8joWQXYYIrAEz3CT5XJyANJG/iKj5uhsvUWiK6lrdZEZS00aSK+MjXH2xjSNuRBIOxp1P0qmVo0Nk4klkKRKZIxkdV1utmAIUDBDc8YONXKkI+mRl6tokfq396CQ/B/BNM6kIM7udLqGxgKCCCScCTRjs2e3PUR6w2/md910dVSXCOAdXI7yiE6ktlARNKr1OogKrZwoJUrucac7UzTomyWlrGnVddbmJskEJIUJYqSBqALEvnBwwBwaYcG6ZskLdfFIQqXkiysy/C9RIxZQM6gApChjz0nbkTM2fSN2ljjltnh61mCFmQ9kRdbqOnbPxSuTg95qFVmMpvcbQDOovlBGk8pkJgtKik6FyssxlaLXJBeRoV14RriVpScsM4GrSe8gDxIpxZ9FZY7oy6onVpOsy5mJjJUK6xx5EeogECU9oKcYIFJwdPi5QrbNoK2rO+tcILiTq0GMZZtWDgY2ycjABkuG9JxNLGoidUmWR4ZCV7axlQWKDdVOsFc7kHcCp1X49gdmAggzpyk78rxy2SAYVG8W4m0HFUZMajZOuT3fDoc49lIz3LSNqkYk+JyceofsFJdKPvnF/hH/wBdaU9DBGhv/ux6wR9NeppOPwPDibZB/wDTlLitpMc71iTCNC59PbuIU/oJGPp9teLIzDTq7PmQAMevlXKxZBbsgesfMBnNd6dQ7K4wMsck93ieWfDxoWbLy7PvPmk3TBwcbeBB+kbUJzHrryvU5j11Ear0TGENBdrvcq7cR/jG9n6BTanPEf4xvZ+gUjFCWOFGT+jzPgK9aNF5Y3K4oqbt+EqB2hqJ5n93h+muW4Oniw9v7xSzhT4ZUTFKVOVJHqp/b8YPJxnzH7qT+xLEnQRp7i2xPzDl5/8A9ppNCyHDDB/T6jRLXJdZqh+hzZF4RyN9d/6lWCq30G/i7r/G3X64qyV8p9Ih/wBUr/zFatD92FWeiW9zxI//ADYHzQR1z0s6Xm2kEURgVurMsklw7JHGmrQo7A1O7MCAo+SabR9HuIRTXJtp7VI55ml1PHI8i6lVdOMhMDT5/spW+6GStNDcpPE11FF1bPNArq41Fg6opBjcEndTyOKcYY1xUqvaRAAF9Q0C9uzt7oR1ogJFumtx72tJBa5muZWjEZZkBwrlZFLqGVDpDdpchc7cqR4p0wvbWJTPbRtKbtIFWMvpmV4tYMRffOvs6iMbHapZejc7PbyXFwJXinaVvgwi4MLRiONQTgAnOWJJ3NPuN8F98PbNqC9ROsxBGdWEddPPY9rOfKjjYNr2jI0i5J63MwLxaIGnanDoUBF00nhS7W8iiM9uYAiws2mQzj4JNUnIhti3LG+PHzgvTOeQ3IdbeQQwvJ11u0rRB1GepZnADNjfKE7A8qc8a6CLcyXReQBbhbbHZDFHhLYYhuyykEAqeYzSkfRq7aNo5rmIRdVJGsUEAiQ60KBnyzHC5yFXSM/NVmbAuYTDQTE62s2YgHebW8EuuqX0g6Z3c1jA88EMcF2Y1XBfrNSskhkweyI2KMAvPGDmt4FZF0+6NFeGWq6xmza3ycEawAsBwO7dgfYa10V7noapSfgAaTQBxH6f7Y8oXLVBD78gvaKKK01Wqp7pP8kT/E2n/kJS018ivpY4JGRscc8Yz3nPcN6k+kXBFu7aSByQHAww5qwIZHHmGAPsqoNHfp2bjh63LLt10UsCh8bhtEuGQ9+NxnOKw+nOjKmPZS4QnLmkS1pvEEZiAdDO6tpPDCZUs/GoMHMseO/tDwJP0An1VB23DLRImj99yPA0TRdU0wKJGykYXA1DCggEkkUqHucY+w74ByB1tnseRPpc65YXB58Hb/Ns/rVgU/R/G0wQ1hE/+Sl7PWVxrNP6FS0zwNNEWYdZGT1YydtcbE6gOWUUnteFQw4DYpH1ivIsUXV5KyyhSYtLRMQDh2Xsgbb4A3wMOFubsHI4TIDtv11n3DSPj+Bx6tq8Se6AwOEOBzwJrPGfHGvnSZ0F0jTs1pGn+pT5kn1u23bdBqsP6FeXNhYtGY8grEk4KozMwWXVHNyyTksfUeXKnHEfes6rrl0mJiVZJWjdDgxnDIQcEEjzBB8DSCz3Q5cIceqWz8sfG8h8wpi3FZFb70sGBztJabHxyG5+dM9CY8QS02mP82nvr626XGYP0KeQ8Js0hZE1FALdWKszH4Nz1O4+MGXu3O3PIqM4DGkd11rKIFVGijTrZpRmR45MLrVVjQKFYIvc5JwABTj7PS/0W+51H4S15gkg+lzySc1z9mJO7hRz3ZltQOedyDyzvVjeisdlc1zZzc6tPkB8qPLTRLjU+fkkOlH3zi/wj/6617IVONII8ckHPh3DFc3PCbgTG5vNGuVVVBGSyRoCT1YYjJbJJY955bVLcPswBqOCxBxnOAcdnON8ZxnG+M4rbp4R2Wnh5EsYATtNyY56xO/cpVGNLA92km3vok4LMN2mHMAY5Yxt+gD6aTurDAJXlzI/57amFjyrHwC5xnGSQDjO+M5xnfFJAZrT+B0y2IvzXOypw3ZmhV6vU5ipq64blfR0nuyMfRzpjdQBAoHMnc+qs2phHU7k2WvTxTalgLqycZulSRtTKDzAJAJ2HIE70rY9IYVTZWx3kAHPnzrziiAyMCAR4EA9w8ajW4RCd+rUHxUaT864Nbpa46FYAcGk2VotuLRSLqRwRnB8QfDHPNLBNW7cu4fv8fVy9dUhuAjOVkcbk9rRJj1dYpO2dsk4pzGJojmFlPlumfWN0PsC1CHjUKedp3V0qC41x9VUhSMD0nO4HdgDvOdu/fYZNRd10hlZdMkbqeWEUnWfAMCVA9ZA552rjh/Cmdw0mC49FRusXdkeLY5ufUABsVdxgKRICrfR+MM81rKzQS++muowwUNJG+4K5PMHIIGSCNxzqytwSQ4LXEmRndRpyDjI5nHLbGDnnnGKadKILedRC0aShTkuwyc/iHmo8wd6rP2nWn4EflS/WrjxnQDcZVNcVizNcjI114uQZBvrGyrGMDBlIlXWPhMgVwbiUswwG5aMnOQM4zyGdsAbd9EnCGIUCVwA7M3pHVltQG7bAdw5b1ULTonZK4L24Ze8a5fo7fOrhD7mXDGUMtspBAIOub69ZtT0WawycQfqm8o+Wr6eLD9B5rqfhWtnZjgt1W6jSQEfX6Wd8n5tudN4OCSKADcSFcgkYwSNuyCD2RseXj7ac/ct4b/Nh+XN9ej7lvDf5sPy5vr1U30bY0QMS76pvd8tWcfs80gvB5M73EhBGMEH8bf0sZ7Q7sbcuWObro/rdmL7s2cafIDB33HZwe9lZlPk5+5bw3+bD8ub69H3LeG/zYflzfXqQ9HWg5hiXfVN/Ojjdnmqz0gsFEYson1zXUsOF71VHV5JXGSQoVOew5ADnnUBUXwXota2mfesKRlvSIGWbyLNliPLNStbmFw7cLRFFri65JJABJIA0EwIAESeapc7MZRRRRV6SKKKKEIooooQiiiihCYcXvNCbek2w8vE1XYLdnzo07eOdzjONv0054rc65D4DYft+mmtvFnURI0ZOeQyCFAznvzv3b4rJr1Mz06TQ9xlcI2RSkMLOSFwMAEk5784G3qNIwnsjH0fsrpA2rsMVOFBx36nCgbgjHM8qoSptBqQUvBMNLRyrlCSGHySDjUp8ai7+2ktiMHVG26N3Hy8j5U6iGNvUd9z2hq3Peck706hmGkxyDVG3Md4Pyl86sa4neDsffZWsq8J5Y4S3ko606QuoK5Cj1ZGfPakpekUx2DY/sjH6KS4rwowsN9SN6DjkR+w+VMarfiKw6pN1rMoUT1miydy8RLLgjJ7zmk2uSwUNzB2P764t7dpGCoCzHuFSf2rXA30j1BlzUc9apzOyZbSp8hurBxH+Mb2foFNqfcQWNXJkkAzyAGTy+iuPeGQGRgVPInsn5jXoW1qZOWRIXnXU3awmlFOX4e4GcZHkc0jDCWOF/55mrZBVcFEMJY4XnTTivFQoMUJ57O/yvxV8q54txdUUxxHs/8AUfxxzA/Fp1wnomjwarhcvIMjuMI5qEPxXGxLeO3IAVOzOs7wSALpa3xVdoru6tXhkMUvpAZVuQkXlrA7vAr3HyIJ43JCqCzMcKo5sfD9pPIAE91dYcCJXKWkGF5qGcZGfDv+arT0T4jkGJjy3T1d4/b7TSlp0SjEBSUBnfBZxsVI9HqzzULnb2k+kaqljcvFKwb+MgkKPjYEjBDAdwZGVsd2rHdVBeKwLfBX5DSId4rSqK4glDKGHIgEe2u64V3IooooQiiiihCKKKKEIoqs8Z6dxwTNCkM07xhTL1YTTFq9EO8jKoYjcDnTb7f3zj7HXmcZx/Bs45Zx1vLzpkBvxnNHe5oPgTKFb6KqP29yf0be/wDb/wC7R9vcn9G3v/b/AO7UM9P+Iz6bPxRfl5K3Uhez6I2bwG3r5Cqx9vcn9G3v/b/7tMb3pzJMrJHYXeUYBxm37J0hgpxLscMp37iKTnMynK9n02fikZ5JxTywh1RnBwRISp8Dtz8sZHqNVv7Nz/0fd/8A4P8Acrq349cISy2F3kkZHwOCMYOfhNjtsRWXw/ns+sZ+ZSoy0mZ8E/3x2Bp8sggb7gZGV+mlINQY6VJPZJxqbcamUE/2gO4DnTbh/GEuDI0YdCrYeORdLxvjtKy+vfYkHNSUE5VUVdmldst4ANpyPPHKq30yx2V1ir6biXmISUsel2X5IQfMgrmiGPJIXvdsZ3+NgZJp9czxQto6vrCPSYkjfwFRJa0ZnGAqDTdUqENXFn2/gmXWj8x4fjA9xFJvcJbnRbquRs0jAEse/wBldDj5XZI0Ve8b5Ptrm54QSxaLSYzuDqXbbcHJzzqmrXL2RQMkbxeOzsXZRpmnaobeS8PHG0t2VDkY1qMHFN7WxkcF0HI884JPPbxNP0VguPgJdI9HmwA8CMZqOuL1nxyUL6KqMAerz865apNjVcTyGnncfeuhu4aAnFtYHUXmBCjdtWcsfkjPMk11ccPmkbUV3PJcqCB3AAnIFHDWZmMjklYwSCx2DY7I3764tLYzB8HMuQRk4yPjU2ta5oaAbydbmPZ4DvSJIJPJdyzLCSsWrWuMvq2z3jTyI7qV4xfsYFdBpEhIkI55HdnwODXFvw2Mai8gYqpYqnl+Ny+avI+KhspKo6ogDSPi45Eedd2DxPwaoDVgNOgG3b735rnr0uKwhuvNV6aPUpXlkEfOMVIQdLr5PTW2nHl1sDf/ALVz81c8SsOqfGdSkZRvEH9tNa9gWsqgFYIc6mSElxji1xfXNurIbWKM5JLRvrkdhGBlTq6sKScdnUSAeWadcTkaxvY1jPXP1TyBeyjFNSI6N8UaiVKttuhB78ppamVliGMyHTuAQBglyQefZB29VMOkPRwcP16cHr4ZvhMMGDxpkJlnY40kkDO2g7VWKYzimDqrg4uaXxdeL7qt/dOY7G2tVbJA6y4RmbHMopaMsBg7jI2O9N7W04p1kss9sJZJSpYia3jUaV0AKoz3AcyeQpLozwV7hdCLCsQ+x5aQ6jKpS2glxEoXAJJ9MtkZOxqRHGLr3k93LJC8bJKvVGPSqkziKN2YHJULrL7gYxjG5ry+L6cqUa5Zh2U7EDrZyb6aOAk3tAiO1d/AD29aVNcN6RcQijCHh2rGcH31CNs8vRp19t1//Rn/AHcH1aqqdIGtHmd5EmigmjjnZI0DMrWymI4QnGmXEYHg2+cZovOkV6siQvJFFJHDDLMz9SseXLGTWXbVoQLoAjGScksu2eU9M41zrU6MG8/5g7dM87jxHsmKTAIk+StX23X/APRn/dwfVrxumF8OfDQOXO7g79h8Wq9a8aumn1GZepe9mto1CJnSIpWWQud9QdAAORGc5zshwtpYoJesm6/PEVixJHFgZvVDOAB6R1ZHcpAwBioftzEj4zKU2sOJuSPl6iE+E3mfJWn7br/+jB+dwfVrl+nk8PbvLCSKEenJHLFPoHymRAG0jvIzioFOlExmJMselpLuP3uFGuJYElImZs6iS0a5BGnEqY80+C9IpkCfZCRZFmtIpsLGoCFjo0DG7asou/x2AGAcCbOmsXIL6NMi1hxMxvBiXESI5EcpRwm8z5LUYblXUMhDKwBUjcEEZBB8CKKrfuYMTwm0zv8ABkewMwA9gGKK9RVZw3uZyJHgucGQqT0kYi34wVXU3vyLC8tRza4XPdk7Uvw3iWi1a6RllvbiaKGUyBlEEjSCMQtHnUkcWo9nOWO+TqzUhbQRPJxJbgZjN6mdyNwtuUOQRycKfZS1z9j5ndpFjLTR4kJBBdQVIDY5kHThua4xkYxXiOmKo+F1KZY4jMCYEyMjLHstPsGu3VTHVBUXedIb1PgEaJ51vI4Os6sqjq9sZ8smolSmckBt9I8aa8XurqW0ybhVaC+SF2EQ+ExdRLHJjV2MagSoyG8s1YbJbCNY0iCBY3MibSHDlXBcsclmK6xkk5GPKlXNn1b+iVeUyuBrOqSPTIWAG5I6tTttsPHfIFZrHNIomxBnIJPPukbbHuCsid1D8a47dxrc9VJF/AYo2lZosmd2XXgKHAjTTjJGTknHKmn2Zlj4hcQxjq1lvIle4ZQUGLWHEKA7da+kqC2wyOZIFWLiPBbO6mxNEskhTDemMrzAcAgNjVkZBIz3VwXtDGyvHhJmi1hh6TkRrGCdROsKqNkcgASc5pU61INjhGSL9Ub5b9twSARF40TIPNRcHXw8RvJJLjXHHBFK0YiUal/hOlAdXZK6fSx2ts4xTjohxm7uGEk4UQSRhlJiMPbOGCQ6nLyRhdWXZVzgEZB2lV4hBkzhG1SBUY47WFVpFDKTyxITkfK325R3CbWwimUwwBJGLKhwcLnIcICxEY1KVOkDJ8Qc1F7+JTdmp3ygA5RbKL8ovve2yNDqkOH/AHx4h67X/QqVL5Cac5RR3EdrUWxv6hTTgloH4hxHLBcNa9xP/Qqw/Ypfwo/JP769oRNOlcfu6e4/htXHLgXQN/vTO0IaYac4LgjII54JG/nmuLmAy3EgXAGWJJ5ADYk1IJw0AgiUZByOyf317fqqHrQMq+UlA5bjmM8jVNamHsEkQDJvt7FdQcQ4mLlMJeJ6GKwhNA29EHV4kk71y0ELnUJBGDzQqTg9+nHMV6IBGDJGUkUbdoHK55Er416oE6n0EddyfRDL358xXF1ndV0E6gbewg+/euywuPH8VwL9VlVkXsoMAci2xBJPjvQ0MboxjDKyDJUnII7yD4ikbiwZRqBVl5alOQD4Hwri1uzGSVxuCDkZGPV7KpzkHLVFj2adynlBEtTnhkgb4FxlXYEEHBU4xkeymnWaHyhOxOD307uW7KTRjQckMByDDcEesd1dWshnlUSYIGScALtjJzjzqRbOWnPWkQew6dtkp1dtulJLgKUmC7OGWRe4nk2PXzppeWgUBkOpG5HvB+S3nXN3eF8AKqqucKvLfmfXS0gxbL+NIxPsGMUPc2pmHITPbYH2EoALYK7EYuItPKWJSU8GHePXUIDU3wM4l1k4VFZmPcBjvqGju7TH8sj/ACJP3V6zoau+ph+ttYWWLj6QFSWqR6Kyx++W6x0VwmI1ZlBbUe0yg7nAUDI8TS/uqrGeHSlpER07cWpgupgCpQZ5lkZlx+NUHciwkXTJcwuvg0bsPmIqJ4hwjhiQytFJb9YI5NOImznQcAEjY1qNpE1g6+o2KoY/K3LHmFceiqAWVtgDJghyfH4JRk+wAVIrbqF0BVC7jTgYweYxywc1H9Fv5Fa/3EP+mtQqQ3nv1oPfx0iFJQTBb5OZHRlOANgFXceNfF8RS4uKrdcCHON5+UeQOi2wYaFZIOGRIulIo1U4yFRADgkjYDGxJI8M1zxGKHAkuFjIQ5VnVW0kkAacgkEnHLfOKr3RjpkHVUn63UTc/DMoWNuqkcsobIJKx43042O+QRXs3TK2mim6yOcJEsch5BsM46tl6qTWj5w2ltL43xR8CxLasODjBuR2mLd/6ozNhT9tPBKSI+rco2o4AOGOe1nHpc9+fOnKwKM4VRk6jsNznOr153zzquwdJ44l0JbXCsGkxDpQNpVUkeXtSaFjAkUbsNzpxkYr2Lp5CzYEU+j4AmXQuhBOqNFrOrI9MAgA45nbeq6mDrknI0x2ke9zp4CUw5qnlsow7OEQOwwzaV1MO4M2MkeRr33qmx0LkDSOyNhkEKNthkA48h4VBz9Lo4hIWLyETSIFxEmkRqpkOp3VBGufTdhuwHhUzw++WaFJUDBZFVlDDSQCMjI7jVT6NenD3TGkpyCk/ct+9Np/Yb9dqKPct+9Nr/Yb9dqK+04r9+/+Y/asxugXPFehcjTvPZ3Rt2l0mZGiSZGZQAsgViCr4ABIO+BTE9BLw5zfQb8/4DDv3b/CeFXqiuZzabjmexhPMsaTbS5Ep3VEboHeHc30B/8AoYfAj8J4Ej212ehN7/P4dt/5FF4Y/CeG1Xiio8Kj/CZ9Wz8qcnmfFUduhN6SSb+HJGCfeUWSPDPWZpvL0PvIsab2EZGNrKEbeGz8tzWgUy4muw9dc+JZTZSJbTp/Vs/KpMkm5PiVRR0ZvMAC8hwM4HvKHAzzx2++m9xwW9jKEXKNk7sljCdGFwGID55DG1WbivFY7ePXKTuQqqoLM7HZURRuzHuA/RUHP0snVTI1kVjAzkzw6wDqwWjG22k5AYnbx2rKZVc7/Tp/V0/yq8tA3PiVI9G+FLEjOJGmeZtckzAAuQNIwo2VVAwF7t6U41ezRLqhSNlAy2pmBzkABQBvnPjUJ0UljlhQSAhzqAZZJAHKkhgdLdmQcyp7tx5SfE+G46tY3cM0g9J5HXCAybqzbjKj56jUvWl5n2Wgd2wGkWCB8WykeHtKUzcKivk7ISQB3bnvp2shGcYIPMEZBqrxdMml/kts0wGAz9bFHHk7YRmJLjI9IKBy3p/wfpKk7mJ0eGYKGMUmnJU47aMpKuu45HIyMgZqotqMOYCFKQbKZXQQysioGGCy/Qceuom54M6KWBVlHepz7cVK1nXT3pzc2V2IrYxhTCrHUgYklnB3J5YUVbSpfCzkdqBY6J5zTuFarG70E6hlGGHXxH7xSo978sSjz7Bx7KyP7pV3/U/5Q/fXo90m7/qf8sfvq1vRddoyy0jt/RSNdhM3WuSSyQEoCNJOQSoIbbmMjwpSG5eUMqiOMY+EcLp28z+wc6yU+6lfFdJMRXuBjBx6t9q4X3TrwAqOpwcZHVjfHLvq39m1gYDuryk+Hco8ZsXF1rBeBeSvJ5k6R7AN6dWsTaT2VKP2hFq7WPlLnfNY190m7/qf8sfvrU4eJdZb2r8pOqjZiBpALIr7e0muarhnYZuepHYB/cXtzUw8VDDZ9q86Rxt9i5DD2O0Ot8WTVgjPdzGfUfGswrVeO8TL8PuiwAAQDbvZmAz6+VZVXruhS04YZdO6Fi48Hi3RXMqalI8QR84xXVW/ob0chnRnmDMdRAGSBsBzxvnetZ9QUxmK42NLjATjol06tltYormVYJYkVGV8gNpAUOjciCAD4in/ANs/DvfHX+/ItfV9XjWuMa9eeWc586Zcd6NQD0I8DyLftqkTwBWIwNiRyFePf6L9H4qs+q11RpdJIBbF9YkTC03YupTaAQCrmt3wvRChvYysJnO7r2xMsiyK2ANvhM7Y5Cmts3D0gNv9k06rAVEHvdAuHV9R6tF1v2ANR8T3nNd+5hw5Xu2ZlBCRk7gcyQo+jNat7xj+Qn5K/uqqr0Bh6TsvEqHfVmsk/I5kqyniHPEwFm/F+OWM0iyJxCOJ1R4yVaJtSOVLKRIpAOUBB7t+eagOHS2Qmljk4gvvdRaALqhAn6mNdJc6SwwyAEKVzitn94x/IT8lf3Ue8Y/kJ+Sv7qqpdC4amwsa+pEc2WvPyPDlspmq47BZVevwx2DrfRLIs0sysTDIFaTTrGiRSuOyCD6QI2NSq9M7dIhHBOb2c5CKmHklckkZ6tQqrk88AADyrQPeUfyE/JX91dx26r6KgeoAfoqP7DwjsvEdUcAZglvhIbMdko4rtoUR0O4Q1pY28D7tGgD45aj2mA8gSRRU3RW29xe4uOpuq0UVB8a6ZW1rIIpGZpSNXVxpJK4XlqKxg4HrpgfdItvwd3+a3H1KkKT4mEpVroqqfdJtvwd3+a3H1KPuk234O7/Nbj6lHCfyRIVrpC8jyh+eq390m2/B3f5rcfUrw+6Rbfg7v81uPqVB9BzmlpGqYdBlQ/G9+IQB/RW3naMHTguXiRjg82CNgY37RxUfcrLJNocfBZyfPBzg57s7nPnnvpXjvH7a4UaRexyRsWhlW1n1RnBU7Fd1KkqVOxHsIiPtnufRCqv9aLS/yPRwRCVxkBcY1451k08LXaIyaW/uFeXNO6n+E2qteXkZHYZLZ3HaGJT1g1Ank+hIzkeC4qA6TcSmXr43cldLpq5MqMUSRtuR0A7gfGJ2zkS/BOP21tGVVLx2Zi8kjWs+qRzgFjhMAYAAUbAAAcqkrXjVndydWVPWaWwk0ckbMhGl8BwNQxscZwKgKVam4udTJAHLlunINpUHxd2iw0AQaRoIXTgqMYGFJXIx8WnHESc2b8pBdRKvP4+VmXYY3j1E53woxsBTocCu4Bot2hmjAxH17SJJGMYVS6qwkVRkDIB3OSTvT3g/RqRp1mumR5FDCKOMERwg5yQW7Tvg6dRxhcgAZOaTUBAAv9p7E4U/FGWOBWOe7LFp4iB/URfryVvEFuFGB7TWFe7X98x/cRfrSVpYLC8HrHUqt78yqnR2xEtwgYZUZZvDYEgHyzitC4Z0egupv4QhYrsCCRkeeOeN/nqE6IQrHFk41Nuf2Cp3o7xMJcs3hnHnWhN1DZWg+57YOhXqlXbZgWBHmCTWe8c9z1YYrh45DJ1WkpgYGMjXnxIB7ttu+tks7hZUzgEGoiSwBmaMjKts47iDz9mKaivnllrd+j9sos7eSQEgwwBFG2o9Smd/AVl3Tvo17zumRf4tu1GT4Hu9h2+atj6J2Y962rsdbCCDQvcvwS7n271w42iarWgCb+wdqupPyyVWen/EsMtjAuN0eTfOWPopv3DY7+VN4/c5fqixmTrMEqgxgn5Oon6cYqO6ZcBmt7hnmJcSsWWT5XkfAgbY8BtS3RrpDBEMXEZY5z1ijL+QBJGBW8ymaVBoo6dgWW5wfUPERD7n9yThzGg8S2cnw23zVs6N8LNophlZdeS22RscY548KqHSjpc9y4WFpFiXTpUkAlhntHT378smn3Ru0lYBpFkO53YNk+091RrGpw5eR3KVLJnhqsfGoy3ogn1b1mfEYysrg7EMc/PW42lmvVjbu+b1VivGFLXUoUZJlYAeJ1EAUYIguKMSLBaD7k9hphllPx3Cj1KP3sfmq91H8A4YLe3iiHxFAPm3Nj85NSGa4ar87y5dNNuVoCKKM0VUpooozRmhCKKKKELIektwUt+OSAlX64JrBIIAjhVRkb4Go/OaOiXFbYXsq8PnZrSO3Lzh3kZEfWNLR9cS47AbVjs8u+nl5wd7peLQRsqu92uktnTlVt33074OnG3jSx6HTXMpm4hJDq6qWJVt4ymBKhjYtJIS79knC7AHevH9M1qAxFZlV0X0/wBjItF9DBkZdbrppgwI97lOeE9OBNcRwmCSPrkLwszREsgGoO8asXjVhyLDfYczRw/p/BK9omGVrpJXUHT8GI85D78yVYDHyTTboz0XubUqim0SNSOskjjkM1wB+EMjEKT3nLY7sVFz+5pKIphFMqymctbsQcRQkzZj5Z1YuZTtsTp9mGaXRznkZoFoue0SeWxi+m0wrJfCmH6fKYYpIoHdpIjMVLxRiOLVpEkkkjBFDfFGd9+WKcp00R47doYZpZLhC8cI0KwVcBndnYIqAkANnfIxnNR/GOguZoZrdbd+qhSERXIkaMBCTG66D6Y1EbqfLBry+tJoZY7h7yzS56qRHEo0R9WZA6mNesDdgrjJJ1DnikKOCqBvD1vqXdsAxNtL2+8OXDVSXDumSTSwxiORWkNyrhivwbQFRIp0khu02AVOKZXvuhrHoxBK5e5ntlVSpZniyAQPBmAG5GM5PKono3wK4a1tLm2eMzI122Z1cLKk8pOs9XuCQqOO7epLg3Q2ZJLeSd4i0VxeTOED4PXqwXSG3BBPInl3mnUoYGk50xaREmZGf/j7ykC4p5B04UxAtDJ74MzwC2Uo7mRBqcB8hNAXtFyQAKjuK8aFxJa5jeKaDiEMbqxQldcbMQroSpVkIzg+uvLro61vMZxcW8cnvm4lhExIR0mijSRG3U6gyZBXONs89onhKMyRSNIJeu4yrCUDCyAJ1epBk9jUjBdzsBua1uh8Ph/hLKlL79SDa9iI7zPcVCo4xBWoRRljgVK29uFGB7TRb24UYHtNLV6fCYQUhmdr9ipe/NZFYL7tP3zH9xF+tJW9Vgvu1/fMf3EX60laLdVAKGtLrJ0g8hTi1ldldVcK7AhWPxTjY4qv8JudTHxXY/sNSXWnVtz9lCFqvQq5cWojkfU4Ugtvucc99/nqd4PI2AZSC+lA5He2ntY8s1l/BeOsrquCc7Hy/wCb1ebDiGNs7k5NTCHKue7KAeoI5jUP0GtI6HD+AWv9xD/prWSdO7oXV5FCGxpBycjvGcevArX+iiabK2HhDEPmQCouSGidcT4ZHcRtHKoZW5+XgQe4jxrGulHReSzkw3ajb+Lfx8j4MPD21uFNOJ8MjuI2jlXUrc/LwIPcR41bQrmkexU1aQeO1Y70O4gsM5ZgpJGF1d2++D3GtTsJ+tGRt9NZT0o6LyWcmG7Ubfxb+PkfBh4e2odZ2HJmHqJruqYcVzna5czKppDKQtO6c9JntVVLeRRIxOrZSVXHgc6Tmql0Q6Hi8T31dPJpdmMSIzJkBiOsdl7RYkEgAjA9dQVlZPNIscY1MxwP2k+QG5NaL7n33ttf7sfrGsH0jxdXozo6cM6HucGlw1iHG3LTXVdWFArVCXCwXLdCbQEAmYFshQbm5BOBkgDrN9gTRH0JtGyVMxwSDi5uTgg4IOJOYIwR3VEdOLp1uo50VmFhGs7KvN+ul6kqPMRJIfbUdZ3U9jbywkkSdfDJNJlBoFxDrkfU6lEX3xG6aiDgNyJxXi6eJ6UqUmvbinyYtnPPv5Fp9q0C2mDGUK1/aJa/1/5zdf7lI2/Q+ykAMbysCqsNN1cnssMq20nIgbHvqJn48/UxiW90KYpiLiNEImlD4WJS8WlgFI9FVMhyVxginvRS5mEemONW0W9iEVj1WxgJbLhGJwe4g435Zqt+L6VZTc84p8j57gNY3j+28J5ac/FCffaNbjdHuUbuZbm4yPManI+cVK9D+LTdbNZ3T9ZJCEeOXABlifIUsBtrVlKk9+xp1GTpGoAHAyAcgHvAOBkeeB6qieEffqT/AAMf/kPWj6OdKYvFYh9DEVC8ZSRmMkEEaHX2aKFam1oBaFdqKKK9euZZlxO5axu7nri8cc8vXRTCOSRDqhEbIerBw6suQG2IpqOl8O2b58jba2nwRqVjkaME4UrnwNatijFcOJ6NwmJqGrVDsxiYLYsI9Zjj5wpte5oge/mso+2yA5DX0hBGP5POCOe4Ijxncd3cPCuH6XxjZL5tyck20/ZzqJIzHvueXq5YrWsUYqn9i4Dk/wAaf9JPiv8AefxWXS9MrcoF9+SA5bU3vefJBUqAuI+zjIOeeRSVz0jsJZg80iyqowivazMV2GSGMXPIz7a1bFGKiOg8C3TiDXRzBr/60cV3Z7+1ZNL0ntiuFvZEOG2WC6xlpNerBXO2FUDOANQ+Nt3H0rtgjKbyRsxqg1QXO2nk+y5LnJyc79nuGDq2KMUz0Lgj8v6TP6aOK7s8/wAVjfE+IWE4IluNYySuu2uX05zuNakZIO5x8VeW+ZqK8W+ms4rNXaOCZJpZereONBGrAINYGWYsMKM4Ga0rFN7m+SMgNqyQSAFdjgYyeyDt2h89dFHo7DUajarc5LZyy5sAkRMBjftSL3EQnIopj9mE8JP8qb6lH2YTwk/ypvqV2qMFPq+cf/8AQVyy8UXSxH8Hj5f25K+gPswnhJ/lTfUrFvdg6FXfEL9ZrSJnjEKJkhk3DOSMMAeTCiUQVlnArrSXJJzpI8t99/pPsNeWXHZ0YKDrxtggH6Rv7c1Or7kfExygI9tLWfuV8TjbItzn105TgqQs+kMcI1TMqtgHSDk5xyA51X+Ne6FPKWETGJDy0nDY8yP2U7ufcs4m7Fjbtk7mk19yPiR/9OaMyWUqoyzsxJYkk8ydya+w+g/3tsv8NB/pLXzX9yDiX83Pz19HdFroQ2VtFKsgeOCJHHVzHDLGqsMhcHcc6UogqxUUx+zCeEn+VN9Sj7MJ4Sf5U31KEQUpxPhkdxG0cq6lb6PAg9xHjWNdJeictpKEwXRziJgPS/FIHx/Lv7q2IcYjyB2xkgDMcoGSQo3K4G5Ap28YOMgHByMjkfEeddFGu6kbaKmrSD9VU+hXRD3rEZJQOvdd/wAQfIHn4n2d1QXQniQjsuHxEEmaN8HbA0Auc+sVpEvon1H9FZDwzoy95w7h6rIYkWGYOynftrpUY+MhOdQ2yNs71gekOSthBxjALxfl1Kkee266KAyGG8vwV+S7Q6cOp1jKYYHUPFcHceqvEvozjTIhzjGGU5zkrjB798eO9U0dHbgyo720OrrrSTWrriFIljV4IwVyFDB3UDAIbc52LGL3PGSIaYIuuFooD5UkXCTdYuGO/LYN3BQNhtXgxgcNvW5cj9+y7M7uS0M3KhiuoagMkZGQPEjOcedNL/jsEMTyySpoQZYhg3xdQAAO5I3A5mquvRaYXM0hjWRme4aKUyIoQSKyqCoTrHcKRHh2KhRtjlSZ6CFbaaGOKLt2EUQ9De4XrsuSRzzJnXURhMKCM1WdNI3N97e0SnmdyV0W8jIUh0IfZCGXDeSnO/sqN4R9+pP8DH/5D1C8c6KO90HSFJIdEapGGjiWNkdn7R6suIySGxGQSRgggCprhH36k/wMf/kPW/6N0adPF5qbpmm7la49/sVNcktvzV2ooor2y5UUUUUIRRRRQhFFFFCEUUUUIRUPxk/CJ/dS/rw1MVB9IXwwI7opv14KExqo9pyObEe00keIj5TH1ZqMwW9dLR2/jvQlKUn4qe4t85pg3FnzjUw/9zU4liHhTC4jHOhOVdBKAoLHGw3J8qbycTUbDLerl85qKuJGLkBSQFGDt8kdkZPl37U4hthzPdSCCUp9lyygqAM557+rkajpOLy5zuB4EYJ+mpBgoACkd3h9OajbpBjkfLm3M5zvTSlSvCuIZVy5wAVGWPiKTuukqL6OW8/RXngbmomWPNrKMZy6DBGe45IAzk94HkKbx8KLFWkbJAG23axjBwRhdzk4GeW9IKRKdT9KpME9lcackZOM8wSf0+dNLvj9wPjHuwMc9s+Hh/zxkHRQNJbB542/aPppnNHtsBgk5G3z7c8700pT/o7xYzx5bORJBnJz/wBdRtv5VehWedFQBrC52e254/nA5gd/srQxSQV5INj6qoXuen/4ba+UeD5EMwI9YIxV+NUy56K3NvLI/DmiaKVi7282tQjndmikQEqGO5UjGc4rN6WwL8fhDQpkBwcHCbAwHCJ213tZSpvyOkpPiFx8K2i4WMrhcMDhSQCeZCEnWpBxzGM7EUiWkGxvUJ5Y0xE5yMEhQDn5hjmOZon4RxBzl7OxY5yCZpCc7DY9V+KPmrleC34AHvKxwMkDr5O/Gf8Apd+B81efZ6P4trQMrfpUj5kq7jN95Stm8pfHvqNhg6QOrJbKnSxC45bHzwdhkYRN6SmkXLa2IyxjbkECOAAoxv2yRjGocs15BwK/R9a2lkG7v4RLttjb4Lwzvz3NdLwW/GMWdjtjHw8m2OWPgu79g8BUj6P4rNOVu3rUh96OM33lTtpcB0DDODnmGHIkHZgDzFRvBt+NTEfFsogfImeQgH2b1wtpxTSFSCxjwAATLMwUch2VjGceGRU50X6Ne9VdnkMs8zBppSAuogYVVUeiijYL667ehOha2Arvr1iBIIABDjci5iwAA752UatUPAAU5RRRXpFQiiiihCKKKKEIooooQiiiihCKgukY7Q/upf14KnaiuJoDMgIyDHLkf++GkU26qqE7DT/zypOcyakKMABq1L3Nkbd3cfVzPOrR7wj+QvzCmaSxH/oSDwzC+/zDA9uKWZTyFVzh8cqrieTW2eYHdgDlgd4J9tdsgJ38KsCvESB1D7+MRwNwNz7e7PI15C0LHAhbPnC4xtnckAZ8qMyMiRkGGPsz7AP2Uw4ijPEyxsAxxpJ7sEevz7qmTexfg5OQ36qQg92Nl7q5ZYUJHUt61idhyzzUHxxRKMiggk3WsS6GIjCpjkcKM5A5dk/lnwFKtHtp7vWT82eVTcckR5RtzA3jZefI7gdnbnRmLGeqbkD/ABbZ3JHLGc7Zx3bUSjIo21gASbHo648DbAwuNv8AnOjjd5HHojGNbZAXvbJA9ZJPh51Ix3MYyFikAxqPwTgH5xz25c9xQ88fpdS7EbZ6k6sHJIGoA48fXRKMiqb2r6nw4BKuEZQCFJbs5yBnSNxjPfz515BbOF+FdXbJyVyObd3ZHJcAernV0gto2GRGBnuZADzPMEf8zSnvNPkL+SP3USjhlRVkij0QB27fu7uvU/tPzmrcKgriEKF0qB8JByAH/XjqeFMKLhFkUUUU1FFFFFCEUUUUIRRRRQhFFFFCEUUUUIRRRRQhFFFFCEUUUUIRUB0pH8We/tDPkdJI+gfMKKKEBQGs+Jr0OfE0UUk0az4mvNZ8TXtFATXms+Jo1nxNe0UIXms+Jr3WfE0UUJFGs+Jo1nxNFFJC81nxNGs+Jr2imiUvw/eWMHca15+RBH0gGrtRRTQUUUUUJIooooQiiiihCKKKKEIooooQv//Z"/>
          <p:cNvSpPr>
            <a:spLocks noChangeAspect="1" noChangeArrowheads="1"/>
          </p:cNvSpPr>
          <p:nvPr/>
        </p:nvSpPr>
        <p:spPr bwMode="auto">
          <a:xfrm>
            <a:off x="5715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987" name="AutoShape 4" descr="data:image/jpeg;base64,/9j/4AAQSkZJRgABAQAAAQABAAD/2wCEAAkGBhQSERUUEBQVFRUWGBcaFRcYGRQYHBcdHhcaFxgXGBkXHCYeHBklGxgcHy8gJCcpLCwsHB4xNTAqNSYsLCkBCQoKDgwOGg8PGiolHyQsLCwqLCwqKiwsLC8sKS0sLCwsLywsLSksKiwqLCwwMCksLC0pKi0sLywsLCwsLC4tKf/AABEIAMIBAwMBIgACEQEDEQH/xAAcAAABBQEBAQAAAAAAAAAAAAAAAwQFBgcCAQj/xABUEAACAQMCAgYDCAwNAwIHAQABAgMABBESIQUxBhMiQVFhMnGBBxQjQlKRodIVFhc1U2KSlLGywdEkMzRUVWNyc3STs9PwQ6S0RIIlZISio8PxCP/EABsBAAIDAQEBAAAAAAAAAAAAAAABAgMFBAYH/8QARBEAAQMCBAIGBAsGBQUAAAAAAQACEQMhBBIxQRNRBSJhcZGhBkKB8BQyUmKSk7HB0dLxFTNTctPhFiNDguIlRGODsv/aAAwDAQACEQMRAD8A3AmqxN7pFmGZUaSbScMYYZpVB8NaKVPsJo90iZhYMisV62SGFmHMLJKqPj1qSPbUdx/jEXDbUME+DRo41RdsAsAcbfFXU3nj21n9IdIDBCmAwvc8kATGkamDzU2MzTfRPvuk23yLv81ufqUfdJtvkXf5rc/UpnZ9KEkubqA9kWojLSFgFOpSzc9gFwATnv7qcDpJbGIzCeLqwdJfUMBu5fWcjA78isV3pK9pg4U7evzEj1d1bwPnJT7pNt8i7/Nbn6lH3Sbb5F3+a3P1KYcP6VJInWFoxFm5w/WZykMvViRRjtKcgkg7ZXnmveH9NLWW2W461URiF7ZAIbGrR5tjfbNSd6RVG/8AanWPjze9vi9iXBHyk++6TbfIu/zW5+pR90m2+Rd/mtz9SuX6Q24dEM8WuTRoXWuW1+gVAO4buPI5FcR9J7Vg5W5hIjUM5DrhVOwJOcDfb2iq/wDEz4n4K76R/InwPnJX7pNt8i7/ADW5+pR90q1HNboDvJtbnA8z2KbS9LrRVVmuYgHBKksO1htJx6m2Phg5xg05l41EJepEsfX47MZYAk4LAEcxkDPjjen/AImcNcK76R219TbfkjgfOU/wri8NzGJbeRZEbkyn5we8EeB3p5Wc9CriVeKSrJD1HX2/WyRghgXV0USDG2oiQo3iUz51oFzdpGNUjBR4k4r1Qe1zG1G6OAOoMdkixg776qiDMJaiq/N0wTfqo3kxzIGB+0/RUVP02lPoIi+vLH9g+iud2KpN3V7cNUdsrrXhas6n6RXD85WH9nC/o3piZSzZYknxJJ/TXOce3YLoGBduVqea9qv8Q/jG9n6BSKzMOTEe01qBkhZRqQrNRUBHxKQfGz696fwcYU+kNJ+cUi0hSDwVIV4a8SQEZBBHlXpqKmqNe8RuL24mjgma2toHMTvGF62aQAFwrOCERcgZAyTn2cfatJ/SPEP86P8A26OiH/rP8fef6lTskYYEHkRg4JH0jcV4fpnpzG4fHVKFF+VrTEADxMiST39i6qVJpaCQqbdRCMyK/EeI6014USqSwSISkjEWBsSN8bg166RjIPFOIggEkazlQG09pepyDnbBGT4VYl4XbuWAVGZco++SMovZk3ySV0nDeR867TgcAIIjXIxvvvhiwJ33IYk5OTufGqD6SYgAA1Kk9zPwUuC3kFWCq5AHEuIncaj1gAXMbSjOYd2IXGkb5I27q6Cx5I+ynEcgZxqPyQx26jchWDEcwNzirJ9gIN/gl3279tmG2/Z9JuWOZPOkbzoxBJH1egKN9wAThlCtgsDjKqBnngUx6SViQDVePYz8EcEcgoIQqThOJ8Rcl+rULIN3xnAPU4x4nkKf2/RqZlBa/wCIoSN1M0Rx5ZEeDUsvBIQQRGBhtY541Z1ZxnHpdr17896e1zVvSXG6UqrvaG/cExQbuFXvftxw543kuJLm1Z0jl67QZIS7aVkWRQNSaiAVI79qv9Z/7oX3vl/tQ/8AkR1fxXs+hsZVxuBFasZdmc2YAkANImLT1lzVWhroC9ooorUVaqXumkizUgZPvm1wM4yevTAz3euoq+4HPd9WLwRKiGXUiFm1a7Ywg5Pg0kh9WnvzUv7pP8kT/E2n+ulPjXlPSiu6i2gWAT177j4ui6KAmfYqOPc/k6lU68dY0MqTyYOXkeZJ1fHeoZWUg47LU9g6OToEdTbrLHKZApM7iQmJonaWZyZGchhhsdnTjcHa0u2AT4CqF0b4iyWq3cy8QYpamaRpZV6qQiLWQiGQ8+akIPOvNUcVicRTcS4a6QLl0227uzZXFoaVP8D6OyQvE8joWQXYYIrAEz3CT5XJyANJG/iKj5uhsvUWiK6lrdZEZS00aSK+MjXH2xjSNuRBIOxp1P0qmVo0Nk4klkKRKZIxkdV1utmAIUDBDc8YONXKkI+mRl6tokfq396CQ/B/BNM6kIM7udLqGxgKCCCScCTRjs2e3PUR6w2/md910dVSXCOAdXI7yiE6ktlARNKr1OogKrZwoJUrucac7UzTomyWlrGnVddbmJskEJIUJYqSBqALEvnBwwBwaYcG6ZskLdfFIQqXkiysy/C9RIxZQM6gApChjz0nbkTM2fSN2ljjltnh61mCFmQ9kRdbqOnbPxSuTg95qFVmMpvcbQDOovlBGk8pkJgtKik6FyssxlaLXJBeRoV14RriVpScsM4GrSe8gDxIpxZ9FZY7oy6onVpOsy5mJjJUK6xx5EeogECU9oKcYIFJwdPi5QrbNoK2rO+tcILiTq0GMZZtWDgY2ycjABkuG9JxNLGoidUmWR4ZCV7axlQWKDdVOsFc7kHcCp1X49gdmAggzpyk78rxy2SAYVG8W4m0HFUZMajZOuT3fDoc49lIz3LSNqkYk+JyceofsFJdKPvnF/hH/wBdaU9DBGhv/ux6wR9NeppOPwPDibZB/wDTlLitpMc71iTCNC59PbuIU/oJGPp9teLIzDTq7PmQAMevlXKxZBbsgesfMBnNd6dQ7K4wMsck93ieWfDxoWbLy7PvPmk3TBwcbeBB+kbUJzHrryvU5j11Ear0TGENBdrvcq7cR/jG9n6BTanPEf4xvZ+gUjFCWOFGT+jzPgK9aNF5Y3K4oqbt+EqB2hqJ5n93h+muW4Oniw9v7xSzhT4ZUTFKVOVJHqp/b8YPJxnzH7qT+xLEnQRp7i2xPzDl5/8A9ppNCyHDDB/T6jRLXJdZqh+hzZF4RyN9d/6lWCq30G/i7r/G3X64qyV8p9Ih/wBUr/zFatD92FWeiW9zxI//ADYHzQR1z0s6Xm2kEURgVurMsklw7JHGmrQo7A1O7MCAo+SabR9HuIRTXJtp7VI55ml1PHI8i6lVdOMhMDT5/spW+6GStNDcpPE11FF1bPNArq41Fg6opBjcEndTyOKcYY1xUqvaRAAF9Q0C9uzt7oR1ogJFumtx72tJBa5muZWjEZZkBwrlZFLqGVDpDdpchc7cqR4p0wvbWJTPbRtKbtIFWMvpmV4tYMRffOvs6iMbHapZejc7PbyXFwJXinaVvgwi4MLRiONQTgAnOWJJ3NPuN8F98PbNqC9ROsxBGdWEddPPY9rOfKjjYNr2jI0i5J63MwLxaIGnanDoUBF00nhS7W8iiM9uYAiws2mQzj4JNUnIhti3LG+PHzgvTOeQ3IdbeQQwvJ11u0rRB1GepZnADNjfKE7A8qc8a6CLcyXReQBbhbbHZDFHhLYYhuyykEAqeYzSkfRq7aNo5rmIRdVJGsUEAiQ60KBnyzHC5yFXSM/NVmbAuYTDQTE62s2YgHebW8EuuqX0g6Z3c1jA88EMcF2Y1XBfrNSskhkweyI2KMAvPGDmt4FZF0+6NFeGWq6xmza3ycEawAsBwO7dgfYa10V7noapSfgAaTQBxH6f7Y8oXLVBD78gvaKKK01Wqp7pP8kT/E2n/kJS018ivpY4JGRscc8Yz3nPcN6k+kXBFu7aSByQHAww5qwIZHHmGAPsqoNHfp2bjh63LLt10UsCh8bhtEuGQ9+NxnOKw+nOjKmPZS4QnLmkS1pvEEZiAdDO6tpPDCZUs/GoMHMseO/tDwJP0An1VB23DLRImj99yPA0TRdU0wKJGykYXA1DCggEkkUqHucY+w74ByB1tnseRPpc65YXB58Hb/Ns/rVgU/R/G0wQ1hE/+Sl7PWVxrNP6FS0zwNNEWYdZGT1YydtcbE6gOWUUnteFQw4DYpH1ivIsUXV5KyyhSYtLRMQDh2Xsgbb4A3wMOFubsHI4TIDtv11n3DSPj+Bx6tq8Se6AwOEOBzwJrPGfHGvnSZ0F0jTs1pGn+pT5kn1u23bdBqsP6FeXNhYtGY8grEk4KozMwWXVHNyyTksfUeXKnHEfes6rrl0mJiVZJWjdDgxnDIQcEEjzBB8DSCz3Q5cIceqWz8sfG8h8wpi3FZFb70sGBztJabHxyG5+dM9CY8QS02mP82nvr626XGYP0KeQ8Js0hZE1FALdWKszH4Nz1O4+MGXu3O3PIqM4DGkd11rKIFVGijTrZpRmR45MLrVVjQKFYIvc5JwABTj7PS/0W+51H4S15gkg+lzySc1z9mJO7hRz3ZltQOedyDyzvVjeisdlc1zZzc6tPkB8qPLTRLjU+fkkOlH3zi/wj/6617IVONII8ckHPh3DFc3PCbgTG5vNGuVVVBGSyRoCT1YYjJbJJY955bVLcPswBqOCxBxnOAcdnON8ZxnG+M4rbp4R2Wnh5EsYATtNyY56xO/cpVGNLA92km3vok4LMN2mHMAY5Yxt+gD6aTurDAJXlzI/57amFjyrHwC5xnGSQDjO+M5xnfFJAZrT+B0y2IvzXOypw3ZmhV6vU5ipq64blfR0nuyMfRzpjdQBAoHMnc+qs2phHU7k2WvTxTalgLqycZulSRtTKDzAJAJ2HIE70rY9IYVTZWx3kAHPnzrziiAyMCAR4EA9w8ajW4RCd+rUHxUaT864Nbpa46FYAcGk2VotuLRSLqRwRnB8QfDHPNLBNW7cu4fv8fVy9dUhuAjOVkcbk9rRJj1dYpO2dsk4pzGJojmFlPlumfWN0PsC1CHjUKedp3V0qC41x9VUhSMD0nO4HdgDvOdu/fYZNRd10hlZdMkbqeWEUnWfAMCVA9ZA552rjh/Cmdw0mC49FRusXdkeLY5ufUABsVdxgKRICrfR+MM81rKzQS++muowwUNJG+4K5PMHIIGSCNxzqytwSQ4LXEmRndRpyDjI5nHLbGDnnnGKadKILedRC0aShTkuwyc/iHmo8wd6rP2nWn4EflS/WrjxnQDcZVNcVizNcjI114uQZBvrGyrGMDBlIlXWPhMgVwbiUswwG5aMnOQM4zyGdsAbd9EnCGIUCVwA7M3pHVltQG7bAdw5b1ULTonZK4L24Ze8a5fo7fOrhD7mXDGUMtspBAIOub69ZtT0WawycQfqm8o+Wr6eLD9B5rqfhWtnZjgt1W6jSQEfX6Wd8n5tudN4OCSKADcSFcgkYwSNuyCD2RseXj7ac/ct4b/Nh+XN9ej7lvDf5sPy5vr1U30bY0QMS76pvd8tWcfs80gvB5M73EhBGMEH8bf0sZ7Q7sbcuWObro/rdmL7s2cafIDB33HZwe9lZlPk5+5bw3+bD8ub69H3LeG/zYflzfXqQ9HWg5hiXfVN/Ojjdnmqz0gsFEYson1zXUsOF71VHV5JXGSQoVOew5ADnnUBUXwXota2mfesKRlvSIGWbyLNliPLNStbmFw7cLRFFri65JJABJIA0EwIAESeapc7MZRRRRV6SKKKKEIooooQiiiihCYcXvNCbek2w8vE1XYLdnzo07eOdzjONv0054rc65D4DYft+mmtvFnURI0ZOeQyCFAznvzv3b4rJr1Mz06TQ9xlcI2RSkMLOSFwMAEk5784G3qNIwnsjH0fsrpA2rsMVOFBx36nCgbgjHM8qoSptBqQUvBMNLRyrlCSGHySDjUp8ai7+2ktiMHVG26N3Hy8j5U6iGNvUd9z2hq3Peck706hmGkxyDVG3Md4Pyl86sa4neDsffZWsq8J5Y4S3ko606QuoK5Cj1ZGfPakpekUx2DY/sjH6KS4rwowsN9SN6DjkR+w+VMarfiKw6pN1rMoUT1miydy8RLLgjJ7zmk2uSwUNzB2P764t7dpGCoCzHuFSf2rXA30j1BlzUc9apzOyZbSp8hurBxH+Mb2foFNqfcQWNXJkkAzyAGTy+iuPeGQGRgVPInsn5jXoW1qZOWRIXnXU3awmlFOX4e4GcZHkc0jDCWOF/55mrZBVcFEMJY4XnTTivFQoMUJ57O/yvxV8q54txdUUxxHs/8AUfxxzA/Fp1wnomjwarhcvIMjuMI5qEPxXGxLeO3IAVOzOs7wSALpa3xVdoru6tXhkMUvpAZVuQkXlrA7vAr3HyIJ43JCqCzMcKo5sfD9pPIAE91dYcCJXKWkGF5qGcZGfDv+arT0T4jkGJjy3T1d4/b7TSlp0SjEBSUBnfBZxsVI9HqzzULnb2k+kaqljcvFKwb+MgkKPjYEjBDAdwZGVsd2rHdVBeKwLfBX5DSId4rSqK4glDKGHIgEe2u64V3IooooQiiiihCKKKKEIoqs8Z6dxwTNCkM07xhTL1YTTFq9EO8jKoYjcDnTb7f3zj7HXmcZx/Bs45Zx1vLzpkBvxnNHe5oPgTKFb6KqP29yf0be/wDb/wC7R9vcn9G3v/b/AO7UM9P+Iz6bPxRfl5K3Uhez6I2bwG3r5Cqx9vcn9G3v/b/7tMb3pzJMrJHYXeUYBxm37J0hgpxLscMp37iKTnMynK9n02fikZ5JxTywh1RnBwRISp8Dtz8sZHqNVv7Nz/0fd/8A4P8Acrq349cISy2F3kkZHwOCMYOfhNjtsRWXw/ns+sZ+ZSoy0mZ8E/3x2Bp8sggb7gZGV+mlINQY6VJPZJxqbcamUE/2gO4DnTbh/GEuDI0YdCrYeORdLxvjtKy+vfYkHNSUE5VUVdmldst4ANpyPPHKq30yx2V1ir6biXmISUsel2X5IQfMgrmiGPJIXvdsZ3+NgZJp9czxQto6vrCPSYkjfwFRJa0ZnGAqDTdUqENXFn2/gmXWj8x4fjA9xFJvcJbnRbquRs0jAEse/wBldDj5XZI0Ve8b5Ptrm54QSxaLSYzuDqXbbcHJzzqmrXL2RQMkbxeOzsXZRpmnaobeS8PHG0t2VDkY1qMHFN7WxkcF0HI884JPPbxNP0VguPgJdI9HmwA8CMZqOuL1nxyUL6KqMAerz865apNjVcTyGnncfeuhu4aAnFtYHUXmBCjdtWcsfkjPMk11ccPmkbUV3PJcqCB3AAnIFHDWZmMjklYwSCx2DY7I3764tLYzB8HMuQRk4yPjU2ta5oaAbydbmPZ4DvSJIJPJdyzLCSsWrWuMvq2z3jTyI7qV4xfsYFdBpEhIkI55HdnwODXFvw2Mai8gYqpYqnl+Ny+avI+KhspKo6ogDSPi45Eedd2DxPwaoDVgNOgG3b735rnr0uKwhuvNV6aPUpXlkEfOMVIQdLr5PTW2nHl1sDf/ALVz81c8SsOqfGdSkZRvEH9tNa9gWsqgFYIc6mSElxji1xfXNurIbWKM5JLRvrkdhGBlTq6sKScdnUSAeWadcTkaxvY1jPXP1TyBeyjFNSI6N8UaiVKttuhB78ppamVliGMyHTuAQBglyQefZB29VMOkPRwcP16cHr4ZvhMMGDxpkJlnY40kkDO2g7VWKYzimDqrg4uaXxdeL7qt/dOY7G2tVbJA6y4RmbHMopaMsBg7jI2O9N7W04p1kss9sJZJSpYia3jUaV0AKoz3AcyeQpLozwV7hdCLCsQ+x5aQ6jKpS2glxEoXAJJ9MtkZOxqRHGLr3k93LJC8bJKvVGPSqkziKN2YHJULrL7gYxjG5ry+L6cqUa5Zh2U7EDrZyb6aOAk3tAiO1d/AD29aVNcN6RcQijCHh2rGcH31CNs8vRp19t1//Rn/AHcH1aqqdIGtHmd5EmigmjjnZI0DMrWymI4QnGmXEYHg2+cZovOkV6siQvJFFJHDDLMz9SseXLGTWXbVoQLoAjGScksu2eU9M41zrU6MG8/5g7dM87jxHsmKTAIk+StX23X/APRn/dwfVrxumF8OfDQOXO7g79h8Wq9a8aumn1GZepe9mto1CJnSIpWWQud9QdAAORGc5zshwtpYoJesm6/PEVixJHFgZvVDOAB6R1ZHcpAwBioftzEj4zKU2sOJuSPl6iE+E3mfJWn7br/+jB+dwfVrl+nk8PbvLCSKEenJHLFPoHymRAG0jvIzioFOlExmJMselpLuP3uFGuJYElImZs6iS0a5BGnEqY80+C9IpkCfZCRZFmtIpsLGoCFjo0DG7asou/x2AGAcCbOmsXIL6NMi1hxMxvBiXESI5EcpRwm8z5LUYblXUMhDKwBUjcEEZBB8CKKrfuYMTwm0zv8ABkewMwA9gGKK9RVZw3uZyJHgucGQqT0kYi34wVXU3vyLC8tRza4XPdk7Uvw3iWi1a6RllvbiaKGUyBlEEjSCMQtHnUkcWo9nOWO+TqzUhbQRPJxJbgZjN6mdyNwtuUOQRycKfZS1z9j5ndpFjLTR4kJBBdQVIDY5kHThua4xkYxXiOmKo+F1KZY4jMCYEyMjLHstPsGu3VTHVBUXedIb1PgEaJ51vI4Os6sqjq9sZ8smolSmckBt9I8aa8XurqW0ybhVaC+SF2EQ+ExdRLHJjV2MagSoyG8s1YbJbCNY0iCBY3MibSHDlXBcsclmK6xkk5GPKlXNn1b+iVeUyuBrOqSPTIWAG5I6tTttsPHfIFZrHNIomxBnIJPPukbbHuCsid1D8a47dxrc9VJF/AYo2lZosmd2XXgKHAjTTjJGTknHKmn2Zlj4hcQxjq1lvIle4ZQUGLWHEKA7da+kqC2wyOZIFWLiPBbO6mxNEskhTDemMrzAcAgNjVkZBIz3VwXtDGyvHhJmi1hh6TkRrGCdROsKqNkcgASc5pU61INjhGSL9Ub5b9twSARF40TIPNRcHXw8RvJJLjXHHBFK0YiUal/hOlAdXZK6fSx2ts4xTjohxm7uGEk4UQSRhlJiMPbOGCQ6nLyRhdWXZVzgEZB2lV4hBkzhG1SBUY47WFVpFDKTyxITkfK325R3CbWwimUwwBJGLKhwcLnIcICxEY1KVOkDJ8Qc1F7+JTdmp3ygA5RbKL8ovve2yNDqkOH/AHx4h67X/QqVL5Cac5RR3EdrUWxv6hTTgloH4hxHLBcNa9xP/Qqw/Ypfwo/JP769oRNOlcfu6e4/htXHLgXQN/vTO0IaYac4LgjII54JG/nmuLmAy3EgXAGWJJ5ADYk1IJw0AgiUZByOyf317fqqHrQMq+UlA5bjmM8jVNamHsEkQDJvt7FdQcQ4mLlMJeJ6GKwhNA29EHV4kk71y0ELnUJBGDzQqTg9+nHMV6IBGDJGUkUbdoHK55Er416oE6n0EddyfRDL358xXF1ndV0E6gbewg+/euywuPH8VwL9VlVkXsoMAci2xBJPjvQ0MboxjDKyDJUnII7yD4ikbiwZRqBVl5alOQD4Hwri1uzGSVxuCDkZGPV7KpzkHLVFj2adynlBEtTnhkgb4FxlXYEEHBU4xkeymnWaHyhOxOD307uW7KTRjQckMByDDcEesd1dWshnlUSYIGScALtjJzjzqRbOWnPWkQew6dtkp1dtulJLgKUmC7OGWRe4nk2PXzppeWgUBkOpG5HvB+S3nXN3eF8AKqqucKvLfmfXS0gxbL+NIxPsGMUPc2pmHITPbYH2EoALYK7EYuItPKWJSU8GHePXUIDU3wM4l1k4VFZmPcBjvqGju7TH8sj/ACJP3V6zoau+ph+ttYWWLj6QFSWqR6Kyx++W6x0VwmI1ZlBbUe0yg7nAUDI8TS/uqrGeHSlpER07cWpgupgCpQZ5lkZlx+NUHciwkXTJcwuvg0bsPmIqJ4hwjhiQytFJb9YI5NOImznQcAEjY1qNpE1g6+o2KoY/K3LHmFceiqAWVtgDJghyfH4JRk+wAVIrbqF0BVC7jTgYweYxywc1H9Fv5Fa/3EP+mtQqQ3nv1oPfx0iFJQTBb5OZHRlOANgFXceNfF8RS4uKrdcCHON5+UeQOi2wYaFZIOGRIulIo1U4yFRADgkjYDGxJI8M1zxGKHAkuFjIQ5VnVW0kkAacgkEnHLfOKr3RjpkHVUn63UTc/DMoWNuqkcsobIJKx43042O+QRXs3TK2mim6yOcJEsch5BsM46tl6qTWj5w2ltL43xR8CxLasODjBuR2mLd/6ozNhT9tPBKSI+rco2o4AOGOe1nHpc9+fOnKwKM4VRk6jsNznOr153zzquwdJ44l0JbXCsGkxDpQNpVUkeXtSaFjAkUbsNzpxkYr2Lp5CzYEU+j4AmXQuhBOqNFrOrI9MAgA45nbeq6mDrknI0x2ke9zp4CUw5qnlsow7OEQOwwzaV1MO4M2MkeRr33qmx0LkDSOyNhkEKNthkA48h4VBz9Lo4hIWLyETSIFxEmkRqpkOp3VBGufTdhuwHhUzw++WaFJUDBZFVlDDSQCMjI7jVT6NenD3TGkpyCk/ct+9Np/Yb9dqKPct+9Nr/Yb9dqK+04r9+/+Y/asxugXPFehcjTvPZ3Rt2l0mZGiSZGZQAsgViCr4ABIO+BTE9BLw5zfQb8/4DDv3b/CeFXqiuZzabjmexhPMsaTbS5Ep3VEboHeHc30B/8AoYfAj8J4Ej212ehN7/P4dt/5FF4Y/CeG1Xiio8Kj/CZ9Wz8qcnmfFUduhN6SSb+HJGCfeUWSPDPWZpvL0PvIsab2EZGNrKEbeGz8tzWgUy4muw9dc+JZTZSJbTp/Vs/KpMkm5PiVRR0ZvMAC8hwM4HvKHAzzx2++m9xwW9jKEXKNk7sljCdGFwGID55DG1WbivFY7ePXKTuQqqoLM7HZURRuzHuA/RUHP0snVTI1kVjAzkzw6wDqwWjG22k5AYnbx2rKZVc7/Tp/V0/yq8tA3PiVI9G+FLEjOJGmeZtckzAAuQNIwo2VVAwF7t6U41ezRLqhSNlAy2pmBzkABQBvnPjUJ0UljlhQSAhzqAZZJAHKkhgdLdmQcyp7tx5SfE+G46tY3cM0g9J5HXCAybqzbjKj56jUvWl5n2Wgd2wGkWCB8WykeHtKUzcKivk7ISQB3bnvp2shGcYIPMEZBqrxdMml/kts0wGAz9bFHHk7YRmJLjI9IKBy3p/wfpKk7mJ0eGYKGMUmnJU47aMpKuu45HIyMgZqotqMOYCFKQbKZXQQysioGGCy/Qceuom54M6KWBVlHepz7cVK1nXT3pzc2V2IrYxhTCrHUgYklnB3J5YUVbSpfCzkdqBY6J5zTuFarG70E6hlGGHXxH7xSo978sSjz7Bx7KyP7pV3/U/5Q/fXo90m7/qf8sfvq1vRddoyy0jt/RSNdhM3WuSSyQEoCNJOQSoIbbmMjwpSG5eUMqiOMY+EcLp28z+wc6yU+6lfFdJMRXuBjBx6t9q4X3TrwAqOpwcZHVjfHLvq39m1gYDuryk+Hco8ZsXF1rBeBeSvJ5k6R7AN6dWsTaT2VKP2hFq7WPlLnfNY190m7/qf8sfvrU4eJdZb2r8pOqjZiBpALIr7e0muarhnYZuepHYB/cXtzUw8VDDZ9q86Rxt9i5DD2O0Ot8WTVgjPdzGfUfGswrVeO8TL8PuiwAAQDbvZmAz6+VZVXruhS04YZdO6Fi48Hi3RXMqalI8QR84xXVW/ob0chnRnmDMdRAGSBsBzxvnetZ9QUxmK42NLjATjol06tltYormVYJYkVGV8gNpAUOjciCAD4in/ANs/DvfHX+/ItfV9XjWuMa9eeWc586Zcd6NQD0I8DyLftqkTwBWIwNiRyFePf6L9H4qs+q11RpdJIBbF9YkTC03YupTaAQCrmt3wvRChvYysJnO7r2xMsiyK2ANvhM7Y5Cmts3D0gNv9k06rAVEHvdAuHV9R6tF1v2ANR8T3nNd+5hw5Xu2ZlBCRk7gcyQo+jNat7xj+Qn5K/uqqr0Bh6TsvEqHfVmsk/I5kqyniHPEwFm/F+OWM0iyJxCOJ1R4yVaJtSOVLKRIpAOUBB7t+eagOHS2Qmljk4gvvdRaALqhAn6mNdJc6SwwyAEKVzitn94x/IT8lf3Ue8Y/kJ+Sv7qqpdC4amwsa+pEc2WvPyPDlspmq47BZVevwx2DrfRLIs0sysTDIFaTTrGiRSuOyCD6QI2NSq9M7dIhHBOb2c5CKmHklckkZ6tQqrk88AADyrQPeUfyE/JX91dx26r6KgeoAfoqP7DwjsvEdUcAZglvhIbMdko4rtoUR0O4Q1pY28D7tGgD45aj2mA8gSRRU3RW29xe4uOpuq0UVB8a6ZW1rIIpGZpSNXVxpJK4XlqKxg4HrpgfdItvwd3+a3H1KkKT4mEpVroqqfdJtvwd3+a3H1KPuk234O7/Nbj6lHCfyRIVrpC8jyh+eq390m2/B3f5rcfUrw+6Rbfg7v81uPqVB9BzmlpGqYdBlQ/G9+IQB/RW3naMHTguXiRjg82CNgY37RxUfcrLJNocfBZyfPBzg57s7nPnnvpXjvH7a4UaRexyRsWhlW1n1RnBU7Fd1KkqVOxHsIiPtnufRCqv9aLS/yPRwRCVxkBcY1451k08LXaIyaW/uFeXNO6n+E2qteXkZHYZLZ3HaGJT1g1Ank+hIzkeC4qA6TcSmXr43cldLpq5MqMUSRtuR0A7gfGJ2zkS/BOP21tGVVLx2Zi8kjWs+qRzgFjhMAYAAUbAAAcqkrXjVndydWVPWaWwk0ckbMhGl8BwNQxscZwKgKVam4udTJAHLlunINpUHxd2iw0AQaRoIXTgqMYGFJXIx8WnHESc2b8pBdRKvP4+VmXYY3j1E53woxsBTocCu4Bot2hmjAxH17SJJGMYVS6qwkVRkDIB3OSTvT3g/RqRp1mumR5FDCKOMERwg5yQW7Tvg6dRxhcgAZOaTUBAAv9p7E4U/FGWOBWOe7LFp4iB/URfryVvEFuFGB7TWFe7X98x/cRfrSVpYLC8HrHUqt78yqnR2xEtwgYZUZZvDYEgHyzitC4Z0egupv4QhYrsCCRkeeOeN/nqE6IQrHFk41Nuf2Cp3o7xMJcs3hnHnWhN1DZWg+57YOhXqlXbZgWBHmCTWe8c9z1YYrh45DJ1WkpgYGMjXnxIB7ttu+tks7hZUzgEGoiSwBmaMjKts47iDz9mKaivnllrd+j9sos7eSQEgwwBFG2o9Smd/AVl3Tvo17zumRf4tu1GT4Hu9h2+atj6J2Y962rsdbCCDQvcvwS7n271w42iarWgCb+wdqupPyyVWen/EsMtjAuN0eTfOWPopv3DY7+VN4/c5fqixmTrMEqgxgn5Oon6cYqO6ZcBmt7hnmJcSsWWT5XkfAgbY8BtS3RrpDBEMXEZY5z1ijL+QBJGBW8ymaVBoo6dgWW5wfUPERD7n9yThzGg8S2cnw23zVs6N8LNophlZdeS22RscY548KqHSjpc9y4WFpFiXTpUkAlhntHT378smn3Ru0lYBpFkO53YNk+091RrGpw5eR3KVLJnhqsfGoy3ogn1b1mfEYysrg7EMc/PW42lmvVjbu+b1VivGFLXUoUZJlYAeJ1EAUYIguKMSLBaD7k9hphllPx3Cj1KP3sfmq91H8A4YLe3iiHxFAPm3Nj85NSGa4ar87y5dNNuVoCKKM0VUpooozRmhCKKKKELIektwUt+OSAlX64JrBIIAjhVRkb4Go/OaOiXFbYXsq8PnZrSO3Lzh3kZEfWNLR9cS47AbVjs8u+nl5wd7peLQRsqu92uktnTlVt33074OnG3jSx6HTXMpm4hJDq6qWJVt4ymBKhjYtJIS79knC7AHevH9M1qAxFZlV0X0/wBjItF9DBkZdbrppgwI97lOeE9OBNcRwmCSPrkLwszREsgGoO8asXjVhyLDfYczRw/p/BK9omGVrpJXUHT8GI85D78yVYDHyTTboz0XubUqim0SNSOskjjkM1wB+EMjEKT3nLY7sVFz+5pKIphFMqymctbsQcRQkzZj5Z1YuZTtsTp9mGaXRznkZoFoue0SeWxi+m0wrJfCmH6fKYYpIoHdpIjMVLxRiOLVpEkkkjBFDfFGd9+WKcp00R47doYZpZLhC8cI0KwVcBndnYIqAkANnfIxnNR/GOguZoZrdbd+qhSERXIkaMBCTG66D6Y1EbqfLBry+tJoZY7h7yzS56qRHEo0R9WZA6mNesDdgrjJJ1DnikKOCqBvD1vqXdsAxNtL2+8OXDVSXDumSTSwxiORWkNyrhivwbQFRIp0khu02AVOKZXvuhrHoxBK5e5ntlVSpZniyAQPBmAG5GM5PKono3wK4a1tLm2eMzI122Z1cLKk8pOs9XuCQqOO7epLg3Q2ZJLeSd4i0VxeTOED4PXqwXSG3BBPInl3mnUoYGk50xaREmZGf/j7ykC4p5B04UxAtDJ74MzwC2Uo7mRBqcB8hNAXtFyQAKjuK8aFxJa5jeKaDiEMbqxQldcbMQroSpVkIzg+uvLro61vMZxcW8cnvm4lhExIR0mijSRG3U6gyZBXONs89onhKMyRSNIJeu4yrCUDCyAJ1epBk9jUjBdzsBua1uh8Ph/hLKlL79SDa9iI7zPcVCo4xBWoRRljgVK29uFGB7TRb24UYHtNLV6fCYQUhmdr9ipe/NZFYL7tP3zH9xF+tJW9Vgvu1/fMf3EX60laLdVAKGtLrJ0g8hTi1ldldVcK7AhWPxTjY4qv8JudTHxXY/sNSXWnVtz9lCFqvQq5cWojkfU4Ugtvucc99/nqd4PI2AZSC+lA5He2ntY8s1l/BeOsrquCc7Hy/wCb1ebDiGNs7k5NTCHKue7KAeoI5jUP0GtI6HD+AWv9xD/prWSdO7oXV5FCGxpBycjvGcevArX+iiabK2HhDEPmQCouSGidcT4ZHcRtHKoZW5+XgQe4jxrGulHReSzkw3ajb+Lfx8j4MPD21uFNOJ8MjuI2jlXUrc/LwIPcR41bQrmkexU1aQeO1Y70O4gsM5ZgpJGF1d2++D3GtTsJ+tGRt9NZT0o6LyWcmG7Ubfxb+PkfBh4e2odZ2HJmHqJruqYcVzna5czKppDKQtO6c9JntVVLeRRIxOrZSVXHgc6Tmql0Q6Hi8T31dPJpdmMSIzJkBiOsdl7RYkEgAjA9dQVlZPNIscY1MxwP2k+QG5NaL7n33ttf7sfrGsH0jxdXozo6cM6HucGlw1iHG3LTXVdWFArVCXCwXLdCbQEAmYFshQbm5BOBkgDrN9gTRH0JtGyVMxwSDi5uTgg4IOJOYIwR3VEdOLp1uo50VmFhGs7KvN+ul6kqPMRJIfbUdZ3U9jbywkkSdfDJNJlBoFxDrkfU6lEX3xG6aiDgNyJxXi6eJ6UqUmvbinyYtnPPv5Fp9q0C2mDGUK1/aJa/1/5zdf7lI2/Q+ykAMbysCqsNN1cnssMq20nIgbHvqJn48/UxiW90KYpiLiNEImlD4WJS8WlgFI9FVMhyVxginvRS5mEemONW0W9iEVj1WxgJbLhGJwe4g435Zqt+L6VZTc84p8j57gNY3j+28J5ac/FCffaNbjdHuUbuZbm4yPManI+cVK9D+LTdbNZ3T9ZJCEeOXABlifIUsBtrVlKk9+xp1GTpGoAHAyAcgHvAOBkeeB6qieEffqT/AAMf/kPWj6OdKYvFYh9DEVC8ZSRmMkEEaHX2aKFam1oBaFdqKKK9euZZlxO5axu7nri8cc8vXRTCOSRDqhEbIerBw6suQG2IpqOl8O2b58jba2nwRqVjkaME4UrnwNatijFcOJ6NwmJqGrVDsxiYLYsI9Zjj5wpte5oge/mso+2yA5DX0hBGP5POCOe4Ijxncd3cPCuH6XxjZL5tyck20/ZzqJIzHvueXq5YrWsUYqn9i4Dk/wAaf9JPiv8AefxWXS9MrcoF9+SA5bU3vefJBUqAuI+zjIOeeRSVz0jsJZg80iyqowivazMV2GSGMXPIz7a1bFGKiOg8C3TiDXRzBr/60cV3Z7+1ZNL0ntiuFvZEOG2WC6xlpNerBXO2FUDOANQ+Nt3H0rtgjKbyRsxqg1QXO2nk+y5LnJyc79nuGDq2KMUz0Lgj8v6TP6aOK7s8/wAVjfE+IWE4IluNYySuu2uX05zuNakZIO5x8VeW+ZqK8W+ms4rNXaOCZJpZereONBGrAINYGWYsMKM4Ga0rFN7m+SMgNqyQSAFdjgYyeyDt2h89dFHo7DUajarc5LZyy5sAkRMBjftSL3EQnIopj9mE8JP8qb6lH2YTwk/ypvqV2qMFPq+cf/8AQVyy8UXSxH8Hj5f25K+gPswnhJ/lTfUrFvdg6FXfEL9ZrSJnjEKJkhk3DOSMMAeTCiUQVlnArrSXJJzpI8t99/pPsNeWXHZ0YKDrxtggH6Rv7c1Or7kfExygI9tLWfuV8TjbItzn105TgqQs+kMcI1TMqtgHSDk5xyA51X+Ne6FPKWETGJDy0nDY8yP2U7ufcs4m7Fjbtk7mk19yPiR/9OaMyWUqoyzsxJYkk8ydya+w+g/3tsv8NB/pLXzX9yDiX83Pz19HdFroQ2VtFKsgeOCJHHVzHDLGqsMhcHcc6UogqxUUx+zCeEn+VN9Sj7MJ4Sf5U31KEQUpxPhkdxG0cq6lb6PAg9xHjWNdJeictpKEwXRziJgPS/FIHx/Lv7q2IcYjyB2xkgDMcoGSQo3K4G5Ap28YOMgHByMjkfEeddFGu6kbaKmrSD9VU+hXRD3rEZJQOvdd/wAQfIHn4n2d1QXQniQjsuHxEEmaN8HbA0Auc+sVpEvon1H9FZDwzoy95w7h6rIYkWGYOynftrpUY+MhOdQ2yNs71gekOSthBxjALxfl1Kkee266KAyGG8vwV+S7Q6cOp1jKYYHUPFcHceqvEvozjTIhzjGGU5zkrjB798eO9U0dHbgyo720OrrrSTWrriFIljV4IwVyFDB3UDAIbc52LGL3PGSIaYIuuFooD5UkXCTdYuGO/LYN3BQNhtXgxgcNvW5cj9+y7M7uS0M3KhiuoagMkZGQPEjOcedNL/jsEMTyySpoQZYhg3xdQAAO5I3A5mquvRaYXM0hjWRme4aKUyIoQSKyqCoTrHcKRHh2KhRtjlSZ6CFbaaGOKLt2EUQ9De4XrsuSRzzJnXURhMKCM1WdNI3N97e0SnmdyV0W8jIUh0IfZCGXDeSnO/sqN4R9+pP8DH/5D1C8c6KO90HSFJIdEapGGjiWNkdn7R6suIySGxGQSRgggCprhH36k/wMf/kPW/6N0adPF5qbpmm7la49/sVNcktvzV2ooor2y5UUUUUIRRRRQhFFFFCEUUUUIRUPxk/CJ/dS/rw1MVB9IXwwI7opv14KExqo9pyObEe00keIj5TH1ZqMwW9dLR2/jvQlKUn4qe4t85pg3FnzjUw/9zU4liHhTC4jHOhOVdBKAoLHGw3J8qbycTUbDLerl85qKuJGLkBSQFGDt8kdkZPl37U4hthzPdSCCUp9lyygqAM557+rkajpOLy5zuB4EYJ+mpBgoACkd3h9OajbpBjkfLm3M5zvTSlSvCuIZVy5wAVGWPiKTuukqL6OW8/RXngbmomWPNrKMZy6DBGe45IAzk94HkKbx8KLFWkbJAG23axjBwRhdzk4GeW9IKRKdT9KpME9lcackZOM8wSf0+dNLvj9wPjHuwMc9s+Hh/zxkHRQNJbB542/aPppnNHtsBgk5G3z7c8700pT/o7xYzx5bORJBnJz/wBdRtv5VehWedFQBrC52e254/nA5gd/srQxSQV5INj6qoXuen/4ba+UeD5EMwI9YIxV+NUy56K3NvLI/DmiaKVi7282tQjndmikQEqGO5UjGc4rN6WwL8fhDQpkBwcHCbAwHCJ213tZSpvyOkpPiFx8K2i4WMrhcMDhSQCeZCEnWpBxzGM7EUiWkGxvUJ5Y0xE5yMEhQDn5hjmOZon4RxBzl7OxY5yCZpCc7DY9V+KPmrleC34AHvKxwMkDr5O/Gf8Apd+B81efZ6P4trQMrfpUj5kq7jN95Stm8pfHvqNhg6QOrJbKnSxC45bHzwdhkYRN6SmkXLa2IyxjbkECOAAoxv2yRjGocs15BwK/R9a2lkG7v4RLttjb4Lwzvz3NdLwW/GMWdjtjHw8m2OWPgu79g8BUj6P4rNOVu3rUh96OM33lTtpcB0DDODnmGHIkHZgDzFRvBt+NTEfFsogfImeQgH2b1wtpxTSFSCxjwAATLMwUch2VjGceGRU50X6Ne9VdnkMs8zBppSAuogYVVUeiijYL667ehOha2Arvr1iBIIABDjci5iwAA752UatUPAAU5RRRXpFQiiiihCKKKKEIooooQiiiihCKgukY7Q/upf14KnaiuJoDMgIyDHLkf++GkU26qqE7DT/zypOcyakKMABq1L3Nkbd3cfVzPOrR7wj+QvzCmaSxH/oSDwzC+/zDA9uKWZTyFVzh8cqrieTW2eYHdgDlgd4J9tdsgJ38KsCvESB1D7+MRwNwNz7e7PI15C0LHAhbPnC4xtnckAZ8qMyMiRkGGPsz7AP2Uw4ijPEyxsAxxpJ7sEevz7qmTexfg5OQ36qQg92Nl7q5ZYUJHUt61idhyzzUHxxRKMiggk3WsS6GIjCpjkcKM5A5dk/lnwFKtHtp7vWT82eVTcckR5RtzA3jZefI7gdnbnRmLGeqbkD/ABbZ3JHLGc7Zx3bUSjIo21gASbHo648DbAwuNv8AnOjjd5HHojGNbZAXvbJA9ZJPh51Ix3MYyFikAxqPwTgH5xz25c9xQ88fpdS7EbZ6k6sHJIGoA48fXRKMiqb2r6nw4BKuEZQCFJbs5yBnSNxjPfz515BbOF+FdXbJyVyObd3ZHJcAernV0gto2GRGBnuZADzPMEf8zSnvNPkL+SP3USjhlRVkij0QB27fu7uvU/tPzmrcKgriEKF0qB8JByAH/XjqeFMKLhFkUUUU1FFFFFCEUUUUIRRRRQhFFFFCEUUUUIRRRRQhFFFFCEUUUUIRUB0pH8We/tDPkdJI+gfMKKKEBQGs+Jr0OfE0UUk0az4mvNZ8TXtFATXms+Jo1nxNe0UIXms+Jr3WfE0UUJFGs+Jo1nxNFFJC81nxNGs+Jr2imiUvw/eWMHca15+RBH0gGrtRRTQUUUUUJIooooQiiiihCKKKKEIooooQv//Z"/>
          <p:cNvSpPr>
            <a:spLocks noChangeAspect="1" noChangeArrowheads="1"/>
          </p:cNvSpPr>
          <p:nvPr/>
        </p:nvSpPr>
        <p:spPr bwMode="auto">
          <a:xfrm>
            <a:off x="20955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41988" name="Picture 6" descr="http://www.nar.uni-heidelberg.de/md/nar/medien/bilder/beyreuther_ad_preven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0663"/>
            <a:ext cx="7704137" cy="630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01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e-AT" smtClean="0"/>
              <a:t>Wieviel vergessen ist normal?</a:t>
            </a:r>
          </a:p>
        </p:txBody>
      </p:sp>
      <p:sp>
        <p:nvSpPr>
          <p:cNvPr id="43011" name="Rectangle 3"/>
          <p:cNvSpPr>
            <a:spLocks noGrp="1" noChangeArrowheads="1"/>
          </p:cNvSpPr>
          <p:nvPr>
            <p:ph type="body" idx="1"/>
          </p:nvPr>
        </p:nvSpPr>
        <p:spPr/>
        <p:txBody>
          <a:bodyPr/>
          <a:lstStyle/>
          <a:p>
            <a:pPr eaLnBrk="1" hangingPunct="1">
              <a:lnSpc>
                <a:spcPct val="90000"/>
              </a:lnSpc>
            </a:pPr>
            <a:r>
              <a:rPr lang="de-AT" sz="2400" dirty="0" smtClean="0"/>
              <a:t>Viele ältere Menschen haben Angst, an einer Demenz zu leiden, weil sie im Alltag Dinge vergessen.</a:t>
            </a:r>
          </a:p>
          <a:p>
            <a:pPr eaLnBrk="1" hangingPunct="1">
              <a:lnSpc>
                <a:spcPct val="90000"/>
              </a:lnSpc>
            </a:pPr>
            <a:r>
              <a:rPr lang="de-AT" sz="2400" dirty="0" smtClean="0"/>
              <a:t>Balance finden zwischen Panikmache und Aufmerksamkeit für erste Anzeichen.</a:t>
            </a:r>
          </a:p>
          <a:p>
            <a:pPr eaLnBrk="1" hangingPunct="1">
              <a:lnSpc>
                <a:spcPct val="90000"/>
              </a:lnSpc>
            </a:pPr>
            <a:r>
              <a:rPr lang="de-AT" sz="2400" b="1" dirty="0" smtClean="0"/>
              <a:t>Beispiel</a:t>
            </a:r>
            <a:r>
              <a:rPr lang="de-AT" sz="2400" dirty="0" smtClean="0"/>
              <a:t>: Ein Großvater wurde aufmerksam als er neben den alltäglichen </a:t>
            </a:r>
            <a:r>
              <a:rPr lang="de-AT" sz="2400" dirty="0" err="1" smtClean="0"/>
              <a:t>Vergesslichkeiten</a:t>
            </a:r>
            <a:r>
              <a:rPr lang="de-AT" sz="2400" dirty="0" smtClean="0"/>
              <a:t>, eines Tages vergaß sein Enkelkind vom Kindergarten abzuholen. Die Besonderheit dabei: es war seine tägliche Aufgabe und sein Enkelkind bedeutet im sehr viel.</a:t>
            </a:r>
          </a:p>
          <a:p>
            <a:pPr eaLnBrk="1" hangingPunct="1">
              <a:lnSpc>
                <a:spcPct val="90000"/>
              </a:lnSpc>
            </a:pPr>
            <a:r>
              <a:rPr lang="de-AT" sz="2400" dirty="0" smtClean="0"/>
              <a:t>Begründete Sorge, da er etwas sehr Bedeutsames vergessen hatte, ohne dass er anderweitig abgelenkt war.</a:t>
            </a:r>
          </a:p>
        </p:txBody>
      </p:sp>
    </p:spTree>
    <p:extLst>
      <p:ext uri="{BB962C8B-B14F-4D97-AF65-F5344CB8AC3E}">
        <p14:creationId xmlns:p14="http://schemas.microsoft.com/office/powerpoint/2010/main" val="183102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536" y="0"/>
            <a:ext cx="8229600" cy="1143000"/>
          </a:xfrm>
        </p:spPr>
        <p:txBody>
          <a:bodyPr>
            <a:normAutofit/>
          </a:bodyPr>
          <a:lstStyle/>
          <a:p>
            <a:pPr eaLnBrk="1" hangingPunct="1"/>
            <a:r>
              <a:rPr lang="de-AT" sz="3600" dirty="0" smtClean="0"/>
              <a:t>Einteilung der Demenzsymptomatik</a:t>
            </a:r>
          </a:p>
        </p:txBody>
      </p:sp>
      <p:sp>
        <p:nvSpPr>
          <p:cNvPr id="44035" name="Rectangle 3"/>
          <p:cNvSpPr>
            <a:spLocks noGrp="1" noChangeArrowheads="1"/>
          </p:cNvSpPr>
          <p:nvPr>
            <p:ph type="body" sz="half" idx="1"/>
          </p:nvPr>
        </p:nvSpPr>
        <p:spPr>
          <a:xfrm>
            <a:off x="683568" y="980728"/>
            <a:ext cx="4038600" cy="5361459"/>
          </a:xfrm>
        </p:spPr>
        <p:txBody>
          <a:bodyPr>
            <a:normAutofit lnSpcReduction="10000"/>
          </a:bodyPr>
          <a:lstStyle/>
          <a:p>
            <a:pPr algn="ctr"/>
            <a:r>
              <a:rPr lang="de-AT" sz="1800" b="1" u="sng" dirty="0"/>
              <a:t>1. Frühstadium </a:t>
            </a:r>
          </a:p>
          <a:p>
            <a:pPr algn="ctr"/>
            <a:r>
              <a:rPr lang="de-AT" sz="1800" b="1" u="sng" dirty="0"/>
              <a:t>Geringe Gefährdung</a:t>
            </a:r>
          </a:p>
          <a:p>
            <a:pPr algn="ctr"/>
            <a:r>
              <a:rPr lang="de-DE" sz="1800" b="1" u="sng" dirty="0"/>
              <a:t>Schwere der Pflege </a:t>
            </a:r>
            <a:r>
              <a:rPr lang="de-DE" sz="1800" b="1" u="sng" dirty="0">
                <a:sym typeface="Wingdings" pitchFamily="2" charset="2"/>
              </a:rPr>
              <a:t></a:t>
            </a:r>
            <a:r>
              <a:rPr lang="de-DE" sz="1800" b="1" u="sng" dirty="0"/>
              <a:t> erträglich</a:t>
            </a:r>
            <a:r>
              <a:rPr lang="de-AT" sz="1800" dirty="0"/>
              <a:t> </a:t>
            </a:r>
            <a:endParaRPr lang="de-AT" sz="1800" b="1" u="sng" dirty="0"/>
          </a:p>
          <a:p>
            <a:pPr eaLnBrk="1" hangingPunct="1"/>
            <a:endParaRPr lang="de-AT" sz="1800" b="1" i="1" dirty="0"/>
          </a:p>
          <a:p>
            <a:pPr eaLnBrk="1" hangingPunct="1"/>
            <a:r>
              <a:rPr lang="de-AT" sz="1800" b="1" i="1" dirty="0" smtClean="0"/>
              <a:t>Primärsymptomatik (sicher auftretende Symptome) </a:t>
            </a:r>
          </a:p>
          <a:p>
            <a:pPr eaLnBrk="1" hangingPunct="1"/>
            <a:r>
              <a:rPr lang="de-DE" sz="1800" dirty="0" smtClean="0"/>
              <a:t>Intelligenzschwund </a:t>
            </a:r>
            <a:r>
              <a:rPr lang="de-DE" sz="1800" dirty="0" smtClean="0">
                <a:sym typeface="Wingdings" pitchFamily="2" charset="2"/>
              </a:rPr>
              <a:t></a:t>
            </a:r>
            <a:r>
              <a:rPr lang="de-DE" sz="1800" dirty="0" smtClean="0"/>
              <a:t> Störung abstraktes Denken </a:t>
            </a:r>
          </a:p>
          <a:p>
            <a:pPr eaLnBrk="1" hangingPunct="1"/>
            <a:r>
              <a:rPr lang="de-DE" sz="1800" dirty="0" smtClean="0"/>
              <a:t>Urteilsschwäche, Fehlentscheidungen</a:t>
            </a:r>
            <a:endParaRPr lang="de-AT" sz="1800" dirty="0" smtClean="0"/>
          </a:p>
          <a:p>
            <a:pPr eaLnBrk="1" hangingPunct="1"/>
            <a:r>
              <a:rPr lang="de-DE" sz="1800" dirty="0" smtClean="0"/>
              <a:t>Merkfähigkeitsschwäche (KZG)</a:t>
            </a:r>
            <a:endParaRPr lang="de-AT" sz="1800" dirty="0" smtClean="0"/>
          </a:p>
          <a:p>
            <a:pPr eaLnBrk="1" hangingPunct="1"/>
            <a:r>
              <a:rPr lang="de-DE" sz="1800" dirty="0" smtClean="0"/>
              <a:t>Wortfindungsstörung</a:t>
            </a:r>
            <a:endParaRPr lang="de-AT" sz="1800" dirty="0" smtClean="0"/>
          </a:p>
          <a:p>
            <a:pPr eaLnBrk="1" hangingPunct="1"/>
            <a:r>
              <a:rPr lang="de-DE" sz="1800" dirty="0" smtClean="0"/>
              <a:t>Orientierungsstörung v. a. zeitlich </a:t>
            </a:r>
            <a:endParaRPr lang="de-AT" sz="1800" dirty="0" smtClean="0"/>
          </a:p>
          <a:p>
            <a:pPr eaLnBrk="1" hangingPunct="1"/>
            <a:r>
              <a:rPr lang="de-DE" sz="1800" b="1" dirty="0" smtClean="0"/>
              <a:t>WESENSVERÄNDERUNG: </a:t>
            </a:r>
            <a:r>
              <a:rPr lang="de-DE" sz="1800" dirty="0" smtClean="0"/>
              <a:t>affektlabil, ratlos, ängstlich, antriebsarm</a:t>
            </a:r>
            <a:r>
              <a:rPr lang="de-AT" sz="1800" dirty="0" smtClean="0"/>
              <a:t> </a:t>
            </a:r>
            <a:br>
              <a:rPr lang="de-AT" sz="1800" dirty="0" smtClean="0"/>
            </a:br>
            <a:r>
              <a:rPr lang="de-DE" sz="1800" dirty="0" err="1" smtClean="0"/>
              <a:t>seel</a:t>
            </a:r>
            <a:r>
              <a:rPr lang="de-DE" sz="1800" dirty="0" smtClean="0"/>
              <a:t>. Symptome bei organischer Hirnleistungsschwäche, also Hirnleistungsschwäche +   Persönlichkeitsveränderung</a:t>
            </a:r>
            <a:r>
              <a:rPr lang="de-DE" sz="1600" dirty="0" smtClean="0"/>
              <a:t>. </a:t>
            </a:r>
          </a:p>
        </p:txBody>
      </p:sp>
      <p:sp>
        <p:nvSpPr>
          <p:cNvPr id="44036" name="Rectangle 4"/>
          <p:cNvSpPr>
            <a:spLocks noGrp="1" noChangeArrowheads="1"/>
          </p:cNvSpPr>
          <p:nvPr>
            <p:ph type="body" sz="half" idx="2"/>
          </p:nvPr>
        </p:nvSpPr>
        <p:spPr>
          <a:xfrm>
            <a:off x="4648200" y="1052736"/>
            <a:ext cx="4038600" cy="5073427"/>
          </a:xfrm>
        </p:spPr>
        <p:txBody>
          <a:bodyPr>
            <a:normAutofit/>
          </a:bodyPr>
          <a:lstStyle/>
          <a:p>
            <a:pPr eaLnBrk="1" hangingPunct="1"/>
            <a:r>
              <a:rPr lang="de-AT" sz="2000" b="1" i="1" dirty="0" smtClean="0"/>
              <a:t>Sekundärsymptomatik (mögliche Symptome)</a:t>
            </a:r>
          </a:p>
          <a:p>
            <a:pPr eaLnBrk="1" hangingPunct="1"/>
            <a:endParaRPr lang="de-AT" sz="2000" dirty="0" smtClean="0"/>
          </a:p>
          <a:p>
            <a:pPr eaLnBrk="1" hangingPunct="1"/>
            <a:r>
              <a:rPr lang="de-DE" sz="2400" dirty="0" smtClean="0"/>
              <a:t>Reizbarkeit,</a:t>
            </a:r>
          </a:p>
          <a:p>
            <a:pPr eaLnBrk="1" hangingPunct="1"/>
            <a:r>
              <a:rPr lang="de-DE" sz="2400" dirty="0" smtClean="0"/>
              <a:t>Depressive Verstimmungszustände: Traurigkeit, sozialer Rückzug</a:t>
            </a:r>
          </a:p>
          <a:p>
            <a:pPr eaLnBrk="1" hangingPunct="1"/>
            <a:r>
              <a:rPr lang="de-DE" sz="2400" dirty="0" smtClean="0"/>
              <a:t>Wahnideen: Beeinträchtigungs-, Verfolgungs- und Bestehlungsideen; Verarmungs- und Eifersuchtsideen</a:t>
            </a:r>
            <a:r>
              <a:rPr lang="de-AT" sz="2400" dirty="0" smtClean="0"/>
              <a:t> </a:t>
            </a:r>
          </a:p>
        </p:txBody>
      </p:sp>
    </p:spTree>
    <p:extLst>
      <p:ext uri="{BB962C8B-B14F-4D97-AF65-F5344CB8AC3E}">
        <p14:creationId xmlns:p14="http://schemas.microsoft.com/office/powerpoint/2010/main" val="338375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562074"/>
          </a:xfrm>
        </p:spPr>
        <p:txBody>
          <a:bodyPr>
            <a:normAutofit fontScale="90000"/>
          </a:bodyPr>
          <a:lstStyle/>
          <a:p>
            <a:pPr eaLnBrk="1" hangingPunct="1"/>
            <a:r>
              <a:rPr lang="de-AT" sz="3600" dirty="0" smtClean="0"/>
              <a:t>Einteilung der Demenzsymptomatik</a:t>
            </a:r>
          </a:p>
        </p:txBody>
      </p:sp>
      <p:sp>
        <p:nvSpPr>
          <p:cNvPr id="45059" name="Rectangle 3"/>
          <p:cNvSpPr>
            <a:spLocks noGrp="1" noChangeArrowheads="1"/>
          </p:cNvSpPr>
          <p:nvPr>
            <p:ph type="body" sz="half" idx="1"/>
          </p:nvPr>
        </p:nvSpPr>
        <p:spPr>
          <a:xfrm>
            <a:off x="423671" y="980728"/>
            <a:ext cx="4220337" cy="5499973"/>
          </a:xfrm>
        </p:spPr>
        <p:txBody>
          <a:bodyPr>
            <a:normAutofit lnSpcReduction="10000"/>
          </a:bodyPr>
          <a:lstStyle/>
          <a:p>
            <a:pPr marL="838200" lvl="1" indent="-381000" eaLnBrk="1" hangingPunct="1">
              <a:lnSpc>
                <a:spcPct val="80000"/>
              </a:lnSpc>
            </a:pPr>
            <a:r>
              <a:rPr lang="de-DE" sz="1800" b="1" u="sng" dirty="0" smtClean="0"/>
              <a:t>2.Mittelschweres Stadium </a:t>
            </a:r>
          </a:p>
          <a:p>
            <a:pPr marL="838200" lvl="1" indent="-381000" eaLnBrk="1" hangingPunct="1">
              <a:lnSpc>
                <a:spcPct val="80000"/>
              </a:lnSpc>
            </a:pPr>
            <a:r>
              <a:rPr lang="de-DE" sz="1800" b="1" u="sng" dirty="0" smtClean="0"/>
              <a:t>Gefährdung </a:t>
            </a:r>
            <a:r>
              <a:rPr lang="de-DE" sz="1800" b="1" u="sng" dirty="0" smtClean="0">
                <a:sym typeface="Wingdings" pitchFamily="2" charset="2"/>
              </a:rPr>
              <a:t></a:t>
            </a:r>
            <a:r>
              <a:rPr lang="de-DE" sz="1800" b="1" u="sng" dirty="0" smtClean="0"/>
              <a:t> deutlich </a:t>
            </a:r>
          </a:p>
          <a:p>
            <a:pPr marL="838200" lvl="1" indent="-381000" eaLnBrk="1" hangingPunct="1">
              <a:lnSpc>
                <a:spcPct val="80000"/>
              </a:lnSpc>
            </a:pPr>
            <a:r>
              <a:rPr lang="de-DE" sz="1800" b="1" u="sng" dirty="0" smtClean="0"/>
              <a:t>Schwere der Pflege </a:t>
            </a:r>
            <a:r>
              <a:rPr lang="de-DE" sz="1800" b="1" u="sng" dirty="0" smtClean="0">
                <a:sym typeface="Wingdings" pitchFamily="2" charset="2"/>
              </a:rPr>
              <a:t></a:t>
            </a:r>
            <a:r>
              <a:rPr lang="de-DE" sz="1800" b="1" u="sng" dirty="0" smtClean="0"/>
              <a:t> schwierig</a:t>
            </a:r>
          </a:p>
          <a:p>
            <a:pPr marL="838200" lvl="1" indent="-381000" algn="r" eaLnBrk="1" hangingPunct="1">
              <a:lnSpc>
                <a:spcPct val="80000"/>
              </a:lnSpc>
            </a:pPr>
            <a:endParaRPr lang="de-DE" sz="1800" b="1" dirty="0" smtClean="0"/>
          </a:p>
          <a:p>
            <a:pPr marL="457200" indent="-457200" eaLnBrk="1" hangingPunct="1">
              <a:lnSpc>
                <a:spcPct val="80000"/>
              </a:lnSpc>
            </a:pPr>
            <a:r>
              <a:rPr lang="de-DE" sz="1800" dirty="0" smtClean="0"/>
              <a:t>Gedächtnisstörung (LZG) Orientierungsstörung zeitlich u. örtlich mit Weglaufgefahr</a:t>
            </a:r>
          </a:p>
          <a:p>
            <a:pPr marL="457200" indent="-457200" eaLnBrk="1" hangingPunct="1">
              <a:lnSpc>
                <a:spcPct val="80000"/>
              </a:lnSpc>
            </a:pPr>
            <a:r>
              <a:rPr lang="de-DE" sz="1800" dirty="0" smtClean="0"/>
              <a:t>Sprachstörungen: Verständnis gestört und </a:t>
            </a:r>
            <a:r>
              <a:rPr lang="de-DE" sz="1800" b="1" dirty="0" smtClean="0"/>
              <a:t>Aphasie </a:t>
            </a:r>
            <a:r>
              <a:rPr lang="de-DE" sz="1800" dirty="0" smtClean="0"/>
              <a:t>Handfertigkeitsstörung (Ankleiden, Haushalt)</a:t>
            </a:r>
          </a:p>
          <a:p>
            <a:pPr marL="457200" indent="-457200" eaLnBrk="1" hangingPunct="1">
              <a:lnSpc>
                <a:spcPct val="80000"/>
              </a:lnSpc>
            </a:pPr>
            <a:r>
              <a:rPr lang="de-DE" sz="1800" dirty="0" smtClean="0"/>
              <a:t>Erkennungsstörung (</a:t>
            </a:r>
            <a:r>
              <a:rPr lang="de-DE" sz="1800" b="1" dirty="0" smtClean="0"/>
              <a:t>Agnosie)</a:t>
            </a:r>
            <a:endParaRPr lang="de-AT" sz="1800" b="1" dirty="0" smtClean="0"/>
          </a:p>
          <a:p>
            <a:pPr marL="457200" indent="-457200" algn="r" eaLnBrk="1" hangingPunct="1">
              <a:lnSpc>
                <a:spcPct val="80000"/>
              </a:lnSpc>
            </a:pPr>
            <a:endParaRPr lang="de-AT" sz="1800" dirty="0" smtClean="0"/>
          </a:p>
          <a:p>
            <a:pPr marL="457200" indent="-457200" eaLnBrk="1" hangingPunct="1">
              <a:lnSpc>
                <a:spcPct val="80000"/>
              </a:lnSpc>
            </a:pPr>
            <a:r>
              <a:rPr lang="de-DE" sz="1800" b="1" u="sng" dirty="0" smtClean="0"/>
              <a:t>3. Spätstadium</a:t>
            </a:r>
            <a:endParaRPr lang="de-AT" sz="1800" u="sng" dirty="0" smtClean="0"/>
          </a:p>
          <a:p>
            <a:pPr marL="457200" indent="-457200" eaLnBrk="1" hangingPunct="1">
              <a:lnSpc>
                <a:spcPct val="80000"/>
              </a:lnSpc>
            </a:pPr>
            <a:r>
              <a:rPr lang="de-DE" sz="1800" b="1" u="sng" dirty="0" smtClean="0"/>
              <a:t>Gefährdung </a:t>
            </a:r>
            <a:r>
              <a:rPr lang="de-DE" sz="1800" b="1" u="sng" dirty="0" smtClean="0">
                <a:sym typeface="Wingdings" pitchFamily="2" charset="2"/>
              </a:rPr>
              <a:t></a:t>
            </a:r>
            <a:r>
              <a:rPr lang="de-DE" sz="1800" b="1" u="sng" dirty="0" smtClean="0"/>
              <a:t> stark</a:t>
            </a:r>
          </a:p>
          <a:p>
            <a:pPr marL="457200" indent="-457200" eaLnBrk="1" hangingPunct="1">
              <a:lnSpc>
                <a:spcPct val="80000"/>
              </a:lnSpc>
            </a:pPr>
            <a:r>
              <a:rPr lang="de-DE" sz="1800" b="1" u="sng" dirty="0" smtClean="0"/>
              <a:t>Schwere der Pflege </a:t>
            </a:r>
            <a:r>
              <a:rPr lang="de-DE" sz="1800" b="1" u="sng" dirty="0" smtClean="0">
                <a:sym typeface="Wingdings" pitchFamily="2" charset="2"/>
              </a:rPr>
              <a:t></a:t>
            </a:r>
            <a:r>
              <a:rPr lang="de-DE" sz="1800" b="1" u="sng" dirty="0" smtClean="0"/>
              <a:t> kaum zu ertragen</a:t>
            </a:r>
          </a:p>
          <a:p>
            <a:pPr marL="457200" indent="-457200" eaLnBrk="1" hangingPunct="1">
              <a:lnSpc>
                <a:spcPct val="80000"/>
              </a:lnSpc>
            </a:pPr>
            <a:endParaRPr lang="de-DE" sz="1800" b="1" u="sng" dirty="0" smtClean="0"/>
          </a:p>
          <a:p>
            <a:pPr marL="457200" indent="-457200" eaLnBrk="1" hangingPunct="1">
              <a:lnSpc>
                <a:spcPct val="80000"/>
              </a:lnSpc>
            </a:pPr>
            <a:r>
              <a:rPr lang="de-DE" sz="1800" dirty="0" smtClean="0"/>
              <a:t>Gedächtniszerfall </a:t>
            </a:r>
          </a:p>
          <a:p>
            <a:pPr marL="457200" indent="-457200" eaLnBrk="1" hangingPunct="1">
              <a:lnSpc>
                <a:spcPct val="80000"/>
              </a:lnSpc>
            </a:pPr>
            <a:r>
              <a:rPr lang="de-DE" sz="1800" dirty="0" smtClean="0"/>
              <a:t>Sprachzerfall</a:t>
            </a:r>
          </a:p>
          <a:p>
            <a:pPr marL="457200" indent="-457200" eaLnBrk="1" hangingPunct="1">
              <a:lnSpc>
                <a:spcPct val="80000"/>
              </a:lnSpc>
            </a:pPr>
            <a:r>
              <a:rPr lang="de-DE" sz="1800" dirty="0" smtClean="0"/>
              <a:t>Agnosie (erkennt nichts mehr)</a:t>
            </a:r>
          </a:p>
          <a:p>
            <a:pPr marL="457200" indent="-457200" eaLnBrk="1" hangingPunct="1">
              <a:lnSpc>
                <a:spcPct val="80000"/>
              </a:lnSpc>
            </a:pPr>
            <a:r>
              <a:rPr lang="de-DE" sz="1800" dirty="0" smtClean="0"/>
              <a:t>Persönlichkeitszerfall: apathisch, abgestumpft </a:t>
            </a:r>
            <a:r>
              <a:rPr lang="de-DE" sz="1800" dirty="0" smtClean="0">
                <a:sym typeface="Wingdings" pitchFamily="2" charset="2"/>
              </a:rPr>
              <a:t></a:t>
            </a:r>
            <a:r>
              <a:rPr lang="de-DE" sz="1800" dirty="0" smtClean="0"/>
              <a:t> „leere Hülle</a:t>
            </a:r>
            <a:r>
              <a:rPr lang="de-DE" sz="1600" dirty="0" smtClean="0"/>
              <a:t>“ </a:t>
            </a:r>
            <a:r>
              <a:rPr lang="de-AT" sz="1600" dirty="0" smtClean="0"/>
              <a:t> </a:t>
            </a:r>
          </a:p>
        </p:txBody>
      </p:sp>
      <p:sp>
        <p:nvSpPr>
          <p:cNvPr id="45060" name="Rectangle 4"/>
          <p:cNvSpPr>
            <a:spLocks noGrp="1" noChangeArrowheads="1"/>
          </p:cNvSpPr>
          <p:nvPr>
            <p:ph type="body" sz="half" idx="2"/>
          </p:nvPr>
        </p:nvSpPr>
        <p:spPr>
          <a:xfrm>
            <a:off x="4648200" y="1484784"/>
            <a:ext cx="4038600" cy="5112568"/>
          </a:xfrm>
        </p:spPr>
        <p:txBody>
          <a:bodyPr/>
          <a:lstStyle/>
          <a:p>
            <a:pPr eaLnBrk="1" hangingPunct="1">
              <a:lnSpc>
                <a:spcPct val="80000"/>
              </a:lnSpc>
            </a:pPr>
            <a:endParaRPr lang="de-DE" sz="1200" dirty="0" smtClean="0"/>
          </a:p>
          <a:p>
            <a:pPr eaLnBrk="1" hangingPunct="1">
              <a:lnSpc>
                <a:spcPct val="80000"/>
              </a:lnSpc>
            </a:pPr>
            <a:r>
              <a:rPr lang="de-DE" sz="1800" dirty="0" smtClean="0"/>
              <a:t>Depression und Angst</a:t>
            </a:r>
          </a:p>
          <a:p>
            <a:pPr eaLnBrk="1" hangingPunct="1">
              <a:lnSpc>
                <a:spcPct val="80000"/>
              </a:lnSpc>
            </a:pPr>
            <a:r>
              <a:rPr lang="de-DE" sz="1800" dirty="0" smtClean="0"/>
              <a:t>Psychomotorische Unruhe (Agitation)</a:t>
            </a:r>
          </a:p>
          <a:p>
            <a:pPr eaLnBrk="1" hangingPunct="1">
              <a:lnSpc>
                <a:spcPct val="80000"/>
              </a:lnSpc>
            </a:pPr>
            <a:r>
              <a:rPr lang="de-DE" sz="1800" dirty="0" smtClean="0"/>
              <a:t>Aggressivität, Wiederholungszwang (Perseveration): immer wieder dasselbe tun, fragen</a:t>
            </a:r>
          </a:p>
          <a:p>
            <a:pPr eaLnBrk="1" hangingPunct="1">
              <a:lnSpc>
                <a:spcPct val="80000"/>
              </a:lnSpc>
            </a:pPr>
            <a:r>
              <a:rPr lang="de-DE" sz="1800" dirty="0" smtClean="0"/>
              <a:t>Tag-Nacht-Umkehr (nächtliche Unruhe)</a:t>
            </a:r>
          </a:p>
          <a:p>
            <a:pPr eaLnBrk="1" hangingPunct="1">
              <a:lnSpc>
                <a:spcPct val="80000"/>
              </a:lnSpc>
            </a:pPr>
            <a:r>
              <a:rPr lang="de-DE" sz="1800" dirty="0" smtClean="0"/>
              <a:t>Drang- Inkontinenz</a:t>
            </a:r>
          </a:p>
          <a:p>
            <a:pPr eaLnBrk="1" hangingPunct="1">
              <a:lnSpc>
                <a:spcPct val="80000"/>
              </a:lnSpc>
            </a:pPr>
            <a:r>
              <a:rPr lang="de-DE" sz="1800" dirty="0" smtClean="0"/>
              <a:t>Krampfanfälle (15 %)</a:t>
            </a:r>
            <a:r>
              <a:rPr lang="de-AT" sz="1800" dirty="0" smtClean="0"/>
              <a:t> </a:t>
            </a:r>
          </a:p>
          <a:p>
            <a:pPr eaLnBrk="1" hangingPunct="1">
              <a:lnSpc>
                <a:spcPct val="80000"/>
              </a:lnSpc>
            </a:pPr>
            <a:endParaRPr lang="de-AT" sz="1800" dirty="0" smtClean="0"/>
          </a:p>
          <a:p>
            <a:pPr eaLnBrk="1" hangingPunct="1">
              <a:lnSpc>
                <a:spcPct val="80000"/>
              </a:lnSpc>
            </a:pPr>
            <a:endParaRPr lang="de-AT" sz="1800" dirty="0" smtClean="0"/>
          </a:p>
          <a:p>
            <a:pPr eaLnBrk="1" hangingPunct="1">
              <a:lnSpc>
                <a:spcPct val="80000"/>
              </a:lnSpc>
            </a:pPr>
            <a:r>
              <a:rPr lang="de-DE" sz="1800" dirty="0" smtClean="0"/>
              <a:t>Schwere Verhaltensstörung: aggressiv</a:t>
            </a:r>
          </a:p>
          <a:p>
            <a:pPr eaLnBrk="1" hangingPunct="1">
              <a:lnSpc>
                <a:spcPct val="80000"/>
              </a:lnSpc>
            </a:pPr>
            <a:r>
              <a:rPr lang="de-DE" sz="1800" dirty="0" smtClean="0"/>
              <a:t>Körperliche Störungen </a:t>
            </a:r>
            <a:r>
              <a:rPr lang="de-DE" sz="1800" dirty="0" smtClean="0">
                <a:sym typeface="Wingdings" pitchFamily="2" charset="2"/>
              </a:rPr>
              <a:t></a:t>
            </a:r>
            <a:r>
              <a:rPr lang="de-DE" sz="1800" dirty="0" smtClean="0"/>
              <a:t> geht u. sitzt nicht, hält den Kopf nicht, </a:t>
            </a:r>
          </a:p>
          <a:p>
            <a:pPr eaLnBrk="1" hangingPunct="1">
              <a:lnSpc>
                <a:spcPct val="80000"/>
              </a:lnSpc>
            </a:pPr>
            <a:r>
              <a:rPr lang="de-DE" sz="1800" dirty="0" smtClean="0"/>
              <a:t>stereotype Bewegungen</a:t>
            </a:r>
          </a:p>
          <a:p>
            <a:pPr eaLnBrk="1" hangingPunct="1">
              <a:lnSpc>
                <a:spcPct val="80000"/>
              </a:lnSpc>
            </a:pPr>
            <a:r>
              <a:rPr lang="de-DE" sz="1800" dirty="0" smtClean="0"/>
              <a:t>Inkontinenz ;</a:t>
            </a:r>
          </a:p>
          <a:p>
            <a:pPr eaLnBrk="1" hangingPunct="1">
              <a:lnSpc>
                <a:spcPct val="80000"/>
              </a:lnSpc>
            </a:pPr>
            <a:r>
              <a:rPr lang="de-DE" sz="1800" dirty="0" smtClean="0"/>
              <a:t>Infektionen </a:t>
            </a:r>
            <a:r>
              <a:rPr lang="de-DE" sz="1800" dirty="0" smtClean="0">
                <a:sym typeface="Wingdings" pitchFamily="2" charset="2"/>
              </a:rPr>
              <a:t></a:t>
            </a:r>
            <a:r>
              <a:rPr lang="de-DE" sz="1800" dirty="0" smtClean="0"/>
              <a:t> Tod infolge Pneumonie, Sepsis</a:t>
            </a:r>
            <a:r>
              <a:rPr lang="de-AT" sz="1800" dirty="0" smtClean="0"/>
              <a:t> </a:t>
            </a:r>
          </a:p>
          <a:p>
            <a:pPr eaLnBrk="1" hangingPunct="1">
              <a:lnSpc>
                <a:spcPct val="80000"/>
              </a:lnSpc>
            </a:pPr>
            <a:endParaRPr lang="de-AT" sz="1800" dirty="0" smtClean="0"/>
          </a:p>
          <a:p>
            <a:pPr eaLnBrk="1" hangingPunct="1">
              <a:lnSpc>
                <a:spcPct val="80000"/>
              </a:lnSpc>
            </a:pPr>
            <a:endParaRPr lang="de-AT" sz="1800" dirty="0" smtClean="0"/>
          </a:p>
          <a:p>
            <a:pPr eaLnBrk="1" hangingPunct="1">
              <a:lnSpc>
                <a:spcPct val="80000"/>
              </a:lnSpc>
            </a:pPr>
            <a:endParaRPr lang="de-AT" sz="1400" dirty="0" smtClean="0"/>
          </a:p>
          <a:p>
            <a:pPr eaLnBrk="1" hangingPunct="1">
              <a:lnSpc>
                <a:spcPct val="80000"/>
              </a:lnSpc>
            </a:pPr>
            <a:endParaRPr lang="de-AT" sz="1400" dirty="0" smtClean="0"/>
          </a:p>
        </p:txBody>
      </p:sp>
    </p:spTree>
    <p:extLst>
      <p:ext uri="{BB962C8B-B14F-4D97-AF65-F5344CB8AC3E}">
        <p14:creationId xmlns:p14="http://schemas.microsoft.com/office/powerpoint/2010/main" val="421277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AT" smtClean="0"/>
              <a:t>Unterschiede</a:t>
            </a:r>
          </a:p>
        </p:txBody>
      </p:sp>
      <p:sp>
        <p:nvSpPr>
          <p:cNvPr id="46083" name="Rectangle 3"/>
          <p:cNvSpPr>
            <a:spLocks noGrp="1" noChangeArrowheads="1"/>
          </p:cNvSpPr>
          <p:nvPr>
            <p:ph type="body" sz="half" idx="1"/>
          </p:nvPr>
        </p:nvSpPr>
        <p:spPr/>
        <p:txBody>
          <a:bodyPr/>
          <a:lstStyle/>
          <a:p>
            <a:pPr eaLnBrk="1" hangingPunct="1"/>
            <a:r>
              <a:rPr lang="de-AT" b="1" dirty="0" smtClean="0"/>
              <a:t>Demenz Alzheimertyp</a:t>
            </a:r>
          </a:p>
          <a:p>
            <a:pPr eaLnBrk="1" hangingPunct="1"/>
            <a:r>
              <a:rPr lang="de-AT" dirty="0" smtClean="0"/>
              <a:t>Aphasie</a:t>
            </a:r>
          </a:p>
          <a:p>
            <a:pPr eaLnBrk="1" hangingPunct="1"/>
            <a:r>
              <a:rPr lang="de-AT" dirty="0" err="1" smtClean="0"/>
              <a:t>Apraxie</a:t>
            </a:r>
            <a:endParaRPr lang="de-AT" dirty="0" smtClean="0"/>
          </a:p>
          <a:p>
            <a:pPr eaLnBrk="1" hangingPunct="1"/>
            <a:r>
              <a:rPr lang="de-AT" dirty="0" smtClean="0"/>
              <a:t>Agnosie</a:t>
            </a:r>
          </a:p>
          <a:p>
            <a:pPr eaLnBrk="1" hangingPunct="1"/>
            <a:r>
              <a:rPr lang="de-AT" dirty="0" smtClean="0"/>
              <a:t>Schleichender und fortschreitender Verlauf</a:t>
            </a:r>
          </a:p>
        </p:txBody>
      </p:sp>
      <p:sp>
        <p:nvSpPr>
          <p:cNvPr id="46084" name="Rectangle 4"/>
          <p:cNvSpPr>
            <a:spLocks noGrp="1" noChangeArrowheads="1"/>
          </p:cNvSpPr>
          <p:nvPr>
            <p:ph type="body" sz="half" idx="2"/>
          </p:nvPr>
        </p:nvSpPr>
        <p:spPr/>
        <p:txBody>
          <a:bodyPr/>
          <a:lstStyle/>
          <a:p>
            <a:pPr eaLnBrk="1" hangingPunct="1"/>
            <a:r>
              <a:rPr lang="de-AT" b="1" smtClean="0"/>
              <a:t>Vaskuläre Demenz</a:t>
            </a:r>
          </a:p>
          <a:p>
            <a:pPr eaLnBrk="1" hangingPunct="1"/>
            <a:r>
              <a:rPr lang="de-AT" smtClean="0"/>
              <a:t>Aphasie</a:t>
            </a:r>
          </a:p>
          <a:p>
            <a:pPr eaLnBrk="1" hangingPunct="1"/>
            <a:r>
              <a:rPr lang="de-AT" smtClean="0"/>
              <a:t>Apraxie</a:t>
            </a:r>
          </a:p>
          <a:p>
            <a:pPr eaLnBrk="1" hangingPunct="1"/>
            <a:r>
              <a:rPr lang="de-AT" smtClean="0"/>
              <a:t>Agnosie</a:t>
            </a:r>
          </a:p>
          <a:p>
            <a:pPr eaLnBrk="1" hangingPunct="1"/>
            <a:r>
              <a:rPr lang="de-AT" smtClean="0"/>
              <a:t>Lähmungen</a:t>
            </a:r>
          </a:p>
          <a:p>
            <a:pPr eaLnBrk="1" hangingPunct="1"/>
            <a:r>
              <a:rPr lang="de-AT" smtClean="0"/>
              <a:t>Gangstörungen</a:t>
            </a:r>
          </a:p>
        </p:txBody>
      </p:sp>
    </p:spTree>
    <p:extLst>
      <p:ext uri="{BB962C8B-B14F-4D97-AF65-F5344CB8AC3E}">
        <p14:creationId xmlns:p14="http://schemas.microsoft.com/office/powerpoint/2010/main" val="64183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b="1" dirty="0"/>
              <a:t>10 Warnzeichen </a:t>
            </a:r>
            <a:endParaRPr lang="de-AT" dirty="0"/>
          </a:p>
        </p:txBody>
      </p:sp>
      <p:sp>
        <p:nvSpPr>
          <p:cNvPr id="6" name="Inhaltsplatzhalter 5"/>
          <p:cNvSpPr>
            <a:spLocks noGrp="1"/>
          </p:cNvSpPr>
          <p:nvPr>
            <p:ph idx="1"/>
          </p:nvPr>
        </p:nvSpPr>
        <p:spPr/>
        <p:txBody>
          <a:bodyPr/>
          <a:lstStyle/>
          <a:p>
            <a:r>
              <a:rPr lang="de-AT" b="1" dirty="0"/>
              <a:t>Vergesslichkeit mit Auswirkung auf die </a:t>
            </a:r>
            <a:r>
              <a:rPr lang="de-AT" b="1" dirty="0" smtClean="0"/>
              <a:t>Arbeit/Alltag</a:t>
            </a:r>
          </a:p>
          <a:p>
            <a:r>
              <a:rPr lang="de-AT" b="1" dirty="0"/>
              <a:t>Schwierigkeiten mit gewohnten </a:t>
            </a:r>
            <a:r>
              <a:rPr lang="de-AT" b="1" dirty="0" smtClean="0"/>
              <a:t>Handlungen</a:t>
            </a:r>
          </a:p>
          <a:p>
            <a:r>
              <a:rPr lang="de-AT" b="1" dirty="0" smtClean="0"/>
              <a:t>Sprachprobleme</a:t>
            </a:r>
          </a:p>
          <a:p>
            <a:r>
              <a:rPr lang="de-AT" b="1" dirty="0"/>
              <a:t>Räumliche und zeitliche </a:t>
            </a:r>
            <a:r>
              <a:rPr lang="de-AT" b="1" dirty="0" smtClean="0"/>
              <a:t>Orientierungsprobleme</a:t>
            </a:r>
          </a:p>
          <a:p>
            <a:r>
              <a:rPr lang="de-AT" b="1" dirty="0"/>
              <a:t>Eingeschränkte </a:t>
            </a:r>
            <a:r>
              <a:rPr lang="de-AT" b="1" dirty="0" smtClean="0"/>
              <a:t>Urteilsfähigkeit</a:t>
            </a:r>
          </a:p>
          <a:p>
            <a:r>
              <a:rPr lang="de-AT" b="1" dirty="0"/>
              <a:t>Probleme mit dem abstrakten Denken</a:t>
            </a:r>
            <a:endParaRPr lang="de-AT" dirty="0"/>
          </a:p>
        </p:txBody>
      </p:sp>
    </p:spTree>
    <p:extLst>
      <p:ext uri="{BB962C8B-B14F-4D97-AF65-F5344CB8AC3E}">
        <p14:creationId xmlns:p14="http://schemas.microsoft.com/office/powerpoint/2010/main" val="198888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10 Warnzeichen </a:t>
            </a:r>
            <a:endParaRPr lang="de-AT" dirty="0"/>
          </a:p>
        </p:txBody>
      </p:sp>
      <p:sp>
        <p:nvSpPr>
          <p:cNvPr id="3" name="Inhaltsplatzhalter 2"/>
          <p:cNvSpPr>
            <a:spLocks noGrp="1"/>
          </p:cNvSpPr>
          <p:nvPr>
            <p:ph idx="1"/>
          </p:nvPr>
        </p:nvSpPr>
        <p:spPr/>
        <p:txBody>
          <a:bodyPr/>
          <a:lstStyle/>
          <a:p>
            <a:r>
              <a:rPr lang="de-AT" b="1" dirty="0"/>
              <a:t>Liegenlassen von </a:t>
            </a:r>
            <a:r>
              <a:rPr lang="de-AT" b="1" dirty="0" smtClean="0"/>
              <a:t>Gegenständen</a:t>
            </a:r>
          </a:p>
          <a:p>
            <a:endParaRPr lang="de-AT" b="1" dirty="0" smtClean="0"/>
          </a:p>
          <a:p>
            <a:r>
              <a:rPr lang="de-AT" b="1" dirty="0"/>
              <a:t>Stimmungs- und </a:t>
            </a:r>
            <a:r>
              <a:rPr lang="de-AT" b="1" dirty="0" smtClean="0"/>
              <a:t>Verhaltensänderungen</a:t>
            </a:r>
          </a:p>
          <a:p>
            <a:endParaRPr lang="de-AT" b="1" dirty="0" smtClean="0"/>
          </a:p>
          <a:p>
            <a:r>
              <a:rPr lang="de-AT" b="1" smtClean="0"/>
              <a:t>Persönlichkeitsänderungen</a:t>
            </a:r>
          </a:p>
          <a:p>
            <a:endParaRPr lang="de-AT" b="1" dirty="0" smtClean="0"/>
          </a:p>
          <a:p>
            <a:r>
              <a:rPr lang="de-AT" b="1" dirty="0"/>
              <a:t>Verlust der Eigeninitiative</a:t>
            </a:r>
            <a:endParaRPr lang="de-AT" dirty="0"/>
          </a:p>
        </p:txBody>
      </p:sp>
    </p:spTree>
    <p:extLst>
      <p:ext uri="{BB962C8B-B14F-4D97-AF65-F5344CB8AC3E}">
        <p14:creationId xmlns:p14="http://schemas.microsoft.com/office/powerpoint/2010/main" val="383614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de-AT" sz="4000" smtClean="0"/>
              <a:t/>
            </a:r>
            <a:br>
              <a:rPr lang="de-AT" sz="4000" smtClean="0"/>
            </a:br>
            <a:r>
              <a:rPr lang="de-AT" sz="4000" smtClean="0"/>
              <a:t>Demenz</a:t>
            </a:r>
          </a:p>
        </p:txBody>
      </p:sp>
      <p:sp>
        <p:nvSpPr>
          <p:cNvPr id="35843" name="Rectangle 3"/>
          <p:cNvSpPr>
            <a:spLocks noGrp="1" noChangeArrowheads="1"/>
          </p:cNvSpPr>
          <p:nvPr>
            <p:ph type="body" idx="1"/>
          </p:nvPr>
        </p:nvSpPr>
        <p:spPr/>
        <p:txBody>
          <a:bodyPr>
            <a:normAutofit lnSpcReduction="10000"/>
          </a:bodyPr>
          <a:lstStyle/>
          <a:p>
            <a:pPr eaLnBrk="1" hangingPunct="1">
              <a:lnSpc>
                <a:spcPct val="80000"/>
              </a:lnSpc>
            </a:pPr>
            <a:endParaRPr lang="de-AT" sz="2000" dirty="0" smtClean="0"/>
          </a:p>
          <a:p>
            <a:pPr eaLnBrk="1" hangingPunct="1">
              <a:lnSpc>
                <a:spcPct val="80000"/>
              </a:lnSpc>
            </a:pPr>
            <a:endParaRPr lang="de-AT" sz="2000" dirty="0" smtClean="0"/>
          </a:p>
          <a:p>
            <a:pPr eaLnBrk="1" hangingPunct="1">
              <a:lnSpc>
                <a:spcPct val="80000"/>
              </a:lnSpc>
            </a:pPr>
            <a:endParaRPr lang="de-AT" sz="2000" dirty="0" smtClean="0"/>
          </a:p>
          <a:p>
            <a:pPr eaLnBrk="1" hangingPunct="1">
              <a:lnSpc>
                <a:spcPct val="80000"/>
              </a:lnSpc>
            </a:pPr>
            <a:endParaRPr lang="de-AT" sz="2000" dirty="0" smtClean="0"/>
          </a:p>
          <a:p>
            <a:pPr eaLnBrk="1" hangingPunct="1">
              <a:lnSpc>
                <a:spcPct val="80000"/>
              </a:lnSpc>
            </a:pPr>
            <a:endParaRPr lang="de-AT" sz="2400" dirty="0" smtClean="0"/>
          </a:p>
          <a:p>
            <a:pPr eaLnBrk="1" hangingPunct="1">
              <a:lnSpc>
                <a:spcPct val="80000"/>
              </a:lnSpc>
            </a:pPr>
            <a:r>
              <a:rPr lang="de-AT" sz="2400" dirty="0" smtClean="0"/>
              <a:t>Keine Abwandlung einer normalen psychischen Altersveränderung!</a:t>
            </a:r>
          </a:p>
          <a:p>
            <a:pPr eaLnBrk="1" hangingPunct="1">
              <a:lnSpc>
                <a:spcPct val="80000"/>
              </a:lnSpc>
            </a:pPr>
            <a:r>
              <a:rPr lang="de-AT" sz="2400" dirty="0" smtClean="0"/>
              <a:t>Unterschied normaler Altersprozess geistiger Fähigkeiten/Demenz: Muster der Defizite </a:t>
            </a:r>
          </a:p>
          <a:p>
            <a:pPr eaLnBrk="1" hangingPunct="1">
              <a:lnSpc>
                <a:spcPct val="80000"/>
              </a:lnSpc>
            </a:pPr>
            <a:r>
              <a:rPr lang="de-AT" sz="2400" dirty="0" smtClean="0"/>
              <a:t>90% der Demenzerkrankungen :Demenz vom Alzheimer – Typ oder eine vaskuläre Demenz (Multiinfarkt –Demenz).</a:t>
            </a:r>
          </a:p>
          <a:p>
            <a:pPr eaLnBrk="1" hangingPunct="1">
              <a:lnSpc>
                <a:spcPct val="80000"/>
              </a:lnSpc>
            </a:pPr>
            <a:r>
              <a:rPr lang="de-AT" sz="2400" dirty="0" smtClean="0"/>
              <a:t>Bei 10% der Demenzerkrankungen liegt eine internistische oder neurologische Erkrankung zugrunde (sekundäre Demenz). </a:t>
            </a:r>
          </a:p>
        </p:txBody>
      </p:sp>
      <p:pic>
        <p:nvPicPr>
          <p:cNvPr id="35844" name="Picture 4" descr="Fragen rund ums Bundespflegegeldgese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588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37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p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49275"/>
            <a:ext cx="65516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56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9750" y="0"/>
            <a:ext cx="8229600" cy="1143000"/>
          </a:xfrm>
        </p:spPr>
        <p:txBody>
          <a:bodyPr/>
          <a:lstStyle/>
          <a:p>
            <a:pPr eaLnBrk="1" hangingPunct="1"/>
            <a:r>
              <a:rPr lang="de-DE" sz="3200" b="1" dirty="0" smtClean="0"/>
              <a:t>Orientierung / Desorientierung</a:t>
            </a:r>
            <a:endParaRPr lang="de-AT" sz="3200" b="1" dirty="0" smtClean="0"/>
          </a:p>
        </p:txBody>
      </p:sp>
      <p:sp>
        <p:nvSpPr>
          <p:cNvPr id="48131" name="Rectangle 3"/>
          <p:cNvSpPr>
            <a:spLocks noGrp="1" noChangeArrowheads="1"/>
          </p:cNvSpPr>
          <p:nvPr>
            <p:ph type="body" idx="1"/>
          </p:nvPr>
        </p:nvSpPr>
        <p:spPr>
          <a:xfrm>
            <a:off x="539750" y="908721"/>
            <a:ext cx="8229600" cy="5760640"/>
          </a:xfrm>
        </p:spPr>
        <p:txBody>
          <a:bodyPr>
            <a:normAutofit/>
          </a:bodyPr>
          <a:lstStyle/>
          <a:p>
            <a:pPr eaLnBrk="1" hangingPunct="1">
              <a:lnSpc>
                <a:spcPct val="80000"/>
              </a:lnSpc>
            </a:pPr>
            <a:r>
              <a:rPr lang="de-DE" dirty="0" smtClean="0">
                <a:hlinkClick r:id="rId2" tooltip="Orientierung (mental)"/>
              </a:rPr>
              <a:t>Orientierung </a:t>
            </a:r>
            <a:r>
              <a:rPr lang="de-DE" dirty="0" smtClean="0"/>
              <a:t> =  kognitive (denken) Fähigkeit, sich bezüglich Zeit, Ort, Situation und der eigenen Person zurechtzufinden.</a:t>
            </a:r>
          </a:p>
          <a:p>
            <a:pPr eaLnBrk="1" hangingPunct="1">
              <a:lnSpc>
                <a:spcPct val="80000"/>
              </a:lnSpc>
            </a:pPr>
            <a:endParaRPr lang="de-DE" dirty="0"/>
          </a:p>
          <a:p>
            <a:pPr eaLnBrk="1" hangingPunct="1">
              <a:lnSpc>
                <a:spcPct val="80000"/>
              </a:lnSpc>
            </a:pPr>
            <a:endParaRPr lang="de-DE" dirty="0" smtClean="0"/>
          </a:p>
          <a:p>
            <a:pPr eaLnBrk="1" hangingPunct="1">
              <a:lnSpc>
                <a:spcPct val="80000"/>
              </a:lnSpc>
            </a:pPr>
            <a:r>
              <a:rPr lang="de-DE" dirty="0" smtClean="0"/>
              <a:t>Inkonstante Orientierung =Orientierungsstörung</a:t>
            </a:r>
          </a:p>
          <a:p>
            <a:pPr eaLnBrk="1" hangingPunct="1">
              <a:lnSpc>
                <a:spcPct val="80000"/>
              </a:lnSpc>
            </a:pPr>
            <a:endParaRPr lang="de-DE" dirty="0"/>
          </a:p>
          <a:p>
            <a:pPr eaLnBrk="1" hangingPunct="1">
              <a:lnSpc>
                <a:spcPct val="80000"/>
              </a:lnSpc>
            </a:pPr>
            <a:endParaRPr lang="de-DE" dirty="0" smtClean="0"/>
          </a:p>
          <a:p>
            <a:pPr eaLnBrk="1" hangingPunct="1">
              <a:lnSpc>
                <a:spcPct val="80000"/>
              </a:lnSpc>
            </a:pPr>
            <a:r>
              <a:rPr lang="de-DE" dirty="0" smtClean="0"/>
              <a:t>Fehlende Orientierung = Desorientiertheit.</a:t>
            </a:r>
          </a:p>
        </p:txBody>
      </p:sp>
    </p:spTree>
    <p:extLst>
      <p:ext uri="{BB962C8B-B14F-4D97-AF65-F5344CB8AC3E}">
        <p14:creationId xmlns:p14="http://schemas.microsoft.com/office/powerpoint/2010/main" val="397872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562074"/>
          </a:xfrm>
        </p:spPr>
        <p:txBody>
          <a:bodyPr>
            <a:normAutofit fontScale="90000"/>
          </a:bodyPr>
          <a:lstStyle/>
          <a:p>
            <a:r>
              <a:rPr lang="de-DE" sz="3600" b="1" dirty="0"/>
              <a:t>Orientierung / Desorientierung</a:t>
            </a:r>
            <a:endParaRPr lang="de-AT" sz="3600" dirty="0"/>
          </a:p>
        </p:txBody>
      </p:sp>
      <p:sp>
        <p:nvSpPr>
          <p:cNvPr id="5" name="Inhaltsplatzhalter 4"/>
          <p:cNvSpPr>
            <a:spLocks noGrp="1"/>
          </p:cNvSpPr>
          <p:nvPr>
            <p:ph idx="1"/>
          </p:nvPr>
        </p:nvSpPr>
        <p:spPr>
          <a:xfrm>
            <a:off x="457200" y="980728"/>
            <a:ext cx="8229600" cy="5544616"/>
          </a:xfrm>
        </p:spPr>
        <p:txBody>
          <a:bodyPr>
            <a:normAutofit fontScale="70000" lnSpcReduction="20000"/>
          </a:bodyPr>
          <a:lstStyle/>
          <a:p>
            <a:pPr>
              <a:lnSpc>
                <a:spcPct val="80000"/>
              </a:lnSpc>
            </a:pPr>
            <a:endParaRPr lang="de-DE" b="1" dirty="0" smtClean="0"/>
          </a:p>
          <a:p>
            <a:pPr>
              <a:lnSpc>
                <a:spcPct val="80000"/>
              </a:lnSpc>
            </a:pPr>
            <a:r>
              <a:rPr lang="de-DE" b="1" dirty="0" smtClean="0"/>
              <a:t>1</a:t>
            </a:r>
            <a:r>
              <a:rPr lang="de-DE" b="1" dirty="0"/>
              <a:t>) Örtliche Desorientierung: </a:t>
            </a:r>
            <a:endParaRPr lang="de-DE" dirty="0"/>
          </a:p>
          <a:p>
            <a:pPr>
              <a:lnSpc>
                <a:spcPct val="80000"/>
              </a:lnSpc>
            </a:pPr>
            <a:r>
              <a:rPr lang="de-DE" dirty="0"/>
              <a:t>kann seinen Geburtsort nicht benennen, </a:t>
            </a:r>
          </a:p>
          <a:p>
            <a:pPr>
              <a:lnSpc>
                <a:spcPct val="80000"/>
              </a:lnSpc>
            </a:pPr>
            <a:r>
              <a:rPr lang="de-DE" dirty="0" smtClean="0"/>
              <a:t>keine </a:t>
            </a:r>
            <a:r>
              <a:rPr lang="de-DE" dirty="0"/>
              <a:t>zutreffenden Aussagen über derzeitigen Aufenthaltsort oder Wohnort </a:t>
            </a:r>
            <a:endParaRPr lang="de-DE" dirty="0" smtClean="0"/>
          </a:p>
          <a:p>
            <a:pPr>
              <a:lnSpc>
                <a:spcPct val="80000"/>
              </a:lnSpc>
            </a:pPr>
            <a:r>
              <a:rPr lang="de-DE" dirty="0" smtClean="0"/>
              <a:t>kann </a:t>
            </a:r>
            <a:r>
              <a:rPr lang="de-DE" dirty="0"/>
              <a:t>die Postanschrift seiner Wohnung nicht nennen, </a:t>
            </a:r>
          </a:p>
          <a:p>
            <a:pPr>
              <a:lnSpc>
                <a:spcPct val="80000"/>
              </a:lnSpc>
            </a:pPr>
            <a:r>
              <a:rPr lang="de-DE" dirty="0" smtClean="0"/>
              <a:t>kann </a:t>
            </a:r>
            <a:r>
              <a:rPr lang="de-DE" dirty="0"/>
              <a:t>auch keine Wegbeschreibungen zu ihm bekannten Orten abgeben, </a:t>
            </a:r>
          </a:p>
          <a:p>
            <a:pPr>
              <a:lnSpc>
                <a:spcPct val="80000"/>
              </a:lnSpc>
            </a:pPr>
            <a:r>
              <a:rPr lang="de-DE" dirty="0"/>
              <a:t>Umgebung kommt ihm fremd vor, </a:t>
            </a:r>
          </a:p>
          <a:p>
            <a:pPr>
              <a:lnSpc>
                <a:spcPct val="80000"/>
              </a:lnSpc>
            </a:pPr>
            <a:r>
              <a:rPr lang="de-DE" dirty="0"/>
              <a:t>findet Gegenstände nicht, </a:t>
            </a:r>
          </a:p>
          <a:p>
            <a:pPr>
              <a:lnSpc>
                <a:spcPct val="80000"/>
              </a:lnSpc>
            </a:pPr>
            <a:r>
              <a:rPr lang="de-DE" dirty="0"/>
              <a:t>verfehlt angegebene Richtungen und verläuft sich ständig, </a:t>
            </a:r>
          </a:p>
          <a:p>
            <a:pPr>
              <a:lnSpc>
                <a:spcPct val="80000"/>
              </a:lnSpc>
            </a:pPr>
            <a:r>
              <a:rPr lang="de-DE" dirty="0"/>
              <a:t>fragt ständig, wo er sich und wo sich was befindet, </a:t>
            </a:r>
          </a:p>
          <a:p>
            <a:pPr>
              <a:lnSpc>
                <a:spcPct val="80000"/>
              </a:lnSpc>
            </a:pPr>
            <a:r>
              <a:rPr lang="de-DE" dirty="0"/>
              <a:t>zeigt sich verängstigt, </a:t>
            </a:r>
          </a:p>
          <a:p>
            <a:pPr>
              <a:lnSpc>
                <a:spcPct val="80000"/>
              </a:lnSpc>
            </a:pPr>
            <a:r>
              <a:rPr lang="de-DE" b="1" dirty="0"/>
              <a:t>Mögliche verbale Äußerungen</a:t>
            </a:r>
            <a:r>
              <a:rPr lang="de-DE" dirty="0"/>
              <a:t>:</a:t>
            </a:r>
            <a:endParaRPr lang="de-AT" dirty="0"/>
          </a:p>
          <a:p>
            <a:pPr>
              <a:lnSpc>
                <a:spcPct val="80000"/>
              </a:lnSpc>
            </a:pPr>
            <a:r>
              <a:rPr lang="de-DE" dirty="0"/>
              <a:t>Wo bin ich (hier)? </a:t>
            </a:r>
          </a:p>
          <a:p>
            <a:pPr>
              <a:lnSpc>
                <a:spcPct val="80000"/>
              </a:lnSpc>
            </a:pPr>
            <a:r>
              <a:rPr lang="de-DE" dirty="0"/>
              <a:t>Wo ist mein Zimmer / Wo ist die Toilette etc.? </a:t>
            </a:r>
          </a:p>
          <a:p>
            <a:pPr>
              <a:lnSpc>
                <a:spcPct val="80000"/>
              </a:lnSpc>
            </a:pPr>
            <a:r>
              <a:rPr lang="de-DE" dirty="0"/>
              <a:t>Fassadenverhalten (Vorgeben von Wissen) </a:t>
            </a:r>
          </a:p>
          <a:p>
            <a:pPr>
              <a:lnSpc>
                <a:spcPct val="80000"/>
              </a:lnSpc>
            </a:pPr>
            <a:r>
              <a:rPr lang="de-DE" dirty="0"/>
              <a:t>Erkrankte Personen betreten fremde Zimmer </a:t>
            </a:r>
          </a:p>
          <a:p>
            <a:pPr>
              <a:lnSpc>
                <a:spcPct val="80000"/>
              </a:lnSpc>
            </a:pPr>
            <a:r>
              <a:rPr lang="de-DE" dirty="0"/>
              <a:t>Personen legen sich einfach in fremde / falsche Betten usw. </a:t>
            </a:r>
            <a:endParaRPr lang="de-AT" dirty="0"/>
          </a:p>
        </p:txBody>
      </p:sp>
    </p:spTree>
    <p:extLst>
      <p:ext uri="{BB962C8B-B14F-4D97-AF65-F5344CB8AC3E}">
        <p14:creationId xmlns:p14="http://schemas.microsoft.com/office/powerpoint/2010/main" val="323168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0"/>
            <a:ext cx="8229600" cy="1143000"/>
          </a:xfrm>
        </p:spPr>
        <p:txBody>
          <a:bodyPr/>
          <a:lstStyle/>
          <a:p>
            <a:pPr marL="342900" indent="-342900">
              <a:spcBef>
                <a:spcPct val="20000"/>
              </a:spcBef>
              <a:spcAft>
                <a:spcPts val="0"/>
              </a:spcAft>
              <a:tabLst>
                <a:tab pos="457200" algn="l"/>
                <a:tab pos="685800" algn="l"/>
              </a:tabLst>
              <a:defRPr/>
            </a:pPr>
            <a:r>
              <a:rPr lang="de-AT" sz="2000" b="1" dirty="0">
                <a:solidFill>
                  <a:srgbClr val="000000"/>
                </a:solidFill>
                <a:latin typeface="Times New Roman"/>
                <a:ea typeface="Times New Roman"/>
                <a:cs typeface="+mn-cs"/>
              </a:rPr>
              <a:t>TIPP - ÖRTLICHE ORIENTIERUNG</a:t>
            </a:r>
            <a:r>
              <a:rPr lang="de-AT" sz="2000" dirty="0">
                <a:solidFill>
                  <a:srgbClr val="000000"/>
                </a:solidFill>
                <a:latin typeface="Times New Roman"/>
                <a:ea typeface="Times New Roman"/>
                <a:cs typeface="+mn-cs"/>
              </a:rPr>
              <a:t> </a:t>
            </a:r>
            <a:br>
              <a:rPr lang="de-AT" sz="2000" dirty="0">
                <a:solidFill>
                  <a:srgbClr val="000000"/>
                </a:solidFill>
                <a:latin typeface="Times New Roman"/>
                <a:ea typeface="Times New Roman"/>
                <a:cs typeface="+mn-cs"/>
              </a:rPr>
            </a:br>
            <a:endParaRPr lang="de-AT" sz="2000" dirty="0"/>
          </a:p>
        </p:txBody>
      </p:sp>
      <p:sp>
        <p:nvSpPr>
          <p:cNvPr id="49155" name="Inhaltsplatzhalter 2"/>
          <p:cNvSpPr>
            <a:spLocks noGrp="1"/>
          </p:cNvSpPr>
          <p:nvPr>
            <p:ph idx="1"/>
          </p:nvPr>
        </p:nvSpPr>
        <p:spPr>
          <a:xfrm>
            <a:off x="395288" y="981075"/>
            <a:ext cx="8291512" cy="5145088"/>
          </a:xfrm>
        </p:spPr>
        <p:txBody>
          <a:bodyPr/>
          <a:lstStyle/>
          <a:p>
            <a:pPr>
              <a:buSzPts val="1000"/>
              <a:buFont typeface="Symbol" pitchFamily="18" charset="2"/>
              <a:buChar char=""/>
              <a:tabLst>
                <a:tab pos="457200" algn="l"/>
              </a:tabLst>
            </a:pPr>
            <a:r>
              <a:rPr lang="de-AT" sz="2000" smtClean="0">
                <a:latin typeface="Times New Roman" pitchFamily="18" charset="0"/>
                <a:cs typeface="Times New Roman" pitchFamily="18" charset="0"/>
              </a:rPr>
              <a:t>Zuhause = die beste Orientierungshilfe: vertraute Möbel, Bilder, Geräusche, Teppiche, Gerüche, Erinnerungsstücke in der Vitrine (Pokale!) </a:t>
            </a:r>
          </a:p>
          <a:p>
            <a:pPr>
              <a:buSzPts val="1000"/>
              <a:buFont typeface="Symbol" pitchFamily="18" charset="2"/>
              <a:buChar char=""/>
              <a:tabLst>
                <a:tab pos="457200" algn="l"/>
              </a:tabLst>
            </a:pPr>
            <a:r>
              <a:rPr lang="de-AT" sz="2000" smtClean="0">
                <a:latin typeface="Times New Roman" pitchFamily="18" charset="0"/>
                <a:cs typeface="Times New Roman" pitchFamily="18" charset="0"/>
              </a:rPr>
              <a:t>Vertrauter Weg zur Toilette - selbst nachts  </a:t>
            </a:r>
          </a:p>
          <a:p>
            <a:pPr>
              <a:buSzPts val="1000"/>
              <a:buFont typeface="Symbol" pitchFamily="18" charset="2"/>
              <a:buChar char=""/>
              <a:tabLst>
                <a:tab pos="457200" algn="l"/>
              </a:tabLst>
            </a:pPr>
            <a:r>
              <a:rPr lang="de-AT" sz="2000" smtClean="0">
                <a:latin typeface="Times New Roman" pitchFamily="18" charset="0"/>
                <a:cs typeface="Times New Roman" pitchFamily="18" charset="0"/>
              </a:rPr>
              <a:t>Zuhause behält der Kranke am längsten seine</a:t>
            </a:r>
          </a:p>
          <a:p>
            <a:pPr>
              <a:buSzPts val="1000"/>
              <a:buFont typeface="Symbol" pitchFamily="18" charset="2"/>
              <a:buChar char=""/>
              <a:tabLst>
                <a:tab pos="457200" algn="l"/>
              </a:tabLst>
            </a:pPr>
            <a:r>
              <a:rPr lang="de-AT" sz="2000" smtClean="0">
                <a:latin typeface="Times New Roman" pitchFamily="18" charset="0"/>
                <a:cs typeface="Times New Roman" pitchFamily="18" charset="0"/>
              </a:rPr>
              <a:t>Selbständigkeit</a:t>
            </a:r>
          </a:p>
          <a:p>
            <a:pPr>
              <a:buSzPts val="1000"/>
              <a:buFont typeface="Symbol" pitchFamily="18" charset="2"/>
              <a:buChar char=""/>
              <a:tabLst>
                <a:tab pos="457200" algn="l"/>
              </a:tabLst>
            </a:pPr>
            <a:r>
              <a:rPr lang="de-AT" sz="2000" smtClean="0">
                <a:latin typeface="Times New Roman" pitchFamily="18" charset="0"/>
                <a:cs typeface="Times New Roman" pitchFamily="18" charset="0"/>
              </a:rPr>
              <a:t>(oftmals rapider Verfall in fremder Umgebung)</a:t>
            </a:r>
          </a:p>
          <a:p>
            <a:pPr>
              <a:buSzPts val="1000"/>
              <a:buFont typeface="Symbol" pitchFamily="18" charset="2"/>
              <a:buChar char=""/>
              <a:tabLst>
                <a:tab pos="457200" algn="l"/>
              </a:tabLst>
            </a:pPr>
            <a:r>
              <a:rPr lang="de-AT" sz="2000" smtClean="0">
                <a:latin typeface="Times New Roman" pitchFamily="18" charset="0"/>
                <a:cs typeface="Times New Roman" pitchFamily="18" charset="0"/>
              </a:rPr>
              <a:t>Orientierungstraining in der Umgebung: </a:t>
            </a:r>
          </a:p>
          <a:p>
            <a:pPr>
              <a:buSzPts val="1000"/>
              <a:buFont typeface="Symbol" pitchFamily="18" charset="2"/>
              <a:buChar char=""/>
              <a:tabLst>
                <a:tab pos="457200" algn="l"/>
              </a:tabLst>
            </a:pPr>
            <a:r>
              <a:rPr lang="de-AT" sz="2000" smtClean="0">
                <a:latin typeface="Times New Roman" pitchFamily="18" charset="0"/>
                <a:cs typeface="Times New Roman" pitchFamily="18" charset="0"/>
              </a:rPr>
              <a:t>Vertraute Wege beim Spazierengehen benutzen"  </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628775"/>
            <a:ext cx="211455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185444"/>
            <a:ext cx="324036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80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27088" y="0"/>
            <a:ext cx="8004175" cy="549275"/>
          </a:xfrm>
        </p:spPr>
        <p:txBody>
          <a:bodyPr/>
          <a:lstStyle/>
          <a:p>
            <a:pPr eaLnBrk="1" hangingPunct="1"/>
            <a:r>
              <a:rPr lang="de-DE" sz="2800" b="1" smtClean="0"/>
              <a:t>Orientierung / Desorientierung</a:t>
            </a:r>
            <a:endParaRPr lang="de-AT" sz="2800" b="1" smtClean="0"/>
          </a:p>
        </p:txBody>
      </p:sp>
      <p:sp>
        <p:nvSpPr>
          <p:cNvPr id="50179" name="Rectangle 3"/>
          <p:cNvSpPr>
            <a:spLocks noGrp="1" noChangeArrowheads="1"/>
          </p:cNvSpPr>
          <p:nvPr>
            <p:ph type="body" idx="1"/>
          </p:nvPr>
        </p:nvSpPr>
        <p:spPr>
          <a:xfrm>
            <a:off x="107950" y="620713"/>
            <a:ext cx="8856663" cy="6223000"/>
          </a:xfrm>
        </p:spPr>
        <p:txBody>
          <a:bodyPr>
            <a:noAutofit/>
          </a:bodyPr>
          <a:lstStyle/>
          <a:p>
            <a:pPr eaLnBrk="1" hangingPunct="1">
              <a:lnSpc>
                <a:spcPct val="80000"/>
              </a:lnSpc>
            </a:pPr>
            <a:r>
              <a:rPr lang="de-DE" b="1" dirty="0" smtClean="0"/>
              <a:t>2) Zeitliche Desorientierung: </a:t>
            </a:r>
            <a:endParaRPr lang="de-DE" dirty="0" smtClean="0"/>
          </a:p>
          <a:p>
            <a:pPr eaLnBrk="1" hangingPunct="1">
              <a:lnSpc>
                <a:spcPct val="80000"/>
              </a:lnSpc>
            </a:pPr>
            <a:r>
              <a:rPr lang="de-DE" dirty="0" smtClean="0"/>
              <a:t>keine Angaben über aktuelle Tageszeit, bestehenden Tagesabschnitt oder aktuelles Datum</a:t>
            </a:r>
          </a:p>
          <a:p>
            <a:pPr eaLnBrk="1" hangingPunct="1">
              <a:lnSpc>
                <a:spcPct val="80000"/>
              </a:lnSpc>
            </a:pPr>
            <a:r>
              <a:rPr lang="de-DE" dirty="0" smtClean="0"/>
              <a:t>kann den derzeitigen Monat oder die jeweilige Jahreszeit nicht bestimmen, </a:t>
            </a:r>
          </a:p>
          <a:p>
            <a:pPr eaLnBrk="1" hangingPunct="1">
              <a:lnSpc>
                <a:spcPct val="80000"/>
              </a:lnSpc>
            </a:pPr>
            <a:r>
              <a:rPr lang="de-DE" dirty="0" smtClean="0"/>
              <a:t>weiß über bevorstehende Ereignisse und ihre Bedeutung nicht Bescheid, </a:t>
            </a:r>
          </a:p>
          <a:p>
            <a:pPr eaLnBrk="1" hangingPunct="1">
              <a:lnSpc>
                <a:spcPct val="80000"/>
              </a:lnSpc>
            </a:pPr>
            <a:r>
              <a:rPr lang="de-DE" dirty="0" smtClean="0"/>
              <a:t>verwechselt Daten und Termine </a:t>
            </a:r>
            <a:endParaRPr lang="de-AT" dirty="0" smtClean="0"/>
          </a:p>
          <a:p>
            <a:pPr eaLnBrk="1" hangingPunct="1">
              <a:lnSpc>
                <a:spcPct val="80000"/>
              </a:lnSpc>
            </a:pPr>
            <a:r>
              <a:rPr lang="de-DE" dirty="0" smtClean="0"/>
              <a:t>zeigt sich verunsichert, </a:t>
            </a:r>
          </a:p>
          <a:p>
            <a:pPr eaLnBrk="1" hangingPunct="1">
              <a:lnSpc>
                <a:spcPct val="80000"/>
              </a:lnSpc>
            </a:pPr>
            <a:r>
              <a:rPr lang="de-DE" dirty="0" smtClean="0"/>
              <a:t>Uhrzeit wird nicht (mehr) erkannt </a:t>
            </a:r>
          </a:p>
          <a:p>
            <a:pPr eaLnBrk="1" hangingPunct="1">
              <a:lnSpc>
                <a:spcPct val="80000"/>
              </a:lnSpc>
            </a:pPr>
            <a:r>
              <a:rPr lang="de-DE" dirty="0" smtClean="0"/>
              <a:t>Personen leben im Langzeitgedächtnis </a:t>
            </a:r>
          </a:p>
          <a:p>
            <a:pPr eaLnBrk="1" hangingPunct="1">
              <a:lnSpc>
                <a:spcPct val="80000"/>
              </a:lnSpc>
            </a:pPr>
            <a:r>
              <a:rPr lang="de-DE" dirty="0" smtClean="0"/>
              <a:t>ständiges fragen nach der Zeit oder dem Datum </a:t>
            </a:r>
          </a:p>
          <a:p>
            <a:pPr eaLnBrk="1" hangingPunct="1">
              <a:lnSpc>
                <a:spcPct val="80000"/>
              </a:lnSpc>
            </a:pPr>
            <a:endParaRPr lang="de-DE" dirty="0" smtClean="0"/>
          </a:p>
        </p:txBody>
      </p:sp>
    </p:spTree>
    <p:extLst>
      <p:ext uri="{BB962C8B-B14F-4D97-AF65-F5344CB8AC3E}">
        <p14:creationId xmlns:p14="http://schemas.microsoft.com/office/powerpoint/2010/main" val="387494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smtClean="0"/>
              <a:t>TIPP - ZEITLICHE ORIENTIERUNG</a:t>
            </a:r>
            <a:r>
              <a:rPr lang="de-AT" dirty="0" smtClean="0"/>
              <a:t> </a:t>
            </a:r>
            <a:br>
              <a:rPr lang="de-AT" dirty="0" smtClean="0"/>
            </a:br>
            <a:endParaRPr lang="de-AT" dirty="0"/>
          </a:p>
        </p:txBody>
      </p:sp>
      <p:sp>
        <p:nvSpPr>
          <p:cNvPr id="3" name="Inhaltsplatzhalter 2"/>
          <p:cNvSpPr>
            <a:spLocks noGrp="1"/>
          </p:cNvSpPr>
          <p:nvPr>
            <p:ph idx="1"/>
          </p:nvPr>
        </p:nvSpPr>
        <p:spPr>
          <a:xfrm>
            <a:off x="457200" y="980728"/>
            <a:ext cx="8229600" cy="5145435"/>
          </a:xfrm>
        </p:spPr>
        <p:txBody>
          <a:bodyPr>
            <a:normAutofit fontScale="85000" lnSpcReduction="10000"/>
          </a:bodyPr>
          <a:lstStyle/>
          <a:p>
            <a:r>
              <a:rPr lang="de-AT" dirty="0" smtClean="0"/>
              <a:t>Rituale</a:t>
            </a:r>
          </a:p>
          <a:p>
            <a:r>
              <a:rPr lang="de-AT" dirty="0" smtClean="0"/>
              <a:t>Feste vorbereiten und feiern.</a:t>
            </a:r>
          </a:p>
          <a:p>
            <a:r>
              <a:rPr lang="de-AT" dirty="0" smtClean="0"/>
              <a:t>Gut sichtbare Kalender aufhängen und dabei das tägliche Datum hervorheben.</a:t>
            </a:r>
          </a:p>
          <a:p>
            <a:r>
              <a:rPr lang="de-AT" dirty="0" smtClean="0"/>
              <a:t>Gut sichtbar Uhren mit großen Zeigern aufstellen.</a:t>
            </a:r>
          </a:p>
          <a:p>
            <a:r>
              <a:rPr lang="de-AT" dirty="0" smtClean="0"/>
              <a:t>Sanduhren oder Eieruhren können helfen, kurze Zeitspannen verständlich zu machen.</a:t>
            </a:r>
          </a:p>
          <a:p>
            <a:r>
              <a:rPr lang="de-AT" dirty="0" smtClean="0"/>
              <a:t>Ersetzen Sie exakte Zeitangaben wie z.B. 14.00 Uhr durch Angaben wie „nach dem Mittagessen“ oder „wenn die Waschmaschine fertig ist“.</a:t>
            </a:r>
          </a:p>
          <a:p>
            <a:r>
              <a:rPr lang="de-AT" dirty="0" smtClean="0"/>
              <a:t>Lassen Sie notwendige Informationen wie das tägliche Datum unauffällig ins Gespräch einfließen</a:t>
            </a:r>
            <a:r>
              <a:rPr lang="de-AT" b="1" dirty="0" smtClean="0"/>
              <a:t>.</a:t>
            </a:r>
            <a:endParaRPr lang="de-AT" dirty="0" smtClean="0"/>
          </a:p>
          <a:p>
            <a:pPr>
              <a:lnSpc>
                <a:spcPct val="80000"/>
              </a:lnSpc>
            </a:pPr>
            <a:endParaRPr lang="de-DE" dirty="0" smtClean="0">
              <a:hlinkClick r:id="rId2" tooltip="Konfabulieren"/>
            </a:endParaRPr>
          </a:p>
          <a:p>
            <a:endParaRPr lang="de-AT" dirty="0"/>
          </a:p>
        </p:txBody>
      </p:sp>
    </p:spTree>
    <p:extLst>
      <p:ext uri="{BB962C8B-B14F-4D97-AF65-F5344CB8AC3E}">
        <p14:creationId xmlns:p14="http://schemas.microsoft.com/office/powerpoint/2010/main" val="288808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AQDxQNEg8PEA8OFRQQFBAQFRUPDxAQFRQVFhMQFRIYGyYeGBkkGRMSHy8gIycpLS0sFh4xNTAqNSYrLCkBCQoKDgwOFw8PGikcHxwsLCkpLCkpKSksKSwpKSkpKiksKSksLCkpKSkpKSksLCkpKSwpLCwpKSksLCkpKSkpKf/AABEIAMgAyAMBIgACEQEDEQH/xAAbAAEAAgMBAQAAAAAAAAAAAAAABQYBAgQDB//EAEQQAAICAQEEBAkJBwMEAwAAAAECAAMRBAUSITEGExZBIjJRU1SRk7PSBxRCUmFxc6PRFSMzYnKBoWOisWSSsuEkJfD/xAAXAQEBAQEAAAAAAAAAAAAAAAAAAQID/8QAGBEBAQEBAQAAAAAAAAAAAAAAAAEREgL/2gAMAwEAAhEDEQA/APuMREBERAREQEREBERAREQEREBERAREQEREBERAREQEREBERAREQEREBERAREQEREBERAREQEREBERAREQEREBERAREQEREBERAREQEREBERAREQEREBERAREQEREBERAREQESMfbOCQKbWAJG8CgBIJB5tnmDMfto+j3eur44EpEjP20fR7vXX8cx+2j6Pd66/jgSkSL/bZ9Hu9dfxzH7cPo93rr+OBKxIn9vf9Pd66/jmO0P+hd66/jgS8SI7Q/8AT3euv45jtEPR7vXX8cCYiQ/aMej3fl/HMHpIPR7vy/jgTMSF7Sj0e/11/HHaUej3+uv44E1Ehe0o9Hv9dfxx2mHo9/rr+OBNRITtOPR7/wAv447UD0e/8v44E3EhO1A9Hv8Ay/jmO1A9Hv8Ay/jgTkSD7Uj0e/8AL+OO1K+j3/l/HAnIkJ2pX0e/8v447Tr5i/8AL+KBNxIdOkyEgGq5d4quSFwCzBRnDeUiIHlUeB/qs9483zNa+R/qs9402xAwZo1wBxnjkKRzIJ4jPknlZ+8Ugfw2GMqf4ispVgDwKkGVjYu3L+so0x0y1Vm2/Slms611WipjVVvZy74UFmPDuGc5AWHW69krLrSzuFO5WWWs2Wb2FpBY4DNxI+6bUawWDeXDKW3A6MtiHhljvKeQOVP2iRPSzZotFFhqsu6i9WNaFj+6KsLTuAgE7vgg929w5zToVSVodzp30r3WmxqGr6lKfARErQfSAREBb6TbxgTaXK2MHiRvYPBt3OAxU8QOEMshr7TfrLNFbSFoSqrUo4ciy10vwCSpyEBGN08+PcZKi0qcOc55PwG8zE4QKPIMcf8A3A23Zgiek1IgaETUiNQxA4HBLKueeN5gD/gz3bQ/zt6l/SS3EtxzYieraQ/Xb1L+ki9obVqo1Gn0j2WddrWZagqBgSuM7xxw8YSdQ13GYlfs6baJdPbq2vsWqi46ViaxvNcOaoo8b7/sM8tL090Vukt1yaiw06Yqtg6vFqlyAvgd4Pl+wy6ashmJDajpNp0selrbQ9Om+fP+7GBRgHOceNgjhI/YvyiaHWahNJTfebbchQ1IVeALHLd3AGNNWqJWNF8oOzrtUNEmrZrXfq1bqsVM/IBXxxyeR75naHyg7Oo1J0dmrYWo24xFeakfvDPjHDv8kaLLMGdA0B84f+1ZsNm/6h9SxsNcgmczfV6c1lBvEhywOQByXI5TTEqtW5r+JT75Ih/o/iU++SIEvVyP9VnvGnNr9UVYABTWoZ7iGIurQDKMlagl8sCMf8zpr5H+qz3jRVvZJ8PnnDY4AY4jHcftgVev5Q9KSnWJbTXZ4JtsACV2kFlpswSQd0ZzyGcZ4GTFWyad5blySLbNUrBt5TZchV28hXdY4kNV0Bq3sWWddQSbHpZAA927Ygff3sgBLOXlUHPdImzQa3Y5Nmm39Zs7OW0zHN9A72rPeP8A8R3wL9NSJG7B6R6fW1ddRYHH0l5WVn6rLzH/ABJOBzHQp13zjB6w1inOeHVhy4GPLvE8ZHbR2u9WoqoND9TqGWn5wHVSLbFsIVK/GbAQljkY3hz4zbafS3Rac7lmoTrPNV5uuJ8nVoCZWNVbtHVa2vW6TTvVXUnVgbQVEr3W/iMiAmxWbwQTwOBjkTAuGhtchlsFaujEBa3azFWf3RZmA8IqMkTpMidlaPWo+/qdV129n93VWtNFXrJcn+8ljA8NVyH9dfvFkk8j71JAx3Mjf2VwT/xOltX/ACn/AB+sx61mtmnzb5QdmnV7X2dpFvs07Cq+0XV+PWQchhx/059DbU/yn/EidVsKizWJtBhZ19NTULhgECPv7x3fL4bd/kmZsTHyXY9IbQbNqGWF+1mfjxLKhQZPl5z06QNvabbLjh120KKABw8Rn4Yl/u+TzQto69nlL+q07tbW4sAtVn8bwu8H7u4TNfQDRLpRoVS0VC5dSx3wbLLV4Asx5jHDAE2qvdBNlW07a1dF13zg6XTVadbD4xqLIa1b7QowfunZ0DtGNrakhRjV6jjjkK0Y8D3c5adFsaqnVX61RZ12r3OsywKDc8XdHdPDZ3RqjT0X6ZOu3NY1r2FmBfetXdfdOOHDlA+T9FKtSTsemxKBpbNU91LL/GdlYdZ1n2ZxiS+y9vX6TS6jWU16dzqtrWUsb1L4VgN3dH357/7S96TofpajoyvX/wD1e/1GWUjNhyxfh4XH7pHWfJfs46j5yBqlPW9f1a2DqRZvBuCkHhn7ZVX0DjN1nINYPI3+P1m41y+Rv8frMZUx5bV51/e//gZ4TfXXhyhAI3SxOcd64E8czcWMWHxfxKffJMTFn0fxaffJEqpirv8A6n940p3S93TR1EvSLB84CpQ1umRtQUY0NXwJZ1YZCHxixxLhX3/1We8eK88Qd7nkFiOP3AcgOXGBlSd0Z8bAz3eFjj/nM0MjNj9IV1N11IrZDpzgsxVt7949eGUca2zWSFbiVIPfJbED5N8pnRDUdZ860OmZTYMXNp2YM5Jzk1L93Mc8/wB53dCOjuq1Gl3dovr1FTbiad7DWj14BBbB327x4Rn0d65oVgcWzNiabTDdpoqqH8igE/e3Mz12myCi02FxXuPvmre60JuneKbvhBsZ5cZ0CR2o24iaurQ4ZrL1dyw4LUqqSu8fK26+B/KTAhui2TpqxW1Jrr1dwVmWy6t6MsV+aseKjBwGYnxW48RLSZ5liXA44UcSGGM9ysvPlxE01DneqUHAewIcYzulXOOP3CB6zBns+kH139Y/SU/pN0902guNFleus3AC9lVYaqvOObnAJwRymeoz0tBmJppXW2tLUsZktVbFPAZRgGU8vIRNzR/O3+P0k7h0GayL6S7fp2fR84ua4hmFaJWFayyw5IVRjyA+qQtPyi6V9HfrsatRpGRLaXVFuBc4XAJxx49/dLPUq6t81MgX6V0LqLNMzXqaNMNdZYQvVrSQpxw472GHDE4uj3T3T627qUTW15VmR7a1WqwLxOGGccATxxLpq1zEq2l6d6eynTahV1e7r7zpa1xXvBwQC7ccbvHuJP2Tz1Xyi6OvVNpANbZ1T9VZdVWHpRwcMCRxOPsEaatsSo9IflD02i1LaSynXu6kANUiNW5KhsISRvYzLZs0LfTXeOtQXItgR90OoYZ3WGOBjTWTNcTtXZ6/Wf1j9Jz7S0/VqjKzeFYqkHBBUg57pOoa57Po/iU++SJi36H4tPvkiaVMV9/9T+8eeGprffSxGAVSesQVq73LjCIHJG4AxzPZDz/qs9402zAhti9Hvm91l3W9YLN5VAQIQrXNaTYwJ6xwzboJxhRjyz3v20U1VekOnvPXZ3bxuGnwU3mz4W9gcATu8yPLOs+AMgeAPogcEUAklVAyxPknFpKxbcutywVtOqJVYpS2rrH6xmdT4pYLWMfyQJEmasJBdOAx0eAQE62jrmZWsVdP1o6xnRSGZAMEgHlnuzOjow5OhoJTqz1YG74XBQSFbwyWAIAYA5IBAga6Hby3am7SrW//AMY7r2Fq93fG74IQNvjxuZUDgeM8dT0aqOsTaAe4WozM1YsPV2t1JrUbhOBw9c530PUatta5SwKGRKtNRjU7uosrBa4qf3iqa+DYz4xPKTi1EnL44fR4MoKsd2wEjIbEDz0VLqCzvvs7MwYotTLWTlKju890HGY1P8Sj8Zfd2ToM8b6iWrYY/d2ByDwyN1hgf90lSpB587+V/WX/ADJlq1VC6dQV1NBdTfaC9e4qDBKkeFnl/eXt9Wfqf7h+kq+0ugmz9TqTrLdGrXMQzHrGCOw72QcD9vlnKebusSJzZZrWmqpPBCVVbtZYNYle4u7vd/LHGdWZF07KqTVWa5asai9Fqd9/gUXG6oXGB4o5eSdxuP1f93/qS+aZVH+VZbXbZ9FLKt1mrDVs/FFsRRuM3A8AW8kpOt65tn7TN9ivqLdoUU2WKMI7pv7zAYHCfXtfsqq+2m+yotZo2NlR38BXOMkjk3ijnOBuiGjNN2nOn3qtXadRapsJJuP01bmv9pubIs1SOkNqnVbatVlZatDTQCpDA7zVLwI4fRndsfpFqKrNPoVurOkTZR1JRAGZXWhiQz5JzvDOOHDHCWjZnQ7Raei3TVaUCrUjdtDOXawccAseIAycYnhsXoLodHYbqdOyuyNUd61rFKP4y7p4cZVxRuj7Katg0AqSdRqLmUEEghxjI7uR5yZvuv2PqzdRqaL9Br9WC+mDK2qFt3BjvDkFI4cfsMsOx+g+g0l/zmnS7lozusbGcJnnuhuA4HExT0D2cmp+ejSAXB+sHhsaxZnO8K+Wc8R9so8ul7lts7IqzwWzUW+pVAP+0y8gyB1GzKbNTVrXqY36YMtbb+AofO94PI8++SQ1h+p/kTNlTEipnFtrxK/xU/4aBr/5D6xPHWXmwKN3G66sSTngM8B64kurjnsPFPxaffJExcPE/Fo98kTo0lQ/Ej+Z/eNM787rej1bMW37xvEthbGVckknA7uJM07M1ec1PtWgcm/NWVTxIHMH+45H7cTs7MVed1PtWjsxV53U+2aBF6nSFq2rW62osrqLFILozMD1ikjxhxx3cZv1feWckENxPeFx3dx5keUyR7MVed1PtmmOy9XndT7Z4EfVWqgADAHAfYOePuzN8zt7LVed1PtmjstV53U+1aBwFpgmSHZarzup9q0dlqvOan2rQI0meZMluy1XnNT7Vo7LU+c1HtWgROZqTJjstT5zUe1aOytPnNR7VoENvTGZNdlafr6j2rR2Vp+vqPatAhDMiTXZSn6+o9q0dlKfr6j2rQIWJM9lKfr6j2rR2Up85qPatAhZxCrU+dpx+Ec/+ctHZSnzmo9q0x2Up85qPatArapd32Vf2QjP+6bolm8CbEKjOVCYJJxu8c93H1yw9lKfOaj2rR2Up85qPatAgbeafi0e+SZlgp6L0KwfNzbpDANYzLkHIJHfxwf7RAl4iICIiAiIgIiICIiAiIgIiICIiAiIgIiICIiAiIgIiICIiAiIgIiICIiAiIgIiICIiAiIgIiICIiAiIgIiICIiAiIgIiICIiAiIgIiICIiAiIgIiICIiAiIgIiICIiAiIgIiICIiAiIgIiICIiAiIgIiICIiAiIgIiICIiAiIgIiIH//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971600"/>
            <a:ext cx="3705200"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0813"/>
            <a:ext cx="3288010" cy="342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87" y="2590914"/>
            <a:ext cx="3705200" cy="386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87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396044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506" y="1268760"/>
            <a:ext cx="4026958" cy="473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39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a:xfrm>
            <a:off x="684213" y="0"/>
            <a:ext cx="8002587" cy="1052513"/>
          </a:xfrm>
        </p:spPr>
        <p:txBody>
          <a:bodyPr/>
          <a:lstStyle/>
          <a:p>
            <a:r>
              <a:rPr lang="de-DE" sz="2800" b="1" smtClean="0">
                <a:solidFill>
                  <a:srgbClr val="000000"/>
                </a:solidFill>
              </a:rPr>
              <a:t>Orientierung / Desorientierung</a:t>
            </a:r>
            <a:endParaRPr lang="de-AT" smtClean="0"/>
          </a:p>
        </p:txBody>
      </p:sp>
      <p:sp>
        <p:nvSpPr>
          <p:cNvPr id="51203" name="Inhaltsplatzhalter 2"/>
          <p:cNvSpPr>
            <a:spLocks noGrp="1"/>
          </p:cNvSpPr>
          <p:nvPr>
            <p:ph idx="1"/>
          </p:nvPr>
        </p:nvSpPr>
        <p:spPr>
          <a:xfrm>
            <a:off x="323528" y="764704"/>
            <a:ext cx="8569325" cy="5794375"/>
          </a:xfrm>
        </p:spPr>
        <p:txBody>
          <a:bodyPr>
            <a:normAutofit/>
          </a:bodyPr>
          <a:lstStyle/>
          <a:p>
            <a:pPr eaLnBrk="1" hangingPunct="1">
              <a:lnSpc>
                <a:spcPct val="80000"/>
              </a:lnSpc>
            </a:pPr>
            <a:endParaRPr lang="de-DE" b="1" dirty="0" smtClean="0">
              <a:solidFill>
                <a:srgbClr val="000000"/>
              </a:solidFill>
            </a:endParaRPr>
          </a:p>
          <a:p>
            <a:pPr eaLnBrk="1" hangingPunct="1">
              <a:lnSpc>
                <a:spcPct val="80000"/>
              </a:lnSpc>
            </a:pPr>
            <a:r>
              <a:rPr lang="de-DE" b="1" dirty="0" smtClean="0">
                <a:solidFill>
                  <a:srgbClr val="000000"/>
                </a:solidFill>
              </a:rPr>
              <a:t>3) Personelle Desorientierung (auch: fehlende Orientierung zur Identität/zur Person): </a:t>
            </a:r>
            <a:endParaRPr lang="de-DE" dirty="0" smtClean="0">
              <a:solidFill>
                <a:srgbClr val="000000"/>
              </a:solidFill>
            </a:endParaRPr>
          </a:p>
          <a:p>
            <a:pPr eaLnBrk="1" hangingPunct="1">
              <a:lnSpc>
                <a:spcPct val="80000"/>
              </a:lnSpc>
            </a:pPr>
            <a:r>
              <a:rPr lang="de-DE" dirty="0" smtClean="0">
                <a:solidFill>
                  <a:srgbClr val="000000"/>
                </a:solidFill>
              </a:rPr>
              <a:t>kann seinen Familiennamen, Vorname und/oder Geburtsname nicht benennen, </a:t>
            </a:r>
          </a:p>
          <a:p>
            <a:pPr eaLnBrk="1" hangingPunct="1">
              <a:lnSpc>
                <a:spcPct val="80000"/>
              </a:lnSpc>
            </a:pPr>
            <a:r>
              <a:rPr lang="de-DE" dirty="0" smtClean="0">
                <a:solidFill>
                  <a:srgbClr val="000000"/>
                </a:solidFill>
              </a:rPr>
              <a:t>weiß seinen Familienstand nicht, </a:t>
            </a:r>
          </a:p>
          <a:p>
            <a:pPr eaLnBrk="1" hangingPunct="1">
              <a:lnSpc>
                <a:spcPct val="80000"/>
              </a:lnSpc>
            </a:pPr>
            <a:r>
              <a:rPr lang="de-DE" dirty="0" smtClean="0">
                <a:solidFill>
                  <a:srgbClr val="000000"/>
                </a:solidFill>
              </a:rPr>
              <a:t>weiß sein Geburtsdatum bzw. sein Alter nicht, </a:t>
            </a:r>
          </a:p>
          <a:p>
            <a:pPr eaLnBrk="1" hangingPunct="1">
              <a:lnSpc>
                <a:spcPct val="80000"/>
              </a:lnSpc>
            </a:pPr>
            <a:r>
              <a:rPr lang="de-DE" dirty="0" smtClean="0">
                <a:solidFill>
                  <a:srgbClr val="000000"/>
                </a:solidFill>
              </a:rPr>
              <a:t>kann keine Auskunft über seinen erlernten und ausübenden Beruf geben, </a:t>
            </a:r>
          </a:p>
          <a:p>
            <a:pPr eaLnBrk="1" hangingPunct="1">
              <a:lnSpc>
                <a:spcPct val="80000"/>
              </a:lnSpc>
            </a:pPr>
            <a:r>
              <a:rPr lang="de-DE" dirty="0" smtClean="0">
                <a:solidFill>
                  <a:srgbClr val="000000"/>
                </a:solidFill>
              </a:rPr>
              <a:t>weiß nicht, ob und wie viel eigene Kinder, ein Ehepartner, existieren, </a:t>
            </a:r>
          </a:p>
          <a:p>
            <a:pPr eaLnBrk="1" hangingPunct="1">
              <a:lnSpc>
                <a:spcPct val="80000"/>
              </a:lnSpc>
            </a:pPr>
            <a:r>
              <a:rPr lang="de-DE" dirty="0" smtClean="0">
                <a:solidFill>
                  <a:srgbClr val="000000"/>
                </a:solidFill>
              </a:rPr>
              <a:t>zeigt sich verstört, </a:t>
            </a:r>
          </a:p>
        </p:txBody>
      </p:sp>
    </p:spTree>
    <p:extLst>
      <p:ext uri="{BB962C8B-B14F-4D97-AF65-F5344CB8AC3E}">
        <p14:creationId xmlns:p14="http://schemas.microsoft.com/office/powerpoint/2010/main" val="265467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fontScale="90000"/>
          </a:bodyPr>
          <a:lstStyle/>
          <a:p>
            <a:r>
              <a:rPr lang="de-DE" b="1" dirty="0" smtClean="0"/>
              <a:t/>
            </a:r>
            <a:br>
              <a:rPr lang="de-DE" b="1" dirty="0" smtClean="0"/>
            </a:br>
            <a:r>
              <a:rPr lang="de-DE" b="1" dirty="0" smtClean="0"/>
              <a:t>Tipps</a:t>
            </a:r>
            <a:r>
              <a:rPr lang="de-AT" dirty="0" smtClean="0"/>
              <a:t/>
            </a:r>
            <a:br>
              <a:rPr lang="de-AT" dirty="0" smtClean="0"/>
            </a:br>
            <a:endParaRPr lang="de-AT" dirty="0"/>
          </a:p>
        </p:txBody>
      </p:sp>
      <p:sp>
        <p:nvSpPr>
          <p:cNvPr id="3" name="Inhaltsplatzhalter 2"/>
          <p:cNvSpPr>
            <a:spLocks noGrp="1"/>
          </p:cNvSpPr>
          <p:nvPr>
            <p:ph idx="1"/>
          </p:nvPr>
        </p:nvSpPr>
        <p:spPr>
          <a:xfrm>
            <a:off x="457200" y="1052736"/>
            <a:ext cx="8229600" cy="5073427"/>
          </a:xfrm>
        </p:spPr>
        <p:txBody>
          <a:bodyPr>
            <a:noAutofit/>
          </a:bodyPr>
          <a:lstStyle/>
          <a:p>
            <a:r>
              <a:rPr lang="de-AT" sz="2800" dirty="0" smtClean="0"/>
              <a:t>Die angestammte Rolle belassen! </a:t>
            </a:r>
          </a:p>
          <a:p>
            <a:r>
              <a:rPr lang="de-AT" sz="2800" dirty="0" smtClean="0"/>
              <a:t>Respekt! </a:t>
            </a:r>
          </a:p>
          <a:p>
            <a:r>
              <a:rPr lang="de-AT" sz="2800" dirty="0" smtClean="0"/>
              <a:t>Nicht den Boss zum Opi machen! </a:t>
            </a:r>
          </a:p>
          <a:p>
            <a:r>
              <a:rPr lang="de-AT" sz="2800" dirty="0" smtClean="0"/>
              <a:t>Rituale pflegen! </a:t>
            </a:r>
          </a:p>
          <a:p>
            <a:r>
              <a:rPr lang="de-AT" sz="2800" dirty="0" smtClean="0"/>
              <a:t>Der altgewohnte Platz bei Tisch - Identität </a:t>
            </a:r>
          </a:p>
          <a:p>
            <a:r>
              <a:rPr lang="de-AT" sz="2800" dirty="0" smtClean="0"/>
              <a:t>Erinnerungsinseln pflegen! </a:t>
            </a:r>
          </a:p>
          <a:p>
            <a:r>
              <a:rPr lang="de-AT" sz="2800" dirty="0" smtClean="0"/>
              <a:t>Von früher erzählen lassen! </a:t>
            </a:r>
          </a:p>
          <a:p>
            <a:pPr lvl="2"/>
            <a:r>
              <a:rPr lang="de-AT" sz="2800" dirty="0" smtClean="0"/>
              <a:t>aufmerksam zuhören, </a:t>
            </a:r>
          </a:p>
          <a:p>
            <a:pPr lvl="2"/>
            <a:r>
              <a:rPr lang="de-AT" sz="2800" dirty="0" smtClean="0"/>
              <a:t>nachfragen, aber nicht korrigieren </a:t>
            </a:r>
          </a:p>
          <a:p>
            <a:pPr lvl="2"/>
            <a:r>
              <a:rPr lang="de-AT" sz="2800" dirty="0" smtClean="0"/>
              <a:t>auf das Gefühl des Kranken kommt es an!</a:t>
            </a:r>
          </a:p>
          <a:p>
            <a:endParaRPr lang="de-AT" sz="2800" dirty="0"/>
          </a:p>
        </p:txBody>
      </p:sp>
    </p:spTree>
    <p:extLst>
      <p:ext uri="{BB962C8B-B14F-4D97-AF65-F5344CB8AC3E}">
        <p14:creationId xmlns:p14="http://schemas.microsoft.com/office/powerpoint/2010/main" val="2113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Demenz/Häufigkeit</a:t>
            </a:r>
            <a:endParaRPr lang="de-AT" dirty="0"/>
          </a:p>
        </p:txBody>
      </p:sp>
      <p:sp>
        <p:nvSpPr>
          <p:cNvPr id="3" name="Inhaltsplatzhalter 2"/>
          <p:cNvSpPr>
            <a:spLocks noGrp="1"/>
          </p:cNvSpPr>
          <p:nvPr>
            <p:ph idx="1"/>
          </p:nvPr>
        </p:nvSpPr>
        <p:spPr/>
        <p:txBody>
          <a:bodyPr>
            <a:normAutofit/>
          </a:bodyPr>
          <a:lstStyle/>
          <a:p>
            <a:r>
              <a:rPr lang="de-AT" dirty="0" smtClean="0"/>
              <a:t>100.000 </a:t>
            </a:r>
            <a:r>
              <a:rPr lang="de-AT" dirty="0"/>
              <a:t>Demenzkranke in Österreich, zwei Drittel davon </a:t>
            </a:r>
            <a:r>
              <a:rPr lang="de-AT" dirty="0" smtClean="0"/>
              <a:t>- Frauen. </a:t>
            </a:r>
          </a:p>
          <a:p>
            <a:r>
              <a:rPr lang="de-AT" dirty="0" smtClean="0"/>
              <a:t>Da die  Lebenserwartung </a:t>
            </a:r>
            <a:r>
              <a:rPr lang="de-AT" dirty="0" smtClean="0">
                <a:sym typeface="Wingdings"/>
              </a:rPr>
              <a:t></a:t>
            </a:r>
            <a:r>
              <a:rPr lang="de-AT" dirty="0" smtClean="0"/>
              <a:t> - bis </a:t>
            </a:r>
            <a:r>
              <a:rPr lang="de-AT" dirty="0"/>
              <a:t>2050 </a:t>
            </a:r>
            <a:r>
              <a:rPr lang="de-AT" dirty="0" smtClean="0"/>
              <a:t>bis </a:t>
            </a:r>
            <a:r>
              <a:rPr lang="de-AT" dirty="0"/>
              <a:t>zu 270.000 </a:t>
            </a:r>
            <a:r>
              <a:rPr lang="de-AT" dirty="0" smtClean="0"/>
              <a:t>Demenzerkrankte. </a:t>
            </a:r>
          </a:p>
          <a:p>
            <a:r>
              <a:rPr lang="de-AT" dirty="0" smtClean="0"/>
              <a:t>Im </a:t>
            </a:r>
            <a:r>
              <a:rPr lang="de-AT" dirty="0"/>
              <a:t>Jahr 2050 könnte jede/r zwölfte Österreicherin/Österreicher über 60 dement sein. </a:t>
            </a:r>
            <a:br>
              <a:rPr lang="de-AT" dirty="0"/>
            </a:br>
            <a:r>
              <a:rPr lang="de-AT" dirty="0" smtClean="0"/>
              <a:t>(Statistik Austria)</a:t>
            </a:r>
            <a:endParaRPr lang="de-AT" dirty="0"/>
          </a:p>
        </p:txBody>
      </p:sp>
    </p:spTree>
    <p:extLst>
      <p:ext uri="{BB962C8B-B14F-4D97-AF65-F5344CB8AC3E}">
        <p14:creationId xmlns:p14="http://schemas.microsoft.com/office/powerpoint/2010/main" val="295177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4536504" cy="371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0648"/>
            <a:ext cx="367240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36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188" y="274639"/>
            <a:ext cx="8075612" cy="562074"/>
          </a:xfrm>
        </p:spPr>
        <p:txBody>
          <a:bodyPr/>
          <a:lstStyle/>
          <a:p>
            <a:pPr eaLnBrk="1" hangingPunct="1"/>
            <a:r>
              <a:rPr lang="de-DE" sz="2800" b="1" dirty="0" smtClean="0"/>
              <a:t>Orientierung / Desorientierung</a:t>
            </a:r>
            <a:endParaRPr lang="de-AT" sz="2800" b="1" dirty="0" smtClean="0"/>
          </a:p>
        </p:txBody>
      </p:sp>
      <p:sp>
        <p:nvSpPr>
          <p:cNvPr id="52227" name="Rectangle 3"/>
          <p:cNvSpPr>
            <a:spLocks noGrp="1" noChangeArrowheads="1"/>
          </p:cNvSpPr>
          <p:nvPr>
            <p:ph type="body" idx="1"/>
          </p:nvPr>
        </p:nvSpPr>
        <p:spPr>
          <a:xfrm>
            <a:off x="250825" y="764704"/>
            <a:ext cx="8291513" cy="5877396"/>
          </a:xfrm>
        </p:spPr>
        <p:txBody>
          <a:bodyPr>
            <a:noAutofit/>
          </a:bodyPr>
          <a:lstStyle/>
          <a:p>
            <a:pPr lvl="1"/>
            <a:r>
              <a:rPr lang="de-AT" sz="2400" dirty="0" smtClean="0">
                <a:solidFill>
                  <a:srgbClr val="000000"/>
                </a:solidFill>
              </a:rPr>
              <a:t>Gemeinsame Aktivitäten und Gewohnheiten pflegen </a:t>
            </a:r>
          </a:p>
          <a:p>
            <a:pPr lvl="2"/>
            <a:r>
              <a:rPr lang="de-AT" dirty="0" smtClean="0">
                <a:solidFill>
                  <a:srgbClr val="000000"/>
                </a:solidFill>
              </a:rPr>
              <a:t>Bekannte Lieder und Melodien</a:t>
            </a:r>
          </a:p>
          <a:p>
            <a:pPr lvl="1"/>
            <a:r>
              <a:rPr lang="de-AT" sz="2400" dirty="0" smtClean="0">
                <a:solidFill>
                  <a:srgbClr val="000000"/>
                </a:solidFill>
              </a:rPr>
              <a:t>Familien- und Urlaubsfotos </a:t>
            </a:r>
          </a:p>
          <a:p>
            <a:pPr lvl="1"/>
            <a:r>
              <a:rPr lang="de-AT" sz="2400" dirty="0" smtClean="0">
                <a:solidFill>
                  <a:srgbClr val="000000"/>
                </a:solidFill>
              </a:rPr>
              <a:t>Aber: Nur solange, wie sich der Kranke darauf noch wiedererkennt!</a:t>
            </a:r>
          </a:p>
          <a:p>
            <a:r>
              <a:rPr lang="de-AT" sz="2400" dirty="0" smtClean="0">
                <a:solidFill>
                  <a:srgbClr val="000000"/>
                </a:solidFill>
              </a:rPr>
              <a:t>Selbstwertgefühl stärken! </a:t>
            </a:r>
          </a:p>
          <a:p>
            <a:pPr eaLnBrk="1" hangingPunct="1">
              <a:lnSpc>
                <a:spcPct val="80000"/>
              </a:lnSpc>
            </a:pPr>
            <a:r>
              <a:rPr lang="de-DE" sz="2400" b="1" dirty="0" smtClean="0"/>
              <a:t>4) Situative Desorientierung: </a:t>
            </a:r>
            <a:endParaRPr lang="de-DE" sz="2400" dirty="0" smtClean="0"/>
          </a:p>
          <a:p>
            <a:pPr eaLnBrk="1" hangingPunct="1">
              <a:lnSpc>
                <a:spcPct val="80000"/>
              </a:lnSpc>
            </a:pPr>
            <a:r>
              <a:rPr lang="de-DE" sz="2400" dirty="0" smtClean="0"/>
              <a:t>kann Gründe für derzeitigen Aufenthalt bzw. Gegenwärtigkeit nicht benennen, </a:t>
            </a:r>
          </a:p>
          <a:p>
            <a:pPr eaLnBrk="1" hangingPunct="1">
              <a:lnSpc>
                <a:spcPct val="80000"/>
              </a:lnSpc>
            </a:pPr>
            <a:r>
              <a:rPr lang="de-DE" sz="2400" dirty="0" smtClean="0"/>
              <a:t>kann keine Auskunft über Her- und Ankunft abgeben, </a:t>
            </a:r>
          </a:p>
          <a:p>
            <a:pPr eaLnBrk="1" hangingPunct="1">
              <a:lnSpc>
                <a:spcPct val="80000"/>
              </a:lnSpc>
            </a:pPr>
            <a:r>
              <a:rPr lang="de-DE" sz="2400" dirty="0" smtClean="0"/>
              <a:t>kann Eigenschaften von Dingen nicht beschreiben, </a:t>
            </a:r>
          </a:p>
          <a:p>
            <a:pPr eaLnBrk="1" hangingPunct="1">
              <a:lnSpc>
                <a:spcPct val="80000"/>
              </a:lnSpc>
            </a:pPr>
            <a:r>
              <a:rPr lang="de-DE" sz="2400" dirty="0" smtClean="0"/>
              <a:t>kann Funktionen und Positionen Menschen nicht zuordnen, </a:t>
            </a:r>
          </a:p>
          <a:p>
            <a:pPr eaLnBrk="1" hangingPunct="1">
              <a:lnSpc>
                <a:spcPct val="80000"/>
              </a:lnSpc>
            </a:pPr>
            <a:r>
              <a:rPr lang="de-DE" sz="2400" dirty="0" smtClean="0"/>
              <a:t>kann Gebrauchsgegenstände nicht bestimmen bzw. unterscheiden, </a:t>
            </a:r>
          </a:p>
          <a:p>
            <a:pPr eaLnBrk="1" hangingPunct="1">
              <a:lnSpc>
                <a:spcPct val="80000"/>
              </a:lnSpc>
            </a:pPr>
            <a:r>
              <a:rPr lang="de-DE" sz="2400" dirty="0" smtClean="0"/>
              <a:t>ratlos, …</a:t>
            </a:r>
            <a:endParaRPr lang="de-AT" sz="2400" dirty="0" smtClean="0"/>
          </a:p>
        </p:txBody>
      </p:sp>
    </p:spTree>
    <p:extLst>
      <p:ext uri="{BB962C8B-B14F-4D97-AF65-F5344CB8AC3E}">
        <p14:creationId xmlns:p14="http://schemas.microsoft.com/office/powerpoint/2010/main" val="3614623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u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013" y="-1827584"/>
            <a:ext cx="10785693" cy="1147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9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60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04814"/>
            <a:ext cx="9361040" cy="892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8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43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u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1"/>
            <a:ext cx="9144000" cy="752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3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u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609411"/>
            <a:ext cx="9252520" cy="992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96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u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6" y="-387424"/>
            <a:ext cx="9144000" cy="888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39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hop.deutsche-alzheimer.de/sites/default/files/broschueren/multikulti_deutsch_plakat_din_a4_11tipps_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8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60648"/>
            <a:ext cx="8229600" cy="720080"/>
          </a:xfrm>
        </p:spPr>
        <p:txBody>
          <a:bodyPr>
            <a:normAutofit fontScale="90000"/>
          </a:bodyPr>
          <a:lstStyle/>
          <a:p>
            <a:pPr eaLnBrk="1" hangingPunct="1"/>
            <a:r>
              <a:rPr lang="de-AT" dirty="0" smtClean="0"/>
              <a:t>Hauptgruppen der Demenz</a:t>
            </a:r>
          </a:p>
        </p:txBody>
      </p:sp>
      <p:sp>
        <p:nvSpPr>
          <p:cNvPr id="36867" name="Rectangle 3"/>
          <p:cNvSpPr>
            <a:spLocks noGrp="1" noChangeArrowheads="1"/>
          </p:cNvSpPr>
          <p:nvPr>
            <p:ph type="body" idx="1"/>
          </p:nvPr>
        </p:nvSpPr>
        <p:spPr>
          <a:xfrm>
            <a:off x="457200" y="908720"/>
            <a:ext cx="8229600" cy="5760640"/>
          </a:xfrm>
        </p:spPr>
        <p:txBody>
          <a:bodyPr>
            <a:normAutofit/>
          </a:bodyPr>
          <a:lstStyle/>
          <a:p>
            <a:pPr eaLnBrk="1" hangingPunct="1">
              <a:lnSpc>
                <a:spcPct val="80000"/>
              </a:lnSpc>
            </a:pPr>
            <a:endParaRPr lang="de-AT" sz="2000" b="1" dirty="0" smtClean="0"/>
          </a:p>
          <a:p>
            <a:pPr eaLnBrk="1" hangingPunct="1">
              <a:lnSpc>
                <a:spcPct val="80000"/>
              </a:lnSpc>
            </a:pPr>
            <a:r>
              <a:rPr lang="de-AT" sz="2800" b="1" dirty="0" smtClean="0"/>
              <a:t>1. Primäre Demenz –Erkrankungen</a:t>
            </a:r>
            <a:r>
              <a:rPr lang="de-AT" sz="2800" u="sng" dirty="0" smtClean="0"/>
              <a:t>                               </a:t>
            </a:r>
          </a:p>
          <a:p>
            <a:pPr eaLnBrk="1" hangingPunct="1">
              <a:lnSpc>
                <a:spcPct val="80000"/>
              </a:lnSpc>
            </a:pPr>
            <a:r>
              <a:rPr lang="de-AT" sz="2800" u="sng" dirty="0" smtClean="0"/>
              <a:t> </a:t>
            </a:r>
            <a:r>
              <a:rPr lang="de-AT" sz="2800" i="1" u="sng" dirty="0" smtClean="0"/>
              <a:t>Degenerative Demenz</a:t>
            </a:r>
            <a:r>
              <a:rPr lang="de-AT" sz="2800" dirty="0" smtClean="0"/>
              <a:t> (Demenz vom Alzheimer- Typ)                                       </a:t>
            </a:r>
          </a:p>
          <a:p>
            <a:pPr eaLnBrk="1" hangingPunct="1">
              <a:lnSpc>
                <a:spcPct val="80000"/>
              </a:lnSpc>
            </a:pPr>
            <a:r>
              <a:rPr lang="de-AT" sz="2800" b="1" dirty="0" smtClean="0"/>
              <a:t>Ursache</a:t>
            </a:r>
            <a:r>
              <a:rPr lang="de-AT" sz="2800" dirty="0" smtClean="0"/>
              <a:t>: primäre Hirnschädigung    </a:t>
            </a:r>
          </a:p>
          <a:p>
            <a:pPr eaLnBrk="1" hangingPunct="1">
              <a:lnSpc>
                <a:spcPct val="80000"/>
              </a:lnSpc>
            </a:pPr>
            <a:r>
              <a:rPr lang="de-AT" sz="2800" dirty="0" smtClean="0"/>
              <a:t>Die</a:t>
            </a:r>
            <a:r>
              <a:rPr lang="de-AT" sz="2800" b="1" dirty="0" smtClean="0"/>
              <a:t> häufigste </a:t>
            </a:r>
            <a:r>
              <a:rPr lang="de-AT" sz="2800" dirty="0" smtClean="0"/>
              <a:t>Form der Demenzerkrankungen. </a:t>
            </a:r>
          </a:p>
          <a:p>
            <a:pPr>
              <a:lnSpc>
                <a:spcPct val="80000"/>
              </a:lnSpc>
            </a:pPr>
            <a:r>
              <a:rPr lang="de-AT" sz="2800" dirty="0" smtClean="0"/>
              <a:t>Gehirnzellen </a:t>
            </a:r>
            <a:r>
              <a:rPr lang="de-AT" sz="2800" dirty="0"/>
              <a:t>und deren Verbindungen </a:t>
            </a:r>
            <a:r>
              <a:rPr lang="de-AT" sz="2800" dirty="0" smtClean="0"/>
              <a:t>untereinander sterben  </a:t>
            </a:r>
            <a:r>
              <a:rPr lang="de-AT" sz="2800" dirty="0"/>
              <a:t>ab. </a:t>
            </a:r>
            <a:r>
              <a:rPr lang="de-AT" sz="2800" dirty="0" smtClean="0"/>
              <a:t>Vorwiegend in Bereichen </a:t>
            </a:r>
            <a:r>
              <a:rPr lang="de-AT" sz="2800" dirty="0"/>
              <a:t>des Gehirns, die für die Gedächtnisbildung wichtig sind. </a:t>
            </a:r>
            <a:r>
              <a:rPr lang="de-AT" sz="2800" dirty="0" smtClean="0"/>
              <a:t>Ist die  Krankhafte </a:t>
            </a:r>
            <a:r>
              <a:rPr lang="de-AT" sz="2800" dirty="0"/>
              <a:t>Bildung bzw. Ablagerung falscher Eiweiße, so genannter Beta-Amyloid-Proteine, im Gehirn die Ursache des </a:t>
            </a:r>
            <a:r>
              <a:rPr lang="de-AT" sz="2800" dirty="0" smtClean="0"/>
              <a:t>Zelltodes? Diese </a:t>
            </a:r>
            <a:r>
              <a:rPr lang="de-AT" sz="2800" dirty="0"/>
              <a:t>verklumpen zwischen den Nervenzellen und bilden die bei Alzheimer typischen Plaques im </a:t>
            </a:r>
            <a:r>
              <a:rPr lang="de-AT" sz="2800" dirty="0" smtClean="0"/>
              <a:t>Gehirn.                                                                                                          Häufigkeit: </a:t>
            </a:r>
            <a:r>
              <a:rPr lang="de-AT" sz="2800" b="1" dirty="0" smtClean="0"/>
              <a:t>60%</a:t>
            </a:r>
          </a:p>
          <a:p>
            <a:pPr eaLnBrk="1" hangingPunct="1">
              <a:lnSpc>
                <a:spcPct val="80000"/>
              </a:lnSpc>
            </a:pPr>
            <a:endParaRPr lang="de-AT" sz="2400" dirty="0" smtClean="0"/>
          </a:p>
        </p:txBody>
      </p:sp>
    </p:spTree>
    <p:extLst>
      <p:ext uri="{BB962C8B-B14F-4D97-AF65-F5344CB8AC3E}">
        <p14:creationId xmlns:p14="http://schemas.microsoft.com/office/powerpoint/2010/main" val="138679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939800" y="349250"/>
            <a:ext cx="8204200" cy="1068388"/>
          </a:xfrm>
        </p:spPr>
        <p:txBody>
          <a:bodyPr>
            <a:normAutofit fontScale="90000"/>
          </a:bodyPr>
          <a:lstStyle/>
          <a:p>
            <a:pPr eaLnBrk="1" hangingPunct="1"/>
            <a:r>
              <a:rPr lang="de-AT" sz="2800" b="1" smtClean="0"/>
              <a:t>AEDL- Anregungen zur Pflege von Menschen mit Demenz</a:t>
            </a:r>
            <a:br>
              <a:rPr lang="de-AT" sz="2800" b="1" smtClean="0"/>
            </a:br>
            <a:endParaRPr lang="de-AT" sz="2800" b="1" smtClean="0"/>
          </a:p>
        </p:txBody>
      </p:sp>
      <p:sp>
        <p:nvSpPr>
          <p:cNvPr id="53251" name="Rectangle 3"/>
          <p:cNvSpPr>
            <a:spLocks noGrp="1" noChangeArrowheads="1"/>
          </p:cNvSpPr>
          <p:nvPr>
            <p:ph type="body" idx="4294967295"/>
          </p:nvPr>
        </p:nvSpPr>
        <p:spPr>
          <a:xfrm>
            <a:off x="179512" y="1124744"/>
            <a:ext cx="8964488" cy="5145881"/>
          </a:xfrm>
        </p:spPr>
        <p:txBody>
          <a:bodyPr>
            <a:normAutofit/>
          </a:bodyPr>
          <a:lstStyle/>
          <a:p>
            <a:pPr algn="ctr" eaLnBrk="1" hangingPunct="1">
              <a:lnSpc>
                <a:spcPct val="80000"/>
              </a:lnSpc>
            </a:pPr>
            <a:r>
              <a:rPr lang="de-AT" sz="2400" b="1" dirty="0" smtClean="0"/>
              <a:t>Kommunizieren </a:t>
            </a:r>
            <a:r>
              <a:rPr lang="de-AT" sz="2400" dirty="0" smtClean="0">
                <a:hlinkClick r:id="rId2" tooltip="vergrößern"/>
              </a:rPr>
              <a:t> </a:t>
            </a:r>
            <a:endParaRPr lang="de-AT" sz="2400" dirty="0" smtClean="0"/>
          </a:p>
          <a:p>
            <a:pPr eaLnBrk="1" hangingPunct="1">
              <a:lnSpc>
                <a:spcPct val="80000"/>
              </a:lnSpc>
            </a:pPr>
            <a:endParaRPr lang="de-AT" sz="2400" dirty="0" smtClean="0"/>
          </a:p>
          <a:p>
            <a:pPr eaLnBrk="1" hangingPunct="1">
              <a:lnSpc>
                <a:spcPct val="80000"/>
              </a:lnSpc>
            </a:pPr>
            <a:r>
              <a:rPr lang="de-AT" sz="2400" b="1" dirty="0" smtClean="0"/>
              <a:t>Milieusprache, Dialekt</a:t>
            </a:r>
            <a:r>
              <a:rPr lang="de-AT" sz="2400" dirty="0" smtClean="0"/>
              <a:t> </a:t>
            </a:r>
          </a:p>
          <a:p>
            <a:pPr lvl="1" eaLnBrk="1" hangingPunct="1">
              <a:lnSpc>
                <a:spcPct val="80000"/>
              </a:lnSpc>
            </a:pPr>
            <a:r>
              <a:rPr lang="de-AT" sz="2400" dirty="0" smtClean="0"/>
              <a:t>Redewendungen und Dialekt der Herkunftsfamilie. (Prof. </a:t>
            </a:r>
            <a:r>
              <a:rPr lang="de-AT" sz="2400" dirty="0" smtClean="0">
                <a:hlinkClick r:id="rId3" tooltip="Erwin Böhm"/>
              </a:rPr>
              <a:t>Erwin Böhm</a:t>
            </a:r>
            <a:r>
              <a:rPr lang="de-AT" sz="2400" dirty="0" smtClean="0"/>
              <a:t> "Wir pflegen Menschen nicht Betten", Begründer des </a:t>
            </a:r>
            <a:r>
              <a:rPr lang="de-AT" sz="2400" dirty="0" smtClean="0">
                <a:hlinkClick r:id="rId4" tooltip="Psychobiografisches Pflegemodell"/>
              </a:rPr>
              <a:t>psychobiografischen Pflegemodells</a:t>
            </a:r>
            <a:r>
              <a:rPr lang="de-AT" sz="2400" dirty="0" smtClean="0"/>
              <a:t>)= individuelle Biografie </a:t>
            </a:r>
          </a:p>
          <a:p>
            <a:pPr lvl="1" eaLnBrk="1" hangingPunct="1">
              <a:lnSpc>
                <a:spcPct val="80000"/>
              </a:lnSpc>
            </a:pPr>
            <a:endParaRPr lang="de-AT" sz="2400" dirty="0" smtClean="0"/>
          </a:p>
          <a:p>
            <a:pPr eaLnBrk="1" hangingPunct="1">
              <a:lnSpc>
                <a:spcPct val="80000"/>
              </a:lnSpc>
            </a:pPr>
            <a:r>
              <a:rPr lang="de-AT" sz="2400" b="1" dirty="0" smtClean="0"/>
              <a:t>Wertschätzung, Empathie</a:t>
            </a:r>
            <a:r>
              <a:rPr lang="de-AT" sz="2400" dirty="0" smtClean="0"/>
              <a:t> </a:t>
            </a:r>
          </a:p>
          <a:p>
            <a:pPr lvl="1" eaLnBrk="1" hangingPunct="1">
              <a:lnSpc>
                <a:spcPct val="80000"/>
              </a:lnSpc>
            </a:pPr>
            <a:r>
              <a:rPr lang="de-AT" sz="2400" dirty="0" smtClean="0"/>
              <a:t>Empathie </a:t>
            </a:r>
          </a:p>
          <a:p>
            <a:pPr lvl="1" eaLnBrk="1" hangingPunct="1">
              <a:lnSpc>
                <a:spcPct val="80000"/>
              </a:lnSpc>
            </a:pPr>
            <a:r>
              <a:rPr lang="de-AT" sz="2400" dirty="0" smtClean="0"/>
              <a:t>Wertschätzung</a:t>
            </a:r>
          </a:p>
          <a:p>
            <a:pPr lvl="1" eaLnBrk="1" hangingPunct="1">
              <a:lnSpc>
                <a:spcPct val="80000"/>
              </a:lnSpc>
            </a:pPr>
            <a:endParaRPr lang="de-AT" sz="2400" dirty="0" smtClean="0"/>
          </a:p>
          <a:p>
            <a:pPr eaLnBrk="1" hangingPunct="1">
              <a:lnSpc>
                <a:spcPct val="80000"/>
              </a:lnSpc>
            </a:pPr>
            <a:r>
              <a:rPr lang="de-AT" sz="2400" b="1" dirty="0" smtClean="0"/>
              <a:t>Vertrautheit schaffen</a:t>
            </a:r>
            <a:r>
              <a:rPr lang="de-AT" sz="2400" dirty="0" smtClean="0"/>
              <a:t> </a:t>
            </a:r>
          </a:p>
          <a:p>
            <a:pPr lvl="1" eaLnBrk="1" hangingPunct="1">
              <a:lnSpc>
                <a:spcPct val="80000"/>
              </a:lnSpc>
            </a:pPr>
            <a:r>
              <a:rPr lang="de-AT" sz="2400" dirty="0" smtClean="0"/>
              <a:t>Voraussetzung jeden Gespräches ist es, zu dem Menschen mit </a:t>
            </a:r>
            <a:r>
              <a:rPr lang="de-AT" sz="2400" dirty="0" smtClean="0">
                <a:hlinkClick r:id="rId5" tooltip="Demenz"/>
              </a:rPr>
              <a:t>Demenz</a:t>
            </a:r>
            <a:r>
              <a:rPr lang="de-AT" sz="2400" dirty="0" smtClean="0"/>
              <a:t> eine Vertrautheit zu schaffen.  </a:t>
            </a:r>
          </a:p>
          <a:p>
            <a:pPr lvl="1" eaLnBrk="1" hangingPunct="1">
              <a:lnSpc>
                <a:spcPct val="80000"/>
              </a:lnSpc>
            </a:pPr>
            <a:endParaRPr lang="de-AT" sz="2400" dirty="0" smtClean="0"/>
          </a:p>
        </p:txBody>
      </p:sp>
    </p:spTree>
    <p:extLst>
      <p:ext uri="{BB962C8B-B14F-4D97-AF65-F5344CB8AC3E}">
        <p14:creationId xmlns:p14="http://schemas.microsoft.com/office/powerpoint/2010/main" val="1103720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de-AT" sz="2800" b="1" dirty="0" smtClean="0"/>
              <a:t>AEDL-Anregungen zur Pflege von Menschen mit Demenz</a:t>
            </a:r>
            <a:br>
              <a:rPr lang="de-AT" sz="2800" b="1" dirty="0" smtClean="0"/>
            </a:br>
            <a:endParaRPr lang="de-AT" sz="2800" b="1" dirty="0" smtClean="0"/>
          </a:p>
        </p:txBody>
      </p:sp>
      <p:sp>
        <p:nvSpPr>
          <p:cNvPr id="54275" name="Rectangle 3"/>
          <p:cNvSpPr>
            <a:spLocks noGrp="1" noChangeArrowheads="1"/>
          </p:cNvSpPr>
          <p:nvPr>
            <p:ph type="body" idx="1"/>
          </p:nvPr>
        </p:nvSpPr>
        <p:spPr/>
        <p:txBody>
          <a:bodyPr>
            <a:noAutofit/>
          </a:bodyPr>
          <a:lstStyle/>
          <a:p>
            <a:pPr eaLnBrk="1" hangingPunct="1">
              <a:lnSpc>
                <a:spcPct val="80000"/>
              </a:lnSpc>
            </a:pPr>
            <a:r>
              <a:rPr lang="de-AT" sz="2400" dirty="0" smtClean="0">
                <a:hlinkClick r:id="rId2" tooltip="Diana-Effekt"/>
              </a:rPr>
              <a:t>Diana-Effekt</a:t>
            </a:r>
            <a:r>
              <a:rPr lang="de-AT" sz="2400" dirty="0" smtClean="0"/>
              <a:t> beachten </a:t>
            </a:r>
          </a:p>
          <a:p>
            <a:pPr eaLnBrk="1" hangingPunct="1">
              <a:lnSpc>
                <a:spcPct val="80000"/>
              </a:lnSpc>
            </a:pPr>
            <a:r>
              <a:rPr lang="de-AT" sz="2400" dirty="0" smtClean="0"/>
              <a:t>Augenkontakt, wertschätzende Ansprache, vorsichtige Berührung </a:t>
            </a:r>
          </a:p>
          <a:p>
            <a:pPr eaLnBrk="1" hangingPunct="1">
              <a:lnSpc>
                <a:spcPct val="80000"/>
              </a:lnSpc>
            </a:pPr>
            <a:endParaRPr lang="de-AT" sz="2400" dirty="0" smtClean="0"/>
          </a:p>
          <a:p>
            <a:pPr eaLnBrk="1" hangingPunct="1">
              <a:lnSpc>
                <a:spcPct val="80000"/>
              </a:lnSpc>
            </a:pPr>
            <a:r>
              <a:rPr lang="de-AT" sz="2400" dirty="0" smtClean="0"/>
              <a:t>persönliche Anrede überprüfen </a:t>
            </a:r>
          </a:p>
          <a:p>
            <a:pPr lvl="1" eaLnBrk="1" hangingPunct="1">
              <a:lnSpc>
                <a:spcPct val="80000"/>
              </a:lnSpc>
            </a:pPr>
            <a:r>
              <a:rPr lang="de-AT" sz="2400" dirty="0" smtClean="0"/>
              <a:t>Betroffene reagieren je nach Demenzstadium unterschiedlich auf unsere Anrede. Anrede nach Wunsch ,Prägung und seiner geistigen Erreichbarkeitsstufe. Die Reaktion auf den Spitznamen, den Vornamen usw. wird im Team besprochen und dokumentiert. </a:t>
            </a:r>
          </a:p>
          <a:p>
            <a:pPr lvl="1" eaLnBrk="1" hangingPunct="1">
              <a:lnSpc>
                <a:spcPct val="80000"/>
              </a:lnSpc>
            </a:pPr>
            <a:endParaRPr lang="de-AT" sz="2400" dirty="0" smtClean="0"/>
          </a:p>
          <a:p>
            <a:pPr eaLnBrk="1" hangingPunct="1">
              <a:lnSpc>
                <a:spcPct val="80000"/>
              </a:lnSpc>
            </a:pPr>
            <a:r>
              <a:rPr lang="de-AT" sz="2400" dirty="0" smtClean="0"/>
              <a:t>Warum- Fragen vermeiden </a:t>
            </a:r>
          </a:p>
          <a:p>
            <a:pPr lvl="1" eaLnBrk="1" hangingPunct="1">
              <a:lnSpc>
                <a:spcPct val="80000"/>
              </a:lnSpc>
            </a:pPr>
            <a:r>
              <a:rPr lang="de-AT" sz="2400" dirty="0" smtClean="0"/>
              <a:t>Nie nach einem "Warum" fragen. </a:t>
            </a:r>
            <a:r>
              <a:rPr lang="de-AT" sz="2400" i="1" dirty="0" smtClean="0"/>
              <a:t>Wie, Wo, Was, Wer</a:t>
            </a:r>
            <a:r>
              <a:rPr lang="de-AT" sz="2400" dirty="0" smtClean="0"/>
              <a:t> etc. Fragen die mit J</a:t>
            </a:r>
            <a:r>
              <a:rPr lang="de-AT" sz="2400" i="1" dirty="0" smtClean="0"/>
              <a:t>a</a:t>
            </a:r>
            <a:r>
              <a:rPr lang="de-AT" sz="2400" dirty="0" smtClean="0"/>
              <a:t> oder </a:t>
            </a:r>
            <a:r>
              <a:rPr lang="de-AT" sz="2400" i="1" dirty="0" smtClean="0"/>
              <a:t>Nein</a:t>
            </a:r>
            <a:r>
              <a:rPr lang="de-AT" sz="2400" dirty="0" smtClean="0"/>
              <a:t> beantwortet werden können. </a:t>
            </a:r>
          </a:p>
        </p:txBody>
      </p:sp>
    </p:spTree>
    <p:extLst>
      <p:ext uri="{BB962C8B-B14F-4D97-AF65-F5344CB8AC3E}">
        <p14:creationId xmlns:p14="http://schemas.microsoft.com/office/powerpoint/2010/main" val="2883888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562074"/>
          </a:xfrm>
        </p:spPr>
        <p:txBody>
          <a:bodyPr>
            <a:normAutofit fontScale="90000"/>
          </a:bodyPr>
          <a:lstStyle/>
          <a:p>
            <a:pPr eaLnBrk="1" hangingPunct="1"/>
            <a:r>
              <a:rPr lang="de-AT" sz="2800" b="1" dirty="0" smtClean="0"/>
              <a:t/>
            </a:r>
            <a:br>
              <a:rPr lang="de-AT" sz="2800" b="1" dirty="0" smtClean="0"/>
            </a:br>
            <a:r>
              <a:rPr lang="de-AT" sz="2800" b="1" dirty="0"/>
              <a:t/>
            </a:r>
            <a:br>
              <a:rPr lang="de-AT" sz="2800" b="1" dirty="0"/>
            </a:br>
            <a:r>
              <a:rPr lang="de-AT" sz="2800" b="1" dirty="0" smtClean="0"/>
              <a:t>AEDL- Anregungen zur Pflege von Menschen mit Demenz</a:t>
            </a:r>
            <a:br>
              <a:rPr lang="de-AT" sz="2800" b="1" dirty="0" smtClean="0"/>
            </a:br>
            <a:r>
              <a:rPr lang="de-AT" sz="2800" b="1" dirty="0" smtClean="0"/>
              <a:t/>
            </a:r>
            <a:br>
              <a:rPr lang="de-AT" sz="2800" b="1" dirty="0" smtClean="0"/>
            </a:br>
            <a:endParaRPr lang="de-AT" sz="2800" b="1" dirty="0" smtClean="0"/>
          </a:p>
        </p:txBody>
      </p:sp>
      <p:sp>
        <p:nvSpPr>
          <p:cNvPr id="55299" name="Rectangle 3"/>
          <p:cNvSpPr>
            <a:spLocks noGrp="1" noChangeArrowheads="1"/>
          </p:cNvSpPr>
          <p:nvPr>
            <p:ph type="body" idx="1"/>
          </p:nvPr>
        </p:nvSpPr>
        <p:spPr>
          <a:xfrm>
            <a:off x="539552" y="764704"/>
            <a:ext cx="8229600" cy="5750768"/>
          </a:xfrm>
        </p:spPr>
        <p:txBody>
          <a:bodyPr>
            <a:normAutofit lnSpcReduction="10000"/>
          </a:bodyPr>
          <a:lstStyle/>
          <a:p>
            <a:pPr lvl="1" algn="ctr" eaLnBrk="1" hangingPunct="1">
              <a:lnSpc>
                <a:spcPct val="80000"/>
              </a:lnSpc>
            </a:pPr>
            <a:endParaRPr lang="de-AT" sz="1600" b="1" dirty="0" smtClean="0"/>
          </a:p>
          <a:p>
            <a:pPr lvl="1" algn="ctr" eaLnBrk="1" hangingPunct="1">
              <a:lnSpc>
                <a:spcPct val="80000"/>
              </a:lnSpc>
            </a:pPr>
            <a:r>
              <a:rPr lang="de-AT" sz="2400" b="1" dirty="0" smtClean="0"/>
              <a:t>Sich Bewegen</a:t>
            </a:r>
          </a:p>
          <a:p>
            <a:pPr eaLnBrk="1" hangingPunct="1">
              <a:lnSpc>
                <a:spcPct val="80000"/>
              </a:lnSpc>
            </a:pPr>
            <a:r>
              <a:rPr lang="de-AT" sz="2400" b="1" dirty="0" smtClean="0"/>
              <a:t>sinnvolle Bewegungen</a:t>
            </a:r>
            <a:r>
              <a:rPr lang="de-AT" sz="2400" dirty="0" smtClean="0"/>
              <a:t> </a:t>
            </a:r>
          </a:p>
          <a:p>
            <a:pPr eaLnBrk="1" hangingPunct="1">
              <a:lnSpc>
                <a:spcPct val="80000"/>
              </a:lnSpc>
            </a:pPr>
            <a:r>
              <a:rPr lang="de-AT" sz="2400" dirty="0" smtClean="0"/>
              <a:t>Einfache Dinge, wie z.B. selbst eine Flasche zu öffnen, sich ein Getränk einzugießen, Vorhänge auf- und zuzuziehen oder das Bett selbst zu machen</a:t>
            </a:r>
          </a:p>
          <a:p>
            <a:pPr algn="ctr" eaLnBrk="1" hangingPunct="1">
              <a:lnSpc>
                <a:spcPct val="80000"/>
              </a:lnSpc>
            </a:pPr>
            <a:r>
              <a:rPr lang="de-AT" sz="2400" b="1" dirty="0" smtClean="0"/>
              <a:t>Vitale Funktionen des Lebens aufrechterhalten</a:t>
            </a:r>
          </a:p>
          <a:p>
            <a:pPr eaLnBrk="1" hangingPunct="1">
              <a:lnSpc>
                <a:spcPct val="80000"/>
              </a:lnSpc>
            </a:pPr>
            <a:r>
              <a:rPr lang="de-AT" sz="2400" b="1" dirty="0" smtClean="0"/>
              <a:t>Bewegung an frischer Luft</a:t>
            </a:r>
            <a:r>
              <a:rPr lang="de-AT" sz="2400" dirty="0" smtClean="0"/>
              <a:t> </a:t>
            </a:r>
          </a:p>
          <a:p>
            <a:pPr eaLnBrk="1" hangingPunct="1">
              <a:lnSpc>
                <a:spcPct val="80000"/>
              </a:lnSpc>
            </a:pPr>
            <a:endParaRPr lang="de-AT" sz="2400" dirty="0" smtClean="0"/>
          </a:p>
          <a:p>
            <a:pPr algn="ctr" eaLnBrk="1" hangingPunct="1">
              <a:lnSpc>
                <a:spcPct val="80000"/>
              </a:lnSpc>
            </a:pPr>
            <a:r>
              <a:rPr lang="de-AT" sz="2400" b="1" dirty="0" smtClean="0"/>
              <a:t>Sich pflegen</a:t>
            </a:r>
            <a:r>
              <a:rPr lang="de-AT" sz="2400" dirty="0" smtClean="0"/>
              <a:t> </a:t>
            </a:r>
          </a:p>
          <a:p>
            <a:pPr eaLnBrk="1" hangingPunct="1">
              <a:lnSpc>
                <a:spcPct val="80000"/>
              </a:lnSpc>
            </a:pPr>
            <a:r>
              <a:rPr lang="de-AT" sz="2400" b="1" dirty="0" smtClean="0"/>
              <a:t>keinen Waschzwang ausüben</a:t>
            </a:r>
            <a:r>
              <a:rPr lang="de-AT" sz="2400" dirty="0" smtClean="0"/>
              <a:t> </a:t>
            </a:r>
          </a:p>
          <a:p>
            <a:pPr lvl="1" eaLnBrk="1" hangingPunct="1">
              <a:lnSpc>
                <a:spcPct val="80000"/>
              </a:lnSpc>
            </a:pPr>
            <a:r>
              <a:rPr lang="de-AT" sz="2400" dirty="0" smtClean="0"/>
              <a:t>nach ihren eigenen Gewohnheiten waschen/pflegen lassen. </a:t>
            </a:r>
          </a:p>
          <a:p>
            <a:pPr eaLnBrk="1" hangingPunct="1">
              <a:lnSpc>
                <a:spcPct val="80000"/>
              </a:lnSpc>
            </a:pPr>
            <a:r>
              <a:rPr lang="de-AT" sz="2400" b="1" dirty="0" smtClean="0"/>
              <a:t>Badezeit den Gewohnheiten anpassen</a:t>
            </a:r>
            <a:r>
              <a:rPr lang="de-AT" sz="2400" dirty="0" smtClean="0"/>
              <a:t> </a:t>
            </a:r>
          </a:p>
          <a:p>
            <a:pPr lvl="1" eaLnBrk="1" hangingPunct="1">
              <a:lnSpc>
                <a:spcPct val="80000"/>
              </a:lnSpc>
            </a:pPr>
            <a:r>
              <a:rPr lang="de-AT" sz="2400" dirty="0" smtClean="0"/>
              <a:t>Kein «</a:t>
            </a:r>
            <a:r>
              <a:rPr lang="de-AT" sz="2400" dirty="0" err="1" smtClean="0"/>
              <a:t>Badeplan</a:t>
            </a:r>
            <a:r>
              <a:rPr lang="de-AT" sz="2400" dirty="0" smtClean="0"/>
              <a:t>« sondern nach Wunsch baden. Baden kann </a:t>
            </a:r>
            <a:r>
              <a:rPr lang="de-AT" sz="2400" b="1" dirty="0" smtClean="0"/>
              <a:t>Überforderung</a:t>
            </a:r>
            <a:r>
              <a:rPr lang="de-AT" sz="2400" dirty="0" smtClean="0"/>
              <a:t> bedeuten (Nacktheit, Privatsphäre, mehrere Dinge auf einmal tun müssen…Temperatur)!</a:t>
            </a:r>
          </a:p>
        </p:txBody>
      </p:sp>
    </p:spTree>
    <p:extLst>
      <p:ext uri="{BB962C8B-B14F-4D97-AF65-F5344CB8AC3E}">
        <p14:creationId xmlns:p14="http://schemas.microsoft.com/office/powerpoint/2010/main" val="3938187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704856" cy="59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058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850106"/>
          </a:xfrm>
        </p:spPr>
        <p:txBody>
          <a:bodyPr>
            <a:normAutofit fontScale="90000"/>
          </a:bodyPr>
          <a:lstStyle/>
          <a:p>
            <a:pPr eaLnBrk="1" hangingPunct="1"/>
            <a:r>
              <a:rPr lang="de-AT" sz="2800" b="1" smtClean="0"/>
              <a:t>AEDL-Anregungen zur Pflege von Menschen mit Demenz</a:t>
            </a:r>
            <a:br>
              <a:rPr lang="de-AT" sz="2800" b="1" smtClean="0"/>
            </a:br>
            <a:endParaRPr lang="de-AT" sz="2800" b="1" smtClean="0"/>
          </a:p>
        </p:txBody>
      </p:sp>
      <p:sp>
        <p:nvSpPr>
          <p:cNvPr id="34819" name="Rectangle 3"/>
          <p:cNvSpPr>
            <a:spLocks noGrp="1" noChangeArrowheads="1"/>
          </p:cNvSpPr>
          <p:nvPr>
            <p:ph type="body" idx="1"/>
          </p:nvPr>
        </p:nvSpPr>
        <p:spPr>
          <a:xfrm>
            <a:off x="457200" y="1052736"/>
            <a:ext cx="8229600" cy="5544616"/>
          </a:xfrm>
        </p:spPr>
        <p:txBody>
          <a:bodyPr>
            <a:noAutofit/>
          </a:bodyPr>
          <a:lstStyle/>
          <a:p>
            <a:pPr eaLnBrk="1" hangingPunct="1">
              <a:lnSpc>
                <a:spcPct val="80000"/>
              </a:lnSpc>
              <a:defRPr/>
            </a:pPr>
            <a:r>
              <a:rPr lang="de-AT" sz="2400" b="1" dirty="0" smtClean="0"/>
              <a:t>sparsamer Gebrauch oder Verzicht von Pflegeprodukten und Badelotionen</a:t>
            </a:r>
            <a:r>
              <a:rPr lang="de-AT" sz="2400" dirty="0" smtClean="0"/>
              <a:t> </a:t>
            </a:r>
          </a:p>
          <a:p>
            <a:pPr lvl="1">
              <a:spcAft>
                <a:spcPts val="0"/>
              </a:spcAft>
              <a:buFont typeface="Times New Roman"/>
              <a:buChar char="–"/>
              <a:tabLst>
                <a:tab pos="685800" algn="l"/>
                <a:tab pos="914400" algn="l"/>
              </a:tabLst>
              <a:defRPr/>
            </a:pPr>
            <a:r>
              <a:rPr lang="de-AT" sz="2400" dirty="0" smtClean="0"/>
              <a:t>Viele der heute alten Menschen gehen mit Seifen oder Cremes sehr sparsam um. Sie waren früher teuer und galten als Luxusartikel. Kernseife wurde meist nur verwendet, wenn man wirklich schmutzig war. </a:t>
            </a:r>
            <a:r>
              <a:rPr lang="de-AT" sz="2400" b="1" dirty="0" smtClean="0">
                <a:latin typeface="Times New Roman"/>
                <a:ea typeface="Times New Roman"/>
              </a:rPr>
              <a:t>Baden oder Duschen als möglichst angenehmes Ereignis</a:t>
            </a:r>
            <a:r>
              <a:rPr lang="de-AT" sz="2400" dirty="0" smtClean="0">
                <a:latin typeface="Times New Roman"/>
                <a:ea typeface="Times New Roman"/>
              </a:rPr>
              <a:t> </a:t>
            </a:r>
          </a:p>
          <a:p>
            <a:pPr marL="228600" algn="ctr">
              <a:spcAft>
                <a:spcPts val="0"/>
              </a:spcAft>
              <a:tabLst>
                <a:tab pos="685800" algn="l"/>
              </a:tabLst>
              <a:defRPr/>
            </a:pPr>
            <a:r>
              <a:rPr lang="de-AT" sz="2400" b="1" dirty="0" smtClean="0">
                <a:latin typeface="Times New Roman"/>
                <a:ea typeface="Times New Roman"/>
              </a:rPr>
              <a:t> E</a:t>
            </a:r>
            <a:r>
              <a:rPr lang="de-AT" sz="2400" b="1" dirty="0" smtClean="0"/>
              <a:t>ssen und trinken</a:t>
            </a:r>
          </a:p>
          <a:p>
            <a:pPr eaLnBrk="1" hangingPunct="1">
              <a:lnSpc>
                <a:spcPct val="80000"/>
              </a:lnSpc>
              <a:defRPr/>
            </a:pPr>
            <a:r>
              <a:rPr lang="de-AT" sz="2400" b="1" dirty="0" smtClean="0"/>
              <a:t>gemeinsame Mahlzeiten</a:t>
            </a:r>
            <a:r>
              <a:rPr lang="de-AT" sz="2400" dirty="0" smtClean="0"/>
              <a:t> </a:t>
            </a:r>
          </a:p>
          <a:p>
            <a:pPr eaLnBrk="1" hangingPunct="1">
              <a:lnSpc>
                <a:spcPct val="80000"/>
              </a:lnSpc>
              <a:defRPr/>
            </a:pPr>
            <a:r>
              <a:rPr lang="de-AT" sz="2400" dirty="0" smtClean="0"/>
              <a:t>solange wie möglich an gemeinsamen Mahlzeiten teilnehmen. </a:t>
            </a:r>
            <a:r>
              <a:rPr lang="de-AT" sz="2400" b="1" dirty="0" smtClean="0"/>
              <a:t>Fingerfood anbieten</a:t>
            </a:r>
          </a:p>
          <a:p>
            <a:pPr eaLnBrk="1" hangingPunct="1">
              <a:lnSpc>
                <a:spcPct val="80000"/>
              </a:lnSpc>
              <a:defRPr/>
            </a:pPr>
            <a:r>
              <a:rPr lang="de-AT" sz="2400" b="1" dirty="0" smtClean="0"/>
              <a:t>Tischgebet sprechen</a:t>
            </a:r>
            <a:r>
              <a:rPr lang="de-AT" sz="2400" dirty="0" smtClean="0"/>
              <a:t> </a:t>
            </a:r>
          </a:p>
          <a:p>
            <a:pPr lvl="1" eaLnBrk="1" hangingPunct="1">
              <a:lnSpc>
                <a:spcPct val="80000"/>
              </a:lnSpc>
              <a:defRPr/>
            </a:pPr>
            <a:r>
              <a:rPr lang="de-AT" sz="2400" dirty="0" smtClean="0"/>
              <a:t>Je nach Religion oder Kultur vor oder nach dem Essen ein Tischgebet sprechen. </a:t>
            </a:r>
          </a:p>
          <a:p>
            <a:pPr eaLnBrk="1" hangingPunct="1">
              <a:lnSpc>
                <a:spcPct val="80000"/>
              </a:lnSpc>
              <a:defRPr/>
            </a:pPr>
            <a:endParaRPr lang="de-AT" sz="2400" dirty="0" smtClean="0"/>
          </a:p>
        </p:txBody>
      </p:sp>
    </p:spTree>
    <p:extLst>
      <p:ext uri="{BB962C8B-B14F-4D97-AF65-F5344CB8AC3E}">
        <p14:creationId xmlns:p14="http://schemas.microsoft.com/office/powerpoint/2010/main" val="465300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23813"/>
            <a:ext cx="8291512" cy="1417637"/>
          </a:xfrm>
        </p:spPr>
        <p:txBody>
          <a:bodyPr>
            <a:normAutofit fontScale="90000"/>
          </a:bodyPr>
          <a:lstStyle/>
          <a:p>
            <a:pPr eaLnBrk="1" hangingPunct="1"/>
            <a:r>
              <a:rPr lang="de-AT" sz="2800" b="1" dirty="0" smtClean="0"/>
              <a:t/>
            </a:r>
            <a:br>
              <a:rPr lang="de-AT" sz="2800" b="1" dirty="0" smtClean="0"/>
            </a:br>
            <a:r>
              <a:rPr lang="de-AT" sz="2800" b="1" dirty="0" smtClean="0"/>
              <a:t>AEDL-Anregungen zur Pflege von Menschen mit Demenz</a:t>
            </a:r>
            <a:br>
              <a:rPr lang="de-AT" sz="2800" b="1" dirty="0" smtClean="0"/>
            </a:br>
            <a:endParaRPr lang="de-AT" sz="2800" b="1" dirty="0" smtClean="0"/>
          </a:p>
        </p:txBody>
      </p:sp>
      <p:sp>
        <p:nvSpPr>
          <p:cNvPr id="35843" name="Rectangle 3"/>
          <p:cNvSpPr>
            <a:spLocks noGrp="1" noChangeArrowheads="1"/>
          </p:cNvSpPr>
          <p:nvPr>
            <p:ph type="body" idx="4294967295"/>
          </p:nvPr>
        </p:nvSpPr>
        <p:spPr>
          <a:xfrm>
            <a:off x="323850" y="1268760"/>
            <a:ext cx="8229600" cy="5473353"/>
          </a:xfrm>
        </p:spPr>
        <p:txBody>
          <a:bodyPr>
            <a:normAutofit lnSpcReduction="10000"/>
          </a:bodyPr>
          <a:lstStyle/>
          <a:p>
            <a:pPr algn="ctr" eaLnBrk="1" hangingPunct="1">
              <a:lnSpc>
                <a:spcPct val="80000"/>
              </a:lnSpc>
              <a:defRPr/>
            </a:pPr>
            <a:endParaRPr lang="de-AT" sz="1600" dirty="0" smtClean="0"/>
          </a:p>
          <a:p>
            <a:pPr eaLnBrk="1" hangingPunct="1">
              <a:lnSpc>
                <a:spcPct val="80000"/>
              </a:lnSpc>
              <a:defRPr/>
            </a:pPr>
            <a:r>
              <a:rPr lang="de-AT" sz="2400" b="1" dirty="0" smtClean="0">
                <a:solidFill>
                  <a:srgbClr val="000000"/>
                </a:solidFill>
              </a:rPr>
              <a:t>Aktivierende </a:t>
            </a:r>
            <a:r>
              <a:rPr lang="de-AT" sz="2400" b="1" dirty="0">
                <a:solidFill>
                  <a:srgbClr val="000000"/>
                </a:solidFill>
              </a:rPr>
              <a:t>Tischkultur, die Erinnerungen weckt</a:t>
            </a:r>
            <a:r>
              <a:rPr lang="de-AT" sz="2400" dirty="0">
                <a:solidFill>
                  <a:srgbClr val="000000"/>
                </a:solidFill>
              </a:rPr>
              <a:t> </a:t>
            </a:r>
          </a:p>
          <a:p>
            <a:pPr lvl="1" eaLnBrk="1" hangingPunct="1">
              <a:lnSpc>
                <a:spcPct val="80000"/>
              </a:lnSpc>
              <a:defRPr/>
            </a:pPr>
            <a:r>
              <a:rPr lang="de-AT" sz="2400" dirty="0">
                <a:solidFill>
                  <a:srgbClr val="000000"/>
                </a:solidFill>
              </a:rPr>
              <a:t>Rituale der Sonn -und </a:t>
            </a:r>
            <a:r>
              <a:rPr lang="de-AT" sz="2400" dirty="0" smtClean="0">
                <a:solidFill>
                  <a:srgbClr val="000000"/>
                </a:solidFill>
              </a:rPr>
              <a:t>Feiertage ( </a:t>
            </a:r>
            <a:r>
              <a:rPr lang="de-AT" sz="2400" dirty="0">
                <a:solidFill>
                  <a:srgbClr val="000000"/>
                </a:solidFill>
              </a:rPr>
              <a:t>weiße Tischdecke, </a:t>
            </a:r>
            <a:r>
              <a:rPr lang="de-AT" sz="2400" dirty="0" smtClean="0">
                <a:solidFill>
                  <a:srgbClr val="000000"/>
                </a:solidFill>
              </a:rPr>
              <a:t>besonderes Geschirr, besondere Speisen). </a:t>
            </a:r>
            <a:r>
              <a:rPr lang="de-AT" sz="2400" dirty="0">
                <a:solidFill>
                  <a:srgbClr val="000000"/>
                </a:solidFill>
              </a:rPr>
              <a:t>Kittelschürzen oder Stoffservietten statt infantile Lätzchen</a:t>
            </a:r>
          </a:p>
          <a:p>
            <a:pPr lvl="1" eaLnBrk="1" hangingPunct="1">
              <a:lnSpc>
                <a:spcPct val="80000"/>
              </a:lnSpc>
              <a:defRPr/>
            </a:pPr>
            <a:r>
              <a:rPr lang="de-AT" sz="2400" b="1" dirty="0" smtClean="0"/>
              <a:t>Esstraining</a:t>
            </a:r>
            <a:r>
              <a:rPr lang="de-AT" sz="2400" dirty="0" smtClean="0"/>
              <a:t> </a:t>
            </a:r>
          </a:p>
          <a:p>
            <a:pPr lvl="1" eaLnBrk="1" hangingPunct="1">
              <a:lnSpc>
                <a:spcPct val="80000"/>
              </a:lnSpc>
              <a:defRPr/>
            </a:pPr>
            <a:r>
              <a:rPr lang="de-AT" sz="2400" i="1" dirty="0" smtClean="0"/>
              <a:t>Benötigt der Mensch mit Demenz Hilfe oder nur Zeit? </a:t>
            </a:r>
            <a:endParaRPr lang="de-AT" sz="2400" dirty="0" smtClean="0"/>
          </a:p>
          <a:p>
            <a:pPr eaLnBrk="1" hangingPunct="1">
              <a:lnSpc>
                <a:spcPct val="80000"/>
              </a:lnSpc>
              <a:defRPr/>
            </a:pPr>
            <a:r>
              <a:rPr lang="de-AT" sz="2400" b="1" dirty="0" smtClean="0"/>
              <a:t>Entscheidungstraining</a:t>
            </a:r>
            <a:r>
              <a:rPr lang="de-AT" sz="2400" dirty="0" smtClean="0"/>
              <a:t> </a:t>
            </a:r>
          </a:p>
          <a:p>
            <a:pPr lvl="1" eaLnBrk="1" hangingPunct="1">
              <a:lnSpc>
                <a:spcPct val="80000"/>
              </a:lnSpc>
              <a:defRPr/>
            </a:pPr>
            <a:r>
              <a:rPr lang="de-AT" sz="2400" dirty="0" smtClean="0"/>
              <a:t>Tee oder Kaffee? Mit Milch oder Zucker? Vorgesüßte oder mit Milch versehene Getränke sollten tabu sein. </a:t>
            </a:r>
          </a:p>
          <a:p>
            <a:pPr eaLnBrk="1" hangingPunct="1">
              <a:lnSpc>
                <a:spcPct val="80000"/>
              </a:lnSpc>
              <a:defRPr/>
            </a:pPr>
            <a:r>
              <a:rPr lang="de-AT" sz="2400" b="1" dirty="0" smtClean="0"/>
              <a:t>Ursachenforschung, wenn nicht aufgegessen wird</a:t>
            </a:r>
            <a:r>
              <a:rPr lang="de-AT" sz="2400" dirty="0" smtClean="0"/>
              <a:t> </a:t>
            </a:r>
          </a:p>
          <a:p>
            <a:pPr lvl="1" eaLnBrk="1" hangingPunct="1">
              <a:lnSpc>
                <a:spcPct val="80000"/>
              </a:lnSpc>
              <a:defRPr/>
            </a:pPr>
            <a:r>
              <a:rPr lang="de-AT" sz="2400" dirty="0" smtClean="0"/>
              <a:t>Nach Entbehrungen und Hungersnot ist es für die heute alten Menschen eine Sünde, Essen zu verweigern oder wegzuwerfen. Trotzdem entwickeln sie Strategien, wie sie das Essen, das sie nicht kennen oder mögen, verschwinden lassen . </a:t>
            </a:r>
          </a:p>
          <a:p>
            <a:pPr lvl="1" eaLnBrk="1" hangingPunct="1">
              <a:lnSpc>
                <a:spcPct val="80000"/>
              </a:lnSpc>
              <a:defRPr/>
            </a:pPr>
            <a:r>
              <a:rPr lang="de-AT" sz="2400" kern="1200" dirty="0" smtClean="0">
                <a:solidFill>
                  <a:srgbClr val="000000"/>
                </a:solidFill>
              </a:rPr>
              <a:t>Abstände </a:t>
            </a:r>
            <a:r>
              <a:rPr lang="de-AT" sz="2400" kern="1200" dirty="0">
                <a:solidFill>
                  <a:srgbClr val="000000"/>
                </a:solidFill>
              </a:rPr>
              <a:t>der Essenszeiten beachten </a:t>
            </a:r>
          </a:p>
          <a:p>
            <a:pPr lvl="1" eaLnBrk="1" hangingPunct="1">
              <a:lnSpc>
                <a:spcPct val="80000"/>
              </a:lnSpc>
              <a:defRPr/>
            </a:pPr>
            <a:endParaRPr lang="de-AT" sz="2400" dirty="0" smtClean="0"/>
          </a:p>
          <a:p>
            <a:pPr lvl="1" eaLnBrk="1" hangingPunct="1">
              <a:lnSpc>
                <a:spcPct val="80000"/>
              </a:lnSpc>
              <a:defRPr/>
            </a:pPr>
            <a:endParaRPr lang="de-AT" sz="2400" dirty="0" smtClean="0"/>
          </a:p>
        </p:txBody>
      </p:sp>
    </p:spTree>
    <p:extLst>
      <p:ext uri="{BB962C8B-B14F-4D97-AF65-F5344CB8AC3E}">
        <p14:creationId xmlns:p14="http://schemas.microsoft.com/office/powerpoint/2010/main" val="2272887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1026" name="Picture 2" descr="E:\Ich hasse Gelsen Sprüche\finger 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0600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8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5" descr="https://encrypted-tbn1.gstatic.com/images?q=tbn:ANd9GcTwpDwPIL7HCQ8z7XKlIGRUm_gXv79yerjoOaEpUn-tx5Ut2hcjh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7"/>
            <a:ext cx="7992888" cy="4968552"/>
          </a:xfrm>
          <a:prstGeom prst="rect">
            <a:avLst/>
          </a:prstGeom>
          <a:noFill/>
          <a:ln>
            <a:noFill/>
          </a:ln>
        </p:spPr>
      </p:pic>
    </p:spTree>
    <p:extLst>
      <p:ext uri="{BB962C8B-B14F-4D97-AF65-F5344CB8AC3E}">
        <p14:creationId xmlns:p14="http://schemas.microsoft.com/office/powerpoint/2010/main" val="4011090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850106"/>
          </a:xfrm>
        </p:spPr>
        <p:txBody>
          <a:bodyPr>
            <a:normAutofit fontScale="90000"/>
          </a:bodyPr>
          <a:lstStyle/>
          <a:p>
            <a:pPr eaLnBrk="1" hangingPunct="1"/>
            <a:r>
              <a:rPr lang="de-AT" sz="2800" b="1" dirty="0" smtClean="0"/>
              <a:t>AEDL-Anregungen zur Pflege von Menschen mit Demenz</a:t>
            </a:r>
            <a:br>
              <a:rPr lang="de-AT" sz="2800" b="1" dirty="0" smtClean="0"/>
            </a:br>
            <a:endParaRPr lang="de-AT" sz="2800" b="1" dirty="0" smtClean="0"/>
          </a:p>
        </p:txBody>
      </p:sp>
      <p:sp>
        <p:nvSpPr>
          <p:cNvPr id="58371" name="Rectangle 3"/>
          <p:cNvSpPr>
            <a:spLocks noGrp="1" noChangeArrowheads="1"/>
          </p:cNvSpPr>
          <p:nvPr>
            <p:ph type="body" idx="1"/>
          </p:nvPr>
        </p:nvSpPr>
        <p:spPr>
          <a:xfrm>
            <a:off x="457200" y="1052736"/>
            <a:ext cx="8229600" cy="5616624"/>
          </a:xfrm>
        </p:spPr>
        <p:txBody>
          <a:bodyPr>
            <a:noAutofit/>
          </a:bodyPr>
          <a:lstStyle/>
          <a:p>
            <a:pPr algn="ctr" eaLnBrk="1" hangingPunct="1">
              <a:lnSpc>
                <a:spcPct val="80000"/>
              </a:lnSpc>
            </a:pPr>
            <a:r>
              <a:rPr lang="de-AT" sz="2400" b="1" dirty="0" smtClean="0"/>
              <a:t>Ausscheiden können</a:t>
            </a:r>
          </a:p>
          <a:p>
            <a:pPr eaLnBrk="1" hangingPunct="1">
              <a:lnSpc>
                <a:spcPct val="80000"/>
              </a:lnSpc>
            </a:pPr>
            <a:r>
              <a:rPr lang="de-AT" sz="2400" b="1" dirty="0" smtClean="0"/>
              <a:t>praktisch handhabbare Einlagen</a:t>
            </a:r>
            <a:r>
              <a:rPr lang="de-AT" sz="2400" dirty="0" smtClean="0"/>
              <a:t> </a:t>
            </a:r>
          </a:p>
          <a:p>
            <a:pPr lvl="1" eaLnBrk="1" hangingPunct="1">
              <a:lnSpc>
                <a:spcPct val="80000"/>
              </a:lnSpc>
            </a:pPr>
            <a:r>
              <a:rPr lang="de-AT" sz="2400" dirty="0" smtClean="0"/>
              <a:t>Netzhöschen mit Inkontinenzmaterial bevorzugen, die wie eine Hose hoch- und hinuntergezogen werden können. </a:t>
            </a:r>
          </a:p>
          <a:p>
            <a:pPr lvl="1" eaLnBrk="1" hangingPunct="1">
              <a:lnSpc>
                <a:spcPct val="80000"/>
              </a:lnSpc>
            </a:pPr>
            <a:endParaRPr lang="de-AT" sz="2400" dirty="0"/>
          </a:p>
          <a:p>
            <a:pPr lvl="1" eaLnBrk="1" hangingPunct="1">
              <a:lnSpc>
                <a:spcPct val="80000"/>
              </a:lnSpc>
            </a:pPr>
            <a:endParaRPr lang="de-AT" sz="2400" dirty="0" smtClean="0"/>
          </a:p>
          <a:p>
            <a:pPr algn="ctr" eaLnBrk="1" hangingPunct="1">
              <a:lnSpc>
                <a:spcPct val="80000"/>
              </a:lnSpc>
            </a:pPr>
            <a:r>
              <a:rPr lang="de-AT" sz="2400" b="1" dirty="0" smtClean="0"/>
              <a:t>Sich Kleiden</a:t>
            </a:r>
          </a:p>
          <a:p>
            <a:pPr eaLnBrk="1" hangingPunct="1">
              <a:lnSpc>
                <a:spcPct val="80000"/>
              </a:lnSpc>
            </a:pPr>
            <a:r>
              <a:rPr lang="de-AT" sz="2400" b="1" dirty="0" smtClean="0"/>
              <a:t>eigene Kleiderwünsche berücksichtigen</a:t>
            </a:r>
            <a:r>
              <a:rPr lang="de-AT" sz="2400" dirty="0" smtClean="0"/>
              <a:t> </a:t>
            </a:r>
          </a:p>
          <a:p>
            <a:pPr lvl="1" eaLnBrk="1" hangingPunct="1">
              <a:lnSpc>
                <a:spcPct val="80000"/>
              </a:lnSpc>
            </a:pPr>
            <a:r>
              <a:rPr lang="de-AT" sz="2400" dirty="0" smtClean="0"/>
              <a:t>Selber aussuchen lassen. Ist die Kleiderwahl ungewöhnlich, überprüfen, ob die Wahl beabsichtigt und sich eine Handlungslogik dahinter verbirgt. </a:t>
            </a:r>
          </a:p>
          <a:p>
            <a:pPr lvl="1" eaLnBrk="1" hangingPunct="1">
              <a:lnSpc>
                <a:spcPct val="80000"/>
              </a:lnSpc>
            </a:pPr>
            <a:r>
              <a:rPr lang="de-AT" sz="2400" dirty="0" smtClean="0"/>
              <a:t>Eine alte Dame zog ihren Büstenhalter über das Unterhemd an, damit er nicht auf der Haut scheuerte. Ein alter Herr zog sein Unterhemd mit der Hinterseite nach vorne an, damit sein Brustausschnitt höher war. </a:t>
            </a:r>
          </a:p>
          <a:p>
            <a:pPr lvl="1" eaLnBrk="1" hangingPunct="1">
              <a:lnSpc>
                <a:spcPct val="80000"/>
              </a:lnSpc>
            </a:pPr>
            <a:r>
              <a:rPr lang="de-AT" sz="2400" dirty="0" smtClean="0"/>
              <a:t>Kleidung gemeinsam aussuchen!</a:t>
            </a:r>
          </a:p>
        </p:txBody>
      </p:sp>
    </p:spTree>
    <p:extLst>
      <p:ext uri="{BB962C8B-B14F-4D97-AF65-F5344CB8AC3E}">
        <p14:creationId xmlns:p14="http://schemas.microsoft.com/office/powerpoint/2010/main" val="919557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de-AT" sz="2800" b="1" smtClean="0"/>
              <a:t>AEDL- Anregungen zur Pflege von Menschen mit Demenz</a:t>
            </a:r>
            <a:br>
              <a:rPr lang="de-AT" sz="2800" b="1" smtClean="0"/>
            </a:br>
            <a:endParaRPr lang="de-AT" sz="2800" b="1" smtClean="0"/>
          </a:p>
        </p:txBody>
      </p:sp>
      <p:sp>
        <p:nvSpPr>
          <p:cNvPr id="59395" name="Rectangle 3"/>
          <p:cNvSpPr>
            <a:spLocks noGrp="1" noChangeArrowheads="1"/>
          </p:cNvSpPr>
          <p:nvPr>
            <p:ph type="body" idx="1"/>
          </p:nvPr>
        </p:nvSpPr>
        <p:spPr>
          <a:xfrm>
            <a:off x="611188" y="1052513"/>
            <a:ext cx="8229600" cy="5545137"/>
          </a:xfrm>
        </p:spPr>
        <p:txBody>
          <a:bodyPr/>
          <a:lstStyle/>
          <a:p>
            <a:pPr eaLnBrk="1" hangingPunct="1">
              <a:lnSpc>
                <a:spcPct val="80000"/>
              </a:lnSpc>
            </a:pPr>
            <a:r>
              <a:rPr lang="de-AT" sz="2400" b="1" dirty="0" smtClean="0"/>
              <a:t>Strümpfe oder Strumpfhosen nach Gewohnheit</a:t>
            </a:r>
            <a:r>
              <a:rPr lang="de-AT" sz="2400" dirty="0" smtClean="0"/>
              <a:t> </a:t>
            </a:r>
          </a:p>
          <a:p>
            <a:pPr lvl="1" eaLnBrk="1" hangingPunct="1">
              <a:lnSpc>
                <a:spcPct val="80000"/>
              </a:lnSpc>
            </a:pPr>
            <a:r>
              <a:rPr lang="de-AT" sz="2400" dirty="0" smtClean="0"/>
              <a:t>Strümpfe, mit Strumpfbändern oder Strapsen gehalten, anstatt Strumpfhosen  </a:t>
            </a:r>
          </a:p>
          <a:p>
            <a:pPr algn="ctr" eaLnBrk="1" hangingPunct="1">
              <a:lnSpc>
                <a:spcPct val="80000"/>
              </a:lnSpc>
            </a:pPr>
            <a:r>
              <a:rPr lang="de-AT" sz="2400" b="1" dirty="0" smtClean="0"/>
              <a:t>Ruhen und schlafen</a:t>
            </a:r>
          </a:p>
          <a:p>
            <a:pPr eaLnBrk="1" hangingPunct="1">
              <a:lnSpc>
                <a:spcPct val="80000"/>
              </a:lnSpc>
            </a:pPr>
            <a:r>
              <a:rPr lang="de-AT" sz="2400" b="1" dirty="0" smtClean="0"/>
              <a:t>Psychopharmaka oder Schlafmedikationen nur im Notfall . </a:t>
            </a:r>
          </a:p>
          <a:p>
            <a:pPr eaLnBrk="1" hangingPunct="1">
              <a:lnSpc>
                <a:spcPct val="80000"/>
              </a:lnSpc>
            </a:pPr>
            <a:r>
              <a:rPr lang="de-AT" sz="2400" b="1" dirty="0" err="1" smtClean="0"/>
              <a:t>Zubettgeh</a:t>
            </a:r>
            <a:r>
              <a:rPr lang="de-AT" sz="2400" b="1" dirty="0" smtClean="0"/>
              <a:t>-Rituale </a:t>
            </a:r>
          </a:p>
          <a:p>
            <a:pPr lvl="1" eaLnBrk="1" hangingPunct="1">
              <a:lnSpc>
                <a:spcPct val="80000"/>
              </a:lnSpc>
            </a:pPr>
            <a:r>
              <a:rPr lang="de-AT" sz="2400" dirty="0" smtClean="0"/>
              <a:t>« wie ein Kreuzzeichen, ein gemeinsames Abendgebet, ein kurzes Gespräch oder ein »Betthupferl«  </a:t>
            </a:r>
          </a:p>
          <a:p>
            <a:pPr eaLnBrk="1" hangingPunct="1">
              <a:lnSpc>
                <a:spcPct val="80000"/>
              </a:lnSpc>
            </a:pPr>
            <a:r>
              <a:rPr lang="de-AT" sz="2400" b="1" dirty="0" smtClean="0"/>
              <a:t>eigene Bettwäsche  </a:t>
            </a:r>
          </a:p>
          <a:p>
            <a:pPr eaLnBrk="1" hangingPunct="1">
              <a:lnSpc>
                <a:spcPct val="80000"/>
              </a:lnSpc>
            </a:pPr>
            <a:r>
              <a:rPr lang="de-AT" sz="2400" b="1" dirty="0" smtClean="0"/>
              <a:t>Wärmflasche aus der Prägungszeit  </a:t>
            </a:r>
          </a:p>
          <a:p>
            <a:pPr eaLnBrk="1" hangingPunct="1">
              <a:lnSpc>
                <a:spcPct val="80000"/>
              </a:lnSpc>
            </a:pPr>
            <a:r>
              <a:rPr lang="de-AT" sz="2400" b="1" dirty="0" smtClean="0"/>
              <a:t>individuelle </a:t>
            </a:r>
            <a:r>
              <a:rPr lang="de-AT" sz="2400" b="1" dirty="0" smtClean="0">
                <a:hlinkClick r:id="rId2" tooltip="Schlafgewohnheit (Seite nicht vorhanden)"/>
              </a:rPr>
              <a:t>Schlafgewohnheiten</a:t>
            </a:r>
            <a:r>
              <a:rPr lang="de-AT" sz="2400" b="1" dirty="0" smtClean="0"/>
              <a:t> und individuellen Schlafplatz ermöglichen </a:t>
            </a:r>
          </a:p>
          <a:p>
            <a:pPr eaLnBrk="1" hangingPunct="1">
              <a:lnSpc>
                <a:spcPct val="80000"/>
              </a:lnSpc>
            </a:pPr>
            <a:r>
              <a:rPr lang="de-AT" sz="2400" b="1" dirty="0" smtClean="0"/>
              <a:t>individuelle Schlafzeiten berücksichtigen </a:t>
            </a:r>
          </a:p>
          <a:p>
            <a:pPr algn="ctr" eaLnBrk="1" hangingPunct="1">
              <a:lnSpc>
                <a:spcPct val="80000"/>
              </a:lnSpc>
            </a:pPr>
            <a:endParaRPr lang="de-AT" sz="2400" b="1" dirty="0" smtClean="0"/>
          </a:p>
        </p:txBody>
      </p:sp>
    </p:spTree>
    <p:extLst>
      <p:ext uri="{BB962C8B-B14F-4D97-AF65-F5344CB8AC3E}">
        <p14:creationId xmlns:p14="http://schemas.microsoft.com/office/powerpoint/2010/main" val="9895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Hauptgruppen der Demenz</a:t>
            </a:r>
          </a:p>
        </p:txBody>
      </p:sp>
      <p:sp>
        <p:nvSpPr>
          <p:cNvPr id="3" name="Inhaltsplatzhalter 2"/>
          <p:cNvSpPr>
            <a:spLocks noGrp="1"/>
          </p:cNvSpPr>
          <p:nvPr>
            <p:ph idx="1"/>
          </p:nvPr>
        </p:nvSpPr>
        <p:spPr/>
        <p:txBody>
          <a:bodyPr/>
          <a:lstStyle/>
          <a:p>
            <a:pPr>
              <a:lnSpc>
                <a:spcPct val="80000"/>
              </a:lnSpc>
            </a:pPr>
            <a:r>
              <a:rPr lang="de-AT" i="1" u="sng" dirty="0"/>
              <a:t>Vaskuläre Demenz                                           </a:t>
            </a:r>
          </a:p>
          <a:p>
            <a:pPr>
              <a:lnSpc>
                <a:spcPct val="80000"/>
              </a:lnSpc>
            </a:pPr>
            <a:r>
              <a:rPr lang="de-AT" dirty="0" smtClean="0"/>
              <a:t>a</a:t>
            </a:r>
            <a:r>
              <a:rPr lang="de-AT" dirty="0"/>
              <a:t>) Multiinfarkt- Demenz                                                                                 </a:t>
            </a:r>
          </a:p>
          <a:p>
            <a:pPr>
              <a:lnSpc>
                <a:spcPct val="80000"/>
              </a:lnSpc>
            </a:pPr>
            <a:r>
              <a:rPr lang="de-AT" dirty="0"/>
              <a:t>b) </a:t>
            </a:r>
            <a:r>
              <a:rPr lang="de-AT" dirty="0" err="1"/>
              <a:t>Subcorticale</a:t>
            </a:r>
            <a:r>
              <a:rPr lang="de-AT" dirty="0"/>
              <a:t> Demenz                                                                              </a:t>
            </a:r>
          </a:p>
          <a:p>
            <a:pPr>
              <a:lnSpc>
                <a:spcPct val="80000"/>
              </a:lnSpc>
            </a:pPr>
            <a:r>
              <a:rPr lang="de-AT" b="1" dirty="0"/>
              <a:t>Ursachen</a:t>
            </a:r>
            <a:r>
              <a:rPr lang="de-AT" dirty="0"/>
              <a:t>: Atrophie der Hirnrinde, kleine Hirninfarkte, TIA                                                    Häufigkeit: 30%                                                                                                                          </a:t>
            </a:r>
          </a:p>
          <a:p>
            <a:endParaRPr lang="de-AT" dirty="0"/>
          </a:p>
        </p:txBody>
      </p:sp>
    </p:spTree>
    <p:extLst>
      <p:ext uri="{BB962C8B-B14F-4D97-AF65-F5344CB8AC3E}">
        <p14:creationId xmlns:p14="http://schemas.microsoft.com/office/powerpoint/2010/main" val="4248648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0"/>
            <a:ext cx="8218487" cy="1268413"/>
          </a:xfrm>
        </p:spPr>
        <p:txBody>
          <a:bodyPr>
            <a:normAutofit fontScale="90000"/>
          </a:bodyPr>
          <a:lstStyle/>
          <a:p>
            <a:pPr eaLnBrk="1" hangingPunct="1"/>
            <a:r>
              <a:rPr lang="de-AT" sz="2800" b="1" smtClean="0"/>
              <a:t/>
            </a:r>
            <a:br>
              <a:rPr lang="de-AT" sz="2800" b="1" smtClean="0"/>
            </a:br>
            <a:r>
              <a:rPr lang="de-AT" sz="2800" b="1" smtClean="0"/>
              <a:t>AEDL-Anregungen zur Pflege von Menschen mit Demenz</a:t>
            </a:r>
            <a:br>
              <a:rPr lang="de-AT" sz="2800" b="1" smtClean="0"/>
            </a:br>
            <a:endParaRPr lang="de-AT" sz="2800" b="1" smtClean="0"/>
          </a:p>
        </p:txBody>
      </p:sp>
      <p:sp>
        <p:nvSpPr>
          <p:cNvPr id="60419" name="Rectangle 3"/>
          <p:cNvSpPr>
            <a:spLocks noGrp="1" noChangeArrowheads="1"/>
          </p:cNvSpPr>
          <p:nvPr>
            <p:ph type="body" idx="1"/>
          </p:nvPr>
        </p:nvSpPr>
        <p:spPr>
          <a:xfrm>
            <a:off x="395288" y="1052736"/>
            <a:ext cx="8229600" cy="5040089"/>
          </a:xfrm>
        </p:spPr>
        <p:txBody>
          <a:bodyPr>
            <a:normAutofit/>
          </a:bodyPr>
          <a:lstStyle/>
          <a:p>
            <a:pPr algn="ctr" eaLnBrk="1" hangingPunct="1">
              <a:lnSpc>
                <a:spcPct val="80000"/>
              </a:lnSpc>
            </a:pPr>
            <a:r>
              <a:rPr lang="de-AT" sz="2400" b="1" dirty="0" smtClean="0"/>
              <a:t>Sich beschäftigen </a:t>
            </a:r>
          </a:p>
          <a:p>
            <a:pPr algn="ctr" eaLnBrk="1" hangingPunct="1">
              <a:lnSpc>
                <a:spcPct val="80000"/>
              </a:lnSpc>
            </a:pPr>
            <a:endParaRPr lang="de-AT" sz="2400" b="1" dirty="0" smtClean="0"/>
          </a:p>
          <a:p>
            <a:pPr eaLnBrk="1" hangingPunct="1">
              <a:lnSpc>
                <a:spcPct val="80000"/>
              </a:lnSpc>
            </a:pPr>
            <a:r>
              <a:rPr lang="de-AT" sz="2400" b="1" dirty="0" smtClean="0"/>
              <a:t>»Sinn finden« durch »Beschäftigung« mit lebenspraktischen Tätigkeiten</a:t>
            </a:r>
            <a:r>
              <a:rPr lang="de-AT" sz="2400" dirty="0" smtClean="0"/>
              <a:t> </a:t>
            </a:r>
          </a:p>
          <a:p>
            <a:pPr eaLnBrk="1" hangingPunct="1">
              <a:lnSpc>
                <a:spcPct val="80000"/>
              </a:lnSpc>
            </a:pPr>
            <a:r>
              <a:rPr lang="de-AT" sz="2400" dirty="0" smtClean="0"/>
              <a:t>„Wer rastet der rostet!« . Frauen meist lebenspraktische Tätigkeiten aus dem Haushalt. Männer werden mit Holzarbeiten, Kehren, Tiere füttern, Gartenarbeit, usw. beschäftigt. </a:t>
            </a:r>
          </a:p>
          <a:p>
            <a:pPr lvl="1" eaLnBrk="1" hangingPunct="1">
              <a:lnSpc>
                <a:spcPct val="80000"/>
              </a:lnSpc>
            </a:pPr>
            <a:endParaRPr lang="de-AT" sz="2400" dirty="0" smtClean="0"/>
          </a:p>
          <a:p>
            <a:pPr algn="ctr" eaLnBrk="1" hangingPunct="1">
              <a:lnSpc>
                <a:spcPct val="80000"/>
              </a:lnSpc>
            </a:pPr>
            <a:r>
              <a:rPr lang="de-AT" sz="2400" b="1" dirty="0" smtClean="0"/>
              <a:t>Sich als Mann oder Frau fühlen und verhalten</a:t>
            </a:r>
          </a:p>
          <a:p>
            <a:pPr eaLnBrk="1" hangingPunct="1">
              <a:lnSpc>
                <a:spcPct val="80000"/>
              </a:lnSpc>
            </a:pPr>
            <a:r>
              <a:rPr lang="de-AT" sz="2400" b="1" dirty="0" smtClean="0"/>
              <a:t>Die geschlechterspezifischen Rollen leben lassen</a:t>
            </a:r>
            <a:r>
              <a:rPr lang="de-AT" sz="2400" dirty="0" smtClean="0"/>
              <a:t> </a:t>
            </a:r>
          </a:p>
          <a:p>
            <a:pPr lvl="1" eaLnBrk="1" hangingPunct="1">
              <a:lnSpc>
                <a:spcPct val="80000"/>
              </a:lnSpc>
            </a:pPr>
            <a:r>
              <a:rPr lang="de-AT" sz="2400" dirty="0" smtClean="0"/>
              <a:t>Frauen waren für den Haushalt und die Kindererziehung zuständig, Männer für die so genannte schwere, körperliche Arbeit und die finanzielle Versorgung der Familie.  </a:t>
            </a:r>
          </a:p>
          <a:p>
            <a:pPr lvl="1" eaLnBrk="1" hangingPunct="1">
              <a:lnSpc>
                <a:spcPct val="80000"/>
              </a:lnSpc>
            </a:pPr>
            <a:endParaRPr lang="de-AT" sz="2400" dirty="0" smtClean="0"/>
          </a:p>
        </p:txBody>
      </p:sp>
    </p:spTree>
    <p:extLst>
      <p:ext uri="{BB962C8B-B14F-4D97-AF65-F5344CB8AC3E}">
        <p14:creationId xmlns:p14="http://schemas.microsoft.com/office/powerpoint/2010/main" val="130415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6632"/>
            <a:ext cx="8229600" cy="792088"/>
          </a:xfrm>
        </p:spPr>
        <p:txBody>
          <a:bodyPr>
            <a:normAutofit/>
          </a:bodyPr>
          <a:lstStyle/>
          <a:p>
            <a:pPr eaLnBrk="1" hangingPunct="1"/>
            <a:r>
              <a:rPr lang="de-AT" sz="2400" b="1" dirty="0" smtClean="0"/>
              <a:t>AEDL-Anregungen zur Pflege von Menschen mit Demenz</a:t>
            </a:r>
          </a:p>
        </p:txBody>
      </p:sp>
      <p:sp>
        <p:nvSpPr>
          <p:cNvPr id="61443" name="Rectangle 3"/>
          <p:cNvSpPr>
            <a:spLocks noGrp="1" noChangeArrowheads="1"/>
          </p:cNvSpPr>
          <p:nvPr>
            <p:ph type="body" idx="1"/>
          </p:nvPr>
        </p:nvSpPr>
        <p:spPr>
          <a:xfrm>
            <a:off x="539552" y="764704"/>
            <a:ext cx="8229600" cy="5904656"/>
          </a:xfrm>
        </p:spPr>
        <p:txBody>
          <a:bodyPr>
            <a:noAutofit/>
          </a:bodyPr>
          <a:lstStyle/>
          <a:p>
            <a:pPr algn="ctr" eaLnBrk="1" hangingPunct="1">
              <a:lnSpc>
                <a:spcPct val="80000"/>
              </a:lnSpc>
            </a:pPr>
            <a:r>
              <a:rPr lang="de-AT" sz="2400" b="1" dirty="0" smtClean="0"/>
              <a:t>Für eine sichere/fördernde Umgebung sorgen</a:t>
            </a:r>
          </a:p>
          <a:p>
            <a:pPr>
              <a:lnSpc>
                <a:spcPct val="80000"/>
              </a:lnSpc>
            </a:pPr>
            <a:r>
              <a:rPr lang="de-AT" sz="2400" b="1" dirty="0" smtClean="0"/>
              <a:t>strukturierter Tagesablauf</a:t>
            </a:r>
            <a:r>
              <a:rPr lang="de-AT" sz="2400" dirty="0" smtClean="0"/>
              <a:t> </a:t>
            </a:r>
          </a:p>
          <a:p>
            <a:pPr lvl="1">
              <a:lnSpc>
                <a:spcPct val="80000"/>
              </a:lnSpc>
            </a:pPr>
            <a:r>
              <a:rPr lang="de-AT" sz="2400" dirty="0" smtClean="0"/>
              <a:t>Ein strukturierter Tagesablauf gibt Orientierung und Sicherheit. </a:t>
            </a:r>
          </a:p>
          <a:p>
            <a:pPr lvl="1" eaLnBrk="1" hangingPunct="1">
              <a:lnSpc>
                <a:spcPct val="80000"/>
              </a:lnSpc>
            </a:pPr>
            <a:r>
              <a:rPr lang="de-AT" sz="2400" b="1" dirty="0" smtClean="0"/>
              <a:t>Milieugestaltung</a:t>
            </a:r>
            <a:r>
              <a:rPr lang="de-AT" sz="2400" dirty="0" smtClean="0"/>
              <a:t> </a:t>
            </a:r>
          </a:p>
          <a:p>
            <a:pPr lvl="2" eaLnBrk="1" hangingPunct="1">
              <a:lnSpc>
                <a:spcPct val="80000"/>
              </a:lnSpc>
            </a:pPr>
            <a:r>
              <a:rPr lang="de-AT" dirty="0" smtClean="0"/>
              <a:t>Alte Möbelstücke, abgewetzte Sessel geben Sicherheit und Orientierung , sowie  »Daheimgefühl« .</a:t>
            </a:r>
          </a:p>
          <a:p>
            <a:pPr lvl="2" eaLnBrk="1" hangingPunct="1">
              <a:lnSpc>
                <a:spcPct val="80000"/>
              </a:lnSpc>
            </a:pPr>
            <a:endParaRPr lang="de-AT" dirty="0" smtClean="0"/>
          </a:p>
          <a:p>
            <a:pPr eaLnBrk="1" hangingPunct="1">
              <a:lnSpc>
                <a:spcPct val="80000"/>
              </a:lnSpc>
            </a:pPr>
            <a:r>
              <a:rPr lang="de-AT" sz="2400" b="1" dirty="0" smtClean="0"/>
              <a:t>Ausreichende Lichtquellen</a:t>
            </a:r>
            <a:r>
              <a:rPr lang="de-AT" sz="2400" dirty="0" smtClean="0"/>
              <a:t> </a:t>
            </a:r>
          </a:p>
          <a:p>
            <a:pPr lvl="1" eaLnBrk="1" hangingPunct="1">
              <a:lnSpc>
                <a:spcPct val="80000"/>
              </a:lnSpc>
            </a:pPr>
            <a:r>
              <a:rPr lang="de-AT" sz="2400" dirty="0" smtClean="0"/>
              <a:t> Ausreichende Lichtquellen verhindern Schattenbildungen , gut ausgeleuchtete Wege vermeiden Stürze. </a:t>
            </a:r>
          </a:p>
          <a:p>
            <a:pPr eaLnBrk="1" hangingPunct="1">
              <a:lnSpc>
                <a:spcPct val="80000"/>
              </a:lnSpc>
            </a:pPr>
            <a:r>
              <a:rPr lang="de-AT" sz="2400" b="1" dirty="0" smtClean="0"/>
              <a:t>Orientierungshilfen</a:t>
            </a:r>
            <a:r>
              <a:rPr lang="de-AT" sz="2400" dirty="0" smtClean="0"/>
              <a:t> </a:t>
            </a:r>
          </a:p>
          <a:p>
            <a:pPr lvl="1" eaLnBrk="1" hangingPunct="1">
              <a:lnSpc>
                <a:spcPct val="80000"/>
              </a:lnSpc>
            </a:pPr>
            <a:r>
              <a:rPr lang="de-AT" sz="2400" dirty="0" smtClean="0"/>
              <a:t>Z.B. die </a:t>
            </a:r>
            <a:r>
              <a:rPr lang="de-AT" sz="2400" dirty="0" smtClean="0">
                <a:hlinkClick r:id="rId2" tooltip="Brille"/>
              </a:rPr>
              <a:t>Brille</a:t>
            </a:r>
            <a:r>
              <a:rPr lang="de-AT" sz="2400" dirty="0" smtClean="0"/>
              <a:t> oder das </a:t>
            </a:r>
            <a:r>
              <a:rPr lang="de-AT" sz="2400" dirty="0" smtClean="0">
                <a:hlinkClick r:id="rId3" tooltip="Hörgerät"/>
              </a:rPr>
              <a:t>Hörgerät</a:t>
            </a:r>
            <a:r>
              <a:rPr lang="de-AT" sz="2400" dirty="0" smtClean="0"/>
              <a:t>, sollten immer getragen und nach ihrer Funktionstüchtigkeit überprüft werden. </a:t>
            </a:r>
          </a:p>
          <a:p>
            <a:pPr lvl="2" eaLnBrk="1" hangingPunct="1">
              <a:lnSpc>
                <a:spcPct val="80000"/>
              </a:lnSpc>
            </a:pPr>
            <a:r>
              <a:rPr lang="de-AT" dirty="0" smtClean="0"/>
              <a:t>Ablehnung der Hilfsmittel akzeptieren. Die Orientierungshilfen könnten als Fremdkörper wahrgenommen werden. </a:t>
            </a:r>
          </a:p>
          <a:p>
            <a:pPr eaLnBrk="1" hangingPunct="1">
              <a:lnSpc>
                <a:spcPct val="80000"/>
              </a:lnSpc>
            </a:pPr>
            <a:endParaRPr lang="de-AT" sz="2400" dirty="0" smtClean="0"/>
          </a:p>
        </p:txBody>
      </p:sp>
    </p:spTree>
    <p:extLst>
      <p:ext uri="{BB962C8B-B14F-4D97-AF65-F5344CB8AC3E}">
        <p14:creationId xmlns:p14="http://schemas.microsoft.com/office/powerpoint/2010/main" val="3517526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9552" y="-315416"/>
            <a:ext cx="8218487" cy="1417638"/>
          </a:xfrm>
        </p:spPr>
        <p:txBody>
          <a:bodyPr>
            <a:normAutofit fontScale="90000"/>
          </a:bodyPr>
          <a:lstStyle/>
          <a:p>
            <a:pPr eaLnBrk="1" hangingPunct="1"/>
            <a:r>
              <a:rPr lang="de-AT" sz="2800" b="1" dirty="0" smtClean="0"/>
              <a:t/>
            </a:r>
            <a:br>
              <a:rPr lang="de-AT" sz="2800" b="1" dirty="0" smtClean="0"/>
            </a:br>
            <a:r>
              <a:rPr lang="de-AT" sz="2800" b="1" dirty="0" smtClean="0"/>
              <a:t>AEDL-Anregungen zur Pflege von Menschen mit Demenz</a:t>
            </a:r>
            <a:br>
              <a:rPr lang="de-AT" sz="2800" b="1" dirty="0" smtClean="0"/>
            </a:br>
            <a:endParaRPr lang="de-AT" sz="2800" b="1" dirty="0" smtClean="0"/>
          </a:p>
        </p:txBody>
      </p:sp>
      <p:sp>
        <p:nvSpPr>
          <p:cNvPr id="62467" name="Rectangle 3"/>
          <p:cNvSpPr>
            <a:spLocks noGrp="1" noChangeArrowheads="1"/>
          </p:cNvSpPr>
          <p:nvPr>
            <p:ph type="body" idx="1"/>
          </p:nvPr>
        </p:nvSpPr>
        <p:spPr>
          <a:xfrm>
            <a:off x="468313" y="836712"/>
            <a:ext cx="8229600" cy="6264695"/>
          </a:xfrm>
        </p:spPr>
        <p:txBody>
          <a:bodyPr>
            <a:normAutofit/>
          </a:bodyPr>
          <a:lstStyle/>
          <a:p>
            <a:pPr algn="ctr" eaLnBrk="1" hangingPunct="1">
              <a:lnSpc>
                <a:spcPct val="80000"/>
              </a:lnSpc>
            </a:pPr>
            <a:r>
              <a:rPr lang="de-AT" sz="2800" b="1" dirty="0" smtClean="0"/>
              <a:t>Soziale Bereiche/Beziehungen sichern</a:t>
            </a:r>
          </a:p>
          <a:p>
            <a:pPr eaLnBrk="1" hangingPunct="1">
              <a:lnSpc>
                <a:spcPct val="80000"/>
              </a:lnSpc>
            </a:pPr>
            <a:r>
              <a:rPr lang="de-AT" sz="2800" b="1" dirty="0" smtClean="0"/>
              <a:t>Besitz als soziale Absicherung</a:t>
            </a:r>
            <a:r>
              <a:rPr lang="de-AT" sz="2800" dirty="0" smtClean="0"/>
              <a:t> </a:t>
            </a:r>
          </a:p>
          <a:p>
            <a:pPr lvl="1" eaLnBrk="1" hangingPunct="1">
              <a:lnSpc>
                <a:spcPct val="80000"/>
              </a:lnSpc>
            </a:pPr>
            <a:r>
              <a:rPr lang="de-AT" dirty="0" smtClean="0"/>
              <a:t>Früher war Besitz in Form von Eigentümern oder Geld sichtbar, Absicherung für das Alter. Besitz einer Geldbörse, eines Schlüssels oder einer Handtasche kann die »</a:t>
            </a:r>
            <a:r>
              <a:rPr lang="de-AT" dirty="0" smtClean="0">
                <a:solidFill>
                  <a:srgbClr val="FF0000"/>
                </a:solidFill>
              </a:rPr>
              <a:t>Ich-Identität« </a:t>
            </a:r>
            <a:r>
              <a:rPr lang="de-AT" dirty="0" smtClean="0"/>
              <a:t>erhöhen </a:t>
            </a:r>
          </a:p>
          <a:p>
            <a:pPr lvl="1" eaLnBrk="1" hangingPunct="1">
              <a:lnSpc>
                <a:spcPct val="80000"/>
              </a:lnSpc>
            </a:pPr>
            <a:r>
              <a:rPr lang="de-AT" b="1" dirty="0"/>
              <a:t>.</a:t>
            </a:r>
            <a:r>
              <a:rPr lang="de-AT" b="1" dirty="0" smtClean="0"/>
              <a:t>Fotos, Urkunden, etc.</a:t>
            </a:r>
            <a:r>
              <a:rPr lang="de-AT" dirty="0" smtClean="0"/>
              <a:t> </a:t>
            </a:r>
          </a:p>
          <a:p>
            <a:pPr lvl="2" eaLnBrk="1" hangingPunct="1">
              <a:lnSpc>
                <a:spcPct val="80000"/>
              </a:lnSpc>
            </a:pPr>
            <a:r>
              <a:rPr lang="de-AT" sz="2800" dirty="0" smtClean="0"/>
              <a:t>Die Erinnerung an eine "andere" Zeit, die gute alte Zeit. </a:t>
            </a:r>
          </a:p>
          <a:p>
            <a:pPr lvl="1" eaLnBrk="1" hangingPunct="1">
              <a:lnSpc>
                <a:spcPct val="80000"/>
              </a:lnSpc>
            </a:pPr>
            <a:r>
              <a:rPr lang="de-AT" b="1" dirty="0" smtClean="0"/>
              <a:t>Beziehungen erhalten</a:t>
            </a:r>
            <a:r>
              <a:rPr lang="de-AT" dirty="0" smtClean="0"/>
              <a:t> </a:t>
            </a:r>
          </a:p>
          <a:p>
            <a:pPr lvl="2" eaLnBrk="1" hangingPunct="1">
              <a:lnSpc>
                <a:spcPct val="80000"/>
              </a:lnSpc>
            </a:pPr>
            <a:r>
              <a:rPr lang="de-AT" sz="2800" dirty="0" smtClean="0"/>
              <a:t>Mit anderen Menschen zusammen sein, gibt ein Gefühl der Zugehörigkeit. </a:t>
            </a:r>
          </a:p>
          <a:p>
            <a:pPr lvl="2" eaLnBrk="1" hangingPunct="1">
              <a:lnSpc>
                <a:spcPct val="80000"/>
              </a:lnSpc>
            </a:pPr>
            <a:r>
              <a:rPr lang="de-AT" sz="2800" dirty="0" smtClean="0"/>
              <a:t>gemeinsam am Tisch sitzen, die Kirche besuchen , selbst Besuch empfangen und bewirten. </a:t>
            </a:r>
          </a:p>
          <a:p>
            <a:pPr eaLnBrk="1" hangingPunct="1">
              <a:lnSpc>
                <a:spcPct val="80000"/>
              </a:lnSpc>
            </a:pPr>
            <a:endParaRPr lang="de-AT" sz="2800" dirty="0" smtClean="0"/>
          </a:p>
        </p:txBody>
      </p:sp>
    </p:spTree>
    <p:extLst>
      <p:ext uri="{BB962C8B-B14F-4D97-AF65-F5344CB8AC3E}">
        <p14:creationId xmlns:p14="http://schemas.microsoft.com/office/powerpoint/2010/main" val="3905789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778098"/>
          </a:xfrm>
        </p:spPr>
        <p:txBody>
          <a:bodyPr>
            <a:normAutofit fontScale="90000"/>
          </a:bodyPr>
          <a:lstStyle/>
          <a:p>
            <a:pPr eaLnBrk="1" hangingPunct="1"/>
            <a:r>
              <a:rPr lang="de-AT" sz="2800" b="1" dirty="0" smtClean="0"/>
              <a:t>AEDL- Anregungen zur Pflege von Menschen mit Demenz</a:t>
            </a:r>
            <a:br>
              <a:rPr lang="de-AT" sz="2800" b="1" dirty="0" smtClean="0"/>
            </a:br>
            <a:endParaRPr lang="de-AT" sz="2800" b="1" dirty="0" smtClean="0"/>
          </a:p>
        </p:txBody>
      </p:sp>
      <p:sp>
        <p:nvSpPr>
          <p:cNvPr id="63491" name="Rectangle 3"/>
          <p:cNvSpPr>
            <a:spLocks noGrp="1" noChangeArrowheads="1"/>
          </p:cNvSpPr>
          <p:nvPr>
            <p:ph type="body" idx="1"/>
          </p:nvPr>
        </p:nvSpPr>
        <p:spPr>
          <a:xfrm>
            <a:off x="468313" y="764704"/>
            <a:ext cx="8229600" cy="6093296"/>
          </a:xfrm>
        </p:spPr>
        <p:txBody>
          <a:bodyPr>
            <a:noAutofit/>
          </a:bodyPr>
          <a:lstStyle/>
          <a:p>
            <a:pPr algn="ctr" eaLnBrk="1" hangingPunct="1">
              <a:lnSpc>
                <a:spcPct val="90000"/>
              </a:lnSpc>
            </a:pPr>
            <a:r>
              <a:rPr lang="de-AT" sz="2800" b="1" dirty="0" smtClean="0"/>
              <a:t>Existentielle Erfahrungen des täglichen Lebens</a:t>
            </a:r>
          </a:p>
          <a:p>
            <a:pPr eaLnBrk="1" hangingPunct="1">
              <a:lnSpc>
                <a:spcPct val="90000"/>
              </a:lnSpc>
            </a:pPr>
            <a:r>
              <a:rPr lang="de-AT" sz="2800" b="1" dirty="0" smtClean="0"/>
              <a:t>Existenzbedrohende Situation erkennen und abschaffen</a:t>
            </a:r>
            <a:r>
              <a:rPr lang="de-AT" sz="2800" dirty="0" smtClean="0"/>
              <a:t> </a:t>
            </a:r>
          </a:p>
          <a:p>
            <a:pPr lvl="1" eaLnBrk="1" hangingPunct="1">
              <a:lnSpc>
                <a:spcPct val="90000"/>
              </a:lnSpc>
            </a:pPr>
            <a:r>
              <a:rPr lang="de-AT" dirty="0" smtClean="0"/>
              <a:t>Menschen mit Demenz haben fühlen sich oft verlassen. (suchen wieder ihre Eltern, Partner ) .Wunsch nach Geborgenheit! </a:t>
            </a:r>
            <a:r>
              <a:rPr lang="de-AT" dirty="0" smtClean="0">
                <a:solidFill>
                  <a:srgbClr val="FF0000"/>
                </a:solidFill>
              </a:rPr>
              <a:t>Existenzbedrohende Situationen, wie nicht mehr zu wissen, wer man ist, woher man kommt oder wo man werden durch Orientierungshilfen, persönliche Papiere oder Ausweise abgeschwächt . </a:t>
            </a:r>
          </a:p>
          <a:p>
            <a:pPr eaLnBrk="1" hangingPunct="1">
              <a:lnSpc>
                <a:spcPct val="90000"/>
              </a:lnSpc>
            </a:pPr>
            <a:r>
              <a:rPr lang="de-AT" sz="2800" b="1" dirty="0" smtClean="0"/>
              <a:t>Ausflüge an Orte, die Emotionen wecken</a:t>
            </a:r>
            <a:r>
              <a:rPr lang="de-AT" sz="2800" dirty="0" smtClean="0"/>
              <a:t> </a:t>
            </a:r>
          </a:p>
          <a:p>
            <a:pPr lvl="1" eaLnBrk="1" hangingPunct="1">
              <a:lnSpc>
                <a:spcPct val="90000"/>
              </a:lnSpc>
            </a:pPr>
            <a:r>
              <a:rPr lang="de-AT" dirty="0" smtClean="0"/>
              <a:t>Besuche an emotional besetzte Orte, z.B. ein Friseurbesuch, Besuch auf dem Friedhof, Besuch in einer Gaststätte, Kaffeehaus oder auch im Heimatort.</a:t>
            </a:r>
          </a:p>
          <a:p>
            <a:pPr eaLnBrk="1" hangingPunct="1">
              <a:lnSpc>
                <a:spcPct val="90000"/>
              </a:lnSpc>
            </a:pPr>
            <a:endParaRPr lang="de-AT" sz="2800" dirty="0" smtClean="0"/>
          </a:p>
        </p:txBody>
      </p:sp>
    </p:spTree>
    <p:extLst>
      <p:ext uri="{BB962C8B-B14F-4D97-AF65-F5344CB8AC3E}">
        <p14:creationId xmlns:p14="http://schemas.microsoft.com/office/powerpoint/2010/main" val="301751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8313" y="116633"/>
            <a:ext cx="8156575" cy="1008112"/>
          </a:xfrm>
        </p:spPr>
        <p:txBody>
          <a:bodyPr/>
          <a:lstStyle/>
          <a:p>
            <a:pPr eaLnBrk="1" hangingPunct="1"/>
            <a:r>
              <a:rPr lang="de-DE" sz="2400" b="1" dirty="0" smtClean="0"/>
              <a:t>Maßnahmen / Umgangsempfehlungen für Pflege- und Betreuungspersonen</a:t>
            </a:r>
            <a:endParaRPr lang="de-AT" sz="2400" b="1" dirty="0" smtClean="0"/>
          </a:p>
        </p:txBody>
      </p:sp>
      <p:sp>
        <p:nvSpPr>
          <p:cNvPr id="64515" name="Rectangle 3"/>
          <p:cNvSpPr>
            <a:spLocks noGrp="1" noChangeArrowheads="1"/>
          </p:cNvSpPr>
          <p:nvPr>
            <p:ph type="body" idx="1"/>
          </p:nvPr>
        </p:nvSpPr>
        <p:spPr>
          <a:xfrm>
            <a:off x="468313" y="1124744"/>
            <a:ext cx="8229600" cy="5399881"/>
          </a:xfrm>
        </p:spPr>
        <p:txBody>
          <a:bodyPr>
            <a:noAutofit/>
          </a:bodyPr>
          <a:lstStyle/>
          <a:p>
            <a:pPr eaLnBrk="1" hangingPunct="1">
              <a:lnSpc>
                <a:spcPct val="80000"/>
              </a:lnSpc>
            </a:pPr>
            <a:r>
              <a:rPr lang="de-AT" sz="2400" dirty="0" smtClean="0"/>
              <a:t>Zugang </a:t>
            </a:r>
            <a:r>
              <a:rPr lang="de-AT" sz="2400" dirty="0" smtClean="0">
                <a:solidFill>
                  <a:srgbClr val="FF0000"/>
                </a:solidFill>
              </a:rPr>
              <a:t>zur </a:t>
            </a:r>
            <a:r>
              <a:rPr lang="de-AT" sz="2400" b="1" dirty="0" smtClean="0">
                <a:solidFill>
                  <a:srgbClr val="FF0000"/>
                </a:solidFill>
              </a:rPr>
              <a:t>inneren Welt </a:t>
            </a:r>
            <a:r>
              <a:rPr lang="de-AT" sz="2400" dirty="0" smtClean="0"/>
              <a:t>des Dementen durch genaue </a:t>
            </a:r>
            <a:r>
              <a:rPr lang="de-AT" sz="2400" b="1" dirty="0" smtClean="0"/>
              <a:t>Beobachtung</a:t>
            </a:r>
            <a:r>
              <a:rPr lang="de-AT" sz="2400" dirty="0" smtClean="0"/>
              <a:t> und </a:t>
            </a:r>
            <a:r>
              <a:rPr lang="de-AT" sz="2400" b="1" dirty="0" smtClean="0"/>
              <a:t>Zuhören</a:t>
            </a:r>
            <a:r>
              <a:rPr lang="de-AT" sz="2400" dirty="0" smtClean="0"/>
              <a:t> herstellen</a:t>
            </a:r>
          </a:p>
          <a:p>
            <a:pPr eaLnBrk="1" hangingPunct="1">
              <a:lnSpc>
                <a:spcPct val="80000"/>
              </a:lnSpc>
            </a:pPr>
            <a:r>
              <a:rPr lang="de-AT" sz="2400" b="1" dirty="0" err="1" smtClean="0">
                <a:solidFill>
                  <a:srgbClr val="FF0000"/>
                </a:solidFill>
              </a:rPr>
              <a:t>Biografiekenntnisse</a:t>
            </a:r>
            <a:r>
              <a:rPr lang="de-AT" sz="2400" b="1" dirty="0" smtClean="0">
                <a:solidFill>
                  <a:srgbClr val="FF0000"/>
                </a:solidFill>
              </a:rPr>
              <a:t> !</a:t>
            </a:r>
          </a:p>
          <a:p>
            <a:pPr eaLnBrk="1" hangingPunct="1">
              <a:lnSpc>
                <a:spcPct val="80000"/>
              </a:lnSpc>
            </a:pPr>
            <a:endParaRPr lang="de-AT" sz="2400" b="1" dirty="0" smtClean="0"/>
          </a:p>
          <a:p>
            <a:pPr eaLnBrk="1" hangingPunct="1">
              <a:lnSpc>
                <a:spcPct val="80000"/>
              </a:lnSpc>
            </a:pPr>
            <a:r>
              <a:rPr lang="de-AT" sz="2400" dirty="0" smtClean="0"/>
              <a:t>Sicherheit und Geborgenheit durch </a:t>
            </a:r>
            <a:r>
              <a:rPr lang="de-AT" sz="2400" b="1" dirty="0" smtClean="0">
                <a:solidFill>
                  <a:srgbClr val="FF0000"/>
                </a:solidFill>
              </a:rPr>
              <a:t>Zuwendung, Empathie, und Geduld</a:t>
            </a:r>
            <a:r>
              <a:rPr lang="de-AT" sz="2400" b="1" dirty="0" smtClean="0"/>
              <a:t> </a:t>
            </a:r>
            <a:r>
              <a:rPr lang="de-AT" sz="2400" dirty="0" smtClean="0"/>
              <a:t>vermitteln</a:t>
            </a:r>
          </a:p>
          <a:p>
            <a:pPr eaLnBrk="1" hangingPunct="1">
              <a:lnSpc>
                <a:spcPct val="80000"/>
              </a:lnSpc>
            </a:pPr>
            <a:r>
              <a:rPr lang="de-AT" sz="2400" dirty="0" smtClean="0"/>
              <a:t>Bewältigung des Alltags</a:t>
            </a:r>
            <a:r>
              <a:rPr lang="de-AT" sz="2400" dirty="0" smtClean="0">
                <a:solidFill>
                  <a:srgbClr val="FF0000"/>
                </a:solidFill>
              </a:rPr>
              <a:t>, </a:t>
            </a:r>
            <a:r>
              <a:rPr lang="de-AT" sz="2400" b="1" dirty="0" smtClean="0">
                <a:solidFill>
                  <a:srgbClr val="FF0000"/>
                </a:solidFill>
              </a:rPr>
              <a:t>Autonomie</a:t>
            </a:r>
            <a:r>
              <a:rPr lang="de-AT" sz="2400" dirty="0" smtClean="0">
                <a:solidFill>
                  <a:srgbClr val="FF0000"/>
                </a:solidFill>
              </a:rPr>
              <a:t> </a:t>
            </a:r>
            <a:r>
              <a:rPr lang="de-AT" sz="2400" dirty="0" smtClean="0"/>
              <a:t>fördern u. unterstützen</a:t>
            </a:r>
          </a:p>
          <a:p>
            <a:pPr eaLnBrk="1" hangingPunct="1">
              <a:lnSpc>
                <a:spcPct val="80000"/>
              </a:lnSpc>
            </a:pPr>
            <a:r>
              <a:rPr lang="de-AT" sz="2400" dirty="0" smtClean="0"/>
              <a:t>Aggressivität und Unruhe </a:t>
            </a:r>
            <a:r>
              <a:rPr lang="de-AT" sz="2400" dirty="0" smtClean="0">
                <a:solidFill>
                  <a:srgbClr val="FF0000"/>
                </a:solidFill>
              </a:rPr>
              <a:t>durch </a:t>
            </a:r>
            <a:r>
              <a:rPr lang="de-AT" sz="2400" b="1" dirty="0" smtClean="0">
                <a:solidFill>
                  <a:srgbClr val="FF0000"/>
                </a:solidFill>
              </a:rPr>
              <a:t>beruhigende Gespräche oder Ablenkung abbauen</a:t>
            </a:r>
          </a:p>
          <a:p>
            <a:pPr eaLnBrk="1" hangingPunct="1">
              <a:lnSpc>
                <a:spcPct val="80000"/>
              </a:lnSpc>
            </a:pPr>
            <a:r>
              <a:rPr lang="de-AT" sz="2400" b="1" dirty="0" smtClean="0">
                <a:solidFill>
                  <a:srgbClr val="FF0000"/>
                </a:solidFill>
              </a:rPr>
              <a:t>Klare Anweisungen, kurze, einfache Sätze, nicht bevormunden</a:t>
            </a:r>
            <a:r>
              <a:rPr lang="de-AT" sz="2400" dirty="0" smtClean="0">
                <a:solidFill>
                  <a:srgbClr val="FF0000"/>
                </a:solidFill>
              </a:rPr>
              <a:t>. </a:t>
            </a:r>
          </a:p>
          <a:p>
            <a:pPr eaLnBrk="1" hangingPunct="1">
              <a:lnSpc>
                <a:spcPct val="80000"/>
              </a:lnSpc>
            </a:pPr>
            <a:r>
              <a:rPr lang="de-AT" sz="2400" dirty="0" smtClean="0"/>
              <a:t>Vorhandene </a:t>
            </a:r>
            <a:r>
              <a:rPr lang="de-AT" sz="2400" b="1" dirty="0" smtClean="0">
                <a:solidFill>
                  <a:srgbClr val="FF0000"/>
                </a:solidFill>
              </a:rPr>
              <a:t>Ressourcen zur Stärkung des Selbstwertgefühls </a:t>
            </a:r>
            <a:r>
              <a:rPr lang="de-AT" sz="2400" dirty="0" smtClean="0"/>
              <a:t>heranziehen</a:t>
            </a:r>
          </a:p>
          <a:p>
            <a:pPr eaLnBrk="1" hangingPunct="1">
              <a:lnSpc>
                <a:spcPct val="80000"/>
              </a:lnSpc>
            </a:pPr>
            <a:endParaRPr lang="de-DE" sz="2400" dirty="0" smtClean="0"/>
          </a:p>
          <a:p>
            <a:pPr eaLnBrk="1" hangingPunct="1">
              <a:lnSpc>
                <a:spcPct val="80000"/>
              </a:lnSpc>
            </a:pPr>
            <a:r>
              <a:rPr lang="de-DE" sz="2400" b="1" dirty="0" smtClean="0">
                <a:solidFill>
                  <a:srgbClr val="FF0000"/>
                </a:solidFill>
              </a:rPr>
              <a:t>Nichts Neues beibringen wollen</a:t>
            </a:r>
            <a:r>
              <a:rPr lang="de-DE" sz="2400" dirty="0" smtClean="0"/>
              <a:t>, an alte vertraute Tätigkeiten anknüpfen.</a:t>
            </a:r>
          </a:p>
        </p:txBody>
      </p:sp>
    </p:spTree>
    <p:extLst>
      <p:ext uri="{BB962C8B-B14F-4D97-AF65-F5344CB8AC3E}">
        <p14:creationId xmlns:p14="http://schemas.microsoft.com/office/powerpoint/2010/main" val="2600011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t>Maßnahmen / Umgangsempfehlungen für Pflege- und Betreuungspersonen</a:t>
            </a:r>
            <a:endParaRPr lang="de-AT" sz="3200" dirty="0"/>
          </a:p>
        </p:txBody>
      </p:sp>
      <p:sp>
        <p:nvSpPr>
          <p:cNvPr id="3" name="Inhaltsplatzhalter 2"/>
          <p:cNvSpPr>
            <a:spLocks noGrp="1"/>
          </p:cNvSpPr>
          <p:nvPr>
            <p:ph idx="1"/>
          </p:nvPr>
        </p:nvSpPr>
        <p:spPr>
          <a:xfrm>
            <a:off x="457200" y="1600200"/>
            <a:ext cx="8229600" cy="4781128"/>
          </a:xfrm>
        </p:spPr>
        <p:txBody>
          <a:bodyPr>
            <a:normAutofit/>
          </a:bodyPr>
          <a:lstStyle/>
          <a:p>
            <a:pPr>
              <a:lnSpc>
                <a:spcPct val="80000"/>
              </a:lnSpc>
            </a:pPr>
            <a:r>
              <a:rPr lang="de-DE" b="1" dirty="0">
                <a:solidFill>
                  <a:srgbClr val="FF0000"/>
                </a:solidFill>
              </a:rPr>
              <a:t>Wiederholungen</a:t>
            </a:r>
            <a:r>
              <a:rPr lang="de-DE" dirty="0"/>
              <a:t> geben Sicherheit.</a:t>
            </a:r>
          </a:p>
          <a:p>
            <a:pPr>
              <a:lnSpc>
                <a:spcPct val="80000"/>
              </a:lnSpc>
            </a:pPr>
            <a:r>
              <a:rPr lang="de-DE" dirty="0"/>
              <a:t>Mit </a:t>
            </a:r>
            <a:r>
              <a:rPr lang="de-DE" b="1" dirty="0">
                <a:solidFill>
                  <a:srgbClr val="FF0000"/>
                </a:solidFill>
              </a:rPr>
              <a:t>ruhiger Stimme </a:t>
            </a:r>
            <a:r>
              <a:rPr lang="de-DE" dirty="0"/>
              <a:t>und in </a:t>
            </a:r>
            <a:r>
              <a:rPr lang="de-DE" b="1" dirty="0">
                <a:solidFill>
                  <a:srgbClr val="FF0000"/>
                </a:solidFill>
              </a:rPr>
              <a:t>tiefer</a:t>
            </a:r>
            <a:r>
              <a:rPr lang="de-DE" dirty="0"/>
              <a:t> Tonlage sprechen. </a:t>
            </a:r>
          </a:p>
          <a:p>
            <a:pPr>
              <a:lnSpc>
                <a:spcPct val="80000"/>
              </a:lnSpc>
            </a:pPr>
            <a:r>
              <a:rPr lang="de-DE" b="1" dirty="0">
                <a:solidFill>
                  <a:srgbClr val="FF0000"/>
                </a:solidFill>
              </a:rPr>
              <a:t>Berührungen</a:t>
            </a:r>
            <a:r>
              <a:rPr lang="de-DE" dirty="0"/>
              <a:t> wie Händeschütteln, Umarmen sind günstig. Oft gelingt es, die </a:t>
            </a:r>
            <a:r>
              <a:rPr lang="de-DE" dirty="0">
                <a:solidFill>
                  <a:srgbClr val="FF0000"/>
                </a:solidFill>
              </a:rPr>
              <a:t>Aufmerksamkeit während des Sprechens durch Berührung aufrecht zu erhalten.</a:t>
            </a:r>
          </a:p>
          <a:p>
            <a:pPr>
              <a:lnSpc>
                <a:spcPct val="80000"/>
              </a:lnSpc>
            </a:pPr>
            <a:r>
              <a:rPr lang="de-DE" b="1" dirty="0">
                <a:solidFill>
                  <a:srgbClr val="FF0000"/>
                </a:solidFill>
              </a:rPr>
              <a:t>Blickkontakt</a:t>
            </a:r>
            <a:r>
              <a:rPr lang="de-DE" dirty="0"/>
              <a:t> während eines </a:t>
            </a:r>
            <a:r>
              <a:rPr lang="de-DE" dirty="0" smtClean="0"/>
              <a:t>Gespräches</a:t>
            </a:r>
          </a:p>
          <a:p>
            <a:pPr>
              <a:lnSpc>
                <a:spcPct val="80000"/>
              </a:lnSpc>
            </a:pPr>
            <a:r>
              <a:rPr lang="de-DE" b="1" dirty="0">
                <a:solidFill>
                  <a:srgbClr val="FF0000"/>
                </a:solidFill>
              </a:rPr>
              <a:t>Zeigen worüber gerade gesprochen </a:t>
            </a:r>
            <a:r>
              <a:rPr lang="de-DE" dirty="0" smtClean="0"/>
              <a:t>wird. Demente </a:t>
            </a:r>
            <a:r>
              <a:rPr lang="de-DE" dirty="0"/>
              <a:t>sagen oft „Nein“ haben aber ev. nur die Aufgabe nicht begriffen!</a:t>
            </a:r>
          </a:p>
          <a:p>
            <a:pPr>
              <a:lnSpc>
                <a:spcPct val="80000"/>
              </a:lnSpc>
            </a:pPr>
            <a:endParaRPr lang="de-AT" dirty="0"/>
          </a:p>
        </p:txBody>
      </p:sp>
    </p:spTree>
    <p:extLst>
      <p:ext uri="{BB962C8B-B14F-4D97-AF65-F5344CB8AC3E}">
        <p14:creationId xmlns:p14="http://schemas.microsoft.com/office/powerpoint/2010/main" val="440202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8313" y="0"/>
            <a:ext cx="8229600" cy="1143000"/>
          </a:xfrm>
        </p:spPr>
        <p:txBody>
          <a:bodyPr/>
          <a:lstStyle/>
          <a:p>
            <a:pPr eaLnBrk="1" hangingPunct="1"/>
            <a:r>
              <a:rPr lang="de-DE" sz="2400" b="1" smtClean="0"/>
              <a:t>Maßnahmen / Umgangsempfehlungen für Pflege- und Betreuungspersonen</a:t>
            </a:r>
            <a:endParaRPr lang="de-AT" sz="2400" b="1" smtClean="0"/>
          </a:p>
        </p:txBody>
      </p:sp>
      <p:sp>
        <p:nvSpPr>
          <p:cNvPr id="65539" name="Rectangle 3"/>
          <p:cNvSpPr>
            <a:spLocks noGrp="1" noChangeArrowheads="1"/>
          </p:cNvSpPr>
          <p:nvPr>
            <p:ph type="body" idx="1"/>
          </p:nvPr>
        </p:nvSpPr>
        <p:spPr>
          <a:xfrm>
            <a:off x="395288" y="1124744"/>
            <a:ext cx="8374062" cy="5399881"/>
          </a:xfrm>
        </p:spPr>
        <p:txBody>
          <a:bodyPr>
            <a:normAutofit/>
          </a:bodyPr>
          <a:lstStyle/>
          <a:p>
            <a:pPr eaLnBrk="1" hangingPunct="1">
              <a:lnSpc>
                <a:spcPct val="80000"/>
              </a:lnSpc>
            </a:pPr>
            <a:endParaRPr lang="de-DE" sz="2800" dirty="0" smtClean="0"/>
          </a:p>
          <a:p>
            <a:pPr eaLnBrk="1" hangingPunct="1">
              <a:lnSpc>
                <a:spcPct val="80000"/>
              </a:lnSpc>
            </a:pPr>
            <a:r>
              <a:rPr lang="de-DE" sz="2800" dirty="0" smtClean="0"/>
              <a:t>Denken in der Vergangenheit </a:t>
            </a:r>
            <a:r>
              <a:rPr lang="de-DE" sz="2800" b="1" dirty="0" smtClean="0"/>
              <a:t>akzeptieren</a:t>
            </a:r>
          </a:p>
          <a:p>
            <a:pPr eaLnBrk="1" hangingPunct="1">
              <a:lnSpc>
                <a:spcPct val="80000"/>
              </a:lnSpc>
            </a:pPr>
            <a:r>
              <a:rPr lang="de-DE" sz="2800" b="1" dirty="0" smtClean="0">
                <a:solidFill>
                  <a:srgbClr val="FF0000"/>
                </a:solidFill>
              </a:rPr>
              <a:t>Loben, anstatt  kritisieren</a:t>
            </a:r>
            <a:r>
              <a:rPr lang="de-DE" sz="2800" dirty="0" smtClean="0">
                <a:solidFill>
                  <a:srgbClr val="FF0000"/>
                </a:solidFill>
              </a:rPr>
              <a:t>.</a:t>
            </a:r>
          </a:p>
          <a:p>
            <a:pPr eaLnBrk="1" hangingPunct="1">
              <a:lnSpc>
                <a:spcPct val="80000"/>
              </a:lnSpc>
            </a:pPr>
            <a:r>
              <a:rPr lang="de-DE" sz="2800" dirty="0" smtClean="0"/>
              <a:t>Anschuldigungen überhören , </a:t>
            </a:r>
            <a:r>
              <a:rPr lang="de-DE" sz="2800" dirty="0" smtClean="0">
                <a:solidFill>
                  <a:srgbClr val="FF0000"/>
                </a:solidFill>
              </a:rPr>
              <a:t>sinnlose Diskussionen vermeiden. </a:t>
            </a:r>
            <a:r>
              <a:rPr lang="de-DE" sz="2800" b="1" dirty="0" smtClean="0">
                <a:solidFill>
                  <a:srgbClr val="FF0000"/>
                </a:solidFill>
              </a:rPr>
              <a:t>Ablenken und Einlenken</a:t>
            </a:r>
            <a:r>
              <a:rPr lang="de-DE" sz="2800" dirty="0" smtClean="0">
                <a:solidFill>
                  <a:srgbClr val="FF0000"/>
                </a:solidFill>
              </a:rPr>
              <a:t>.</a:t>
            </a:r>
          </a:p>
          <a:p>
            <a:pPr eaLnBrk="1" hangingPunct="1">
              <a:lnSpc>
                <a:spcPct val="80000"/>
              </a:lnSpc>
            </a:pPr>
            <a:r>
              <a:rPr lang="de-DE" sz="2800" b="1" dirty="0" smtClean="0">
                <a:solidFill>
                  <a:srgbClr val="FF0000"/>
                </a:solidFill>
              </a:rPr>
              <a:t>Konkrete Angaben </a:t>
            </a:r>
            <a:r>
              <a:rPr lang="de-DE" sz="2800" dirty="0" smtClean="0"/>
              <a:t>wie Zeit, Datum, Ort und Namen.</a:t>
            </a:r>
          </a:p>
          <a:p>
            <a:pPr eaLnBrk="1" hangingPunct="1">
              <a:lnSpc>
                <a:spcPct val="80000"/>
              </a:lnSpc>
            </a:pPr>
            <a:endParaRPr lang="de-DE" sz="2800" dirty="0" smtClean="0"/>
          </a:p>
          <a:p>
            <a:pPr eaLnBrk="1" hangingPunct="1">
              <a:lnSpc>
                <a:spcPct val="80000"/>
              </a:lnSpc>
            </a:pPr>
            <a:r>
              <a:rPr lang="de-DE" sz="2800" dirty="0" smtClean="0"/>
              <a:t>Der </a:t>
            </a:r>
            <a:r>
              <a:rPr lang="de-DE" sz="2800" b="1" dirty="0" smtClean="0">
                <a:solidFill>
                  <a:srgbClr val="FF0000"/>
                </a:solidFill>
              </a:rPr>
              <a:t>kommunikative Umgang</a:t>
            </a:r>
            <a:r>
              <a:rPr lang="de-DE" sz="2800" dirty="0" smtClean="0">
                <a:solidFill>
                  <a:srgbClr val="FF0000"/>
                </a:solidFill>
              </a:rPr>
              <a:t> </a:t>
            </a:r>
            <a:r>
              <a:rPr lang="de-DE" sz="2800" dirty="0" smtClean="0"/>
              <a:t>ist Situationsabhängig und hängt vor allem </a:t>
            </a:r>
            <a:r>
              <a:rPr lang="de-DE" sz="2800" b="1" dirty="0" smtClean="0">
                <a:solidFill>
                  <a:srgbClr val="FF0000"/>
                </a:solidFill>
              </a:rPr>
              <a:t>von der Reaktion</a:t>
            </a:r>
            <a:r>
              <a:rPr lang="de-DE" sz="2800" dirty="0" smtClean="0">
                <a:solidFill>
                  <a:srgbClr val="FF0000"/>
                </a:solidFill>
              </a:rPr>
              <a:t> </a:t>
            </a:r>
            <a:r>
              <a:rPr lang="de-DE" sz="2800" dirty="0" smtClean="0"/>
              <a:t>des dementen Menschen ab. </a:t>
            </a:r>
          </a:p>
          <a:p>
            <a:pPr eaLnBrk="1" hangingPunct="1">
              <a:lnSpc>
                <a:spcPct val="80000"/>
              </a:lnSpc>
            </a:pPr>
            <a:r>
              <a:rPr lang="de-AT" sz="2800" b="1" dirty="0" smtClean="0">
                <a:solidFill>
                  <a:srgbClr val="FF0000"/>
                </a:solidFill>
              </a:rPr>
              <a:t>Für Sicherheit sorgen </a:t>
            </a:r>
            <a:r>
              <a:rPr lang="de-AT" sz="2800" dirty="0" smtClean="0"/>
              <a:t>(Flüssigkeitszufuhr, Ernährung, Sturzrisiko)</a:t>
            </a:r>
          </a:p>
          <a:p>
            <a:pPr eaLnBrk="1" hangingPunct="1">
              <a:lnSpc>
                <a:spcPct val="80000"/>
              </a:lnSpc>
            </a:pPr>
            <a:endParaRPr lang="de-AT" sz="2800" dirty="0" smtClean="0"/>
          </a:p>
        </p:txBody>
      </p:sp>
    </p:spTree>
    <p:extLst>
      <p:ext uri="{BB962C8B-B14F-4D97-AF65-F5344CB8AC3E}">
        <p14:creationId xmlns:p14="http://schemas.microsoft.com/office/powerpoint/2010/main" val="2759494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t>Kontraproduktives Verhalten von Pflege- und Betreuungspersonen</a:t>
            </a:r>
            <a:endParaRPr lang="de-AT" dirty="0"/>
          </a:p>
        </p:txBody>
      </p:sp>
      <p:sp>
        <p:nvSpPr>
          <p:cNvPr id="3" name="Inhaltsplatzhalter 2"/>
          <p:cNvSpPr>
            <a:spLocks noGrp="1"/>
          </p:cNvSpPr>
          <p:nvPr>
            <p:ph idx="1"/>
          </p:nvPr>
        </p:nvSpPr>
        <p:spPr/>
        <p:txBody>
          <a:bodyPr>
            <a:normAutofit lnSpcReduction="10000"/>
          </a:bodyPr>
          <a:lstStyle/>
          <a:p>
            <a:pPr>
              <a:lnSpc>
                <a:spcPct val="80000"/>
              </a:lnSpc>
            </a:pPr>
            <a:r>
              <a:rPr lang="de-AT" dirty="0" smtClean="0"/>
              <a:t>Überfordern </a:t>
            </a:r>
            <a:r>
              <a:rPr lang="de-AT" dirty="0"/>
              <a:t>/ zu viele Wahlmöglichkeiten </a:t>
            </a:r>
          </a:p>
          <a:p>
            <a:pPr>
              <a:lnSpc>
                <a:spcPct val="80000"/>
              </a:lnSpc>
            </a:pPr>
            <a:r>
              <a:rPr lang="de-AT" dirty="0"/>
              <a:t>Negieren oder Verharmlosen von Verletzungen, Stürzen,  Schmerz               </a:t>
            </a:r>
          </a:p>
          <a:p>
            <a:pPr>
              <a:lnSpc>
                <a:spcPct val="80000"/>
              </a:lnSpc>
            </a:pPr>
            <a:r>
              <a:rPr lang="de-AT" dirty="0"/>
              <a:t>Dehydration, Mangel- Unterernährung</a:t>
            </a:r>
          </a:p>
          <a:p>
            <a:pPr>
              <a:lnSpc>
                <a:spcPct val="80000"/>
              </a:lnSpc>
            </a:pPr>
            <a:r>
              <a:rPr lang="de-AT" dirty="0"/>
              <a:t>Defizite herausheben, negative Kritik üben</a:t>
            </a:r>
          </a:p>
          <a:p>
            <a:pPr>
              <a:lnSpc>
                <a:spcPct val="80000"/>
              </a:lnSpc>
            </a:pPr>
            <a:r>
              <a:rPr lang="de-AT" dirty="0"/>
              <a:t>Macht ausüben – Stimme erheben, anschreien</a:t>
            </a:r>
          </a:p>
          <a:p>
            <a:pPr>
              <a:lnSpc>
                <a:spcPct val="80000"/>
              </a:lnSpc>
            </a:pPr>
            <a:r>
              <a:rPr lang="de-AT" dirty="0"/>
              <a:t>nicht ernst nehmen ,über Verhalten lachen</a:t>
            </a:r>
          </a:p>
          <a:p>
            <a:pPr>
              <a:lnSpc>
                <a:spcPct val="80000"/>
              </a:lnSpc>
            </a:pPr>
            <a:r>
              <a:rPr lang="de-AT" dirty="0"/>
              <a:t>Über den Betroffenen reden, nicht mit ihm</a:t>
            </a:r>
          </a:p>
          <a:p>
            <a:pPr>
              <a:lnSpc>
                <a:spcPct val="80000"/>
              </a:lnSpc>
            </a:pPr>
            <a:r>
              <a:rPr lang="de-AT" dirty="0"/>
              <a:t>Ohne Interaktion/Kommunikation versorgen</a:t>
            </a:r>
          </a:p>
          <a:p>
            <a:pPr>
              <a:lnSpc>
                <a:spcPct val="80000"/>
              </a:lnSpc>
            </a:pPr>
            <a:r>
              <a:rPr lang="de-AT" dirty="0" err="1"/>
              <a:t>Depersonalisieren</a:t>
            </a:r>
            <a:r>
              <a:rPr lang="de-AT" dirty="0"/>
              <a:t> – duzen ohne Absprache</a:t>
            </a:r>
            <a:endParaRPr lang="de-DE" i="1" dirty="0"/>
          </a:p>
        </p:txBody>
      </p:sp>
    </p:spTree>
    <p:extLst>
      <p:ext uri="{BB962C8B-B14F-4D97-AF65-F5344CB8AC3E}">
        <p14:creationId xmlns:p14="http://schemas.microsoft.com/office/powerpoint/2010/main" val="2033019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250825" y="765174"/>
            <a:ext cx="8734425" cy="5688161"/>
          </a:xfrm>
        </p:spPr>
        <p:txBody>
          <a:bodyPr>
            <a:noAutofit/>
          </a:bodyPr>
          <a:lstStyle/>
          <a:p>
            <a:pPr eaLnBrk="1" hangingPunct="1">
              <a:lnSpc>
                <a:spcPct val="80000"/>
              </a:lnSpc>
            </a:pPr>
            <a:r>
              <a:rPr lang="de-DE" sz="2800" b="1" dirty="0" smtClean="0"/>
              <a:t>Zerebrales Training:</a:t>
            </a:r>
          </a:p>
          <a:p>
            <a:pPr eaLnBrk="1" hangingPunct="1">
              <a:lnSpc>
                <a:spcPct val="80000"/>
              </a:lnSpc>
            </a:pPr>
            <a:endParaRPr lang="de-AT" sz="1800" dirty="0" smtClean="0"/>
          </a:p>
          <a:p>
            <a:pPr eaLnBrk="1" hangingPunct="1">
              <a:lnSpc>
                <a:spcPct val="80000"/>
              </a:lnSpc>
            </a:pPr>
            <a:r>
              <a:rPr lang="de-AT" sz="2400" dirty="0" smtClean="0"/>
              <a:t>Selbständigkeits- und Selbsthilfetraining (an- ausziehen, Körperpflege)</a:t>
            </a:r>
          </a:p>
          <a:p>
            <a:pPr eaLnBrk="1" hangingPunct="1">
              <a:lnSpc>
                <a:spcPct val="80000"/>
              </a:lnSpc>
            </a:pPr>
            <a:r>
              <a:rPr lang="de-AT" sz="2400" dirty="0" err="1" smtClean="0"/>
              <a:t>Biographiearbeit</a:t>
            </a:r>
            <a:r>
              <a:rPr lang="de-AT" sz="2400" dirty="0" smtClean="0"/>
              <a:t> </a:t>
            </a:r>
          </a:p>
          <a:p>
            <a:pPr eaLnBrk="1" hangingPunct="1">
              <a:lnSpc>
                <a:spcPct val="80000"/>
              </a:lnSpc>
            </a:pPr>
            <a:r>
              <a:rPr lang="de-AT" sz="2400" dirty="0" smtClean="0"/>
              <a:t>Gedächtnistraining </a:t>
            </a:r>
          </a:p>
          <a:p>
            <a:pPr eaLnBrk="1" hangingPunct="1">
              <a:lnSpc>
                <a:spcPct val="80000"/>
              </a:lnSpc>
            </a:pPr>
            <a:r>
              <a:rPr lang="de-AT" sz="2400" dirty="0" smtClean="0"/>
              <a:t>Realitätsorientierungstraining (NUR im Anfangsstadium)</a:t>
            </a:r>
          </a:p>
          <a:p>
            <a:pPr eaLnBrk="1" hangingPunct="1">
              <a:lnSpc>
                <a:spcPct val="80000"/>
              </a:lnSpc>
            </a:pPr>
            <a:r>
              <a:rPr lang="de-AT" sz="2400" dirty="0" smtClean="0"/>
              <a:t>Wahrnehmungstraining (alle Sinne anregen)</a:t>
            </a:r>
          </a:p>
          <a:p>
            <a:pPr eaLnBrk="1" hangingPunct="1">
              <a:lnSpc>
                <a:spcPct val="80000"/>
              </a:lnSpc>
            </a:pPr>
            <a:r>
              <a:rPr lang="de-AT" sz="2400" dirty="0" smtClean="0"/>
              <a:t>Koordinationstraining (Rechts-Links-Ausgleichsübungen)</a:t>
            </a:r>
          </a:p>
          <a:p>
            <a:pPr eaLnBrk="1" hangingPunct="1">
              <a:lnSpc>
                <a:spcPct val="80000"/>
              </a:lnSpc>
            </a:pPr>
            <a:r>
              <a:rPr lang="de-AT" sz="2400" dirty="0" smtClean="0"/>
              <a:t>Erlebnistraining (Musik, Gesang, Spiele, Tanz, Bewegungsübungen)</a:t>
            </a:r>
          </a:p>
          <a:p>
            <a:pPr eaLnBrk="1" hangingPunct="1">
              <a:lnSpc>
                <a:spcPct val="80000"/>
              </a:lnSpc>
            </a:pPr>
            <a:r>
              <a:rPr lang="de-AT" sz="2400" dirty="0" smtClean="0"/>
              <a:t>Psychosoziales Training (Gesprächs- und Interessengruppen)</a:t>
            </a:r>
          </a:p>
          <a:p>
            <a:pPr eaLnBrk="1" hangingPunct="1">
              <a:lnSpc>
                <a:spcPct val="80000"/>
              </a:lnSpc>
            </a:pPr>
            <a:r>
              <a:rPr lang="de-AT" sz="2400" dirty="0" smtClean="0"/>
              <a:t>Bewegungstraining (Kraft und Gleichgewicht trainieren)</a:t>
            </a:r>
          </a:p>
          <a:p>
            <a:pPr eaLnBrk="1" hangingPunct="1">
              <a:lnSpc>
                <a:spcPct val="80000"/>
              </a:lnSpc>
            </a:pPr>
            <a:r>
              <a:rPr lang="de-AT" sz="2400" dirty="0" smtClean="0"/>
              <a:t>Arbeits- oder Beschäftigungstherapie / Alltagsmanagement (Geschirr reinigen, bügeln, kochen)</a:t>
            </a:r>
          </a:p>
        </p:txBody>
      </p:sp>
    </p:spTree>
    <p:extLst>
      <p:ext uri="{BB962C8B-B14F-4D97-AF65-F5344CB8AC3E}">
        <p14:creationId xmlns:p14="http://schemas.microsoft.com/office/powerpoint/2010/main" val="882239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922114"/>
          </a:xfrm>
        </p:spPr>
        <p:txBody>
          <a:bodyPr>
            <a:normAutofit fontScale="90000"/>
          </a:bodyPr>
          <a:lstStyle/>
          <a:p>
            <a:r>
              <a:rPr lang="de-DE" b="1" dirty="0" smtClean="0"/>
              <a:t/>
            </a:r>
            <a:br>
              <a:rPr lang="de-DE" b="1" dirty="0" smtClean="0"/>
            </a:br>
            <a:r>
              <a:rPr lang="de-DE" b="1" dirty="0" smtClean="0"/>
              <a:t>Zerebrales </a:t>
            </a:r>
            <a:r>
              <a:rPr lang="de-DE" b="1" dirty="0"/>
              <a:t>Training:</a:t>
            </a:r>
            <a:br>
              <a:rPr lang="de-DE" b="1" dirty="0"/>
            </a:br>
            <a:endParaRPr lang="de-AT" dirty="0"/>
          </a:p>
        </p:txBody>
      </p:sp>
      <p:sp>
        <p:nvSpPr>
          <p:cNvPr id="4" name="Inhaltsplatzhalter 3"/>
          <p:cNvSpPr>
            <a:spLocks noGrp="1"/>
          </p:cNvSpPr>
          <p:nvPr>
            <p:ph idx="1"/>
          </p:nvPr>
        </p:nvSpPr>
        <p:spPr/>
        <p:txBody>
          <a:bodyPr>
            <a:normAutofit fontScale="92500" lnSpcReduction="20000"/>
          </a:bodyPr>
          <a:lstStyle/>
          <a:p>
            <a:pPr>
              <a:lnSpc>
                <a:spcPct val="80000"/>
              </a:lnSpc>
            </a:pPr>
            <a:r>
              <a:rPr lang="de-AT" dirty="0"/>
              <a:t>Haustiere (Therapietiere bevorzugt!) sorgen für Entspannung und Motivation</a:t>
            </a:r>
            <a:endParaRPr lang="de-DE" dirty="0"/>
          </a:p>
          <a:p>
            <a:pPr>
              <a:lnSpc>
                <a:spcPct val="80000"/>
              </a:lnSpc>
            </a:pPr>
            <a:r>
              <a:rPr lang="de-DE" dirty="0"/>
              <a:t>Bearbeiten von Ängsten, Depressionen (Therapie)</a:t>
            </a:r>
          </a:p>
          <a:p>
            <a:pPr>
              <a:lnSpc>
                <a:spcPct val="80000"/>
              </a:lnSpc>
            </a:pPr>
            <a:r>
              <a:rPr lang="de-DE" dirty="0"/>
              <a:t>psychosoziale Maßnahmen (Angehörigenbetreuung, Schulungen der Angehörigen und der professionellen </a:t>
            </a:r>
            <a:r>
              <a:rPr lang="de-DE" dirty="0" err="1"/>
              <a:t>HelferInnen</a:t>
            </a:r>
            <a:r>
              <a:rPr lang="de-DE" dirty="0"/>
              <a:t>)</a:t>
            </a:r>
          </a:p>
          <a:p>
            <a:pPr>
              <a:lnSpc>
                <a:spcPct val="80000"/>
              </a:lnSpc>
            </a:pPr>
            <a:r>
              <a:rPr lang="de-DE" dirty="0"/>
              <a:t>Milieutherapeutische Maßnahmen (Gestaltung der Umwelt, Orientierungshilfen) </a:t>
            </a:r>
            <a:endParaRPr lang="de-AT" b="1" dirty="0"/>
          </a:p>
          <a:p>
            <a:pPr>
              <a:lnSpc>
                <a:spcPct val="80000"/>
              </a:lnSpc>
            </a:pPr>
            <a:r>
              <a:rPr lang="de-AT" b="1" dirty="0"/>
              <a:t>Medikamentöse Therapie</a:t>
            </a:r>
            <a:endParaRPr lang="de-DE" b="1" dirty="0"/>
          </a:p>
          <a:p>
            <a:pPr>
              <a:lnSpc>
                <a:spcPct val="80000"/>
              </a:lnSpc>
            </a:pPr>
            <a:r>
              <a:rPr lang="de-DE" b="1" dirty="0"/>
              <a:t>Mittels dieser kombinierten Therapie ist es möglich, den Krankheitsverlauf zumindest zu verzögern und eine Verbesserung der Lebensqualität zu erzielen</a:t>
            </a:r>
            <a:endParaRPr lang="de-AT" b="1" dirty="0"/>
          </a:p>
          <a:p>
            <a:endParaRPr lang="de-AT" dirty="0"/>
          </a:p>
        </p:txBody>
      </p:sp>
    </p:spTree>
    <p:extLst>
      <p:ext uri="{BB962C8B-B14F-4D97-AF65-F5344CB8AC3E}">
        <p14:creationId xmlns:p14="http://schemas.microsoft.com/office/powerpoint/2010/main" val="187001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laganfall, Verstopfung der Gefäß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676875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93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dirty="0"/>
              <a:t>Schmerzsymptomatik bei Menschen mit Demenz</a:t>
            </a:r>
            <a:endParaRPr lang="de-AT" dirty="0"/>
          </a:p>
        </p:txBody>
      </p:sp>
      <p:sp>
        <p:nvSpPr>
          <p:cNvPr id="3" name="Inhaltsplatzhalter 2"/>
          <p:cNvSpPr>
            <a:spLocks noGrp="1"/>
          </p:cNvSpPr>
          <p:nvPr>
            <p:ph idx="1"/>
          </p:nvPr>
        </p:nvSpPr>
        <p:spPr/>
        <p:txBody>
          <a:bodyPr>
            <a:normAutofit fontScale="85000" lnSpcReduction="20000"/>
          </a:bodyPr>
          <a:lstStyle/>
          <a:p>
            <a:pPr lvl="0"/>
            <a:r>
              <a:rPr lang="de-AT" dirty="0"/>
              <a:t>Alte Menschen leiden oft unter degenerativen Erkrankungen der Gelenke, Osteoporose, Folgen von Frakturen, Zahn- oder Halsschmerzen…</a:t>
            </a:r>
          </a:p>
          <a:p>
            <a:pPr lvl="0"/>
            <a:r>
              <a:rPr lang="de-AT" dirty="0" smtClean="0"/>
              <a:t>Schmerz kann aber </a:t>
            </a:r>
            <a:r>
              <a:rPr lang="de-AT" dirty="0"/>
              <a:t>nicht als Schmerz </a:t>
            </a:r>
            <a:r>
              <a:rPr lang="de-AT" dirty="0" smtClean="0"/>
              <a:t>benannt werden.</a:t>
            </a:r>
            <a:endParaRPr lang="de-AT" dirty="0"/>
          </a:p>
          <a:p>
            <a:pPr lvl="0"/>
            <a:r>
              <a:rPr lang="de-AT" b="1" dirty="0"/>
              <a:t>Folge</a:t>
            </a:r>
            <a:r>
              <a:rPr lang="de-AT" dirty="0"/>
              <a:t>: auffälliges Verhalten, ängstlicher, lauter, unruhiger oder </a:t>
            </a:r>
            <a:r>
              <a:rPr lang="de-AT" dirty="0" smtClean="0"/>
              <a:t>zurückgezogener</a:t>
            </a:r>
            <a:endParaRPr lang="de-AT" dirty="0"/>
          </a:p>
          <a:p>
            <a:pPr lvl="0"/>
            <a:r>
              <a:rPr lang="de-AT" dirty="0" smtClean="0"/>
              <a:t>Anderes Verhalten als sonst </a:t>
            </a:r>
            <a:r>
              <a:rPr lang="de-AT" dirty="0" smtClean="0">
                <a:sym typeface="Wingdings"/>
              </a:rPr>
              <a:t>Schmerz</a:t>
            </a:r>
            <a:r>
              <a:rPr lang="de-AT" dirty="0" smtClean="0"/>
              <a:t>symptomatik ?</a:t>
            </a:r>
          </a:p>
          <a:p>
            <a:pPr lvl="0"/>
            <a:endParaRPr lang="de-AT" dirty="0" smtClean="0"/>
          </a:p>
          <a:p>
            <a:pPr lvl="0"/>
            <a:r>
              <a:rPr lang="de-AT" dirty="0" smtClean="0"/>
              <a:t>Pflegekräften </a:t>
            </a:r>
            <a:r>
              <a:rPr lang="de-AT" dirty="0"/>
              <a:t>kommt aufgrund ihres häufigen und engen Kontaktes zu Patienten und Bewohnern eine Schlüsselrolle zu!    </a:t>
            </a:r>
          </a:p>
          <a:p>
            <a:endParaRPr lang="de-AT" dirty="0"/>
          </a:p>
        </p:txBody>
      </p:sp>
    </p:spTree>
    <p:extLst>
      <p:ext uri="{BB962C8B-B14F-4D97-AF65-F5344CB8AC3E}">
        <p14:creationId xmlns:p14="http://schemas.microsoft.com/office/powerpoint/2010/main" val="3413984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AT" dirty="0" smtClean="0"/>
              <a:t>Anzeichen</a:t>
            </a:r>
            <a:endParaRPr lang="de-AT" dirty="0"/>
          </a:p>
        </p:txBody>
      </p:sp>
      <p:sp>
        <p:nvSpPr>
          <p:cNvPr id="3" name="Inhaltsplatzhalter 2"/>
          <p:cNvSpPr>
            <a:spLocks noGrp="1"/>
          </p:cNvSpPr>
          <p:nvPr>
            <p:ph idx="1"/>
          </p:nvPr>
        </p:nvSpPr>
        <p:spPr>
          <a:xfrm>
            <a:off x="457200" y="1268760"/>
            <a:ext cx="8229600" cy="4857403"/>
          </a:xfrm>
        </p:spPr>
        <p:txBody>
          <a:bodyPr>
            <a:normAutofit fontScale="85000" lnSpcReduction="20000"/>
          </a:bodyPr>
          <a:lstStyle/>
          <a:p>
            <a:r>
              <a:rPr lang="de-AT" b="1" dirty="0" smtClean="0"/>
              <a:t>Gesichtsausdruck</a:t>
            </a:r>
            <a:r>
              <a:rPr lang="de-AT" b="1" dirty="0"/>
              <a:t>:</a:t>
            </a:r>
            <a:r>
              <a:rPr lang="de-AT" dirty="0"/>
              <a:t>                                                          </a:t>
            </a:r>
          </a:p>
          <a:p>
            <a:r>
              <a:rPr lang="de-AT" dirty="0"/>
              <a:t>Angespannte  Mimik                                                                                              </a:t>
            </a:r>
          </a:p>
          <a:p>
            <a:r>
              <a:rPr lang="de-AT" dirty="0"/>
              <a:t>Angstvoll geweitete Augen, weinerlicher Ausdruck                                                                                                                                                                                                        Unsicher                                                              </a:t>
            </a:r>
          </a:p>
          <a:p>
            <a:r>
              <a:rPr lang="de-AT" dirty="0"/>
              <a:t>Ärgerlich</a:t>
            </a:r>
          </a:p>
          <a:p>
            <a:r>
              <a:rPr lang="de-AT" b="1" dirty="0" smtClean="0"/>
              <a:t>Verhaltensauffälligkeiten</a:t>
            </a:r>
            <a:r>
              <a:rPr lang="de-AT" b="1" dirty="0"/>
              <a:t>:</a:t>
            </a:r>
            <a:endParaRPr lang="de-AT" dirty="0"/>
          </a:p>
          <a:p>
            <a:r>
              <a:rPr lang="de-AT" dirty="0"/>
              <a:t>Unruhe   </a:t>
            </a:r>
          </a:p>
          <a:p>
            <a:r>
              <a:rPr lang="de-AT" dirty="0"/>
              <a:t>Wandern                                                                                                                       </a:t>
            </a:r>
          </a:p>
          <a:p>
            <a:r>
              <a:rPr lang="de-AT" dirty="0"/>
              <a:t>Weinen, Jammern                                                                                                                                                                                                                                           Anhaltendes Rufen                                                                                                                                                                                                 Aggression, Abwehr, Wut, um Hilfe bitten</a:t>
            </a:r>
          </a:p>
          <a:p>
            <a:r>
              <a:rPr lang="de-AT" dirty="0"/>
              <a:t>Schlaflosigkeit      </a:t>
            </a:r>
          </a:p>
          <a:p>
            <a:endParaRPr lang="de-AT" dirty="0"/>
          </a:p>
        </p:txBody>
      </p:sp>
    </p:spTree>
    <p:extLst>
      <p:ext uri="{BB962C8B-B14F-4D97-AF65-F5344CB8AC3E}">
        <p14:creationId xmlns:p14="http://schemas.microsoft.com/office/powerpoint/2010/main" val="331567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AT" dirty="0"/>
              <a:t>Anzeichen</a:t>
            </a:r>
          </a:p>
        </p:txBody>
      </p:sp>
      <p:sp>
        <p:nvSpPr>
          <p:cNvPr id="3" name="Inhaltsplatzhalter 2"/>
          <p:cNvSpPr>
            <a:spLocks noGrp="1"/>
          </p:cNvSpPr>
          <p:nvPr>
            <p:ph idx="1"/>
          </p:nvPr>
        </p:nvSpPr>
        <p:spPr>
          <a:xfrm>
            <a:off x="323528" y="1412776"/>
            <a:ext cx="8661648" cy="5112568"/>
          </a:xfrm>
        </p:spPr>
        <p:txBody>
          <a:bodyPr>
            <a:normAutofit fontScale="85000" lnSpcReduction="10000"/>
          </a:bodyPr>
          <a:lstStyle/>
          <a:p>
            <a:r>
              <a:rPr lang="de-AT" b="1" dirty="0"/>
              <a:t>Verhaltensänderungen</a:t>
            </a:r>
            <a:endParaRPr lang="de-AT" dirty="0"/>
          </a:p>
          <a:p>
            <a:r>
              <a:rPr lang="de-AT" dirty="0"/>
              <a:t>Nahrungsverweigerung                                                                                                     </a:t>
            </a:r>
          </a:p>
          <a:p>
            <a:r>
              <a:rPr lang="de-AT" dirty="0"/>
              <a:t>Will nicht aus dem Bett / will nicht stehen oder gehen                                                                                           Stiller als sonst                                                                                                                        Keine Reaktion auf Ansprache                                                                                            </a:t>
            </a:r>
          </a:p>
          <a:p>
            <a:r>
              <a:rPr lang="de-AT" dirty="0"/>
              <a:t>Ballt die Fäuste                                                                                                                         Hand auf schmerzende Stelle                                                                                          </a:t>
            </a:r>
          </a:p>
          <a:p>
            <a:r>
              <a:rPr lang="de-AT" dirty="0"/>
              <a:t>Angst bei Körperberührungen                                                                                                     Schonhaltung                                                                                                         </a:t>
            </a:r>
          </a:p>
          <a:p>
            <a:r>
              <a:rPr lang="de-AT" dirty="0"/>
              <a:t>Vermeidung von bestimmten Bewegungen  </a:t>
            </a:r>
          </a:p>
          <a:p>
            <a:r>
              <a:rPr lang="de-AT" b="1" dirty="0"/>
              <a:t>Vegetative Zeichen:</a:t>
            </a:r>
            <a:r>
              <a:rPr lang="de-AT" dirty="0"/>
              <a:t>  Tachykardie, Schwitzen, Übelkeit, Erbrechen, beschleunigter </a:t>
            </a:r>
            <a:r>
              <a:rPr lang="de-AT" dirty="0" smtClean="0"/>
              <a:t>Atemrhythmus </a:t>
            </a:r>
            <a:endParaRPr lang="de-AT" dirty="0"/>
          </a:p>
          <a:p>
            <a:endParaRPr lang="de-AT" dirty="0"/>
          </a:p>
        </p:txBody>
      </p:sp>
    </p:spTree>
    <p:extLst>
      <p:ext uri="{BB962C8B-B14F-4D97-AF65-F5344CB8AC3E}">
        <p14:creationId xmlns:p14="http://schemas.microsoft.com/office/powerpoint/2010/main" val="2011819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b="1" u="sng" dirty="0"/>
              <a:t>Schmerzeinschätzung bei Menschen mit schwerer Demenz:</a:t>
            </a:r>
            <a:r>
              <a:rPr lang="de-AT" dirty="0"/>
              <a:t/>
            </a:r>
            <a:br>
              <a:rPr lang="de-AT" dirty="0"/>
            </a:br>
            <a:endParaRPr lang="de-AT" dirty="0"/>
          </a:p>
        </p:txBody>
      </p:sp>
      <p:sp>
        <p:nvSpPr>
          <p:cNvPr id="3" name="Inhaltsplatzhalter 2"/>
          <p:cNvSpPr>
            <a:spLocks noGrp="1"/>
          </p:cNvSpPr>
          <p:nvPr>
            <p:ph idx="1"/>
          </p:nvPr>
        </p:nvSpPr>
        <p:spPr/>
        <p:txBody>
          <a:bodyPr>
            <a:normAutofit lnSpcReduction="10000"/>
          </a:bodyPr>
          <a:lstStyle/>
          <a:p>
            <a:r>
              <a:rPr lang="de-AT" dirty="0" smtClean="0"/>
              <a:t>Selbstauskunft </a:t>
            </a:r>
            <a:r>
              <a:rPr lang="de-AT" dirty="0"/>
              <a:t>des </a:t>
            </a:r>
            <a:r>
              <a:rPr lang="de-AT" dirty="0" smtClean="0"/>
              <a:t>Menschen</a:t>
            </a:r>
          </a:p>
          <a:p>
            <a:endParaRPr lang="de-AT" dirty="0"/>
          </a:p>
          <a:p>
            <a:r>
              <a:rPr lang="de-AT" dirty="0" smtClean="0"/>
              <a:t>BESD- Einschätzung</a:t>
            </a:r>
          </a:p>
          <a:p>
            <a:endParaRPr lang="de-AT" dirty="0"/>
          </a:p>
          <a:p>
            <a:r>
              <a:rPr lang="de-AT" dirty="0"/>
              <a:t>Systematische Beobachtung </a:t>
            </a:r>
            <a:endParaRPr lang="de-AT" dirty="0" smtClean="0"/>
          </a:p>
          <a:p>
            <a:endParaRPr lang="de-AT" dirty="0"/>
          </a:p>
          <a:p>
            <a:r>
              <a:rPr lang="de-AT" dirty="0"/>
              <a:t>Versuchsweise Gabe eines Schmerzmedikamentes</a:t>
            </a:r>
          </a:p>
          <a:p>
            <a:endParaRPr lang="de-AT" dirty="0"/>
          </a:p>
          <a:p>
            <a:endParaRPr lang="de-AT" dirty="0"/>
          </a:p>
        </p:txBody>
      </p:sp>
    </p:spTree>
    <p:extLst>
      <p:ext uri="{BB962C8B-B14F-4D97-AF65-F5344CB8AC3E}">
        <p14:creationId xmlns:p14="http://schemas.microsoft.com/office/powerpoint/2010/main" val="1740978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404938" y="2287588"/>
            <a:ext cx="63341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AT" sz="2400" b="1">
                <a:latin typeface="Arial" charset="0"/>
              </a:rPr>
              <a:t>"Der letzte Akt, mit dem die </a:t>
            </a:r>
            <a:br>
              <a:rPr lang="de-AT" sz="2400" b="1">
                <a:latin typeface="Arial" charset="0"/>
              </a:rPr>
            </a:br>
            <a:r>
              <a:rPr lang="de-AT" sz="2400" b="1">
                <a:latin typeface="Arial" charset="0"/>
              </a:rPr>
              <a:t>seltsam wechselnde Geschichte </a:t>
            </a:r>
            <a:br>
              <a:rPr lang="de-AT" sz="2400" b="1">
                <a:latin typeface="Arial" charset="0"/>
              </a:rPr>
            </a:br>
            <a:r>
              <a:rPr lang="de-AT" sz="2400" b="1">
                <a:latin typeface="Arial" charset="0"/>
              </a:rPr>
              <a:t>schließt, ist zweite Kindheit, </a:t>
            </a:r>
            <a:br>
              <a:rPr lang="de-AT" sz="2400" b="1">
                <a:latin typeface="Arial" charset="0"/>
              </a:rPr>
            </a:br>
            <a:r>
              <a:rPr lang="de-AT" sz="2400" b="1">
                <a:latin typeface="Arial" charset="0"/>
              </a:rPr>
              <a:t>gänzliches Vergessen ..." </a:t>
            </a:r>
            <a:br>
              <a:rPr lang="de-AT" sz="2400" b="1">
                <a:latin typeface="Arial" charset="0"/>
              </a:rPr>
            </a:br>
            <a:r>
              <a:rPr lang="de-AT" sz="2400">
                <a:latin typeface="Arial" charset="0"/>
              </a:rPr>
              <a:t/>
            </a:r>
            <a:br>
              <a:rPr lang="de-AT" sz="2400">
                <a:latin typeface="Arial" charset="0"/>
              </a:rPr>
            </a:br>
            <a:r>
              <a:rPr lang="de-AT" sz="2400">
                <a:latin typeface="Arial" charset="0"/>
              </a:rPr>
              <a:t>William Shakespeare in "Wie es euch gefällt" </a:t>
            </a:r>
          </a:p>
        </p:txBody>
      </p:sp>
    </p:spTree>
    <p:extLst>
      <p:ext uri="{BB962C8B-B14F-4D97-AF65-F5344CB8AC3E}">
        <p14:creationId xmlns:p14="http://schemas.microsoft.com/office/powerpoint/2010/main" val="3267007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ch hasse Gelsen Sprüche\DEMENZGEB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678"/>
            <a:ext cx="89289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35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Lore Wehner in Anlehnung an Konfuzius</a:t>
            </a:r>
            <a:endParaRPr lang="de-AT" dirty="0"/>
          </a:p>
        </p:txBody>
      </p:sp>
      <p:sp>
        <p:nvSpPr>
          <p:cNvPr id="3" name="Inhaltsplatzhalter 2"/>
          <p:cNvSpPr>
            <a:spLocks noGrp="1"/>
          </p:cNvSpPr>
          <p:nvPr>
            <p:ph idx="1"/>
          </p:nvPr>
        </p:nvSpPr>
        <p:spPr>
          <a:xfrm>
            <a:off x="457200" y="1412776"/>
            <a:ext cx="8229600" cy="5311997"/>
          </a:xfrm>
        </p:spPr>
        <p:txBody>
          <a:bodyPr/>
          <a:lstStyle/>
          <a:p>
            <a:r>
              <a:rPr lang="de-AT" dirty="0" smtClean="0"/>
              <a:t>Sage es mir und ich werde es vergessen,            zeige es mir und ich werde mich erinnern,         lass es mich Bewegung tun, und ich werde es verstehen!</a:t>
            </a: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924944"/>
            <a:ext cx="5649416" cy="37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918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ngebote_senioren_dement3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628775"/>
            <a:ext cx="3429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Peter+Falk+alias+TV-Komissar+Colum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2290819_062a01GP_B_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88913"/>
            <a:ext cx="1905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744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lle auf So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69674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905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55576" y="-315416"/>
            <a:ext cx="7793037" cy="1462088"/>
          </a:xfrm>
        </p:spPr>
        <p:txBody>
          <a:bodyPr/>
          <a:lstStyle/>
          <a:p>
            <a:pPr eaLnBrk="1" hangingPunct="1"/>
            <a:r>
              <a:rPr lang="de-AT" sz="3200" dirty="0" smtClean="0"/>
              <a:t>Akute Verwirrtheit</a:t>
            </a:r>
          </a:p>
        </p:txBody>
      </p:sp>
      <p:sp>
        <p:nvSpPr>
          <p:cNvPr id="69635" name="Rectangle 3"/>
          <p:cNvSpPr>
            <a:spLocks noGrp="1" noChangeArrowheads="1"/>
          </p:cNvSpPr>
          <p:nvPr>
            <p:ph type="body" idx="1"/>
          </p:nvPr>
        </p:nvSpPr>
        <p:spPr>
          <a:xfrm>
            <a:off x="539552" y="836712"/>
            <a:ext cx="7912100" cy="5223818"/>
          </a:xfrm>
        </p:spPr>
        <p:txBody>
          <a:bodyPr>
            <a:noAutofit/>
          </a:bodyPr>
          <a:lstStyle/>
          <a:p>
            <a:pPr eaLnBrk="1" hangingPunct="1">
              <a:lnSpc>
                <a:spcPct val="80000"/>
              </a:lnSpc>
            </a:pPr>
            <a:endParaRPr lang="de-AT" sz="2800" b="1" dirty="0" smtClean="0"/>
          </a:p>
          <a:p>
            <a:r>
              <a:rPr lang="de-AT" sz="2800" b="1" dirty="0">
                <a:solidFill>
                  <a:srgbClr val="FF0000"/>
                </a:solidFill>
              </a:rPr>
              <a:t>Ist keine Erkrankung, sondern Symptom!</a:t>
            </a:r>
            <a:endParaRPr lang="de-AT" sz="2800" dirty="0">
              <a:solidFill>
                <a:srgbClr val="FF0000"/>
              </a:solidFill>
            </a:endParaRPr>
          </a:p>
          <a:p>
            <a:r>
              <a:rPr lang="de-AT" sz="2800" b="1" dirty="0"/>
              <a:t>Ist die häufigste psychische Störung im Alter.</a:t>
            </a:r>
            <a:endParaRPr lang="de-AT" sz="2800" dirty="0"/>
          </a:p>
          <a:p>
            <a:pPr lvl="0"/>
            <a:r>
              <a:rPr lang="de-AT" sz="2800" b="1" dirty="0" smtClean="0"/>
              <a:t>Delir </a:t>
            </a:r>
            <a:r>
              <a:rPr lang="de-AT" sz="2800" b="1" dirty="0"/>
              <a:t>-Prävalenz</a:t>
            </a:r>
            <a:r>
              <a:rPr lang="de-AT" sz="2800" dirty="0"/>
              <a:t>: über </a:t>
            </a:r>
            <a:r>
              <a:rPr lang="de-AT" sz="2800" b="1" dirty="0"/>
              <a:t>85 Jahre – 14%</a:t>
            </a:r>
            <a:endParaRPr lang="de-AT" sz="2800" dirty="0"/>
          </a:p>
          <a:p>
            <a:pPr lvl="0"/>
            <a:r>
              <a:rPr lang="de-AT" sz="2800" dirty="0"/>
              <a:t>Bei </a:t>
            </a:r>
            <a:r>
              <a:rPr lang="de-AT" sz="2800" dirty="0">
                <a:solidFill>
                  <a:srgbClr val="FF0000"/>
                </a:solidFill>
              </a:rPr>
              <a:t>Aufnahme in ein Krankenhaus </a:t>
            </a:r>
            <a:r>
              <a:rPr lang="de-AT" sz="2800" dirty="0"/>
              <a:t>Prävalenz bei den </a:t>
            </a:r>
            <a:r>
              <a:rPr lang="de-AT" sz="2800" b="1" dirty="0"/>
              <a:t>über 65 jährigen 25%</a:t>
            </a:r>
            <a:r>
              <a:rPr lang="de-AT" sz="2800" dirty="0"/>
              <a:t> in einem </a:t>
            </a:r>
            <a:r>
              <a:rPr lang="de-AT" sz="2800" b="1" dirty="0"/>
              <a:t>Pflegeheim bis zu  40%</a:t>
            </a:r>
            <a:endParaRPr lang="de-AT" sz="2800" dirty="0"/>
          </a:p>
          <a:p>
            <a:pPr lvl="0"/>
            <a:r>
              <a:rPr lang="de-AT" sz="2800" dirty="0"/>
              <a:t> </a:t>
            </a:r>
            <a:r>
              <a:rPr lang="de-AT" sz="2800" b="1" dirty="0">
                <a:solidFill>
                  <a:srgbClr val="FF0000"/>
                </a:solidFill>
              </a:rPr>
              <a:t>Postoperativ</a:t>
            </a:r>
            <a:r>
              <a:rPr lang="de-AT" sz="2800" b="1" dirty="0"/>
              <a:t> </a:t>
            </a:r>
            <a:r>
              <a:rPr lang="de-AT" sz="2800" dirty="0"/>
              <a:t>erhöht sich das Risiko auf bis </a:t>
            </a:r>
            <a:r>
              <a:rPr lang="de-AT" sz="2800" b="1" dirty="0"/>
              <a:t>zu 53% </a:t>
            </a:r>
            <a:r>
              <a:rPr lang="de-AT" sz="2800" dirty="0" smtClean="0"/>
              <a:t> </a:t>
            </a:r>
            <a:r>
              <a:rPr lang="de-AT" sz="2800" b="1" dirty="0"/>
              <a:t>auf Intensivstationen bis zu 87 %</a:t>
            </a:r>
            <a:r>
              <a:rPr lang="de-AT" sz="2800" dirty="0"/>
              <a:t> und </a:t>
            </a:r>
            <a:r>
              <a:rPr lang="de-AT" sz="2800" b="1" dirty="0"/>
              <a:t>präterminal nahezu 90 % aller Patienten</a:t>
            </a:r>
            <a:r>
              <a:rPr lang="de-AT" sz="2800" dirty="0"/>
              <a:t>.</a:t>
            </a:r>
          </a:p>
          <a:p>
            <a:pPr eaLnBrk="1" hangingPunct="1">
              <a:lnSpc>
                <a:spcPct val="80000"/>
              </a:lnSpc>
            </a:pPr>
            <a:endParaRPr lang="de-AT" sz="2800" b="1" dirty="0"/>
          </a:p>
          <a:p>
            <a:pPr eaLnBrk="1" hangingPunct="1">
              <a:lnSpc>
                <a:spcPct val="80000"/>
              </a:lnSpc>
            </a:pPr>
            <a:endParaRPr lang="de-AT" sz="2800" b="1" dirty="0" smtClean="0"/>
          </a:p>
        </p:txBody>
      </p:sp>
    </p:spTree>
    <p:extLst>
      <p:ext uri="{BB962C8B-B14F-4D97-AF65-F5344CB8AC3E}">
        <p14:creationId xmlns:p14="http://schemas.microsoft.com/office/powerpoint/2010/main" val="3967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alzheimerhi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488832"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1312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de-AT" dirty="0"/>
              <a:t>Akute Verwirrtheit</a:t>
            </a:r>
          </a:p>
        </p:txBody>
      </p:sp>
      <p:sp>
        <p:nvSpPr>
          <p:cNvPr id="3" name="Inhaltsplatzhalter 2"/>
          <p:cNvSpPr>
            <a:spLocks noGrp="1"/>
          </p:cNvSpPr>
          <p:nvPr>
            <p:ph idx="1"/>
          </p:nvPr>
        </p:nvSpPr>
        <p:spPr>
          <a:xfrm>
            <a:off x="395536" y="1268760"/>
            <a:ext cx="8229600" cy="5328592"/>
          </a:xfrm>
        </p:spPr>
        <p:txBody>
          <a:bodyPr>
            <a:normAutofit fontScale="92500"/>
          </a:bodyPr>
          <a:lstStyle/>
          <a:p>
            <a:pPr lvl="0"/>
            <a:r>
              <a:rPr lang="de-AT" dirty="0"/>
              <a:t>Oft eine körperliche Ursache, die sich in einer psychischen Symptomatik (</a:t>
            </a:r>
            <a:r>
              <a:rPr lang="de-AT" dirty="0">
                <a:solidFill>
                  <a:srgbClr val="FF0000"/>
                </a:solidFill>
              </a:rPr>
              <a:t>Isolation, Inaktivität, zunehmende Immobilität mit den Folgen) </a:t>
            </a:r>
            <a:r>
              <a:rPr lang="de-AT" dirty="0"/>
              <a:t>zeigt. </a:t>
            </a:r>
          </a:p>
          <a:p>
            <a:pPr fontAlgn="base"/>
            <a:r>
              <a:rPr lang="de-AT" b="1" dirty="0"/>
              <a:t>         </a:t>
            </a:r>
            <a:r>
              <a:rPr lang="de-AT" b="1" dirty="0">
                <a:solidFill>
                  <a:srgbClr val="FF0000"/>
                </a:solidFill>
              </a:rPr>
              <a:t>CAVE NOTFALL! Gefährlichkeit der Situation einschätzen. Akute medizinische Ursachen ausschließen. Dringende Abklärung, ob eine Spitalseinweisung notwendig ist</a:t>
            </a:r>
            <a:r>
              <a:rPr lang="de-AT" b="1" dirty="0"/>
              <a:t>.</a:t>
            </a:r>
            <a:endParaRPr lang="de-AT" dirty="0"/>
          </a:p>
          <a:p>
            <a:pPr lvl="0" fontAlgn="base"/>
            <a:r>
              <a:rPr lang="de-AT" b="1" dirty="0"/>
              <a:t>Die akute Verwirrtheit kann </a:t>
            </a:r>
            <a:r>
              <a:rPr lang="de-AT" b="1" u="sng" dirty="0"/>
              <a:t>Demenzunabhängig</a:t>
            </a:r>
            <a:r>
              <a:rPr lang="de-AT" b="1" dirty="0"/>
              <a:t> auftreten , ein </a:t>
            </a:r>
            <a:r>
              <a:rPr lang="de-AT" b="1" u="sng" dirty="0"/>
              <a:t>Demenz-Vorbote</a:t>
            </a:r>
            <a:r>
              <a:rPr lang="de-AT" b="1" dirty="0"/>
              <a:t> oder eine </a:t>
            </a:r>
            <a:r>
              <a:rPr lang="de-AT" b="1" u="sng" dirty="0"/>
              <a:t>Demenz-Begleiterscheinung</a:t>
            </a:r>
            <a:r>
              <a:rPr lang="de-AT" b="1" dirty="0"/>
              <a:t> </a:t>
            </a:r>
            <a:r>
              <a:rPr lang="de-AT" b="1" dirty="0" smtClean="0"/>
              <a:t>sein</a:t>
            </a:r>
            <a:r>
              <a:rPr lang="de-AT" b="1" dirty="0"/>
              <a:t> </a:t>
            </a:r>
            <a:endParaRPr lang="de-AT" dirty="0"/>
          </a:p>
        </p:txBody>
      </p:sp>
    </p:spTree>
    <p:extLst>
      <p:ext uri="{BB962C8B-B14F-4D97-AF65-F5344CB8AC3E}">
        <p14:creationId xmlns:p14="http://schemas.microsoft.com/office/powerpoint/2010/main" val="2669716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Akute Verwirrtheit</a:t>
            </a:r>
          </a:p>
        </p:txBody>
      </p:sp>
      <p:sp>
        <p:nvSpPr>
          <p:cNvPr id="3" name="Inhaltsplatzhalter 2"/>
          <p:cNvSpPr>
            <a:spLocks noGrp="1"/>
          </p:cNvSpPr>
          <p:nvPr>
            <p:ph idx="1"/>
          </p:nvPr>
        </p:nvSpPr>
        <p:spPr/>
        <p:txBody>
          <a:bodyPr>
            <a:normAutofit lnSpcReduction="10000"/>
          </a:bodyPr>
          <a:lstStyle/>
          <a:p>
            <a:pPr>
              <a:lnSpc>
                <a:spcPct val="80000"/>
              </a:lnSpc>
            </a:pPr>
            <a:r>
              <a:rPr lang="de-AT" b="1" dirty="0">
                <a:solidFill>
                  <a:srgbClr val="FF0000"/>
                </a:solidFill>
              </a:rPr>
              <a:t>Körperliche Ursachen</a:t>
            </a:r>
            <a:r>
              <a:rPr lang="de-AT" dirty="0"/>
              <a:t>: Verschlechterte Hirndurchblutung (Arteriosklerose, Herz- Kreislauferkrankungen</a:t>
            </a:r>
            <a:r>
              <a:rPr lang="de-AT" dirty="0" smtClean="0"/>
              <a:t>…), Tia, </a:t>
            </a:r>
            <a:r>
              <a:rPr lang="de-AT" b="1" dirty="0" smtClean="0"/>
              <a:t>Schlaganfall </a:t>
            </a:r>
            <a:r>
              <a:rPr lang="de-AT" dirty="0" smtClean="0"/>
              <a:t>(Apoplexie)</a:t>
            </a:r>
            <a:endParaRPr lang="de-AT" dirty="0"/>
          </a:p>
          <a:p>
            <a:pPr>
              <a:lnSpc>
                <a:spcPct val="80000"/>
              </a:lnSpc>
            </a:pPr>
            <a:r>
              <a:rPr lang="de-AT" dirty="0"/>
              <a:t>Akute Stoffwechselentgleisung (</a:t>
            </a:r>
            <a:r>
              <a:rPr lang="de-AT" b="1" dirty="0"/>
              <a:t>Diabetes, </a:t>
            </a:r>
            <a:r>
              <a:rPr lang="de-AT" dirty="0"/>
              <a:t>Nierenerkrankungen</a:t>
            </a:r>
            <a:r>
              <a:rPr lang="de-AT" dirty="0" smtClean="0"/>
              <a:t>…)</a:t>
            </a:r>
          </a:p>
          <a:p>
            <a:pPr>
              <a:lnSpc>
                <a:spcPct val="80000"/>
              </a:lnSpc>
            </a:pPr>
            <a:endParaRPr lang="de-AT" dirty="0"/>
          </a:p>
          <a:p>
            <a:pPr>
              <a:lnSpc>
                <a:spcPct val="80000"/>
              </a:lnSpc>
            </a:pPr>
            <a:r>
              <a:rPr lang="de-AT" b="1" dirty="0"/>
              <a:t>Schlechter Ernährungszustand, v. a. Flüssigkeitsmangel!!! </a:t>
            </a:r>
            <a:endParaRPr lang="de-AT" b="1" dirty="0" smtClean="0"/>
          </a:p>
          <a:p>
            <a:pPr>
              <a:lnSpc>
                <a:spcPct val="80000"/>
              </a:lnSpc>
            </a:pPr>
            <a:endParaRPr lang="de-AT" dirty="0"/>
          </a:p>
          <a:p>
            <a:pPr>
              <a:lnSpc>
                <a:spcPct val="80000"/>
              </a:lnSpc>
            </a:pPr>
            <a:r>
              <a:rPr lang="de-AT" b="1" dirty="0"/>
              <a:t>Medikamentennebenwirkung</a:t>
            </a:r>
          </a:p>
          <a:p>
            <a:endParaRPr lang="de-AT" dirty="0"/>
          </a:p>
        </p:txBody>
      </p:sp>
    </p:spTree>
    <p:extLst>
      <p:ext uri="{BB962C8B-B14F-4D97-AF65-F5344CB8AC3E}">
        <p14:creationId xmlns:p14="http://schemas.microsoft.com/office/powerpoint/2010/main" val="2969214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71550" y="-171450"/>
            <a:ext cx="7937500" cy="1655763"/>
          </a:xfrm>
        </p:spPr>
        <p:txBody>
          <a:bodyPr/>
          <a:lstStyle/>
          <a:p>
            <a:pPr eaLnBrk="1" hangingPunct="1"/>
            <a:r>
              <a:rPr lang="de-AT" sz="4000" smtClean="0"/>
              <a:t>Akute Verwirrtheit</a:t>
            </a:r>
          </a:p>
        </p:txBody>
      </p:sp>
      <p:sp>
        <p:nvSpPr>
          <p:cNvPr id="70659" name="Rectangle 3"/>
          <p:cNvSpPr>
            <a:spLocks noGrp="1" noChangeArrowheads="1"/>
          </p:cNvSpPr>
          <p:nvPr>
            <p:ph type="body" idx="1"/>
          </p:nvPr>
        </p:nvSpPr>
        <p:spPr>
          <a:xfrm>
            <a:off x="755650" y="1341438"/>
            <a:ext cx="7772400" cy="5111898"/>
          </a:xfrm>
        </p:spPr>
        <p:txBody>
          <a:bodyPr>
            <a:noAutofit/>
          </a:bodyPr>
          <a:lstStyle/>
          <a:p>
            <a:pPr eaLnBrk="1" hangingPunct="1">
              <a:lnSpc>
                <a:spcPct val="80000"/>
              </a:lnSpc>
            </a:pPr>
            <a:r>
              <a:rPr lang="de-AT" sz="2800" dirty="0" smtClean="0"/>
              <a:t>Kann man körperliche Ursachen ausschließen, muss man nach </a:t>
            </a:r>
            <a:r>
              <a:rPr lang="de-AT" sz="2800" b="1" dirty="0" smtClean="0">
                <a:solidFill>
                  <a:srgbClr val="FF0000"/>
                </a:solidFill>
              </a:rPr>
              <a:t>psychischen oder sozialen </a:t>
            </a:r>
            <a:r>
              <a:rPr lang="de-AT" sz="2800" dirty="0" smtClean="0"/>
              <a:t>Ursachen suchen.</a:t>
            </a:r>
          </a:p>
          <a:p>
            <a:pPr eaLnBrk="1" hangingPunct="1">
              <a:lnSpc>
                <a:spcPct val="80000"/>
              </a:lnSpc>
            </a:pPr>
            <a:r>
              <a:rPr lang="de-AT" sz="2800" b="1" dirty="0" smtClean="0">
                <a:solidFill>
                  <a:srgbClr val="FF0000"/>
                </a:solidFill>
              </a:rPr>
              <a:t>Mögliche psychische oder soziale Ursachen</a:t>
            </a:r>
            <a:r>
              <a:rPr lang="de-AT" sz="2800" b="1" dirty="0" smtClean="0"/>
              <a:t>:</a:t>
            </a:r>
            <a:r>
              <a:rPr lang="de-AT" sz="2800" dirty="0" smtClean="0"/>
              <a:t> Konflikte, nicht bewältigte Verluste, Ängste, Umgebungswechsel…</a:t>
            </a:r>
          </a:p>
          <a:p>
            <a:pPr>
              <a:lnSpc>
                <a:spcPct val="80000"/>
              </a:lnSpc>
            </a:pPr>
            <a:r>
              <a:rPr lang="de-AT" sz="2800" b="1" dirty="0" smtClean="0"/>
              <a:t>Häufigste </a:t>
            </a:r>
            <a:r>
              <a:rPr lang="de-AT" sz="2800" b="1" dirty="0"/>
              <a:t>Ursachen der akuten Verwirrtheit: </a:t>
            </a:r>
          </a:p>
          <a:p>
            <a:pPr>
              <a:lnSpc>
                <a:spcPct val="80000"/>
              </a:lnSpc>
            </a:pPr>
            <a:r>
              <a:rPr lang="de-AT" sz="2800"/>
              <a:t>akute </a:t>
            </a:r>
            <a:r>
              <a:rPr lang="de-AT" sz="2800" smtClean="0"/>
              <a:t>Infektionen/Fieber </a:t>
            </a:r>
            <a:endParaRPr lang="de-AT" sz="2800" dirty="0"/>
          </a:p>
          <a:p>
            <a:pPr>
              <a:lnSpc>
                <a:spcPct val="80000"/>
              </a:lnSpc>
            </a:pPr>
            <a:r>
              <a:rPr lang="de-AT" sz="2800" dirty="0" err="1"/>
              <a:t>Exikose</a:t>
            </a:r>
            <a:r>
              <a:rPr lang="de-AT" sz="2800" dirty="0"/>
              <a:t> </a:t>
            </a:r>
          </a:p>
          <a:p>
            <a:pPr>
              <a:lnSpc>
                <a:spcPct val="80000"/>
              </a:lnSpc>
            </a:pPr>
            <a:r>
              <a:rPr lang="de-AT" sz="2800" dirty="0"/>
              <a:t>zentralnervöse Erkrankungen </a:t>
            </a:r>
          </a:p>
          <a:p>
            <a:pPr>
              <a:lnSpc>
                <a:spcPct val="80000"/>
              </a:lnSpc>
            </a:pPr>
            <a:r>
              <a:rPr lang="de-AT" sz="2800" dirty="0"/>
              <a:t>interne Erkrankungen (kardiovaskulär) </a:t>
            </a:r>
          </a:p>
          <a:p>
            <a:pPr>
              <a:lnSpc>
                <a:spcPct val="80000"/>
              </a:lnSpc>
            </a:pPr>
            <a:r>
              <a:rPr lang="de-AT" sz="2800" dirty="0"/>
              <a:t>toxisch (Medikamente, Alkohol, Drogen) </a:t>
            </a:r>
          </a:p>
          <a:p>
            <a:pPr eaLnBrk="1" hangingPunct="1">
              <a:lnSpc>
                <a:spcPct val="80000"/>
              </a:lnSpc>
            </a:pPr>
            <a:endParaRPr lang="de-AT" sz="2800" dirty="0" smtClean="0"/>
          </a:p>
        </p:txBody>
      </p:sp>
    </p:spTree>
    <p:extLst>
      <p:ext uri="{BB962C8B-B14F-4D97-AF65-F5344CB8AC3E}">
        <p14:creationId xmlns:p14="http://schemas.microsoft.com/office/powerpoint/2010/main" val="4182402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80000"/>
              </a:lnSpc>
            </a:pPr>
            <a:r>
              <a:rPr lang="de-AT" b="1" dirty="0"/>
              <a:t>Risikofaktoren: </a:t>
            </a:r>
          </a:p>
        </p:txBody>
      </p:sp>
      <p:sp>
        <p:nvSpPr>
          <p:cNvPr id="3" name="Inhaltsplatzhalter 2"/>
          <p:cNvSpPr>
            <a:spLocks noGrp="1"/>
          </p:cNvSpPr>
          <p:nvPr>
            <p:ph idx="1"/>
          </p:nvPr>
        </p:nvSpPr>
        <p:spPr/>
        <p:txBody>
          <a:bodyPr>
            <a:normAutofit fontScale="70000" lnSpcReduction="20000"/>
          </a:bodyPr>
          <a:lstStyle/>
          <a:p>
            <a:r>
              <a:rPr lang="de-AT" b="1" dirty="0"/>
              <a:t>Besonders gefährdet: </a:t>
            </a:r>
            <a:endParaRPr lang="de-AT" dirty="0"/>
          </a:p>
          <a:p>
            <a:r>
              <a:rPr lang="de-AT" b="1" dirty="0"/>
              <a:t> </a:t>
            </a:r>
            <a:endParaRPr lang="de-AT" dirty="0"/>
          </a:p>
          <a:p>
            <a:r>
              <a:rPr lang="de-AT" dirty="0"/>
              <a:t>Über 80 jährige</a:t>
            </a:r>
          </a:p>
          <a:p>
            <a:r>
              <a:rPr lang="de-AT" dirty="0"/>
              <a:t>Wenig soziale Kontakte</a:t>
            </a:r>
          </a:p>
          <a:p>
            <a:r>
              <a:rPr lang="de-AT" dirty="0"/>
              <a:t>Verluste</a:t>
            </a:r>
          </a:p>
          <a:p>
            <a:r>
              <a:rPr lang="de-AT" dirty="0"/>
              <a:t>Schmerz-</a:t>
            </a:r>
            <a:r>
              <a:rPr lang="de-AT" dirty="0" err="1"/>
              <a:t>Beruhigungs</a:t>
            </a:r>
            <a:r>
              <a:rPr lang="de-AT" dirty="0"/>
              <a:t> - oder Schlafmitteleinahme</a:t>
            </a:r>
          </a:p>
          <a:p>
            <a:r>
              <a:rPr lang="de-AT" dirty="0"/>
              <a:t>Plötzliche Änderung der Lebenssituation</a:t>
            </a:r>
          </a:p>
          <a:p>
            <a:r>
              <a:rPr lang="de-AT" dirty="0"/>
              <a:t>Ängstlichkeit</a:t>
            </a:r>
          </a:p>
          <a:p>
            <a:r>
              <a:rPr lang="de-AT" dirty="0"/>
              <a:t>Tagsüber schläft, nachts wenig</a:t>
            </a:r>
          </a:p>
          <a:p>
            <a:r>
              <a:rPr lang="de-AT" dirty="0"/>
              <a:t>Einschränkung der Mobilität, </a:t>
            </a:r>
            <a:r>
              <a:rPr lang="de-AT" dirty="0" err="1"/>
              <a:t>Seh</a:t>
            </a:r>
            <a:r>
              <a:rPr lang="de-AT" dirty="0"/>
              <a:t> oder Hörfähigkeit</a:t>
            </a:r>
          </a:p>
          <a:p>
            <a:r>
              <a:rPr lang="de-AT" dirty="0"/>
              <a:t>Inkontinenz</a:t>
            </a:r>
          </a:p>
          <a:p>
            <a:r>
              <a:rPr lang="de-AT" dirty="0"/>
              <a:t>Harnkatheter</a:t>
            </a:r>
          </a:p>
          <a:p>
            <a:r>
              <a:rPr lang="de-AT" dirty="0"/>
              <a:t>Körperliches oder seelisches Trauma</a:t>
            </a:r>
          </a:p>
          <a:p>
            <a:endParaRPr lang="de-AT" dirty="0"/>
          </a:p>
          <a:p>
            <a:endParaRPr lang="de-AT" dirty="0"/>
          </a:p>
        </p:txBody>
      </p:sp>
    </p:spTree>
    <p:extLst>
      <p:ext uri="{BB962C8B-B14F-4D97-AF65-F5344CB8AC3E}">
        <p14:creationId xmlns:p14="http://schemas.microsoft.com/office/powerpoint/2010/main" val="3560585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7544" y="116632"/>
            <a:ext cx="8229600" cy="994122"/>
          </a:xfrm>
        </p:spPr>
        <p:txBody>
          <a:bodyPr>
            <a:normAutofit/>
          </a:bodyPr>
          <a:lstStyle/>
          <a:p>
            <a:pPr eaLnBrk="1" hangingPunct="1"/>
            <a:r>
              <a:rPr lang="de-AT" sz="3600" dirty="0" smtClean="0"/>
              <a:t>Akute Verwirrtheit vs. Demenz</a:t>
            </a:r>
          </a:p>
        </p:txBody>
      </p:sp>
      <p:sp>
        <p:nvSpPr>
          <p:cNvPr id="71683" name="Rectangle 3"/>
          <p:cNvSpPr>
            <a:spLocks noGrp="1" noChangeArrowheads="1"/>
          </p:cNvSpPr>
          <p:nvPr>
            <p:ph type="body" idx="1"/>
          </p:nvPr>
        </p:nvSpPr>
        <p:spPr>
          <a:xfrm>
            <a:off x="611560" y="980728"/>
            <a:ext cx="8229600" cy="5544616"/>
          </a:xfrm>
        </p:spPr>
        <p:txBody>
          <a:bodyPr>
            <a:normAutofit/>
          </a:bodyPr>
          <a:lstStyle/>
          <a:p>
            <a:pPr algn="ctr" eaLnBrk="1" hangingPunct="1">
              <a:lnSpc>
                <a:spcPct val="80000"/>
              </a:lnSpc>
            </a:pPr>
            <a:r>
              <a:rPr lang="de-AT" sz="2400" b="1" dirty="0" smtClean="0"/>
              <a:t>Akute Verwirrtheit (Delir)</a:t>
            </a:r>
          </a:p>
          <a:p>
            <a:pPr algn="ctr" eaLnBrk="1" hangingPunct="1">
              <a:lnSpc>
                <a:spcPct val="80000"/>
              </a:lnSpc>
            </a:pPr>
            <a:endParaRPr lang="de-AT" sz="1800" b="1" dirty="0" smtClean="0"/>
          </a:p>
          <a:p>
            <a:pPr eaLnBrk="1" hangingPunct="1">
              <a:lnSpc>
                <a:spcPct val="80000"/>
              </a:lnSpc>
            </a:pPr>
            <a:r>
              <a:rPr lang="de-AT" b="1" dirty="0" smtClean="0">
                <a:solidFill>
                  <a:srgbClr val="FF0000"/>
                </a:solidFill>
              </a:rPr>
              <a:t>Klinische Symptome</a:t>
            </a:r>
            <a:r>
              <a:rPr lang="de-AT" dirty="0" smtClean="0">
                <a:solidFill>
                  <a:srgbClr val="FF0000"/>
                </a:solidFill>
              </a:rPr>
              <a:t>: </a:t>
            </a:r>
          </a:p>
          <a:p>
            <a:pPr eaLnBrk="1" hangingPunct="1">
              <a:lnSpc>
                <a:spcPct val="80000"/>
              </a:lnSpc>
            </a:pPr>
            <a:r>
              <a:rPr lang="de-AT" b="1" dirty="0" smtClean="0"/>
              <a:t>Bewusstseinstrübung</a:t>
            </a:r>
            <a:r>
              <a:rPr lang="de-AT" dirty="0" smtClean="0"/>
              <a:t> ( eingeschränkte Wahrnehmung und Aufmerksamkeit) </a:t>
            </a:r>
          </a:p>
          <a:p>
            <a:pPr eaLnBrk="1" hangingPunct="1">
              <a:lnSpc>
                <a:spcPct val="80000"/>
              </a:lnSpc>
            </a:pPr>
            <a:r>
              <a:rPr lang="de-AT" b="1" dirty="0" smtClean="0"/>
              <a:t>Halluzinationen,</a:t>
            </a:r>
            <a:r>
              <a:rPr lang="de-AT" dirty="0" smtClean="0"/>
              <a:t> meist </a:t>
            </a:r>
            <a:r>
              <a:rPr lang="de-AT" dirty="0" smtClean="0">
                <a:solidFill>
                  <a:srgbClr val="FF0000"/>
                </a:solidFill>
              </a:rPr>
              <a:t>optisch</a:t>
            </a:r>
            <a:r>
              <a:rPr lang="de-AT" dirty="0" smtClean="0"/>
              <a:t>, Angst, Misstrauen, Aggression </a:t>
            </a:r>
          </a:p>
          <a:p>
            <a:pPr eaLnBrk="1" hangingPunct="1">
              <a:lnSpc>
                <a:spcPct val="80000"/>
              </a:lnSpc>
            </a:pPr>
            <a:r>
              <a:rPr lang="de-AT" dirty="0" smtClean="0"/>
              <a:t>meist paranoide </a:t>
            </a:r>
            <a:r>
              <a:rPr lang="de-AT" b="1" dirty="0" smtClean="0"/>
              <a:t>Wahnideen</a:t>
            </a:r>
            <a:r>
              <a:rPr lang="de-AT" dirty="0" smtClean="0"/>
              <a:t> (oft Verfolgungs- und Vergiftungsideen mit Ablehnung von Hilfe, Nahrungsverweigerung) </a:t>
            </a:r>
          </a:p>
          <a:p>
            <a:pPr eaLnBrk="1" hangingPunct="1">
              <a:lnSpc>
                <a:spcPct val="80000"/>
              </a:lnSpc>
            </a:pPr>
            <a:r>
              <a:rPr lang="de-AT" dirty="0" smtClean="0"/>
              <a:t>motorische </a:t>
            </a:r>
            <a:r>
              <a:rPr lang="de-AT" b="1" dirty="0" smtClean="0"/>
              <a:t>Unruhe</a:t>
            </a:r>
            <a:r>
              <a:rPr lang="de-AT" dirty="0" smtClean="0"/>
              <a:t> </a:t>
            </a:r>
          </a:p>
        </p:txBody>
      </p:sp>
    </p:spTree>
    <p:extLst>
      <p:ext uri="{BB962C8B-B14F-4D97-AF65-F5344CB8AC3E}">
        <p14:creationId xmlns:p14="http://schemas.microsoft.com/office/powerpoint/2010/main" val="3114469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1143000"/>
          </a:xfrm>
        </p:spPr>
        <p:txBody>
          <a:bodyPr>
            <a:normAutofit fontScale="90000"/>
          </a:bodyPr>
          <a:lstStyle/>
          <a:p>
            <a:r>
              <a:rPr lang="de-AT" b="1" dirty="0"/>
              <a:t>Formen des Delirs</a:t>
            </a:r>
            <a:r>
              <a:rPr lang="de-AT" dirty="0"/>
              <a:t/>
            </a:r>
            <a:br>
              <a:rPr lang="de-AT" dirty="0"/>
            </a:br>
            <a:endParaRPr lang="de-AT" dirty="0"/>
          </a:p>
        </p:txBody>
      </p:sp>
      <p:sp>
        <p:nvSpPr>
          <p:cNvPr id="3" name="Inhaltsplatzhalter 2"/>
          <p:cNvSpPr>
            <a:spLocks noGrp="1"/>
          </p:cNvSpPr>
          <p:nvPr>
            <p:ph idx="1"/>
          </p:nvPr>
        </p:nvSpPr>
        <p:spPr>
          <a:xfrm>
            <a:off x="251520" y="908720"/>
            <a:ext cx="8229600" cy="5472608"/>
          </a:xfrm>
        </p:spPr>
        <p:txBody>
          <a:bodyPr>
            <a:normAutofit fontScale="85000" lnSpcReduction="20000"/>
          </a:bodyPr>
          <a:lstStyle/>
          <a:p>
            <a:r>
              <a:rPr lang="de-AT" b="1" dirty="0"/>
              <a:t> </a:t>
            </a:r>
            <a:endParaRPr lang="de-AT" dirty="0">
              <a:solidFill>
                <a:srgbClr val="FF0000"/>
              </a:solidFill>
            </a:endParaRPr>
          </a:p>
          <a:p>
            <a:r>
              <a:rPr lang="de-AT" b="1" dirty="0">
                <a:solidFill>
                  <a:srgbClr val="FF0000"/>
                </a:solidFill>
              </a:rPr>
              <a:t>Hyperaktives Delir: </a:t>
            </a:r>
            <a:endParaRPr lang="de-AT" dirty="0">
              <a:solidFill>
                <a:srgbClr val="FF0000"/>
              </a:solidFill>
            </a:endParaRPr>
          </a:p>
          <a:p>
            <a:r>
              <a:rPr lang="de-AT" b="1" dirty="0"/>
              <a:t>Kennzeichen : </a:t>
            </a:r>
            <a:r>
              <a:rPr lang="de-AT" dirty="0"/>
              <a:t>Psychomotorische Unruhe</a:t>
            </a:r>
          </a:p>
          <a:p>
            <a:r>
              <a:rPr lang="de-AT" b="1" dirty="0"/>
              <a:t>                            </a:t>
            </a:r>
            <a:r>
              <a:rPr lang="de-AT" dirty="0"/>
              <a:t>Lautes Halluzinieren</a:t>
            </a:r>
          </a:p>
          <a:p>
            <a:r>
              <a:rPr lang="de-AT" dirty="0"/>
              <a:t>                          Angst</a:t>
            </a:r>
          </a:p>
          <a:p>
            <a:r>
              <a:rPr lang="de-AT" dirty="0"/>
              <a:t>                         Schwitzen, Zittern, Herzrasen, </a:t>
            </a:r>
            <a:r>
              <a:rPr lang="de-AT" dirty="0" smtClean="0"/>
              <a:t>     Bluthochdruck</a:t>
            </a:r>
            <a:endParaRPr lang="de-AT" dirty="0"/>
          </a:p>
          <a:p>
            <a:r>
              <a:rPr lang="de-AT" dirty="0"/>
              <a:t> </a:t>
            </a:r>
          </a:p>
          <a:p>
            <a:r>
              <a:rPr lang="de-AT" b="1" dirty="0">
                <a:solidFill>
                  <a:srgbClr val="FF0000"/>
                </a:solidFill>
              </a:rPr>
              <a:t>Hypoaktives Delir: </a:t>
            </a:r>
            <a:endParaRPr lang="de-AT" dirty="0">
              <a:solidFill>
                <a:srgbClr val="FF0000"/>
              </a:solidFill>
            </a:endParaRPr>
          </a:p>
          <a:p>
            <a:r>
              <a:rPr lang="de-AT" dirty="0"/>
              <a:t>Scheinbare Bewegungsarmut</a:t>
            </a:r>
          </a:p>
          <a:p>
            <a:r>
              <a:rPr lang="de-AT" dirty="0"/>
              <a:t>Nimmt keinen Kontakt zu Besuchern auf</a:t>
            </a:r>
          </a:p>
          <a:p>
            <a:r>
              <a:rPr lang="de-AT" dirty="0"/>
              <a:t>Halluzinationen und Desorientiertheit werden erst durch genaueres Befragen deutlich</a:t>
            </a:r>
          </a:p>
          <a:p>
            <a:endParaRPr lang="de-AT" dirty="0"/>
          </a:p>
        </p:txBody>
      </p:sp>
    </p:spTree>
    <p:extLst>
      <p:ext uri="{BB962C8B-B14F-4D97-AF65-F5344CB8AC3E}">
        <p14:creationId xmlns:p14="http://schemas.microsoft.com/office/powerpoint/2010/main" val="21841763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Akute Verwirrtheit</a:t>
            </a:r>
          </a:p>
        </p:txBody>
      </p:sp>
      <p:sp>
        <p:nvSpPr>
          <p:cNvPr id="3" name="Inhaltsplatzhalter 2"/>
          <p:cNvSpPr>
            <a:spLocks noGrp="1"/>
          </p:cNvSpPr>
          <p:nvPr>
            <p:ph idx="1"/>
          </p:nvPr>
        </p:nvSpPr>
        <p:spPr/>
        <p:txBody>
          <a:bodyPr>
            <a:normAutofit lnSpcReduction="10000"/>
          </a:bodyPr>
          <a:lstStyle/>
          <a:p>
            <a:pPr>
              <a:lnSpc>
                <a:spcPct val="80000"/>
              </a:lnSpc>
            </a:pPr>
            <a:r>
              <a:rPr lang="de-AT" u="sng" dirty="0">
                <a:solidFill>
                  <a:srgbClr val="FF0000"/>
                </a:solidFill>
              </a:rPr>
              <a:t>Vorbeugung einer akuten Verwirrtheit</a:t>
            </a:r>
            <a:r>
              <a:rPr lang="de-AT" u="sng" dirty="0"/>
              <a:t>:</a:t>
            </a:r>
            <a:r>
              <a:rPr lang="de-AT" dirty="0"/>
              <a:t> </a:t>
            </a:r>
          </a:p>
          <a:p>
            <a:pPr>
              <a:lnSpc>
                <a:spcPct val="80000"/>
              </a:lnSpc>
            </a:pPr>
            <a:r>
              <a:rPr lang="de-AT" dirty="0"/>
              <a:t>Ausreichend Nährstoffe und Flüssigkeit. Bauliche Gegebenheiten und der Umgang der Pflegepersonen (selbständigkeitsfördernd vs. </a:t>
            </a:r>
            <a:r>
              <a:rPr lang="de-AT" dirty="0" err="1"/>
              <a:t>Unselbstständigkeitsfördernd</a:t>
            </a:r>
            <a:r>
              <a:rPr lang="de-AT" dirty="0"/>
              <a:t>) spielen ein Rolle. </a:t>
            </a:r>
          </a:p>
          <a:p>
            <a:pPr>
              <a:lnSpc>
                <a:spcPct val="80000"/>
              </a:lnSpc>
            </a:pPr>
            <a:r>
              <a:rPr lang="de-AT" dirty="0" smtClean="0"/>
              <a:t>Mobilisation, Vermeidung von Schlaf- und Flüssigkeitsmangel und Mangelernährung. Beseitigung von Kommunikationshindernissen  (Brille, Hörgerät,...). Menschliche Zuwendung und Familienbesuche, Bezugspersonen. An erster Stelle steht die Suche nach der Ursache. </a:t>
            </a:r>
          </a:p>
          <a:p>
            <a:pPr>
              <a:lnSpc>
                <a:spcPct val="80000"/>
              </a:lnSpc>
            </a:pPr>
            <a:endParaRPr lang="de-AT" dirty="0" smtClean="0"/>
          </a:p>
          <a:p>
            <a:pPr>
              <a:lnSpc>
                <a:spcPct val="80000"/>
              </a:lnSpc>
            </a:pPr>
            <a:endParaRPr lang="de-AT" dirty="0"/>
          </a:p>
          <a:p>
            <a:endParaRPr lang="de-AT" dirty="0"/>
          </a:p>
        </p:txBody>
      </p:sp>
    </p:spTree>
    <p:extLst>
      <p:ext uri="{BB962C8B-B14F-4D97-AF65-F5344CB8AC3E}">
        <p14:creationId xmlns:p14="http://schemas.microsoft.com/office/powerpoint/2010/main" val="1922054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7544" y="116632"/>
            <a:ext cx="8229600" cy="1143000"/>
          </a:xfrm>
        </p:spPr>
        <p:txBody>
          <a:bodyPr/>
          <a:lstStyle/>
          <a:p>
            <a:pPr eaLnBrk="1" hangingPunct="1"/>
            <a:r>
              <a:rPr lang="de-AT" dirty="0" smtClean="0"/>
              <a:t>Akute Verwirrtheit vs. Demenz</a:t>
            </a:r>
          </a:p>
        </p:txBody>
      </p:sp>
      <p:sp>
        <p:nvSpPr>
          <p:cNvPr id="73731" name="Rectangle 3"/>
          <p:cNvSpPr>
            <a:spLocks noGrp="1" noChangeArrowheads="1"/>
          </p:cNvSpPr>
          <p:nvPr>
            <p:ph type="body" sz="half" idx="1"/>
          </p:nvPr>
        </p:nvSpPr>
        <p:spPr>
          <a:xfrm>
            <a:off x="457200" y="1484784"/>
            <a:ext cx="4038600" cy="4641379"/>
          </a:xfrm>
        </p:spPr>
        <p:txBody>
          <a:bodyPr>
            <a:normAutofit lnSpcReduction="10000"/>
          </a:bodyPr>
          <a:lstStyle/>
          <a:p>
            <a:pPr eaLnBrk="1" hangingPunct="1">
              <a:lnSpc>
                <a:spcPct val="80000"/>
              </a:lnSpc>
            </a:pPr>
            <a:r>
              <a:rPr lang="de-AT" b="1" dirty="0" smtClean="0"/>
              <a:t>Delir</a:t>
            </a:r>
            <a:r>
              <a:rPr lang="de-AT" sz="2000" b="1" dirty="0" smtClean="0"/>
              <a:t>                                 </a:t>
            </a:r>
            <a:r>
              <a:rPr lang="de-AT" sz="2400" b="1" dirty="0" smtClean="0"/>
              <a:t>                                                                   </a:t>
            </a:r>
            <a:r>
              <a:rPr lang="de-AT" sz="2400" dirty="0" smtClean="0"/>
              <a:t>                                                                                               </a:t>
            </a:r>
            <a:r>
              <a:rPr lang="de-AT" sz="2400" b="1" dirty="0" smtClean="0">
                <a:cs typeface="Arial" charset="0"/>
              </a:rPr>
              <a:t>► </a:t>
            </a:r>
            <a:r>
              <a:rPr lang="de-AT" sz="2400" b="1" dirty="0" smtClean="0">
                <a:solidFill>
                  <a:srgbClr val="FF0000"/>
                </a:solidFill>
              </a:rPr>
              <a:t>akuter Beginn                           </a:t>
            </a:r>
            <a:r>
              <a:rPr lang="de-AT" sz="2400" dirty="0" smtClean="0">
                <a:cs typeface="Arial" charset="0"/>
              </a:rPr>
              <a:t>► </a:t>
            </a:r>
            <a:r>
              <a:rPr lang="de-AT" sz="2400" dirty="0" smtClean="0"/>
              <a:t>in der Regel </a:t>
            </a:r>
            <a:r>
              <a:rPr lang="de-AT" sz="2400" b="1" dirty="0" smtClean="0"/>
              <a:t>reversibel </a:t>
            </a:r>
            <a:r>
              <a:rPr lang="de-AT" sz="2400" dirty="0" smtClean="0"/>
              <a:t>              </a:t>
            </a:r>
            <a:r>
              <a:rPr lang="de-AT" sz="2400" dirty="0" smtClean="0">
                <a:cs typeface="Arial" charset="0"/>
              </a:rPr>
              <a:t>► </a:t>
            </a:r>
            <a:r>
              <a:rPr lang="de-AT" sz="2400" b="1" dirty="0" smtClean="0"/>
              <a:t>sofortige Desorientiertheit                           </a:t>
            </a:r>
            <a:r>
              <a:rPr lang="de-AT" sz="2400" dirty="0" smtClean="0">
                <a:cs typeface="Arial" charset="0"/>
              </a:rPr>
              <a:t>► </a:t>
            </a:r>
            <a:r>
              <a:rPr lang="de-AT" sz="2400" dirty="0" smtClean="0"/>
              <a:t>Ätiologie feststellbar,      </a:t>
            </a:r>
          </a:p>
          <a:p>
            <a:pPr eaLnBrk="1" hangingPunct="1">
              <a:lnSpc>
                <a:spcPct val="80000"/>
              </a:lnSpc>
            </a:pPr>
            <a:r>
              <a:rPr lang="de-AT" sz="2400" dirty="0" smtClean="0">
                <a:cs typeface="Arial" charset="0"/>
              </a:rPr>
              <a:t>► </a:t>
            </a:r>
            <a:r>
              <a:rPr lang="de-AT" sz="2400" b="1" dirty="0" smtClean="0">
                <a:cs typeface="Arial" charset="0"/>
              </a:rPr>
              <a:t>B</a:t>
            </a:r>
            <a:r>
              <a:rPr lang="de-AT" sz="2400" b="1" dirty="0" smtClean="0"/>
              <a:t>ewusstseins-    </a:t>
            </a:r>
            <a:r>
              <a:rPr lang="de-AT" sz="2400" b="1" dirty="0" err="1" smtClean="0"/>
              <a:t>veränderungen</a:t>
            </a:r>
            <a:r>
              <a:rPr lang="de-AT" sz="2400" b="1" dirty="0" smtClean="0"/>
              <a:t>               </a:t>
            </a:r>
          </a:p>
          <a:p>
            <a:pPr eaLnBrk="1" hangingPunct="1">
              <a:lnSpc>
                <a:spcPct val="80000"/>
              </a:lnSpc>
            </a:pPr>
            <a:r>
              <a:rPr lang="de-AT" sz="2400" dirty="0" smtClean="0">
                <a:cs typeface="Arial" charset="0"/>
              </a:rPr>
              <a:t>► </a:t>
            </a:r>
            <a:r>
              <a:rPr lang="de-AT" sz="2400" dirty="0" smtClean="0"/>
              <a:t>Konzentrationsstörungen</a:t>
            </a:r>
          </a:p>
          <a:p>
            <a:pPr eaLnBrk="1" hangingPunct="1">
              <a:lnSpc>
                <a:spcPct val="80000"/>
              </a:lnSpc>
            </a:pPr>
            <a:endParaRPr lang="de-AT" sz="2400" dirty="0" smtClean="0"/>
          </a:p>
          <a:p>
            <a:pPr eaLnBrk="1" hangingPunct="1">
              <a:lnSpc>
                <a:spcPct val="80000"/>
              </a:lnSpc>
            </a:pPr>
            <a:r>
              <a:rPr lang="de-AT" sz="2400" dirty="0" smtClean="0">
                <a:cs typeface="Arial" charset="0"/>
              </a:rPr>
              <a:t>► </a:t>
            </a:r>
            <a:r>
              <a:rPr lang="de-AT" sz="2400" dirty="0" smtClean="0"/>
              <a:t>gestörter Schlaf – 	Wachrhythmus   </a:t>
            </a:r>
          </a:p>
          <a:p>
            <a:pPr eaLnBrk="1" hangingPunct="1">
              <a:lnSpc>
                <a:spcPct val="80000"/>
              </a:lnSpc>
            </a:pPr>
            <a:r>
              <a:rPr lang="de-AT" sz="2400" dirty="0"/>
              <a:t> </a:t>
            </a:r>
            <a:r>
              <a:rPr lang="de-AT" sz="2400" dirty="0" smtClean="0"/>
              <a:t>                                                          </a:t>
            </a:r>
            <a:r>
              <a:rPr lang="de-AT" sz="2400" dirty="0" smtClean="0">
                <a:cs typeface="Arial" charset="0"/>
              </a:rPr>
              <a:t>► </a:t>
            </a:r>
            <a:r>
              <a:rPr lang="de-AT" sz="2400" dirty="0" smtClean="0"/>
              <a:t>psychomotorische Störungen</a:t>
            </a:r>
          </a:p>
        </p:txBody>
      </p:sp>
      <p:sp>
        <p:nvSpPr>
          <p:cNvPr id="73732" name="Rectangle 4"/>
          <p:cNvSpPr>
            <a:spLocks noGrp="1" noChangeArrowheads="1"/>
          </p:cNvSpPr>
          <p:nvPr>
            <p:ph type="body" sz="half" idx="2"/>
          </p:nvPr>
        </p:nvSpPr>
        <p:spPr>
          <a:xfrm>
            <a:off x="4648200" y="1412776"/>
            <a:ext cx="4038600" cy="4713387"/>
          </a:xfrm>
        </p:spPr>
        <p:txBody>
          <a:bodyPr>
            <a:normAutofit lnSpcReduction="10000"/>
          </a:bodyPr>
          <a:lstStyle/>
          <a:p>
            <a:pPr>
              <a:lnSpc>
                <a:spcPct val="80000"/>
              </a:lnSpc>
            </a:pPr>
            <a:r>
              <a:rPr lang="de-AT" sz="2400" b="1" dirty="0" smtClean="0"/>
              <a:t>Demenz </a:t>
            </a:r>
          </a:p>
          <a:p>
            <a:pPr>
              <a:lnSpc>
                <a:spcPct val="80000"/>
              </a:lnSpc>
            </a:pPr>
            <a:r>
              <a:rPr lang="de-AT" sz="2400" b="1" dirty="0" smtClean="0">
                <a:solidFill>
                  <a:srgbClr val="FF0000"/>
                </a:solidFill>
              </a:rPr>
              <a:t>schleichender Beginn                    </a:t>
            </a:r>
            <a:r>
              <a:rPr lang="de-AT" sz="2400" b="1" dirty="0" smtClean="0">
                <a:solidFill>
                  <a:srgbClr val="FF0000"/>
                </a:solidFill>
                <a:cs typeface="Arial" charset="0"/>
              </a:rPr>
              <a:t> </a:t>
            </a:r>
            <a:r>
              <a:rPr lang="de-AT" sz="2400" b="1" dirty="0" smtClean="0"/>
              <a:t>chronisch</a:t>
            </a:r>
            <a:r>
              <a:rPr lang="de-AT" sz="2400" dirty="0" smtClean="0"/>
              <a:t> progressiver Verlauf irreversibel                                  </a:t>
            </a:r>
            <a:r>
              <a:rPr lang="de-AT" sz="2400" dirty="0" smtClean="0">
                <a:cs typeface="Arial" charset="0"/>
              </a:rPr>
              <a:t> </a:t>
            </a:r>
            <a:r>
              <a:rPr lang="de-AT" sz="2400" b="1" dirty="0" smtClean="0"/>
              <a:t>Desorientiertheit im Krankheitsverlauf</a:t>
            </a:r>
            <a:r>
              <a:rPr lang="de-AT" sz="2400" dirty="0" smtClean="0"/>
              <a:t>, somatisch gesund                                           Bewusstseinsstörungen erst terminal                                          Konzentrationsstörungen im Verlauf                                    gestörter Schlaf –Wachrhythmus psychomotorische Störungen im Krankheitsverlauf</a:t>
            </a:r>
          </a:p>
        </p:txBody>
      </p:sp>
    </p:spTree>
    <p:extLst>
      <p:ext uri="{BB962C8B-B14F-4D97-AF65-F5344CB8AC3E}">
        <p14:creationId xmlns:p14="http://schemas.microsoft.com/office/powerpoint/2010/main" val="3740945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429"/>
            <a:ext cx="97200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089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978636550-bewegungsspi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764704"/>
            <a:ext cx="6192688" cy="526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5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Gehirn eines Gesunden (links) und eines Alzheimer-Kranken: Falsch gefaltete Eiweiße verteilen sich im gesamten Gew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71500"/>
            <a:ext cx="727280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8331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11560" y="-171400"/>
            <a:ext cx="8229600" cy="1124744"/>
          </a:xfrm>
        </p:spPr>
        <p:txBody>
          <a:bodyPr>
            <a:normAutofit/>
          </a:bodyPr>
          <a:lstStyle/>
          <a:p>
            <a:pPr eaLnBrk="1" hangingPunct="1"/>
            <a:r>
              <a:rPr lang="de-AT" sz="3600" dirty="0" smtClean="0"/>
              <a:t>Wahn im Alter</a:t>
            </a:r>
          </a:p>
        </p:txBody>
      </p:sp>
      <p:sp>
        <p:nvSpPr>
          <p:cNvPr id="75779" name="Rectangle 3"/>
          <p:cNvSpPr>
            <a:spLocks noGrp="1" noChangeArrowheads="1"/>
          </p:cNvSpPr>
          <p:nvPr>
            <p:ph type="body" idx="1"/>
          </p:nvPr>
        </p:nvSpPr>
        <p:spPr>
          <a:xfrm>
            <a:off x="467544" y="836712"/>
            <a:ext cx="8229600" cy="5390059"/>
          </a:xfrm>
        </p:spPr>
        <p:txBody>
          <a:bodyPr>
            <a:noAutofit/>
          </a:bodyPr>
          <a:lstStyle/>
          <a:p>
            <a:pPr eaLnBrk="1" hangingPunct="1">
              <a:lnSpc>
                <a:spcPct val="80000"/>
              </a:lnSpc>
            </a:pPr>
            <a:r>
              <a:rPr lang="de-DE" sz="2400" dirty="0" smtClean="0">
                <a:solidFill>
                  <a:srgbClr val="FF0000"/>
                </a:solidFill>
              </a:rPr>
              <a:t>Wahnidee:</a:t>
            </a:r>
            <a:r>
              <a:rPr lang="de-DE" sz="2400" dirty="0" smtClean="0"/>
              <a:t> Gedanken oder Urteile , die inhaltlich eindeutig falsch sind, Betroffener ist von deren Richtigkeit absolut überzeugt </a:t>
            </a:r>
            <a:r>
              <a:rPr lang="de-DE" sz="2400" dirty="0" smtClean="0">
                <a:sym typeface="Wingdings" pitchFamily="2" charset="2"/>
              </a:rPr>
              <a:t></a:t>
            </a:r>
            <a:r>
              <a:rPr lang="de-DE" sz="2400" dirty="0" smtClean="0"/>
              <a:t> </a:t>
            </a:r>
            <a:r>
              <a:rPr lang="de-DE" sz="2400" dirty="0" smtClean="0">
                <a:solidFill>
                  <a:srgbClr val="FF0000"/>
                </a:solidFill>
              </a:rPr>
              <a:t>Wahngewissheit. </a:t>
            </a:r>
          </a:p>
          <a:p>
            <a:pPr eaLnBrk="1" hangingPunct="1">
              <a:lnSpc>
                <a:spcPct val="80000"/>
              </a:lnSpc>
            </a:pPr>
            <a:endParaRPr lang="de-DE" sz="2400" b="1" dirty="0" smtClean="0"/>
          </a:p>
          <a:p>
            <a:pPr eaLnBrk="1" hangingPunct="1">
              <a:lnSpc>
                <a:spcPct val="80000"/>
              </a:lnSpc>
            </a:pPr>
            <a:r>
              <a:rPr lang="de-DE" sz="2400" b="1" dirty="0" smtClean="0"/>
              <a:t>Entstehungsbedingungen:</a:t>
            </a:r>
            <a:endParaRPr lang="de-DE" sz="2400" dirty="0" smtClean="0"/>
          </a:p>
          <a:p>
            <a:pPr eaLnBrk="1" hangingPunct="1">
              <a:lnSpc>
                <a:spcPct val="80000"/>
              </a:lnSpc>
            </a:pPr>
            <a:r>
              <a:rPr lang="de-DE" sz="2400" b="1" dirty="0" smtClean="0"/>
              <a:t>Beziehung zwischen Wahninhalten, Lebensgeschichte und Alter!</a:t>
            </a:r>
          </a:p>
          <a:p>
            <a:pPr eaLnBrk="1" hangingPunct="1">
              <a:lnSpc>
                <a:spcPct val="80000"/>
              </a:lnSpc>
            </a:pPr>
            <a:r>
              <a:rPr lang="de-DE" sz="2400" dirty="0" smtClean="0"/>
              <a:t>Wahnhafte Störung bildet sich in der Regel etwa ab dem mittleren oder späten Erwachsenenalter aus, kann aber auch im Alter erstmals auftreten. </a:t>
            </a:r>
            <a:r>
              <a:rPr lang="de-DE" sz="2400" b="1" dirty="0" smtClean="0"/>
              <a:t>Wahnideen im Alter sind ganz besonders geprägt von Vorstellungen, die sich in irgendeiner Weise auf eine Beeinträchtigung der Person beziehen: Verfolgung, Vergiftung, Bestehlung, Verarmung, Vernichtung</a:t>
            </a:r>
            <a:r>
              <a:rPr lang="de-DE" sz="2400" dirty="0" smtClean="0"/>
              <a:t> usw.</a:t>
            </a:r>
          </a:p>
        </p:txBody>
      </p:sp>
    </p:spTree>
    <p:extLst>
      <p:ext uri="{BB962C8B-B14F-4D97-AF65-F5344CB8AC3E}">
        <p14:creationId xmlns:p14="http://schemas.microsoft.com/office/powerpoint/2010/main" val="38564277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Wahn im Alter</a:t>
            </a:r>
          </a:p>
        </p:txBody>
      </p:sp>
      <p:sp>
        <p:nvSpPr>
          <p:cNvPr id="3" name="Inhaltsplatzhalter 2"/>
          <p:cNvSpPr>
            <a:spLocks noGrp="1"/>
          </p:cNvSpPr>
          <p:nvPr>
            <p:ph idx="1"/>
          </p:nvPr>
        </p:nvSpPr>
        <p:spPr/>
        <p:txBody>
          <a:bodyPr/>
          <a:lstStyle/>
          <a:p>
            <a:r>
              <a:rPr lang="de-DE" dirty="0"/>
              <a:t>Die Entstehung ist oft aufgrund der Lebensgeschichte des betroffenen Menschen nachvollziehbar. Häufig finden sich Schicksale von Verfolgung </a:t>
            </a:r>
            <a:r>
              <a:rPr lang="de-DE" b="1" dirty="0"/>
              <a:t>(NS – Zeit</a:t>
            </a:r>
            <a:r>
              <a:rPr lang="de-DE" dirty="0"/>
              <a:t>) oder die wiederholte Erfahrung, abgeschoben worden zu sein, unerwünscht </a:t>
            </a:r>
            <a:r>
              <a:rPr lang="de-DE" b="1" dirty="0"/>
              <a:t>(Heimkinder) </a:t>
            </a:r>
            <a:r>
              <a:rPr lang="de-DE" dirty="0"/>
              <a:t>oder bedroht </a:t>
            </a:r>
            <a:r>
              <a:rPr lang="de-DE" b="1" dirty="0"/>
              <a:t>(Angehörige/r einer verfolgten Minderheit, z.B. Homosexualität</a:t>
            </a:r>
            <a:r>
              <a:rPr lang="de-DE" dirty="0"/>
              <a:t>) gewesen zu sein. </a:t>
            </a:r>
            <a:endParaRPr lang="de-AT" b="1" dirty="0"/>
          </a:p>
          <a:p>
            <a:endParaRPr lang="de-AT" dirty="0"/>
          </a:p>
        </p:txBody>
      </p:sp>
    </p:spTree>
    <p:extLst>
      <p:ext uri="{BB962C8B-B14F-4D97-AF65-F5344CB8AC3E}">
        <p14:creationId xmlns:p14="http://schemas.microsoft.com/office/powerpoint/2010/main" val="22314226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778098"/>
          </a:xfrm>
        </p:spPr>
        <p:txBody>
          <a:bodyPr/>
          <a:lstStyle/>
          <a:p>
            <a:r>
              <a:rPr lang="de-AT" dirty="0"/>
              <a:t>Wahn im Alter</a:t>
            </a:r>
          </a:p>
        </p:txBody>
      </p:sp>
      <p:sp>
        <p:nvSpPr>
          <p:cNvPr id="3" name="Inhaltsplatzhalter 2"/>
          <p:cNvSpPr>
            <a:spLocks noGrp="1"/>
          </p:cNvSpPr>
          <p:nvPr>
            <p:ph idx="1"/>
          </p:nvPr>
        </p:nvSpPr>
        <p:spPr>
          <a:xfrm>
            <a:off x="457200" y="1052736"/>
            <a:ext cx="8229600" cy="5073427"/>
          </a:xfrm>
        </p:spPr>
        <p:txBody>
          <a:bodyPr>
            <a:normAutofit fontScale="77500" lnSpcReduction="20000"/>
          </a:bodyPr>
          <a:lstStyle/>
          <a:p>
            <a:pPr>
              <a:lnSpc>
                <a:spcPct val="80000"/>
              </a:lnSpc>
            </a:pPr>
            <a:endParaRPr lang="de-DE" dirty="0" smtClean="0"/>
          </a:p>
          <a:p>
            <a:pPr>
              <a:lnSpc>
                <a:spcPct val="80000"/>
              </a:lnSpc>
            </a:pPr>
            <a:r>
              <a:rPr lang="de-DE" sz="3400" b="1" dirty="0" smtClean="0"/>
              <a:t>Eher introvertierte, isoliert </a:t>
            </a:r>
            <a:r>
              <a:rPr lang="de-DE" sz="3400" b="1" dirty="0"/>
              <a:t>und zurückgezogen </a:t>
            </a:r>
            <a:r>
              <a:rPr lang="de-DE" sz="3400" b="1" dirty="0" smtClean="0"/>
              <a:t>lebende Menschen, oft Eigenwilligkeit</a:t>
            </a:r>
            <a:r>
              <a:rPr lang="de-DE" sz="3400" b="1" dirty="0"/>
              <a:t>, Verschrobenheit oder </a:t>
            </a:r>
            <a:r>
              <a:rPr lang="de-DE" sz="3400" b="1" dirty="0" err="1" smtClean="0"/>
              <a:t>Eigenbrödelei</a:t>
            </a:r>
            <a:r>
              <a:rPr lang="de-DE" sz="3400" dirty="0" smtClean="0"/>
              <a:t>.</a:t>
            </a:r>
          </a:p>
          <a:p>
            <a:pPr>
              <a:lnSpc>
                <a:spcPct val="80000"/>
              </a:lnSpc>
            </a:pPr>
            <a:endParaRPr lang="de-DE" sz="3400" dirty="0"/>
          </a:p>
          <a:p>
            <a:pPr>
              <a:lnSpc>
                <a:spcPct val="80000"/>
              </a:lnSpc>
            </a:pPr>
            <a:r>
              <a:rPr lang="de-DE" sz="3400" b="1" dirty="0" smtClean="0"/>
              <a:t>Fühlt </a:t>
            </a:r>
            <a:r>
              <a:rPr lang="de-DE" sz="3400" b="1" dirty="0"/>
              <a:t>sich nun im Alter isoliert, bedroht, eingeengt, weiß sich dagegen nicht zu </a:t>
            </a:r>
            <a:r>
              <a:rPr lang="de-DE" sz="3400" b="1" dirty="0" smtClean="0"/>
              <a:t>wehren - Bedürfnis </a:t>
            </a:r>
            <a:r>
              <a:rPr lang="de-DE" sz="3400" b="1" dirty="0"/>
              <a:t>nach Erklärung des </a:t>
            </a:r>
            <a:r>
              <a:rPr lang="de-DE" sz="3400" b="1" dirty="0" err="1" smtClean="0"/>
              <a:t>Bedrohtseins</a:t>
            </a:r>
            <a:r>
              <a:rPr lang="de-DE" sz="3400" b="1" dirty="0" smtClean="0"/>
              <a:t>.</a:t>
            </a:r>
            <a:endParaRPr lang="de-DE" sz="3400" dirty="0"/>
          </a:p>
          <a:p>
            <a:pPr>
              <a:lnSpc>
                <a:spcPct val="80000"/>
              </a:lnSpc>
            </a:pPr>
            <a:r>
              <a:rPr lang="de-DE" sz="3400" b="1" dirty="0" smtClean="0"/>
              <a:t>Innere </a:t>
            </a:r>
            <a:r>
              <a:rPr lang="de-DE" sz="3400" b="1" dirty="0"/>
              <a:t>Verarbeitung (</a:t>
            </a:r>
            <a:r>
              <a:rPr lang="de-DE" sz="3400" b="1" dirty="0">
                <a:sym typeface="Wingdings" pitchFamily="2" charset="2"/>
              </a:rPr>
              <a:t></a:t>
            </a:r>
            <a:r>
              <a:rPr lang="de-DE" sz="3400" b="1" dirty="0"/>
              <a:t> Adaption)</a:t>
            </a:r>
            <a:r>
              <a:rPr lang="de-DE" sz="3400" dirty="0"/>
              <a:t> versagt , vermeintliche Ursache in der Außenwelt  </a:t>
            </a:r>
            <a:r>
              <a:rPr lang="de-DE" sz="3400" b="1" dirty="0"/>
              <a:t>– psychoreaktiver Alterswahn</a:t>
            </a:r>
            <a:r>
              <a:rPr lang="de-DE" sz="3400" b="1" dirty="0" smtClean="0"/>
              <a:t>.</a:t>
            </a:r>
          </a:p>
          <a:p>
            <a:pPr>
              <a:lnSpc>
                <a:spcPct val="80000"/>
              </a:lnSpc>
            </a:pPr>
            <a:endParaRPr lang="de-AT" sz="3400" b="1" dirty="0"/>
          </a:p>
          <a:p>
            <a:pPr>
              <a:lnSpc>
                <a:spcPct val="80000"/>
              </a:lnSpc>
            </a:pPr>
            <a:r>
              <a:rPr lang="de-DE" sz="3400" b="1" dirty="0"/>
              <a:t>Korrektes pflegerisches Verhalten gegenüber wahnkranken Menschen</a:t>
            </a:r>
            <a:endParaRPr lang="de-DE" sz="3400" dirty="0"/>
          </a:p>
          <a:p>
            <a:pPr>
              <a:lnSpc>
                <a:spcPct val="80000"/>
              </a:lnSpc>
            </a:pPr>
            <a:r>
              <a:rPr lang="de-DE" sz="3400" dirty="0"/>
              <a:t>Wahnideen sind therapeutisch schwer zugänglich, sofern sie nicht Symptom einer anderen Krankheit, z.B. </a:t>
            </a:r>
            <a:r>
              <a:rPr lang="de-DE" sz="3400" b="1" dirty="0"/>
              <a:t>Altersdepression</a:t>
            </a:r>
            <a:r>
              <a:rPr lang="de-DE" sz="3400" dirty="0"/>
              <a:t> sind. </a:t>
            </a:r>
            <a:endParaRPr lang="de-AT" sz="3400" dirty="0"/>
          </a:p>
        </p:txBody>
      </p:sp>
    </p:spTree>
    <p:extLst>
      <p:ext uri="{BB962C8B-B14F-4D97-AF65-F5344CB8AC3E}">
        <p14:creationId xmlns:p14="http://schemas.microsoft.com/office/powerpoint/2010/main" val="42430265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778098"/>
          </a:xfrm>
        </p:spPr>
        <p:txBody>
          <a:bodyPr>
            <a:normAutofit/>
          </a:bodyPr>
          <a:lstStyle/>
          <a:p>
            <a:pPr eaLnBrk="1" hangingPunct="1"/>
            <a:r>
              <a:rPr lang="de-AT" sz="3200" dirty="0" smtClean="0"/>
              <a:t>Wahn im Alter</a:t>
            </a:r>
          </a:p>
        </p:txBody>
      </p:sp>
      <p:sp>
        <p:nvSpPr>
          <p:cNvPr id="76803" name="Rectangle 3"/>
          <p:cNvSpPr>
            <a:spLocks noGrp="1" noChangeArrowheads="1"/>
          </p:cNvSpPr>
          <p:nvPr>
            <p:ph type="body" idx="1"/>
          </p:nvPr>
        </p:nvSpPr>
        <p:spPr>
          <a:xfrm>
            <a:off x="457200" y="980728"/>
            <a:ext cx="8229600" cy="5400600"/>
          </a:xfrm>
        </p:spPr>
        <p:txBody>
          <a:bodyPr>
            <a:normAutofit/>
          </a:bodyPr>
          <a:lstStyle/>
          <a:p>
            <a:pPr eaLnBrk="1" hangingPunct="1">
              <a:lnSpc>
                <a:spcPct val="80000"/>
              </a:lnSpc>
            </a:pPr>
            <a:r>
              <a:rPr lang="de-DE" sz="2400" dirty="0" smtClean="0"/>
              <a:t> </a:t>
            </a:r>
            <a:r>
              <a:rPr lang="de-DE" sz="2400" b="1" dirty="0" smtClean="0"/>
              <a:t>Am Beginn steht die Beziehungsklärung: </a:t>
            </a:r>
          </a:p>
          <a:p>
            <a:pPr eaLnBrk="1" hangingPunct="1">
              <a:lnSpc>
                <a:spcPct val="80000"/>
              </a:lnSpc>
            </a:pPr>
            <a:endParaRPr lang="de-DE" sz="2400" dirty="0" smtClean="0"/>
          </a:p>
          <a:p>
            <a:pPr eaLnBrk="1" hangingPunct="1">
              <a:lnSpc>
                <a:spcPct val="80000"/>
              </a:lnSpc>
            </a:pPr>
            <a:r>
              <a:rPr lang="de-DE" sz="2400" dirty="0" smtClean="0"/>
              <a:t>Welche Gefühle löst der/die Wahnkranke in mir aus? Macht er/sie mich ängstlich, ratlos,  ärgerlich? Reagiere ich mit einer Du-Aussage „Sie sind doch krank!“.                                                                          </a:t>
            </a:r>
          </a:p>
          <a:p>
            <a:pPr eaLnBrk="1" hangingPunct="1">
              <a:lnSpc>
                <a:spcPct val="80000"/>
              </a:lnSpc>
            </a:pPr>
            <a:r>
              <a:rPr lang="de-DE" sz="2400" dirty="0" smtClean="0"/>
              <a:t>Wahnkranke bleiben bewusstseinsklar, ihre Kommunikationsfähigkeit ungestört!</a:t>
            </a:r>
          </a:p>
          <a:p>
            <a:pPr eaLnBrk="1" hangingPunct="1">
              <a:lnSpc>
                <a:spcPct val="80000"/>
              </a:lnSpc>
            </a:pPr>
            <a:r>
              <a:rPr lang="de-DE" sz="2400" dirty="0" smtClean="0"/>
              <a:t>Herstellen eines vertrauensvollen Kontaktes </a:t>
            </a:r>
            <a:r>
              <a:rPr lang="de-DE" sz="2400" dirty="0" smtClean="0">
                <a:sym typeface="Wingdings"/>
              </a:rPr>
              <a:t></a:t>
            </a:r>
            <a:r>
              <a:rPr lang="de-DE" sz="2400" dirty="0" smtClean="0"/>
              <a:t> Basis der weiteren Pflege und Betreuung. „Kann ich also echt, aufrichtig und stimmig bleiben, obwohl ich sein/ihre Worte für Unsinn halte?“</a:t>
            </a:r>
          </a:p>
          <a:p>
            <a:pPr eaLnBrk="1" hangingPunct="1">
              <a:lnSpc>
                <a:spcPct val="80000"/>
              </a:lnSpc>
            </a:pPr>
            <a:endParaRPr lang="de-DE" sz="2400" dirty="0" smtClean="0"/>
          </a:p>
          <a:p>
            <a:pPr eaLnBrk="1" hangingPunct="1">
              <a:lnSpc>
                <a:spcPct val="80000"/>
              </a:lnSpc>
            </a:pPr>
            <a:r>
              <a:rPr lang="de-DE" sz="2400" b="1" dirty="0" smtClean="0"/>
              <a:t>Einfühlendes Verstehen</a:t>
            </a:r>
            <a:endParaRPr lang="de-DE" sz="2400" dirty="0" smtClean="0"/>
          </a:p>
          <a:p>
            <a:pPr eaLnBrk="1" hangingPunct="1">
              <a:lnSpc>
                <a:spcPct val="80000"/>
              </a:lnSpc>
            </a:pPr>
            <a:r>
              <a:rPr lang="de-DE" sz="2400" dirty="0" smtClean="0"/>
              <a:t>Ernst nehmen, ihm sagen, dass sie ihn in seiner/ihrer Situation verstehen. </a:t>
            </a:r>
          </a:p>
        </p:txBody>
      </p:sp>
    </p:spTree>
    <p:extLst>
      <p:ext uri="{BB962C8B-B14F-4D97-AF65-F5344CB8AC3E}">
        <p14:creationId xmlns:p14="http://schemas.microsoft.com/office/powerpoint/2010/main" val="1602423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Wahn im Alter</a:t>
            </a:r>
          </a:p>
        </p:txBody>
      </p:sp>
      <p:sp>
        <p:nvSpPr>
          <p:cNvPr id="3" name="Inhaltsplatzhalter 2"/>
          <p:cNvSpPr>
            <a:spLocks noGrp="1"/>
          </p:cNvSpPr>
          <p:nvPr>
            <p:ph idx="1"/>
          </p:nvPr>
        </p:nvSpPr>
        <p:spPr/>
        <p:txBody>
          <a:bodyPr>
            <a:normAutofit lnSpcReduction="10000"/>
          </a:bodyPr>
          <a:lstStyle/>
          <a:p>
            <a:pPr>
              <a:lnSpc>
                <a:spcPct val="80000"/>
              </a:lnSpc>
            </a:pPr>
            <a:r>
              <a:rPr lang="de-DE" b="1" dirty="0"/>
              <a:t>Beispiel:</a:t>
            </a:r>
            <a:endParaRPr lang="de-DE" i="1" dirty="0"/>
          </a:p>
          <a:p>
            <a:pPr>
              <a:lnSpc>
                <a:spcPct val="80000"/>
              </a:lnSpc>
            </a:pPr>
            <a:r>
              <a:rPr lang="de-DE" i="1" dirty="0"/>
              <a:t>„Ich kann mir nicht vorstellen, dass Sie von Strahlen durchbohrt werden, aber für Sie muss das eine schreckliche Qual sein!“</a:t>
            </a:r>
          </a:p>
          <a:p>
            <a:pPr>
              <a:lnSpc>
                <a:spcPct val="80000"/>
              </a:lnSpc>
            </a:pPr>
            <a:r>
              <a:rPr lang="de-DE" dirty="0"/>
              <a:t>Wahnideen können nicht korrigiert oder ausgeredet werden, man darf aber nicht „den Wahn mitmachen“. Erweckt </a:t>
            </a:r>
            <a:r>
              <a:rPr lang="de-DE" b="1" dirty="0"/>
              <a:t>Misstraue</a:t>
            </a:r>
            <a:r>
              <a:rPr lang="de-DE" dirty="0"/>
              <a:t>n und verfestigt die Wahnüberzeugung. </a:t>
            </a:r>
            <a:r>
              <a:rPr lang="de-DE" b="1" dirty="0"/>
              <a:t>Beruhigungsargumente wie „Diese Ideen vergehen wieder“, verleugnen seine kranken Anteile.</a:t>
            </a:r>
          </a:p>
          <a:p>
            <a:pPr>
              <a:lnSpc>
                <a:spcPct val="80000"/>
              </a:lnSpc>
            </a:pPr>
            <a:endParaRPr lang="de-AT" b="1" dirty="0"/>
          </a:p>
          <a:p>
            <a:endParaRPr lang="de-AT" dirty="0"/>
          </a:p>
        </p:txBody>
      </p:sp>
    </p:spTree>
    <p:extLst>
      <p:ext uri="{BB962C8B-B14F-4D97-AF65-F5344CB8AC3E}">
        <p14:creationId xmlns:p14="http://schemas.microsoft.com/office/powerpoint/2010/main" val="14389619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468313" y="44450"/>
            <a:ext cx="8229600" cy="1008063"/>
          </a:xfrm>
        </p:spPr>
        <p:txBody>
          <a:bodyPr/>
          <a:lstStyle/>
          <a:p>
            <a:r>
              <a:rPr lang="de-AT" smtClean="0"/>
              <a:t>Wahn im Alter/Entstehung</a:t>
            </a:r>
          </a:p>
        </p:txBody>
      </p:sp>
      <p:sp>
        <p:nvSpPr>
          <p:cNvPr id="77827" name="Inhaltsplatzhalter 2"/>
          <p:cNvSpPr>
            <a:spLocks noGrp="1"/>
          </p:cNvSpPr>
          <p:nvPr>
            <p:ph idx="1"/>
          </p:nvPr>
        </p:nvSpPr>
        <p:spPr>
          <a:xfrm>
            <a:off x="395288" y="1196975"/>
            <a:ext cx="8229600" cy="4968875"/>
          </a:xfrm>
        </p:spPr>
        <p:txBody>
          <a:bodyPr>
            <a:normAutofit/>
          </a:bodyPr>
          <a:lstStyle/>
          <a:p>
            <a:r>
              <a:rPr lang="de-AT" sz="3600" b="1" i="1" dirty="0" smtClean="0"/>
              <a:t>Anfälligkeit</a:t>
            </a:r>
          </a:p>
          <a:p>
            <a:r>
              <a:rPr lang="de-AT" sz="3600" b="1" i="1" dirty="0" smtClean="0"/>
              <a:t>(Veranlagung, Persönlichkeit,</a:t>
            </a:r>
          </a:p>
          <a:p>
            <a:r>
              <a:rPr lang="de-AT" sz="3600" b="1" i="1" dirty="0" smtClean="0"/>
              <a:t>Umweltbedingungen, körperliche</a:t>
            </a:r>
          </a:p>
          <a:p>
            <a:r>
              <a:rPr lang="de-AT" sz="3600" b="1" i="1" dirty="0" smtClean="0"/>
              <a:t>Verfassung)+</a:t>
            </a:r>
          </a:p>
          <a:p>
            <a:r>
              <a:rPr lang="de-AT" sz="3600" b="1" i="1" dirty="0" smtClean="0"/>
              <a:t>Stressoren</a:t>
            </a:r>
          </a:p>
          <a:p>
            <a:r>
              <a:rPr lang="de-AT" sz="3600" b="1" i="1" dirty="0" smtClean="0"/>
              <a:t>(akute Krisen oder Auslöser)</a:t>
            </a:r>
          </a:p>
          <a:p>
            <a:r>
              <a:rPr lang="de-AT" sz="3600" b="1" i="1" dirty="0" smtClean="0"/>
              <a:t>Misstrauen und/oder paranoide Störung</a:t>
            </a:r>
            <a:endParaRPr lang="de-AT" sz="3600" dirty="0" smtClean="0"/>
          </a:p>
        </p:txBody>
      </p:sp>
    </p:spTree>
    <p:extLst>
      <p:ext uri="{BB962C8B-B14F-4D97-AF65-F5344CB8AC3E}">
        <p14:creationId xmlns:p14="http://schemas.microsoft.com/office/powerpoint/2010/main" val="40372289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normAutofit fontScale="90000"/>
          </a:bodyPr>
          <a:lstStyle/>
          <a:p>
            <a:r>
              <a:rPr lang="de-AT" sz="2400" b="1" smtClean="0"/>
              <a:t>Beispiele häufiger Äußerungen bei</a:t>
            </a:r>
            <a:r>
              <a:rPr lang="de-AT" sz="2400" smtClean="0"/>
              <a:t/>
            </a:r>
            <a:br>
              <a:rPr lang="de-AT" sz="2400" smtClean="0"/>
            </a:br>
            <a:r>
              <a:rPr lang="de-AT" sz="2400" b="1" smtClean="0"/>
              <a:t>wahnkranken älteren Menschen</a:t>
            </a:r>
            <a:r>
              <a:rPr lang="de-AT" sz="2400" smtClean="0"/>
              <a:t/>
            </a:r>
            <a:br>
              <a:rPr lang="de-AT" sz="2400" smtClean="0"/>
            </a:br>
            <a:endParaRPr lang="de-AT" sz="2400" smtClean="0"/>
          </a:p>
        </p:txBody>
      </p:sp>
      <p:sp>
        <p:nvSpPr>
          <p:cNvPr id="78851" name="Inhaltsplatzhalter 2"/>
          <p:cNvSpPr>
            <a:spLocks noGrp="1"/>
          </p:cNvSpPr>
          <p:nvPr>
            <p:ph idx="1"/>
          </p:nvPr>
        </p:nvSpPr>
        <p:spPr>
          <a:xfrm>
            <a:off x="457200" y="1268412"/>
            <a:ext cx="8229600" cy="5256931"/>
          </a:xfrm>
        </p:spPr>
        <p:txBody>
          <a:bodyPr>
            <a:normAutofit/>
          </a:bodyPr>
          <a:lstStyle/>
          <a:p>
            <a:r>
              <a:rPr lang="de-AT" dirty="0" smtClean="0"/>
              <a:t>"</a:t>
            </a:r>
            <a:r>
              <a:rPr lang="de-AT" sz="1800" dirty="0" smtClean="0"/>
              <a:t>Sie verschwören sich gegen mich!"</a:t>
            </a:r>
          </a:p>
          <a:p>
            <a:r>
              <a:rPr lang="de-AT" sz="1800" dirty="0" smtClean="0"/>
              <a:t>"Sie beobachten mich!"</a:t>
            </a:r>
          </a:p>
          <a:p>
            <a:r>
              <a:rPr lang="de-AT" sz="1800" dirty="0" smtClean="0"/>
              <a:t>"Meine Kinder wollen mich ins Heim abschieben und haben es</a:t>
            </a:r>
          </a:p>
          <a:p>
            <a:r>
              <a:rPr lang="de-AT" sz="1800" dirty="0" smtClean="0"/>
              <a:t>auf meine Wohnung abgesehen!"</a:t>
            </a:r>
          </a:p>
          <a:p>
            <a:r>
              <a:rPr lang="de-AT" sz="1800" dirty="0" smtClean="0"/>
              <a:t>"Der Nachbar von nebenan belästigt mich durch Strahlen,</a:t>
            </a:r>
          </a:p>
          <a:p>
            <a:r>
              <a:rPr lang="de-AT" sz="1800" dirty="0" smtClean="0"/>
              <a:t>Lärm oder verschiedene Geräte!"</a:t>
            </a:r>
          </a:p>
          <a:p>
            <a:r>
              <a:rPr lang="de-AT" sz="1800" dirty="0" smtClean="0"/>
              <a:t>"Der Geheimdienst/die Sekte verfolgt mich!"</a:t>
            </a:r>
          </a:p>
          <a:p>
            <a:r>
              <a:rPr lang="de-AT" sz="1800" dirty="0" smtClean="0"/>
              <a:t>"Sie vergiften mein Essen!"</a:t>
            </a:r>
          </a:p>
          <a:p>
            <a:r>
              <a:rPr lang="de-AT" sz="1800" dirty="0" smtClean="0"/>
              <a:t>"Meine Haushaltshilfe bestiehlt mich!"</a:t>
            </a:r>
          </a:p>
          <a:p>
            <a:r>
              <a:rPr lang="de-AT" sz="1800" dirty="0" smtClean="0"/>
              <a:t>"Ich muss ständig auf meinen Partner aufpassen, damit er</a:t>
            </a:r>
          </a:p>
          <a:p>
            <a:r>
              <a:rPr lang="de-AT" sz="1800" dirty="0" smtClean="0"/>
              <a:t>mich nicht betrügt!"</a:t>
            </a:r>
          </a:p>
          <a:p>
            <a:r>
              <a:rPr lang="de-AT" sz="1800" dirty="0" smtClean="0"/>
              <a:t>"Der Pfarrer hat mich sexuell belästigt!"</a:t>
            </a:r>
          </a:p>
          <a:p>
            <a:r>
              <a:rPr lang="de-AT" sz="1800" dirty="0" smtClean="0"/>
              <a:t>"Ich kann die Welt retten!"</a:t>
            </a:r>
          </a:p>
          <a:p>
            <a:r>
              <a:rPr lang="de-AT" sz="1800" dirty="0" smtClean="0"/>
              <a:t>"Ich muss verarmen und verhungern!„ </a:t>
            </a:r>
          </a:p>
          <a:p>
            <a:endParaRPr lang="de-AT" sz="1800" dirty="0" smtClean="0"/>
          </a:p>
        </p:txBody>
      </p:sp>
    </p:spTree>
    <p:extLst>
      <p:ext uri="{BB962C8B-B14F-4D97-AF65-F5344CB8AC3E}">
        <p14:creationId xmlns:p14="http://schemas.microsoft.com/office/powerpoint/2010/main" val="4028523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0"/>
            <a:ext cx="8229600" cy="946150"/>
          </a:xfrm>
        </p:spPr>
        <p:txBody>
          <a:bodyPr>
            <a:normAutofit fontScale="90000"/>
          </a:bodyPr>
          <a:lstStyle/>
          <a:p>
            <a:pPr eaLnBrk="1" hangingPunct="1"/>
            <a:r>
              <a:rPr lang="de-AT" sz="1800" b="1" dirty="0" smtClean="0"/>
              <a:t/>
            </a:r>
            <a:br>
              <a:rPr lang="de-AT" sz="1800" b="1" dirty="0" smtClean="0"/>
            </a:br>
            <a:r>
              <a:rPr lang="de-AT" sz="1800" b="1" dirty="0" smtClean="0"/>
              <a:t/>
            </a:r>
            <a:br>
              <a:rPr lang="de-AT" sz="1800" b="1" dirty="0" smtClean="0"/>
            </a:br>
            <a:r>
              <a:rPr lang="de-AT" sz="2700" b="1" dirty="0" smtClean="0"/>
              <a:t>Krankheiten die häufig mit Wahninhalten einhergehen</a:t>
            </a:r>
            <a:r>
              <a:rPr lang="de-AT" dirty="0" smtClean="0"/>
              <a:t/>
            </a:r>
            <a:br>
              <a:rPr lang="de-AT" dirty="0" smtClean="0"/>
            </a:br>
            <a:endParaRPr lang="de-AT" dirty="0" smtClean="0"/>
          </a:p>
        </p:txBody>
      </p:sp>
      <p:sp>
        <p:nvSpPr>
          <p:cNvPr id="79875" name="Rectangle 3"/>
          <p:cNvSpPr>
            <a:spLocks noGrp="1" noChangeArrowheads="1"/>
          </p:cNvSpPr>
          <p:nvPr>
            <p:ph type="body" idx="1"/>
          </p:nvPr>
        </p:nvSpPr>
        <p:spPr>
          <a:xfrm>
            <a:off x="539750" y="908050"/>
            <a:ext cx="8147050" cy="5473700"/>
          </a:xfrm>
        </p:spPr>
        <p:txBody>
          <a:bodyPr>
            <a:noAutofit/>
          </a:bodyPr>
          <a:lstStyle/>
          <a:p>
            <a:r>
              <a:rPr lang="de-AT" sz="2400" b="1" i="1" u="sng" dirty="0" smtClean="0">
                <a:solidFill>
                  <a:srgbClr val="FF0000"/>
                </a:solidFill>
              </a:rPr>
              <a:t>Wahn als selbständiges Krankheitsbild</a:t>
            </a:r>
            <a:r>
              <a:rPr lang="de-AT" sz="2400" i="1" u="sng" dirty="0" smtClean="0"/>
              <a:t>:</a:t>
            </a:r>
            <a:r>
              <a:rPr lang="de-AT" sz="2400" dirty="0" smtClean="0"/>
              <a:t> Keine bizarren Wahninhalte, könnten Wirklichkeit sein.</a:t>
            </a:r>
          </a:p>
          <a:p>
            <a:r>
              <a:rPr lang="de-AT" sz="2400" dirty="0" smtClean="0"/>
              <a:t>z.B. Kontaktmangelparanoia (Isolation)</a:t>
            </a:r>
          </a:p>
          <a:p>
            <a:endParaRPr lang="de-AT" sz="2400" dirty="0"/>
          </a:p>
          <a:p>
            <a:r>
              <a:rPr lang="de-AT" sz="2400" i="1" u="sng" dirty="0" smtClean="0"/>
              <a:t>Wahn bei </a:t>
            </a:r>
            <a:r>
              <a:rPr lang="de-AT" sz="2400" b="1" i="1" u="sng" dirty="0" smtClean="0">
                <a:solidFill>
                  <a:srgbClr val="FF0000"/>
                </a:solidFill>
              </a:rPr>
              <a:t>Schizophrenie </a:t>
            </a:r>
          </a:p>
          <a:p>
            <a:endParaRPr lang="de-AT" sz="2400" i="1" u="sng" dirty="0" smtClean="0"/>
          </a:p>
          <a:p>
            <a:r>
              <a:rPr lang="de-AT" sz="2400" i="1" u="sng" dirty="0" smtClean="0"/>
              <a:t>Wahn bei </a:t>
            </a:r>
            <a:r>
              <a:rPr lang="de-AT" sz="2400" b="1" i="1" u="sng" dirty="0" smtClean="0">
                <a:solidFill>
                  <a:srgbClr val="FF0000"/>
                </a:solidFill>
              </a:rPr>
              <a:t>Demenz</a:t>
            </a:r>
          </a:p>
          <a:p>
            <a:endParaRPr lang="de-AT" sz="2400" dirty="0" smtClean="0"/>
          </a:p>
          <a:p>
            <a:r>
              <a:rPr lang="de-AT" sz="2400" i="1" u="sng" dirty="0" smtClean="0"/>
              <a:t>Wahn bei </a:t>
            </a:r>
            <a:r>
              <a:rPr lang="de-AT" sz="2400" b="1" i="1" u="sng" dirty="0" smtClean="0">
                <a:solidFill>
                  <a:srgbClr val="FF0000"/>
                </a:solidFill>
              </a:rPr>
              <a:t>Substanzmissbrauch</a:t>
            </a:r>
            <a:r>
              <a:rPr lang="de-AT" sz="2400" b="1" i="1" dirty="0" smtClean="0">
                <a:solidFill>
                  <a:srgbClr val="FF0000"/>
                </a:solidFill>
              </a:rPr>
              <a:t> </a:t>
            </a:r>
            <a:endParaRPr lang="de-AT" sz="2400" b="1" dirty="0" smtClean="0">
              <a:solidFill>
                <a:srgbClr val="FF0000"/>
              </a:solidFill>
            </a:endParaRPr>
          </a:p>
          <a:p>
            <a:endParaRPr lang="de-AT" sz="2400" i="1" u="sng" dirty="0" smtClean="0"/>
          </a:p>
          <a:p>
            <a:r>
              <a:rPr lang="de-AT" sz="2400" i="1" u="sng" dirty="0" smtClean="0"/>
              <a:t>Wahn bei </a:t>
            </a:r>
            <a:r>
              <a:rPr lang="de-AT" sz="2400" b="1" i="1" u="sng" dirty="0" smtClean="0">
                <a:solidFill>
                  <a:srgbClr val="FF0000"/>
                </a:solidFill>
              </a:rPr>
              <a:t>Störung der Sinnesorgane</a:t>
            </a:r>
            <a:r>
              <a:rPr lang="de-AT" sz="2400" b="1" i="1" dirty="0" smtClean="0">
                <a:solidFill>
                  <a:srgbClr val="FF0000"/>
                </a:solidFill>
              </a:rPr>
              <a:t> </a:t>
            </a:r>
            <a:endParaRPr lang="de-AT" sz="2400" b="1" dirty="0" smtClean="0">
              <a:solidFill>
                <a:srgbClr val="FF0000"/>
              </a:solidFill>
            </a:endParaRPr>
          </a:p>
        </p:txBody>
      </p:sp>
    </p:spTree>
    <p:extLst>
      <p:ext uri="{BB962C8B-B14F-4D97-AF65-F5344CB8AC3E}">
        <p14:creationId xmlns:p14="http://schemas.microsoft.com/office/powerpoint/2010/main" val="1360684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a:xfrm>
            <a:off x="457200" y="274638"/>
            <a:ext cx="8229600" cy="922337"/>
          </a:xfrm>
        </p:spPr>
        <p:txBody>
          <a:bodyPr/>
          <a:lstStyle/>
          <a:p>
            <a:r>
              <a:rPr lang="de-AT" sz="2400" b="1" smtClean="0"/>
              <a:t>Krankheiten die häufig mit Wahninhalten einhergehen</a:t>
            </a:r>
            <a:r>
              <a:rPr lang="de-AT" sz="2400" smtClean="0"/>
              <a:t/>
            </a:r>
            <a:br>
              <a:rPr lang="de-AT" sz="2400" smtClean="0"/>
            </a:br>
            <a:endParaRPr lang="de-AT" sz="2400" smtClean="0"/>
          </a:p>
        </p:txBody>
      </p:sp>
      <p:sp>
        <p:nvSpPr>
          <p:cNvPr id="80899" name="Inhaltsplatzhalter 2"/>
          <p:cNvSpPr>
            <a:spLocks noGrp="1"/>
          </p:cNvSpPr>
          <p:nvPr>
            <p:ph idx="1"/>
          </p:nvPr>
        </p:nvSpPr>
        <p:spPr>
          <a:xfrm>
            <a:off x="457200" y="1052513"/>
            <a:ext cx="8229600" cy="5545137"/>
          </a:xfrm>
        </p:spPr>
        <p:txBody>
          <a:bodyPr/>
          <a:lstStyle/>
          <a:p>
            <a:r>
              <a:rPr lang="de-AT" sz="2400" i="1" u="sng" dirty="0" smtClean="0"/>
              <a:t>Wahn bei </a:t>
            </a:r>
            <a:r>
              <a:rPr lang="de-AT" sz="2400" b="1" i="1" u="sng" dirty="0" smtClean="0">
                <a:solidFill>
                  <a:srgbClr val="FF0000"/>
                </a:solidFill>
              </a:rPr>
              <a:t>Depression</a:t>
            </a:r>
          </a:p>
          <a:p>
            <a:endParaRPr lang="de-AT" sz="2400" dirty="0" smtClean="0"/>
          </a:p>
          <a:p>
            <a:r>
              <a:rPr lang="de-AT" sz="2400" i="1" u="sng" dirty="0" smtClean="0"/>
              <a:t>Wahn bei </a:t>
            </a:r>
            <a:r>
              <a:rPr lang="de-AT" sz="2400" b="1" i="1" u="sng" dirty="0" smtClean="0">
                <a:solidFill>
                  <a:srgbClr val="FF0000"/>
                </a:solidFill>
              </a:rPr>
              <a:t>Persönlichkeitsstörungen</a:t>
            </a:r>
            <a:r>
              <a:rPr lang="de-AT" sz="2400" b="1" dirty="0" smtClean="0">
                <a:solidFill>
                  <a:srgbClr val="FF0000"/>
                </a:solidFill>
              </a:rPr>
              <a:t> </a:t>
            </a:r>
          </a:p>
          <a:p>
            <a:endParaRPr lang="de-AT" sz="2400" b="1" dirty="0" smtClean="0"/>
          </a:p>
          <a:p>
            <a:r>
              <a:rPr lang="de-AT" sz="2400" i="1" u="sng" dirty="0" smtClean="0"/>
              <a:t>Organisch bedingtes Wahnsyndrom </a:t>
            </a:r>
            <a:r>
              <a:rPr lang="de-AT" sz="2400" b="1" i="1" u="sng" dirty="0" smtClean="0">
                <a:solidFill>
                  <a:srgbClr val="FF0000"/>
                </a:solidFill>
              </a:rPr>
              <a:t>(Wahn in Folge von körperlichen Erkrankungen):</a:t>
            </a:r>
          </a:p>
          <a:p>
            <a:r>
              <a:rPr lang="de-AT" sz="2400" dirty="0" smtClean="0"/>
              <a:t>Erkrankungen </a:t>
            </a:r>
            <a:r>
              <a:rPr lang="de-AT" sz="2400" dirty="0" smtClean="0">
                <a:solidFill>
                  <a:srgbClr val="FF0000"/>
                </a:solidFill>
              </a:rPr>
              <a:t>des </a:t>
            </a:r>
            <a:r>
              <a:rPr lang="de-AT" sz="2400" b="1" dirty="0" smtClean="0">
                <a:solidFill>
                  <a:srgbClr val="FF0000"/>
                </a:solidFill>
              </a:rPr>
              <a:t>Gehirns</a:t>
            </a:r>
            <a:r>
              <a:rPr lang="de-AT" sz="2400" dirty="0" smtClean="0">
                <a:solidFill>
                  <a:srgbClr val="FF0000"/>
                </a:solidFill>
              </a:rPr>
              <a:t> </a:t>
            </a:r>
            <a:r>
              <a:rPr lang="de-AT" sz="2400" dirty="0" smtClean="0"/>
              <a:t>(Hirntrauma, Schlaganfall…),</a:t>
            </a:r>
            <a:r>
              <a:rPr lang="de-AT" sz="2400" b="1" dirty="0" smtClean="0">
                <a:solidFill>
                  <a:srgbClr val="FF0000"/>
                </a:solidFill>
              </a:rPr>
              <a:t>DEHYDRATION</a:t>
            </a:r>
            <a:r>
              <a:rPr lang="de-AT" sz="2400" dirty="0" smtClean="0"/>
              <a:t>, Stoffwechselstörungen </a:t>
            </a:r>
            <a:r>
              <a:rPr lang="de-AT" sz="2400" dirty="0" smtClean="0">
                <a:solidFill>
                  <a:srgbClr val="FF0000"/>
                </a:solidFill>
              </a:rPr>
              <a:t>(Diabetes</a:t>
            </a:r>
            <a:r>
              <a:rPr lang="de-AT" sz="2400" dirty="0" smtClean="0"/>
              <a:t>…)Störung des Hormonhaushaltes (</a:t>
            </a:r>
            <a:r>
              <a:rPr lang="de-AT" sz="2400" dirty="0" err="1" smtClean="0">
                <a:solidFill>
                  <a:srgbClr val="FF0000"/>
                </a:solidFill>
              </a:rPr>
              <a:t>S</a:t>
            </a:r>
            <a:r>
              <a:rPr lang="de-AT" sz="2400" b="1" dirty="0" err="1" smtClean="0">
                <a:solidFill>
                  <a:srgbClr val="FF0000"/>
                </a:solidFill>
              </a:rPr>
              <a:t>childrüsenfunktionsstörung</a:t>
            </a:r>
            <a:r>
              <a:rPr lang="de-AT" sz="2400" dirty="0" smtClean="0"/>
              <a:t>), Krebserkrankungen, Blutarmut, Vitaminmangel, </a:t>
            </a:r>
            <a:r>
              <a:rPr lang="de-AT" sz="2400" b="1" dirty="0" smtClean="0">
                <a:solidFill>
                  <a:srgbClr val="FF0000"/>
                </a:solidFill>
              </a:rPr>
              <a:t>Vergiftungen</a:t>
            </a:r>
            <a:r>
              <a:rPr lang="de-AT" sz="2400" dirty="0" smtClean="0"/>
              <a:t> (Kohlendioxid, Schwermetalle) </a:t>
            </a:r>
          </a:p>
          <a:p>
            <a:pPr eaLnBrk="1" hangingPunct="1">
              <a:lnSpc>
                <a:spcPct val="80000"/>
              </a:lnSpc>
            </a:pPr>
            <a:endParaRPr lang="de-DE" sz="2400" dirty="0" smtClean="0"/>
          </a:p>
          <a:p>
            <a:endParaRPr lang="de-AT" sz="2400" dirty="0" smtClean="0"/>
          </a:p>
        </p:txBody>
      </p:sp>
    </p:spTree>
    <p:extLst>
      <p:ext uri="{BB962C8B-B14F-4D97-AF65-F5344CB8AC3E}">
        <p14:creationId xmlns:p14="http://schemas.microsoft.com/office/powerpoint/2010/main" val="32933323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a:xfrm>
            <a:off x="468313" y="188913"/>
            <a:ext cx="8229600" cy="1143000"/>
          </a:xfrm>
        </p:spPr>
        <p:txBody>
          <a:bodyPr>
            <a:normAutofit fontScale="90000"/>
          </a:bodyPr>
          <a:lstStyle/>
          <a:p>
            <a:r>
              <a:rPr lang="de-AT" sz="2400" b="1" dirty="0" smtClean="0"/>
              <a:t>Grundregeln zum Umgang mit wahnhaft veränderten</a:t>
            </a:r>
            <a:r>
              <a:rPr lang="de-AT" sz="2400" dirty="0" smtClean="0"/>
              <a:t/>
            </a:r>
            <a:br>
              <a:rPr lang="de-AT" sz="2400" dirty="0" smtClean="0"/>
            </a:br>
            <a:r>
              <a:rPr lang="de-AT" sz="2400" b="1" dirty="0" smtClean="0"/>
              <a:t>Älteren:</a:t>
            </a:r>
            <a:r>
              <a:rPr lang="de-AT" sz="2400" dirty="0" smtClean="0"/>
              <a:t/>
            </a:r>
            <a:br>
              <a:rPr lang="de-AT" sz="2400" dirty="0" smtClean="0"/>
            </a:br>
            <a:endParaRPr lang="de-AT" sz="2400" dirty="0" smtClean="0"/>
          </a:p>
        </p:txBody>
      </p:sp>
      <p:sp>
        <p:nvSpPr>
          <p:cNvPr id="81923" name="Inhaltsplatzhalter 2"/>
          <p:cNvSpPr>
            <a:spLocks noGrp="1"/>
          </p:cNvSpPr>
          <p:nvPr>
            <p:ph idx="1"/>
          </p:nvPr>
        </p:nvSpPr>
        <p:spPr>
          <a:xfrm>
            <a:off x="467544" y="1052736"/>
            <a:ext cx="8229600" cy="5472608"/>
          </a:xfrm>
        </p:spPr>
        <p:txBody>
          <a:bodyPr>
            <a:noAutofit/>
          </a:bodyPr>
          <a:lstStyle/>
          <a:p>
            <a:r>
              <a:rPr lang="de-AT" sz="2400" dirty="0" smtClean="0"/>
              <a:t>Geschilderte Probleme </a:t>
            </a:r>
            <a:r>
              <a:rPr lang="de-AT" sz="2400" b="1" dirty="0" smtClean="0"/>
              <a:t>ernst nehmen </a:t>
            </a:r>
            <a:r>
              <a:rPr lang="de-AT" sz="2400" dirty="0" smtClean="0"/>
              <a:t>und auf ihren </a:t>
            </a:r>
            <a:r>
              <a:rPr lang="de-AT" sz="2400" b="1" dirty="0" smtClean="0"/>
              <a:t>Wahrheitsgehalt</a:t>
            </a:r>
            <a:r>
              <a:rPr lang="de-AT" sz="2400" dirty="0" smtClean="0"/>
              <a:t> untersuchen</a:t>
            </a:r>
          </a:p>
          <a:p>
            <a:endParaRPr lang="de-AT" sz="2400" dirty="0" smtClean="0"/>
          </a:p>
          <a:p>
            <a:r>
              <a:rPr lang="de-AT" sz="2400" b="1" dirty="0" smtClean="0"/>
              <a:t>Nicht</a:t>
            </a:r>
            <a:r>
              <a:rPr lang="de-AT" sz="2400" dirty="0" smtClean="0"/>
              <a:t> versuchen, dem Kranken den Wahn </a:t>
            </a:r>
            <a:r>
              <a:rPr lang="de-AT" sz="2400" b="1" dirty="0" smtClean="0"/>
              <a:t>auszureden</a:t>
            </a:r>
          </a:p>
          <a:p>
            <a:endParaRPr lang="de-AT" sz="2400" b="1" dirty="0" smtClean="0"/>
          </a:p>
          <a:p>
            <a:r>
              <a:rPr lang="de-AT" sz="2400" b="1" dirty="0" smtClean="0"/>
              <a:t>Mitgefühl</a:t>
            </a:r>
            <a:r>
              <a:rPr lang="de-AT" sz="2400" dirty="0" smtClean="0"/>
              <a:t> für Ängste und Bedrohungsgefühle des Kranken </a:t>
            </a:r>
          </a:p>
          <a:p>
            <a:endParaRPr lang="de-AT" sz="2400" dirty="0" smtClean="0"/>
          </a:p>
          <a:p>
            <a:r>
              <a:rPr lang="de-AT" sz="2400" dirty="0" smtClean="0"/>
              <a:t>Das </a:t>
            </a:r>
            <a:r>
              <a:rPr lang="de-AT" sz="2400" b="1" dirty="0" smtClean="0"/>
              <a:t>Wahnthema nicht ansprechen</a:t>
            </a:r>
            <a:r>
              <a:rPr lang="de-AT" sz="2400" dirty="0" smtClean="0"/>
              <a:t>, wenn der Kranke selbst es nicht tut</a:t>
            </a:r>
          </a:p>
          <a:p>
            <a:r>
              <a:rPr lang="de-AT" sz="2400" b="1" dirty="0" smtClean="0"/>
              <a:t>Selbstvertrauen</a:t>
            </a:r>
            <a:r>
              <a:rPr lang="de-AT" sz="2400" dirty="0" smtClean="0"/>
              <a:t> ausstrahlen ,vermitteln dass man selbst durch die geschilderten Probleme nicht beunruhigt ist</a:t>
            </a:r>
          </a:p>
          <a:p>
            <a:r>
              <a:rPr lang="de-AT" sz="2400" b="1" dirty="0" smtClean="0"/>
              <a:t>Verhältnis zwischen Nähe und Distanz </a:t>
            </a:r>
            <a:r>
              <a:rPr lang="de-AT" sz="2400" dirty="0" smtClean="0"/>
              <a:t>(Häufigkeit der Kontakte und Besuche)</a:t>
            </a:r>
          </a:p>
          <a:p>
            <a:endParaRPr lang="de-AT" sz="2800" dirty="0" smtClean="0"/>
          </a:p>
        </p:txBody>
      </p:sp>
    </p:spTree>
    <p:extLst>
      <p:ext uri="{BB962C8B-B14F-4D97-AF65-F5344CB8AC3E}">
        <p14:creationId xmlns:p14="http://schemas.microsoft.com/office/powerpoint/2010/main" val="153681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a:xfrm>
            <a:off x="395288" y="404812"/>
            <a:ext cx="8229600" cy="6048523"/>
          </a:xfrm>
        </p:spPr>
        <p:txBody>
          <a:bodyPr>
            <a:noAutofit/>
          </a:bodyPr>
          <a:lstStyle/>
          <a:p>
            <a:pPr eaLnBrk="1" hangingPunct="1"/>
            <a:r>
              <a:rPr lang="de-AT" sz="2400" b="1" dirty="0" smtClean="0"/>
              <a:t>2. Sekundäre Demenz – Erkrankungen                                                      </a:t>
            </a:r>
            <a:r>
              <a:rPr lang="de-AT" sz="2400" i="1" u="sng" dirty="0" smtClean="0"/>
              <a:t>Internistische Erkrankungen</a:t>
            </a:r>
            <a:r>
              <a:rPr lang="de-AT" sz="2400" i="1" dirty="0" smtClean="0"/>
              <a:t>                                                                    </a:t>
            </a:r>
          </a:p>
          <a:p>
            <a:pPr eaLnBrk="1" hangingPunct="1"/>
            <a:r>
              <a:rPr lang="de-AT" sz="2400" b="1" dirty="0" smtClean="0"/>
              <a:t>Ursachen</a:t>
            </a:r>
            <a:r>
              <a:rPr lang="de-AT" sz="2400" dirty="0" smtClean="0"/>
              <a:t>: </a:t>
            </a:r>
            <a:r>
              <a:rPr lang="de-AT" sz="2400" dirty="0" err="1" smtClean="0"/>
              <a:t>Vit</a:t>
            </a:r>
            <a:r>
              <a:rPr lang="de-AT" sz="2400" dirty="0" smtClean="0"/>
              <a:t>. B- Mangel, Schilddrüsen -Erkrankungen, Leber –Nierenversagen, Stoffwechselerkrankungen</a:t>
            </a:r>
          </a:p>
          <a:p>
            <a:pPr eaLnBrk="1" hangingPunct="1"/>
            <a:endParaRPr lang="de-AT" sz="2400" dirty="0" smtClean="0"/>
          </a:p>
          <a:p>
            <a:pPr eaLnBrk="1" hangingPunct="1"/>
            <a:r>
              <a:rPr lang="de-AT" sz="2400" i="1" u="sng" dirty="0" smtClean="0"/>
              <a:t>Neurologische Erkrankungen                      </a:t>
            </a:r>
          </a:p>
          <a:p>
            <a:pPr eaLnBrk="1" hangingPunct="1"/>
            <a:r>
              <a:rPr lang="de-AT" sz="2400" b="1" dirty="0" smtClean="0"/>
              <a:t>Ursachen</a:t>
            </a:r>
            <a:r>
              <a:rPr lang="de-AT" sz="2400" dirty="0" smtClean="0"/>
              <a:t>: Hirntumore, Parkinson, Multiple Sklerose                                     </a:t>
            </a:r>
          </a:p>
          <a:p>
            <a:pPr eaLnBrk="1" hangingPunct="1"/>
            <a:r>
              <a:rPr lang="de-AT" sz="2400" dirty="0" smtClean="0"/>
              <a:t>Häufigkeit: </a:t>
            </a:r>
            <a:r>
              <a:rPr lang="de-AT" sz="2400" b="1" dirty="0" smtClean="0"/>
              <a:t>10%</a:t>
            </a:r>
          </a:p>
          <a:p>
            <a:pPr algn="ctr" eaLnBrk="1" hangingPunct="1"/>
            <a:r>
              <a:rPr lang="de-AT" sz="2400" b="1" dirty="0" smtClean="0"/>
              <a:t>Symptome </a:t>
            </a:r>
          </a:p>
          <a:p>
            <a:pPr eaLnBrk="1" hangingPunct="1"/>
            <a:r>
              <a:rPr lang="de-AT" sz="2400" dirty="0" smtClean="0"/>
              <a:t>Frischgedächtnis oder Merkfähigkeitsstörungen</a:t>
            </a:r>
          </a:p>
          <a:p>
            <a:pPr eaLnBrk="1" hangingPunct="1"/>
            <a:r>
              <a:rPr lang="de-AT" sz="2400" dirty="0" smtClean="0"/>
              <a:t>Sie sind „verwirrt“, desorientiert, verlegen Gegenstände</a:t>
            </a:r>
          </a:p>
          <a:p>
            <a:pPr eaLnBrk="1" hangingPunct="1"/>
            <a:r>
              <a:rPr lang="de-AT" sz="2400" dirty="0" smtClean="0"/>
              <a:t>Erzählen ständig dasselbe, können nichts neues mehr lernen</a:t>
            </a:r>
          </a:p>
          <a:p>
            <a:pPr eaLnBrk="1" hangingPunct="1"/>
            <a:r>
              <a:rPr lang="de-AT" sz="2400" dirty="0" smtClean="0"/>
              <a:t>Streiten ihre Vergesslichkeit ab</a:t>
            </a:r>
          </a:p>
          <a:p>
            <a:pPr eaLnBrk="1" hangingPunct="1"/>
            <a:r>
              <a:rPr lang="de-AT" sz="2400" dirty="0" smtClean="0"/>
              <a:t>Misstrauisch, aggressiv, depressiv</a:t>
            </a:r>
          </a:p>
        </p:txBody>
      </p:sp>
    </p:spTree>
    <p:extLst>
      <p:ext uri="{BB962C8B-B14F-4D97-AF65-F5344CB8AC3E}">
        <p14:creationId xmlns:p14="http://schemas.microsoft.com/office/powerpoint/2010/main" val="5214553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Autofit/>
          </a:bodyPr>
          <a:lstStyle/>
          <a:p>
            <a:r>
              <a:rPr lang="de-AT" sz="2800" b="1" dirty="0" smtClean="0"/>
              <a:t/>
            </a:r>
            <a:br>
              <a:rPr lang="de-AT" sz="2800" b="1" dirty="0" smtClean="0"/>
            </a:br>
            <a:r>
              <a:rPr lang="de-AT" sz="2800" b="1" dirty="0" smtClean="0"/>
              <a:t>Grundregeln </a:t>
            </a:r>
            <a:r>
              <a:rPr lang="de-AT" sz="2800" b="1" dirty="0"/>
              <a:t>zum Umgang mit wahnhaft veränderten</a:t>
            </a:r>
            <a:r>
              <a:rPr lang="de-AT" sz="2800" dirty="0"/>
              <a:t/>
            </a:r>
            <a:br>
              <a:rPr lang="de-AT" sz="2800" dirty="0"/>
            </a:br>
            <a:r>
              <a:rPr lang="de-AT" sz="2800" b="1" dirty="0"/>
              <a:t>Älteren:</a:t>
            </a:r>
            <a:r>
              <a:rPr lang="de-AT" sz="2800" dirty="0"/>
              <a:t/>
            </a:r>
            <a:br>
              <a:rPr lang="de-AT" sz="2800" dirty="0"/>
            </a:br>
            <a:endParaRPr lang="de-AT" sz="2800" dirty="0"/>
          </a:p>
        </p:txBody>
      </p:sp>
      <p:sp>
        <p:nvSpPr>
          <p:cNvPr id="3" name="Inhaltsplatzhalter 2"/>
          <p:cNvSpPr>
            <a:spLocks noGrp="1"/>
          </p:cNvSpPr>
          <p:nvPr>
            <p:ph idx="1"/>
          </p:nvPr>
        </p:nvSpPr>
        <p:spPr/>
        <p:txBody>
          <a:bodyPr>
            <a:normAutofit/>
          </a:bodyPr>
          <a:lstStyle/>
          <a:p>
            <a:r>
              <a:rPr lang="de-AT" dirty="0"/>
              <a:t>Hilfe bei Alltagsproblemen, bei der Suche nach einer </a:t>
            </a:r>
            <a:r>
              <a:rPr lang="de-AT" dirty="0" smtClean="0"/>
              <a:t>sinnvollen Gestaltung </a:t>
            </a:r>
            <a:r>
              <a:rPr lang="de-AT" dirty="0"/>
              <a:t>des Tagesablaufs und beim Aufbau von Kontakten</a:t>
            </a:r>
          </a:p>
          <a:p>
            <a:r>
              <a:rPr lang="de-AT" dirty="0"/>
              <a:t>Für einen angemessenen Umgang spielt auch die Krankheitsursache eine Rolle</a:t>
            </a:r>
          </a:p>
          <a:p>
            <a:r>
              <a:rPr lang="de-AT" dirty="0"/>
              <a:t>Die Annahme (fach-)ärztlicher Hilfe anstreben, aber nicht erzwingen</a:t>
            </a:r>
          </a:p>
          <a:p>
            <a:r>
              <a:rPr lang="de-AT" dirty="0"/>
              <a:t>Aus dem Feld gehen </a:t>
            </a:r>
          </a:p>
          <a:p>
            <a:endParaRPr lang="de-AT" dirty="0"/>
          </a:p>
        </p:txBody>
      </p:sp>
    </p:spTree>
    <p:extLst>
      <p:ext uri="{BB962C8B-B14F-4D97-AF65-F5344CB8AC3E}">
        <p14:creationId xmlns:p14="http://schemas.microsoft.com/office/powerpoint/2010/main" val="478893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tcrn24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22" y="836712"/>
            <a:ext cx="7410400" cy="561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89041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4302</Words>
  <Application>Microsoft Office PowerPoint</Application>
  <PresentationFormat>Bildschirmpräsentation (4:3)</PresentationFormat>
  <Paragraphs>599</Paragraphs>
  <Slides>91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91</vt:i4>
      </vt:variant>
    </vt:vector>
  </HeadingPairs>
  <TitlesOfParts>
    <vt:vector size="97" baseType="lpstr">
      <vt:lpstr>Arial</vt:lpstr>
      <vt:lpstr>Calibri</vt:lpstr>
      <vt:lpstr>Symbol</vt:lpstr>
      <vt:lpstr>Times New Roman</vt:lpstr>
      <vt:lpstr>Wingdings</vt:lpstr>
      <vt:lpstr>Larissa</vt:lpstr>
      <vt:lpstr> Demenz</vt:lpstr>
      <vt:lpstr> Demenz</vt:lpstr>
      <vt:lpstr>Demenz/Häufigkeit</vt:lpstr>
      <vt:lpstr>Hauptgruppen der Demenz</vt:lpstr>
      <vt:lpstr>Hauptgruppen der Demenz</vt:lpstr>
      <vt:lpstr>PowerPoint-Präsentation</vt:lpstr>
      <vt:lpstr>PowerPoint-Präsentation</vt:lpstr>
      <vt:lpstr>PowerPoint-Präsentation</vt:lpstr>
      <vt:lpstr>PowerPoint-Präsentation</vt:lpstr>
      <vt:lpstr>PowerPoint-Präsentation</vt:lpstr>
      <vt:lpstr>Demenz</vt:lpstr>
      <vt:lpstr>Was kann ich tun um dement zu werden?</vt:lpstr>
      <vt:lpstr>PowerPoint-Präsentation</vt:lpstr>
      <vt:lpstr>Wieviel vergessen ist normal?</vt:lpstr>
      <vt:lpstr>Einteilung der Demenzsymptomatik</vt:lpstr>
      <vt:lpstr>Einteilung der Demenzsymptomatik</vt:lpstr>
      <vt:lpstr>Unterschiede</vt:lpstr>
      <vt:lpstr>10 Warnzeichen </vt:lpstr>
      <vt:lpstr>10 Warnzeichen </vt:lpstr>
      <vt:lpstr>PowerPoint-Präsentation</vt:lpstr>
      <vt:lpstr>Orientierung / Desorientierung</vt:lpstr>
      <vt:lpstr>Orientierung / Desorientierung</vt:lpstr>
      <vt:lpstr>TIPP - ÖRTLICHE ORIENTIERUNG  </vt:lpstr>
      <vt:lpstr>Orientierung / Desorientierung</vt:lpstr>
      <vt:lpstr>TIPP - ZEITLICHE ORIENTIERUNG  </vt:lpstr>
      <vt:lpstr>PowerPoint-Präsentation</vt:lpstr>
      <vt:lpstr>PowerPoint-Präsentation</vt:lpstr>
      <vt:lpstr>Orientierung / Desorientierung</vt:lpstr>
      <vt:lpstr> Tipps </vt:lpstr>
      <vt:lpstr>PowerPoint-Präsentation</vt:lpstr>
      <vt:lpstr>Orientierung / Desorientierung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AEDL- Anregungen zur Pflege von Menschen mit Demenz </vt:lpstr>
      <vt:lpstr>AEDL-Anregungen zur Pflege von Menschen mit Demenz </vt:lpstr>
      <vt:lpstr>  AEDL- Anregungen zur Pflege von Menschen mit Demenz  </vt:lpstr>
      <vt:lpstr>PowerPoint-Präsentation</vt:lpstr>
      <vt:lpstr>AEDL-Anregungen zur Pflege von Menschen mit Demenz </vt:lpstr>
      <vt:lpstr> AEDL-Anregungen zur Pflege von Menschen mit Demenz </vt:lpstr>
      <vt:lpstr>PowerPoint-Präsentation</vt:lpstr>
      <vt:lpstr>PowerPoint-Präsentation</vt:lpstr>
      <vt:lpstr>AEDL-Anregungen zur Pflege von Menschen mit Demenz </vt:lpstr>
      <vt:lpstr>AEDL- Anregungen zur Pflege von Menschen mit Demenz </vt:lpstr>
      <vt:lpstr> AEDL-Anregungen zur Pflege von Menschen mit Demenz </vt:lpstr>
      <vt:lpstr>AEDL-Anregungen zur Pflege von Menschen mit Demenz</vt:lpstr>
      <vt:lpstr> AEDL-Anregungen zur Pflege von Menschen mit Demenz </vt:lpstr>
      <vt:lpstr>AEDL- Anregungen zur Pflege von Menschen mit Demenz </vt:lpstr>
      <vt:lpstr>Maßnahmen / Umgangsempfehlungen für Pflege- und Betreuungspersonen</vt:lpstr>
      <vt:lpstr>Maßnahmen / Umgangsempfehlungen für Pflege- und Betreuungspersonen</vt:lpstr>
      <vt:lpstr>Maßnahmen / Umgangsempfehlungen für Pflege- und Betreuungspersonen</vt:lpstr>
      <vt:lpstr>Kontraproduktives Verhalten von Pflege- und Betreuungspersonen</vt:lpstr>
      <vt:lpstr>PowerPoint-Präsentation</vt:lpstr>
      <vt:lpstr> Zerebrales Training: </vt:lpstr>
      <vt:lpstr>Schmerzsymptomatik bei Menschen mit Demenz</vt:lpstr>
      <vt:lpstr>Anzeichen</vt:lpstr>
      <vt:lpstr>Anzeichen</vt:lpstr>
      <vt:lpstr>Schmerzeinschätzung bei Menschen mit schwerer Demenz: </vt:lpstr>
      <vt:lpstr>PowerPoint-Präsentation</vt:lpstr>
      <vt:lpstr>PowerPoint-Präsentation</vt:lpstr>
      <vt:lpstr>Lore Wehner in Anlehnung an Konfuzius</vt:lpstr>
      <vt:lpstr>PowerPoint-Präsentation</vt:lpstr>
      <vt:lpstr>PowerPoint-Präsentation</vt:lpstr>
      <vt:lpstr>Akute Verwirrtheit</vt:lpstr>
      <vt:lpstr>Akute Verwirrtheit</vt:lpstr>
      <vt:lpstr>Akute Verwirrtheit</vt:lpstr>
      <vt:lpstr>Akute Verwirrtheit</vt:lpstr>
      <vt:lpstr>Risikofaktoren: </vt:lpstr>
      <vt:lpstr>Akute Verwirrtheit vs. Demenz</vt:lpstr>
      <vt:lpstr>Formen des Delirs </vt:lpstr>
      <vt:lpstr>Akute Verwirrtheit</vt:lpstr>
      <vt:lpstr>Akute Verwirrtheit vs. Demenz</vt:lpstr>
      <vt:lpstr>PowerPoint-Präsentation</vt:lpstr>
      <vt:lpstr>PowerPoint-Präsentation</vt:lpstr>
      <vt:lpstr>Wahn im Alter</vt:lpstr>
      <vt:lpstr>Wahn im Alter</vt:lpstr>
      <vt:lpstr>Wahn im Alter</vt:lpstr>
      <vt:lpstr>Wahn im Alter</vt:lpstr>
      <vt:lpstr>Wahn im Alter</vt:lpstr>
      <vt:lpstr>Wahn im Alter/Entstehung</vt:lpstr>
      <vt:lpstr>Beispiele häufiger Äußerungen bei wahnkranken älteren Menschen </vt:lpstr>
      <vt:lpstr>  Krankheiten die häufig mit Wahninhalten einhergehen </vt:lpstr>
      <vt:lpstr>Krankheiten die häufig mit Wahninhalten einhergehen </vt:lpstr>
      <vt:lpstr>Grundregeln zum Umgang mit wahnhaft veränderten Älteren: </vt:lpstr>
      <vt:lpstr> Grundregeln zum Umgang mit wahnhaft veränderten Älteren: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Demenz</dc:title>
  <dc:creator>Mayer Astrid (OeRK-W)</dc:creator>
  <cp:lastModifiedBy>Mayer Astrid</cp:lastModifiedBy>
  <cp:revision>48</cp:revision>
  <dcterms:created xsi:type="dcterms:W3CDTF">2013-02-22T07:54:15Z</dcterms:created>
  <dcterms:modified xsi:type="dcterms:W3CDTF">2022-08-23T12:41:36Z</dcterms:modified>
</cp:coreProperties>
</file>