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3" r:id="rId3"/>
    <p:sldId id="325" r:id="rId4"/>
    <p:sldId id="327" r:id="rId5"/>
    <p:sldId id="328" r:id="rId6"/>
    <p:sldId id="321" r:id="rId7"/>
    <p:sldId id="322" r:id="rId8"/>
    <p:sldId id="323" r:id="rId9"/>
    <p:sldId id="324" r:id="rId10"/>
    <p:sldId id="273" r:id="rId11"/>
    <p:sldId id="326" r:id="rId12"/>
  </p:sldIdLst>
  <p:sldSz cx="9144000" cy="5143500" type="screen16x9"/>
  <p:notesSz cx="6797675" cy="9926638"/>
  <p:embeddedFontLst>
    <p:embeddedFont>
      <p:font typeface="Dunant" panose="020B0504040101020203" pitchFamily="34" charset="0"/>
      <p:regular r:id="rId15"/>
      <p:bold r:id="rId16"/>
    </p:embeddedFont>
    <p:embeddedFont>
      <p:font typeface="Dunant Medium" panose="020B0604040101020203" pitchFamily="34" charset="0"/>
      <p:regular r:id="rId17"/>
    </p:embeddedFont>
    <p:embeddedFont>
      <p:font typeface="ORKMedium" panose="020B0604020202020204"/>
      <p:regular r:id="rId18"/>
    </p:embeddedFont>
    <p:embeddedFont>
      <p:font typeface="ORKRegular" panose="020B0604020202020204"/>
      <p:regular r:id="rId1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E0C"/>
    <a:srgbClr val="C00000"/>
    <a:srgbClr val="E6E6E6"/>
    <a:srgbClr val="EAEAEA"/>
    <a:srgbClr val="FFFFFF"/>
    <a:srgbClr val="E84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31" d="100"/>
          <a:sy n="131" d="100"/>
        </p:scale>
        <p:origin x="144" y="372"/>
      </p:cViewPr>
      <p:guideLst>
        <p:guide orient="horz" pos="2436"/>
        <p:guide pos="575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C6AD937A-1B1F-C445-92E9-19E72CD8783F}" type="datetime1">
              <a:rPr lang="de-DE"/>
              <a:pPr/>
              <a:t>23.06.2026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1BDE040-3492-BE40-A5DD-7BB6A61C9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5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C289474-E389-8548-9770-B0C1C33E5A2B}" type="datetime1">
              <a:rPr lang="de-DE"/>
              <a:pPr/>
              <a:t>23.06.2026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86" tIns="46343" rIns="92686" bIns="463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5DCD423-6D53-564E-A679-92ADF491AC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6909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1" y="0"/>
            <a:ext cx="9142413" cy="38683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967655" y="815937"/>
            <a:ext cx="7223811" cy="1102519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67655" y="1918456"/>
            <a:ext cx="7223810" cy="1226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000000"/>
                </a:solidFill>
                <a:latin typeface="Dunant"/>
                <a:cs typeface="Dunan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7655" y="3305491"/>
            <a:ext cx="7223810" cy="56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sp>
        <p:nvSpPr>
          <p:cNvPr id="13" name="Rectangle 55"/>
          <p:cNvSpPr>
            <a:spLocks noChangeArrowheads="1"/>
          </p:cNvSpPr>
          <p:nvPr userDrawn="1"/>
        </p:nvSpPr>
        <p:spPr bwMode="auto">
          <a:xfrm>
            <a:off x="-10567" y="4963500"/>
            <a:ext cx="9150350" cy="180000"/>
          </a:xfrm>
          <a:prstGeom prst="rect">
            <a:avLst/>
          </a:prstGeom>
          <a:solidFill>
            <a:srgbClr val="B70E0C"/>
          </a:solidFill>
          <a:ln>
            <a:noFill/>
          </a:ln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  <p:pic>
        <p:nvPicPr>
          <p:cNvPr id="14" name="Bild 14">
            <a:extLst>
              <a:ext uri="{FF2B5EF4-FFF2-40B4-BE49-F238E27FC236}">
                <a16:creationId xmlns:a16="http://schemas.microsoft.com/office/drawing/2014/main" id="{A1B1A8B7-A119-4DA8-8582-9C0069EF6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084168" y="4145998"/>
            <a:ext cx="2830351" cy="6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967655" y="411510"/>
            <a:ext cx="7223811" cy="864097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7655" y="3543858"/>
            <a:ext cx="7223810" cy="324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sp>
        <p:nvSpPr>
          <p:cNvPr id="11" name="Bildplatzhalter 2"/>
          <p:cNvSpPr>
            <a:spLocks noGrp="1"/>
          </p:cNvSpPr>
          <p:nvPr userDrawn="1">
            <p:ph type="pic" idx="1"/>
          </p:nvPr>
        </p:nvSpPr>
        <p:spPr>
          <a:xfrm>
            <a:off x="971600" y="1329612"/>
            <a:ext cx="5832648" cy="216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tangle 55"/>
          <p:cNvSpPr>
            <a:spLocks noChangeArrowheads="1"/>
          </p:cNvSpPr>
          <p:nvPr userDrawn="1"/>
        </p:nvSpPr>
        <p:spPr bwMode="auto">
          <a:xfrm>
            <a:off x="-10567" y="4963500"/>
            <a:ext cx="9150350" cy="180000"/>
          </a:xfrm>
          <a:prstGeom prst="rect">
            <a:avLst/>
          </a:prstGeom>
          <a:solidFill>
            <a:srgbClr val="B70E0C"/>
          </a:solidFill>
          <a:ln>
            <a:noFill/>
          </a:ln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  <p:pic>
        <p:nvPicPr>
          <p:cNvPr id="9" name="Bild 14">
            <a:extLst>
              <a:ext uri="{FF2B5EF4-FFF2-40B4-BE49-F238E27FC236}">
                <a16:creationId xmlns:a16="http://schemas.microsoft.com/office/drawing/2014/main" id="{E06B177B-A89C-48F4-B255-858C21A49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084168" y="4145998"/>
            <a:ext cx="2830351" cy="6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971600" y="1059582"/>
            <a:ext cx="7162750" cy="28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</p:spTree>
    <p:extLst>
      <p:ext uri="{BB962C8B-B14F-4D97-AF65-F5344CB8AC3E}">
        <p14:creationId xmlns:p14="http://schemas.microsoft.com/office/powerpoint/2010/main" val="2475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spalti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99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005576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Text durch Klicken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491630"/>
            <a:ext cx="4040188" cy="23767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Text durch Klicken hinzufügen (Achtung: Schreiben Sie nicht über den Textrahmen in die beruhigte Zone)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05576"/>
            <a:ext cx="4041775" cy="47982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/>
              <a:t>Text durch Klicken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1491630"/>
            <a:ext cx="4041775" cy="2376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</p:spTree>
    <p:extLst>
      <p:ext uri="{BB962C8B-B14F-4D97-AF65-F5344CB8AC3E}">
        <p14:creationId xmlns:p14="http://schemas.microsoft.com/office/powerpoint/2010/main" val="29024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</p:spTree>
    <p:extLst>
      <p:ext uri="{BB962C8B-B14F-4D97-AF65-F5344CB8AC3E}">
        <p14:creationId xmlns:p14="http://schemas.microsoft.com/office/powerpoint/2010/main" val="30632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weispalti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12161" y="204787"/>
            <a:ext cx="2792289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04788"/>
            <a:ext cx="5400600" cy="366355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012161" y="1076326"/>
            <a:ext cx="2792289" cy="279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</p:spTree>
    <p:extLst>
      <p:ext uri="{BB962C8B-B14F-4D97-AF65-F5344CB8AC3E}">
        <p14:creationId xmlns:p14="http://schemas.microsoft.com/office/powerpoint/2010/main" val="14141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443287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400" b="0">
                <a:solidFill>
                  <a:schemeClr val="tx1"/>
                </a:solidFill>
                <a:latin typeface="Dunant"/>
                <a:cs typeface="Dunant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2868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</p:spTree>
    <p:extLst>
      <p:ext uri="{BB962C8B-B14F-4D97-AF65-F5344CB8AC3E}">
        <p14:creationId xmlns:p14="http://schemas.microsoft.com/office/powerpoint/2010/main" val="8324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971600" y="223342"/>
            <a:ext cx="7162750" cy="8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-10567" y="4963500"/>
            <a:ext cx="9150350" cy="180000"/>
          </a:xfrm>
          <a:prstGeom prst="rect">
            <a:avLst/>
          </a:prstGeom>
          <a:solidFill>
            <a:srgbClr val="B70E0C"/>
          </a:solidFill>
          <a:ln>
            <a:noFill/>
          </a:ln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129480" y="4942107"/>
            <a:ext cx="5450632" cy="2286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/>
              <a:t>Dienststelle | Abteilung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71600" y="1059582"/>
            <a:ext cx="7162750" cy="28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 bwMode="white">
          <a:xfrm>
            <a:off x="8028384" y="494801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3E8BA4-F884-452B-98FE-FE7C6B3EF0BE}" type="slidenum">
              <a:rPr lang="de-AT" sz="800" b="1" smtClean="0">
                <a:solidFill>
                  <a:schemeClr val="bg1"/>
                </a:solidFill>
                <a:latin typeface="Dunant" pitchFamily="34" charset="0"/>
              </a:rPr>
              <a:pPr algn="r"/>
              <a:t>‹Nr.›</a:t>
            </a:fld>
            <a:endParaRPr lang="de-AT" sz="800" b="1" dirty="0">
              <a:solidFill>
                <a:schemeClr val="bg1"/>
              </a:solidFill>
              <a:latin typeface="Dunant" pitchFamily="34" charset="0"/>
            </a:endParaRPr>
          </a:p>
        </p:txBody>
      </p:sp>
      <p:pic>
        <p:nvPicPr>
          <p:cNvPr id="10" name="Bild 14">
            <a:extLst>
              <a:ext uri="{FF2B5EF4-FFF2-40B4-BE49-F238E27FC236}">
                <a16:creationId xmlns:a16="http://schemas.microsoft.com/office/drawing/2014/main" id="{073F03DE-0743-4344-9801-8D93F6F234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6084168" y="4145998"/>
            <a:ext cx="2830351" cy="6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4" r:id="rId5"/>
    <p:sldLayoutId id="2147483656" r:id="rId6"/>
    <p:sldLayoutId id="214748365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rgbClr val="B70E0C"/>
          </a:solidFill>
          <a:latin typeface="Dunant Medium"/>
          <a:ea typeface="+mj-ea"/>
          <a:cs typeface="Dunant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400" baseline="0">
          <a:solidFill>
            <a:schemeClr val="tx1"/>
          </a:solidFill>
          <a:latin typeface="Dunant"/>
          <a:ea typeface="+mn-ea"/>
          <a:cs typeface="Dunan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rys@wrk.a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a.rys@wrk.a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issen.roteskreuz.at/logi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67655" y="411510"/>
            <a:ext cx="7223811" cy="864097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Lernplattform </a:t>
            </a:r>
            <a:r>
              <a:rPr lang="de-DE" dirty="0" err="1"/>
              <a:t>Moodle</a:t>
            </a:r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A4BFEC-BBC5-526E-7608-BC7B608C0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7655" y="3543858"/>
            <a:ext cx="7223125" cy="571500"/>
          </a:xfrm>
        </p:spPr>
        <p:txBody>
          <a:bodyPr/>
          <a:lstStyle/>
          <a:p>
            <a:r>
              <a:rPr lang="en-US" dirty="0"/>
              <a:t>Daniela Rys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A7C945-6604-32EB-5194-5B286865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69" r="3" b="22964"/>
          <a:stretch>
            <a:fillRect/>
          </a:stretch>
        </p:blipFill>
        <p:spPr>
          <a:xfrm>
            <a:off x="1475656" y="1383618"/>
            <a:ext cx="5832648" cy="2160240"/>
          </a:xfrm>
          <a:prstGeom prst="rect">
            <a:avLst/>
          </a:prstGeom>
          <a:noFill/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29480" y="4942107"/>
            <a:ext cx="5450632" cy="228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dirty="0"/>
              <a:t>Schule für Gesundheits- und </a:t>
            </a:r>
            <a:r>
              <a:rPr lang="de-AT" dirty="0" err="1"/>
              <a:t>Krankenpflege_Kursstart</a:t>
            </a:r>
            <a:r>
              <a:rPr lang="de-AT" dirty="0"/>
              <a:t> PFA 6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396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Fragen?????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428750"/>
            <a:ext cx="2181225" cy="228600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Rückfragen stehen Ihnen folgende Personen zur Verfügung!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Ricarda Koller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Elena Schock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Daniela Rys (ausschließlich via Mail </a:t>
            </a:r>
            <a:r>
              <a:rPr lang="de-DE" dirty="0">
                <a:hlinkClick r:id="rId3"/>
              </a:rPr>
              <a:t>daniela.rys@wrk.at</a:t>
            </a:r>
            <a:r>
              <a:rPr lang="de-DE" dirty="0"/>
              <a:t>)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06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EE3BEC-2E7D-F993-736D-09979DE3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47614"/>
            <a:ext cx="7162750" cy="2808759"/>
          </a:xfrm>
        </p:spPr>
        <p:txBody>
          <a:bodyPr/>
          <a:lstStyle/>
          <a:p>
            <a:pPr marL="0" indent="0">
              <a:buNone/>
            </a:pPr>
            <a:r>
              <a:rPr lang="de-AT" sz="1400" b="1" dirty="0"/>
              <a:t>Wie einfach war die Nutzung von </a:t>
            </a:r>
            <a:r>
              <a:rPr lang="de-AT" sz="1400" b="1" dirty="0" err="1"/>
              <a:t>Moodle</a:t>
            </a:r>
            <a:r>
              <a:rPr lang="de-AT" sz="1400" b="1" dirty="0"/>
              <a:t> für Sie?</a:t>
            </a:r>
            <a:br>
              <a:rPr lang="de-AT" sz="1400" dirty="0"/>
            </a:b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Wie übersichtlich finden Sie die Struktur und Navigation der Plattform?</a:t>
            </a:r>
          </a:p>
          <a:p>
            <a:pPr marL="0" indent="0">
              <a:buNone/>
            </a:pPr>
            <a:br>
              <a:rPr lang="de-AT" sz="1400" dirty="0"/>
            </a:br>
            <a:r>
              <a:rPr lang="de-AT" sz="1400" b="1" dirty="0"/>
              <a:t>Konnten Sie die für Sie relevanten Informationen und Materialien schnell finden?</a:t>
            </a:r>
          </a:p>
          <a:p>
            <a:pPr marL="0" indent="0">
              <a:buNone/>
            </a:pPr>
            <a:br>
              <a:rPr lang="de-AT" sz="1400" dirty="0"/>
            </a:br>
            <a:r>
              <a:rPr lang="de-AT" sz="1400" b="1" dirty="0"/>
              <a:t>Wie zufrieden sind Sie mit den Funktionen von </a:t>
            </a:r>
            <a:r>
              <a:rPr lang="de-AT" sz="1400" b="1" dirty="0" err="1"/>
              <a:t>Moodle</a:t>
            </a:r>
            <a:r>
              <a:rPr lang="de-AT" sz="1400" b="1" dirty="0"/>
              <a:t> ?</a:t>
            </a:r>
          </a:p>
          <a:p>
            <a:pPr marL="0" indent="0">
              <a:buNone/>
            </a:pPr>
            <a:br>
              <a:rPr lang="de-AT" sz="1400" dirty="0"/>
            </a:br>
            <a:r>
              <a:rPr lang="de-AT" sz="1400" b="1" dirty="0"/>
              <a:t>Hat </a:t>
            </a:r>
            <a:r>
              <a:rPr lang="de-AT" sz="1400" b="1" dirty="0" err="1"/>
              <a:t>Moodle</a:t>
            </a:r>
            <a:r>
              <a:rPr lang="de-AT" sz="1400" b="1" dirty="0"/>
              <a:t> Ihre Lern- bzw. Arbeitsprozesse unterstützt? Wenn ja, inwiefern?</a:t>
            </a:r>
          </a:p>
          <a:p>
            <a:pPr marL="0" indent="0">
              <a:buNone/>
            </a:pPr>
            <a:br>
              <a:rPr lang="de-AT" sz="1400" dirty="0"/>
            </a:br>
            <a:r>
              <a:rPr lang="de-AT" sz="1400" b="1" dirty="0"/>
              <a:t>Welche Verbesserungen oder zusätzlichen Funktionen würden Sie sich wünschen?</a:t>
            </a:r>
            <a:br>
              <a:rPr lang="de-AT" sz="1400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21CC94-A796-4EC2-67B3-497F0ACE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 erwünscht! Wird im September abgefragt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49929-2F73-4F97-8E98-407D75124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772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Jede*r Schüler*in erhält einen Zugang zu </a:t>
            </a:r>
            <a:r>
              <a:rPr lang="de-DE" altLang="de-DE" dirty="0" err="1"/>
              <a:t>Moodle</a:t>
            </a:r>
            <a:endParaRPr lang="de-DE" altLang="de-DE" dirty="0"/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Es liegt in der Eigenverantwortung sich damit auseinander zusetzten und Skripten sowie Informationen daraus zu holen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Moodle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43758"/>
            <a:ext cx="4248472" cy="22027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A194CD-D725-734E-23B7-993B1516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78" y="309773"/>
            <a:ext cx="132904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8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114A8C-3123-E9BF-D66A-A99E0C07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Derzeit befindet sich das Tool im Aufbau</a:t>
            </a:r>
          </a:p>
          <a:p>
            <a:r>
              <a:rPr lang="de-DE" dirty="0"/>
              <a:t>Es stehen derzeit nur einzelne Inhalte zur Verfügung</a:t>
            </a:r>
          </a:p>
          <a:p>
            <a:r>
              <a:rPr lang="de-DE" dirty="0"/>
              <a:t>Für weitere Informationen der Verfügbarkeit von Inhalten auf </a:t>
            </a:r>
            <a:r>
              <a:rPr lang="de-DE" dirty="0" err="1"/>
              <a:t>Moodle</a:t>
            </a:r>
            <a:r>
              <a:rPr lang="de-DE" dirty="0"/>
              <a:t> wenden Sie sich bitte an Daniela Rys (</a:t>
            </a:r>
            <a:r>
              <a:rPr lang="de-DE" dirty="0">
                <a:hlinkClick r:id="rId2"/>
              </a:rPr>
              <a:t>daniela.rys@wrk.at</a:t>
            </a:r>
            <a:r>
              <a:rPr lang="de-DE" dirty="0"/>
              <a:t>) 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732FDA-9FC6-9E49-2D90-E221485B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Verfügbarkeit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E427A1-C768-2066-01C1-CC512F6DB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275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648533-7118-2322-27E3-170CE0E9E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87" y="1059582"/>
            <a:ext cx="3355491" cy="357081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3244DE-C004-8143-6485-ABA1CB5C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ABZ W-Lan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B21F69-5CC4-315C-163B-839FD72B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62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FCDC93C-8FB9-FA07-D61E-8F325F024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203598"/>
            <a:ext cx="2809875" cy="28098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E0E6178-1D7E-296C-C150-8716653B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Moodle</a:t>
            </a:r>
            <a:r>
              <a:rPr lang="de-DE" dirty="0"/>
              <a:t> Einstieg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60815F-AD43-C4EB-B13C-28BE4027D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631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Bitte rufen Sie die Website </a:t>
            </a:r>
            <a:r>
              <a:rPr lang="de-AT" sz="2000" dirty="0">
                <a:hlinkClick r:id="rId2"/>
              </a:rPr>
              <a:t>https://wissen.roteskreuz.at/login/</a:t>
            </a:r>
            <a:r>
              <a:rPr lang="de-AT" sz="2000" dirty="0"/>
              <a:t> auf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Moodle</a:t>
            </a:r>
            <a:r>
              <a:rPr lang="de-AT" dirty="0"/>
              <a:t> Einstieg (Konto anlegen)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95822"/>
            <a:ext cx="5927276" cy="29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Klicken sie auf „neues Konto anlegen“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941888"/>
            <a:ext cx="5449888" cy="228600"/>
          </a:xfrm>
        </p:spPr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707306"/>
            <a:ext cx="3744416" cy="37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Legen Sie Ihr Konto an</a:t>
            </a:r>
          </a:p>
          <a:p>
            <a:r>
              <a:rPr lang="de-AT" dirty="0"/>
              <a:t>Stimmen Sie den Infos zu den Datenschutzbestimmungen zu</a:t>
            </a:r>
          </a:p>
          <a:p>
            <a:r>
              <a:rPr lang="de-AT" dirty="0"/>
              <a:t>Sie erhalten eine Mail- bitte zustimmen </a:t>
            </a:r>
          </a:p>
          <a:p>
            <a:r>
              <a:rPr lang="de-AT" dirty="0"/>
              <a:t>Sie werden anschließend Ihrem Kurs zugeordnet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79047" y="915566"/>
            <a:ext cx="1823938" cy="3647876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85" y="1005576"/>
            <a:ext cx="2057553" cy="31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Meine Kurse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Unter Meine Kurse finden Sie Ihren Kurs mit allen Skripten und erforderlichen Informationen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71600" y="1015303"/>
            <a:ext cx="2889754" cy="342574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941888"/>
            <a:ext cx="5449888" cy="228600"/>
          </a:xfrm>
        </p:spPr>
        <p:txBody>
          <a:bodyPr/>
          <a:lstStyle/>
          <a:p>
            <a:r>
              <a:rPr lang="de-AT"/>
              <a:t>Dienststelle | Abteilung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15F3543-57E0-730A-A388-3DD49391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20" y="1691433"/>
            <a:ext cx="288975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407"/>
      </p:ext>
    </p:extLst>
  </p:cSld>
  <p:clrMapOvr>
    <a:masterClrMapping/>
  </p:clrMapOvr>
</p:sld>
</file>

<file path=ppt/theme/theme1.xml><?xml version="1.0" encoding="utf-8"?>
<a:theme xmlns:a="http://schemas.openxmlformats.org/drawingml/2006/main" name="PRAES_LBZ_PP_2018_16-9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Benutzerdefiniert 2">
      <a:majorFont>
        <a:latin typeface="Dunant Medium"/>
        <a:ea typeface="ＭＳ Ｐゴシック"/>
        <a:cs typeface=""/>
      </a:majorFont>
      <a:minorFont>
        <a:latin typeface="Dunan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Dunant" panose="020B0504040101020203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EB69DF91-4131-4E09-8A9A-924EDD9753D5}" vid="{CA61968D-D45C-4301-B21A-2585A23F1E8F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PRAES_LBZ_PP_2018_16-9 WRK ABZ</Template>
  <TotalTime>0</TotalTime>
  <Words>295</Words>
  <Application>Microsoft Office PowerPoint</Application>
  <PresentationFormat>Bildschirmpräsentation (16:9)</PresentationFormat>
  <Paragraphs>45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Dunant Medium</vt:lpstr>
      <vt:lpstr>Wingdings</vt:lpstr>
      <vt:lpstr>Arial</vt:lpstr>
      <vt:lpstr>ORKMedium</vt:lpstr>
      <vt:lpstr>ORKRegular</vt:lpstr>
      <vt:lpstr>Dunant</vt:lpstr>
      <vt:lpstr>Times New Roman</vt:lpstr>
      <vt:lpstr>PRAES_LBZ_PP_2018_16-9</vt:lpstr>
      <vt:lpstr>Lernplattform Moodle</vt:lpstr>
      <vt:lpstr>Moodle</vt:lpstr>
      <vt:lpstr>Verfügbarkeit</vt:lpstr>
      <vt:lpstr>ABZ W-Lan </vt:lpstr>
      <vt:lpstr>Moodle Einstieg </vt:lpstr>
      <vt:lpstr>Moodle Einstieg (Konto anlegen)</vt:lpstr>
      <vt:lpstr>PowerPoint-Präsentation</vt:lpstr>
      <vt:lpstr>PowerPoint-Präsentation</vt:lpstr>
      <vt:lpstr>Meine Kurse</vt:lpstr>
      <vt:lpstr>Fragen?????</vt:lpstr>
      <vt:lpstr>Feedback erwünscht! Wird im September abgefragt</vt:lpstr>
    </vt:vector>
  </TitlesOfParts>
  <Company>Wiener Rotes Kreuz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Rys Daniela (OeRK-W)</dc:creator>
  <cp:lastModifiedBy>Rys Daniela (OeRK-W)</cp:lastModifiedBy>
  <cp:revision>58</cp:revision>
  <cp:lastPrinted>2025-09-10T11:08:54Z</cp:lastPrinted>
  <dcterms:created xsi:type="dcterms:W3CDTF">2023-04-04T06:53:44Z</dcterms:created>
  <dcterms:modified xsi:type="dcterms:W3CDTF">2026-06-23T08:46:13Z</dcterms:modified>
</cp:coreProperties>
</file>