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5963285" cy="6858000"/>
          </a:xfrm>
          <a:custGeom>
            <a:avLst/>
            <a:gdLst/>
            <a:ahLst/>
            <a:cxnLst/>
            <a:rect l="l" t="t" r="r" b="b"/>
            <a:pathLst>
              <a:path w="5963285" h="6858000">
                <a:moveTo>
                  <a:pt x="4918456" y="0"/>
                </a:moveTo>
                <a:lnTo>
                  <a:pt x="0" y="0"/>
                </a:lnTo>
                <a:lnTo>
                  <a:pt x="0" y="6857999"/>
                </a:lnTo>
                <a:lnTo>
                  <a:pt x="4493387" y="6857999"/>
                </a:lnTo>
                <a:lnTo>
                  <a:pt x="4547235" y="6823983"/>
                </a:lnTo>
                <a:lnTo>
                  <a:pt x="4591947" y="6797738"/>
                </a:lnTo>
                <a:lnTo>
                  <a:pt x="4637278" y="6773521"/>
                </a:lnTo>
                <a:lnTo>
                  <a:pt x="4683466" y="6752007"/>
                </a:lnTo>
                <a:lnTo>
                  <a:pt x="4730750" y="6733872"/>
                </a:lnTo>
                <a:lnTo>
                  <a:pt x="4767684" y="6719960"/>
                </a:lnTo>
                <a:lnTo>
                  <a:pt x="4802583" y="6702011"/>
                </a:lnTo>
                <a:lnTo>
                  <a:pt x="4833770" y="6678640"/>
                </a:lnTo>
                <a:lnTo>
                  <a:pt x="4859567" y="6648458"/>
                </a:lnTo>
                <a:lnTo>
                  <a:pt x="4878298" y="6610080"/>
                </a:lnTo>
                <a:lnTo>
                  <a:pt x="4888284" y="6562118"/>
                </a:lnTo>
                <a:lnTo>
                  <a:pt x="4887849" y="6503187"/>
                </a:lnTo>
                <a:lnTo>
                  <a:pt x="4890337" y="6473280"/>
                </a:lnTo>
                <a:lnTo>
                  <a:pt x="4901279" y="6450471"/>
                </a:lnTo>
                <a:lnTo>
                  <a:pt x="4919317" y="6437798"/>
                </a:lnTo>
                <a:lnTo>
                  <a:pt x="4943094" y="6438303"/>
                </a:lnTo>
                <a:lnTo>
                  <a:pt x="4987306" y="6440500"/>
                </a:lnTo>
                <a:lnTo>
                  <a:pt x="5022279" y="6420732"/>
                </a:lnTo>
                <a:lnTo>
                  <a:pt x="5051822" y="6388125"/>
                </a:lnTo>
                <a:lnTo>
                  <a:pt x="5079746" y="6351803"/>
                </a:lnTo>
                <a:lnTo>
                  <a:pt x="5113173" y="6310400"/>
                </a:lnTo>
                <a:lnTo>
                  <a:pt x="5147390" y="6270499"/>
                </a:lnTo>
                <a:lnTo>
                  <a:pt x="5183696" y="6234202"/>
                </a:lnTo>
                <a:lnTo>
                  <a:pt x="5223388" y="6203614"/>
                </a:lnTo>
                <a:lnTo>
                  <a:pt x="5267765" y="6180835"/>
                </a:lnTo>
                <a:lnTo>
                  <a:pt x="5318125" y="6167970"/>
                </a:lnTo>
                <a:lnTo>
                  <a:pt x="5300422" y="6131812"/>
                </a:lnTo>
                <a:lnTo>
                  <a:pt x="5278898" y="6116605"/>
                </a:lnTo>
                <a:lnTo>
                  <a:pt x="5255206" y="6116268"/>
                </a:lnTo>
                <a:lnTo>
                  <a:pt x="5231003" y="6124714"/>
                </a:lnTo>
                <a:lnTo>
                  <a:pt x="5180406" y="6146715"/>
                </a:lnTo>
                <a:lnTo>
                  <a:pt x="5028616" y="6214448"/>
                </a:lnTo>
                <a:lnTo>
                  <a:pt x="4978019" y="6236449"/>
                </a:lnTo>
                <a:lnTo>
                  <a:pt x="4936311" y="6253628"/>
                </a:lnTo>
                <a:lnTo>
                  <a:pt x="4892961" y="6268443"/>
                </a:lnTo>
                <a:lnTo>
                  <a:pt x="4846324" y="6274471"/>
                </a:lnTo>
                <a:lnTo>
                  <a:pt x="4794758" y="6265291"/>
                </a:lnTo>
                <a:lnTo>
                  <a:pt x="4824671" y="6215733"/>
                </a:lnTo>
                <a:lnTo>
                  <a:pt x="4858800" y="6176894"/>
                </a:lnTo>
                <a:lnTo>
                  <a:pt x="4896028" y="6146692"/>
                </a:lnTo>
                <a:lnTo>
                  <a:pt x="4935239" y="6123048"/>
                </a:lnTo>
                <a:lnTo>
                  <a:pt x="4975313" y="6103879"/>
                </a:lnTo>
                <a:lnTo>
                  <a:pt x="5053584" y="6070650"/>
                </a:lnTo>
                <a:lnTo>
                  <a:pt x="5097187" y="6046457"/>
                </a:lnTo>
                <a:lnTo>
                  <a:pt x="5136472" y="6017473"/>
                </a:lnTo>
                <a:lnTo>
                  <a:pt x="5172453" y="5984202"/>
                </a:lnTo>
                <a:lnTo>
                  <a:pt x="5206145" y="5947149"/>
                </a:lnTo>
                <a:lnTo>
                  <a:pt x="5238565" y="5906818"/>
                </a:lnTo>
                <a:lnTo>
                  <a:pt x="5270727" y="5863713"/>
                </a:lnTo>
                <a:lnTo>
                  <a:pt x="5303647" y="5818339"/>
                </a:lnTo>
                <a:lnTo>
                  <a:pt x="5259696" y="5812483"/>
                </a:lnTo>
                <a:lnTo>
                  <a:pt x="5220628" y="5823410"/>
                </a:lnTo>
                <a:lnTo>
                  <a:pt x="5184345" y="5841950"/>
                </a:lnTo>
                <a:lnTo>
                  <a:pt x="5148752" y="5858933"/>
                </a:lnTo>
                <a:lnTo>
                  <a:pt x="5111750" y="5865190"/>
                </a:lnTo>
                <a:lnTo>
                  <a:pt x="5102987" y="5832754"/>
                </a:lnTo>
                <a:lnTo>
                  <a:pt x="5144367" y="5805021"/>
                </a:lnTo>
                <a:lnTo>
                  <a:pt x="5179144" y="5771549"/>
                </a:lnTo>
                <a:lnTo>
                  <a:pt x="5207823" y="5732778"/>
                </a:lnTo>
                <a:lnTo>
                  <a:pt x="5230908" y="5689149"/>
                </a:lnTo>
                <a:lnTo>
                  <a:pt x="5248904" y="5641102"/>
                </a:lnTo>
                <a:lnTo>
                  <a:pt x="5262314" y="5589078"/>
                </a:lnTo>
                <a:lnTo>
                  <a:pt x="5271643" y="5533517"/>
                </a:lnTo>
                <a:lnTo>
                  <a:pt x="5281523" y="5490063"/>
                </a:lnTo>
                <a:lnTo>
                  <a:pt x="5300393" y="5458777"/>
                </a:lnTo>
                <a:lnTo>
                  <a:pt x="5325239" y="5434254"/>
                </a:lnTo>
                <a:lnTo>
                  <a:pt x="5353050" y="5411089"/>
                </a:lnTo>
                <a:lnTo>
                  <a:pt x="5391676" y="5377823"/>
                </a:lnTo>
                <a:lnTo>
                  <a:pt x="5469578" y="5311766"/>
                </a:lnTo>
                <a:lnTo>
                  <a:pt x="5508400" y="5278240"/>
                </a:lnTo>
                <a:lnTo>
                  <a:pt x="5546836" y="5243893"/>
                </a:lnTo>
                <a:lnTo>
                  <a:pt x="5584658" y="5208357"/>
                </a:lnTo>
                <a:lnTo>
                  <a:pt x="5621641" y="5171265"/>
                </a:lnTo>
                <a:lnTo>
                  <a:pt x="5657557" y="5132249"/>
                </a:lnTo>
                <a:lnTo>
                  <a:pt x="5692182" y="5090943"/>
                </a:lnTo>
                <a:lnTo>
                  <a:pt x="5725287" y="5046980"/>
                </a:lnTo>
                <a:lnTo>
                  <a:pt x="5679495" y="5057355"/>
                </a:lnTo>
                <a:lnTo>
                  <a:pt x="5635484" y="5073856"/>
                </a:lnTo>
                <a:lnTo>
                  <a:pt x="5592572" y="5094834"/>
                </a:lnTo>
                <a:lnTo>
                  <a:pt x="5550075" y="5118639"/>
                </a:lnTo>
                <a:lnTo>
                  <a:pt x="5507310" y="5143624"/>
                </a:lnTo>
                <a:lnTo>
                  <a:pt x="5463594" y="5168138"/>
                </a:lnTo>
                <a:lnTo>
                  <a:pt x="5418243" y="5190532"/>
                </a:lnTo>
                <a:lnTo>
                  <a:pt x="5370576" y="5209158"/>
                </a:lnTo>
                <a:lnTo>
                  <a:pt x="5402887" y="5161718"/>
                </a:lnTo>
                <a:lnTo>
                  <a:pt x="5436856" y="5118465"/>
                </a:lnTo>
                <a:lnTo>
                  <a:pt x="5472221" y="5078839"/>
                </a:lnTo>
                <a:lnTo>
                  <a:pt x="5508719" y="5042281"/>
                </a:lnTo>
                <a:lnTo>
                  <a:pt x="5546090" y="5008229"/>
                </a:lnTo>
                <a:lnTo>
                  <a:pt x="5584070" y="4976124"/>
                </a:lnTo>
                <a:lnTo>
                  <a:pt x="5622398" y="4945406"/>
                </a:lnTo>
                <a:lnTo>
                  <a:pt x="5699047" y="4885890"/>
                </a:lnTo>
                <a:lnTo>
                  <a:pt x="5736844" y="4855972"/>
                </a:lnTo>
                <a:lnTo>
                  <a:pt x="5822267" y="4782978"/>
                </a:lnTo>
                <a:lnTo>
                  <a:pt x="5866485" y="4750530"/>
                </a:lnTo>
                <a:lnTo>
                  <a:pt x="5914263" y="4726178"/>
                </a:lnTo>
                <a:lnTo>
                  <a:pt x="5933750" y="4718387"/>
                </a:lnTo>
                <a:lnTo>
                  <a:pt x="5952427" y="4704524"/>
                </a:lnTo>
                <a:lnTo>
                  <a:pt x="5962912" y="4682565"/>
                </a:lnTo>
                <a:lnTo>
                  <a:pt x="5957824" y="4650486"/>
                </a:lnTo>
                <a:lnTo>
                  <a:pt x="5942310" y="4627880"/>
                </a:lnTo>
                <a:lnTo>
                  <a:pt x="5922963" y="4621180"/>
                </a:lnTo>
                <a:lnTo>
                  <a:pt x="5901424" y="4624625"/>
                </a:lnTo>
                <a:lnTo>
                  <a:pt x="5879338" y="4632452"/>
                </a:lnTo>
                <a:lnTo>
                  <a:pt x="5836686" y="4646520"/>
                </a:lnTo>
                <a:lnTo>
                  <a:pt x="5791932" y="4655053"/>
                </a:lnTo>
                <a:lnTo>
                  <a:pt x="5744373" y="4659435"/>
                </a:lnTo>
                <a:lnTo>
                  <a:pt x="5693308" y="4661050"/>
                </a:lnTo>
                <a:lnTo>
                  <a:pt x="5638038" y="4661281"/>
                </a:lnTo>
                <a:lnTo>
                  <a:pt x="5667453" y="4621811"/>
                </a:lnTo>
                <a:lnTo>
                  <a:pt x="5700628" y="4592657"/>
                </a:lnTo>
                <a:lnTo>
                  <a:pt x="5736364" y="4570795"/>
                </a:lnTo>
                <a:lnTo>
                  <a:pt x="5773465" y="4553201"/>
                </a:lnTo>
                <a:lnTo>
                  <a:pt x="5810732" y="4536851"/>
                </a:lnTo>
                <a:lnTo>
                  <a:pt x="5846967" y="4518721"/>
                </a:lnTo>
                <a:lnTo>
                  <a:pt x="5880973" y="4495786"/>
                </a:lnTo>
                <a:lnTo>
                  <a:pt x="5911551" y="4465024"/>
                </a:lnTo>
                <a:lnTo>
                  <a:pt x="5937504" y="4423410"/>
                </a:lnTo>
                <a:lnTo>
                  <a:pt x="5887420" y="4416419"/>
                </a:lnTo>
                <a:lnTo>
                  <a:pt x="5841116" y="4422079"/>
                </a:lnTo>
                <a:lnTo>
                  <a:pt x="5797464" y="4434840"/>
                </a:lnTo>
                <a:lnTo>
                  <a:pt x="5755335" y="4449155"/>
                </a:lnTo>
                <a:lnTo>
                  <a:pt x="5713603" y="4459478"/>
                </a:lnTo>
                <a:lnTo>
                  <a:pt x="5674618" y="4460531"/>
                </a:lnTo>
                <a:lnTo>
                  <a:pt x="5652230" y="4446381"/>
                </a:lnTo>
                <a:lnTo>
                  <a:pt x="5644559" y="4415347"/>
                </a:lnTo>
                <a:lnTo>
                  <a:pt x="5649722" y="4365752"/>
                </a:lnTo>
                <a:lnTo>
                  <a:pt x="5656495" y="4309726"/>
                </a:lnTo>
                <a:lnTo>
                  <a:pt x="5653574" y="4264810"/>
                </a:lnTo>
                <a:lnTo>
                  <a:pt x="5640959" y="4231909"/>
                </a:lnTo>
                <a:lnTo>
                  <a:pt x="5618649" y="4211931"/>
                </a:lnTo>
                <a:lnTo>
                  <a:pt x="5586645" y="4205781"/>
                </a:lnTo>
                <a:lnTo>
                  <a:pt x="5493520" y="4224698"/>
                </a:lnTo>
                <a:lnTo>
                  <a:pt x="5467191" y="4210716"/>
                </a:lnTo>
                <a:lnTo>
                  <a:pt x="5461579" y="4177827"/>
                </a:lnTo>
                <a:lnTo>
                  <a:pt x="5472303" y="4131437"/>
                </a:lnTo>
                <a:lnTo>
                  <a:pt x="5484092" y="4082630"/>
                </a:lnTo>
                <a:lnTo>
                  <a:pt x="5486099" y="4036638"/>
                </a:lnTo>
                <a:lnTo>
                  <a:pt x="5480669" y="3992657"/>
                </a:lnTo>
                <a:lnTo>
                  <a:pt x="5470149" y="3949883"/>
                </a:lnTo>
                <a:lnTo>
                  <a:pt x="5456884" y="3907511"/>
                </a:lnTo>
                <a:lnTo>
                  <a:pt x="5443220" y="3864737"/>
                </a:lnTo>
                <a:lnTo>
                  <a:pt x="5429342" y="3812800"/>
                </a:lnTo>
                <a:lnTo>
                  <a:pt x="5422751" y="3767109"/>
                </a:lnTo>
                <a:lnTo>
                  <a:pt x="5423596" y="3725960"/>
                </a:lnTo>
                <a:lnTo>
                  <a:pt x="5432025" y="3687653"/>
                </a:lnTo>
                <a:lnTo>
                  <a:pt x="5448187" y="3650486"/>
                </a:lnTo>
                <a:lnTo>
                  <a:pt x="5472232" y="3612757"/>
                </a:lnTo>
                <a:lnTo>
                  <a:pt x="5504307" y="3572764"/>
                </a:lnTo>
                <a:lnTo>
                  <a:pt x="5541679" y="3533431"/>
                </a:lnTo>
                <a:lnTo>
                  <a:pt x="5580967" y="3496135"/>
                </a:lnTo>
                <a:lnTo>
                  <a:pt x="5624090" y="3460196"/>
                </a:lnTo>
                <a:lnTo>
                  <a:pt x="5672963" y="3424936"/>
                </a:lnTo>
                <a:lnTo>
                  <a:pt x="5627157" y="3412808"/>
                </a:lnTo>
                <a:lnTo>
                  <a:pt x="5605484" y="3396021"/>
                </a:lnTo>
                <a:lnTo>
                  <a:pt x="5601537" y="3375677"/>
                </a:lnTo>
                <a:lnTo>
                  <a:pt x="5608907" y="3352879"/>
                </a:lnTo>
                <a:lnTo>
                  <a:pt x="5621189" y="3328729"/>
                </a:lnTo>
                <a:lnTo>
                  <a:pt x="5631976" y="3304331"/>
                </a:lnTo>
                <a:lnTo>
                  <a:pt x="5634859" y="3280787"/>
                </a:lnTo>
                <a:lnTo>
                  <a:pt x="5623433" y="3259201"/>
                </a:lnTo>
                <a:lnTo>
                  <a:pt x="5586408" y="3258603"/>
                </a:lnTo>
                <a:lnTo>
                  <a:pt x="5550379" y="3268992"/>
                </a:lnTo>
                <a:lnTo>
                  <a:pt x="5514627" y="3286924"/>
                </a:lnTo>
                <a:lnTo>
                  <a:pt x="5441090" y="3331639"/>
                </a:lnTo>
                <a:lnTo>
                  <a:pt x="5401870" y="3351534"/>
                </a:lnTo>
                <a:lnTo>
                  <a:pt x="5360060" y="3365195"/>
                </a:lnTo>
                <a:lnTo>
                  <a:pt x="5314943" y="3369178"/>
                </a:lnTo>
                <a:lnTo>
                  <a:pt x="5265801" y="3360039"/>
                </a:lnTo>
                <a:lnTo>
                  <a:pt x="5306016" y="3329840"/>
                </a:lnTo>
                <a:lnTo>
                  <a:pt x="5346729" y="3302176"/>
                </a:lnTo>
                <a:lnTo>
                  <a:pt x="5387731" y="3276497"/>
                </a:lnTo>
                <a:lnTo>
                  <a:pt x="5428813" y="3252250"/>
                </a:lnTo>
                <a:lnTo>
                  <a:pt x="5510376" y="3205847"/>
                </a:lnTo>
                <a:lnTo>
                  <a:pt x="5550440" y="3182588"/>
                </a:lnTo>
                <a:lnTo>
                  <a:pt x="5589745" y="3158555"/>
                </a:lnTo>
                <a:lnTo>
                  <a:pt x="5628083" y="3133197"/>
                </a:lnTo>
                <a:lnTo>
                  <a:pt x="5665244" y="3105963"/>
                </a:lnTo>
                <a:lnTo>
                  <a:pt x="5701018" y="3076300"/>
                </a:lnTo>
                <a:lnTo>
                  <a:pt x="5735197" y="3043657"/>
                </a:lnTo>
                <a:lnTo>
                  <a:pt x="5767571" y="3007484"/>
                </a:lnTo>
                <a:lnTo>
                  <a:pt x="5797931" y="2967228"/>
                </a:lnTo>
                <a:lnTo>
                  <a:pt x="5774037" y="2948676"/>
                </a:lnTo>
                <a:lnTo>
                  <a:pt x="5750703" y="2948733"/>
                </a:lnTo>
                <a:lnTo>
                  <a:pt x="5728440" y="2953529"/>
                </a:lnTo>
                <a:lnTo>
                  <a:pt x="5701744" y="2947898"/>
                </a:lnTo>
                <a:lnTo>
                  <a:pt x="5659785" y="2949255"/>
                </a:lnTo>
                <a:lnTo>
                  <a:pt x="5627963" y="2948930"/>
                </a:lnTo>
                <a:lnTo>
                  <a:pt x="5591659" y="2945951"/>
                </a:lnTo>
                <a:lnTo>
                  <a:pt x="5552932" y="2938827"/>
                </a:lnTo>
                <a:lnTo>
                  <a:pt x="5513843" y="2926071"/>
                </a:lnTo>
                <a:lnTo>
                  <a:pt x="5476452" y="2906192"/>
                </a:lnTo>
                <a:lnTo>
                  <a:pt x="5442817" y="2877702"/>
                </a:lnTo>
                <a:lnTo>
                  <a:pt x="5415000" y="2839112"/>
                </a:lnTo>
                <a:lnTo>
                  <a:pt x="5395059" y="2788932"/>
                </a:lnTo>
                <a:lnTo>
                  <a:pt x="5385054" y="2725674"/>
                </a:lnTo>
                <a:lnTo>
                  <a:pt x="5373370" y="2725674"/>
                </a:lnTo>
                <a:lnTo>
                  <a:pt x="5367655" y="2714879"/>
                </a:lnTo>
                <a:lnTo>
                  <a:pt x="5352879" y="2677213"/>
                </a:lnTo>
                <a:lnTo>
                  <a:pt x="5347653" y="2632440"/>
                </a:lnTo>
                <a:lnTo>
                  <a:pt x="5338616" y="2593738"/>
                </a:lnTo>
                <a:lnTo>
                  <a:pt x="5312410" y="2574290"/>
                </a:lnTo>
                <a:lnTo>
                  <a:pt x="5269196" y="2565326"/>
                </a:lnTo>
                <a:lnTo>
                  <a:pt x="5226256" y="2554017"/>
                </a:lnTo>
                <a:lnTo>
                  <a:pt x="5182769" y="2547447"/>
                </a:lnTo>
                <a:lnTo>
                  <a:pt x="5137912" y="2552700"/>
                </a:lnTo>
                <a:lnTo>
                  <a:pt x="5102529" y="2563814"/>
                </a:lnTo>
                <a:lnTo>
                  <a:pt x="5066300" y="2574274"/>
                </a:lnTo>
                <a:lnTo>
                  <a:pt x="5029523" y="2582042"/>
                </a:lnTo>
                <a:lnTo>
                  <a:pt x="4992497" y="2585085"/>
                </a:lnTo>
                <a:lnTo>
                  <a:pt x="4969006" y="2591400"/>
                </a:lnTo>
                <a:lnTo>
                  <a:pt x="4944093" y="2605599"/>
                </a:lnTo>
                <a:lnTo>
                  <a:pt x="4918825" y="2620554"/>
                </a:lnTo>
                <a:lnTo>
                  <a:pt x="4894268" y="2629143"/>
                </a:lnTo>
                <a:lnTo>
                  <a:pt x="4871488" y="2624240"/>
                </a:lnTo>
                <a:lnTo>
                  <a:pt x="4851551" y="2598721"/>
                </a:lnTo>
                <a:lnTo>
                  <a:pt x="4835525" y="2545461"/>
                </a:lnTo>
                <a:lnTo>
                  <a:pt x="4820664" y="2544206"/>
                </a:lnTo>
                <a:lnTo>
                  <a:pt x="4784265" y="2549048"/>
                </a:lnTo>
                <a:lnTo>
                  <a:pt x="4695952" y="2563495"/>
                </a:lnTo>
                <a:lnTo>
                  <a:pt x="4664210" y="2571726"/>
                </a:lnTo>
                <a:lnTo>
                  <a:pt x="4631944" y="2577909"/>
                </a:lnTo>
                <a:lnTo>
                  <a:pt x="4601869" y="2570567"/>
                </a:lnTo>
                <a:lnTo>
                  <a:pt x="4576699" y="2538222"/>
                </a:lnTo>
                <a:lnTo>
                  <a:pt x="4580178" y="2503932"/>
                </a:lnTo>
                <a:lnTo>
                  <a:pt x="4606528" y="2466594"/>
                </a:lnTo>
                <a:lnTo>
                  <a:pt x="4647047" y="2435352"/>
                </a:lnTo>
                <a:lnTo>
                  <a:pt x="4693031" y="2419350"/>
                </a:lnTo>
                <a:lnTo>
                  <a:pt x="4734419" y="2414260"/>
                </a:lnTo>
                <a:lnTo>
                  <a:pt x="4775533" y="2411206"/>
                </a:lnTo>
                <a:lnTo>
                  <a:pt x="4816100" y="2412224"/>
                </a:lnTo>
                <a:lnTo>
                  <a:pt x="4855845" y="2419350"/>
                </a:lnTo>
                <a:lnTo>
                  <a:pt x="4898561" y="2424257"/>
                </a:lnTo>
                <a:lnTo>
                  <a:pt x="4931442" y="2412603"/>
                </a:lnTo>
                <a:lnTo>
                  <a:pt x="4955607" y="2385399"/>
                </a:lnTo>
                <a:lnTo>
                  <a:pt x="4972177" y="2343658"/>
                </a:lnTo>
                <a:lnTo>
                  <a:pt x="4990656" y="2297886"/>
                </a:lnTo>
                <a:lnTo>
                  <a:pt x="5015421" y="2261616"/>
                </a:lnTo>
                <a:lnTo>
                  <a:pt x="5046186" y="2232108"/>
                </a:lnTo>
                <a:lnTo>
                  <a:pt x="5082667" y="2206625"/>
                </a:lnTo>
                <a:lnTo>
                  <a:pt x="5125117" y="2179756"/>
                </a:lnTo>
                <a:lnTo>
                  <a:pt x="5209507" y="2124822"/>
                </a:lnTo>
                <a:lnTo>
                  <a:pt x="5251828" y="2097766"/>
                </a:lnTo>
                <a:lnTo>
                  <a:pt x="5294487" y="2071657"/>
                </a:lnTo>
                <a:lnTo>
                  <a:pt x="5337674" y="2047000"/>
                </a:lnTo>
                <a:lnTo>
                  <a:pt x="5381578" y="2024299"/>
                </a:lnTo>
                <a:lnTo>
                  <a:pt x="5426391" y="2004060"/>
                </a:lnTo>
                <a:lnTo>
                  <a:pt x="5472303" y="1986788"/>
                </a:lnTo>
                <a:lnTo>
                  <a:pt x="5492609" y="1979402"/>
                </a:lnTo>
                <a:lnTo>
                  <a:pt x="5512641" y="1965610"/>
                </a:lnTo>
                <a:lnTo>
                  <a:pt x="5529935" y="1941675"/>
                </a:lnTo>
                <a:lnTo>
                  <a:pt x="5542026" y="1903857"/>
                </a:lnTo>
                <a:lnTo>
                  <a:pt x="5494957" y="1916313"/>
                </a:lnTo>
                <a:lnTo>
                  <a:pt x="5448216" y="1930134"/>
                </a:lnTo>
                <a:lnTo>
                  <a:pt x="5401766" y="1945144"/>
                </a:lnTo>
                <a:lnTo>
                  <a:pt x="5355574" y="1961169"/>
                </a:lnTo>
                <a:lnTo>
                  <a:pt x="5309602" y="1978032"/>
                </a:lnTo>
                <a:lnTo>
                  <a:pt x="5263817" y="1995558"/>
                </a:lnTo>
                <a:lnTo>
                  <a:pt x="5218182" y="2013573"/>
                </a:lnTo>
                <a:lnTo>
                  <a:pt x="5036446" y="2087008"/>
                </a:lnTo>
                <a:lnTo>
                  <a:pt x="4991037" y="2104834"/>
                </a:lnTo>
                <a:lnTo>
                  <a:pt x="4945566" y="2122097"/>
                </a:lnTo>
                <a:lnTo>
                  <a:pt x="4899999" y="2138620"/>
                </a:lnTo>
                <a:lnTo>
                  <a:pt x="4854301" y="2154230"/>
                </a:lnTo>
                <a:lnTo>
                  <a:pt x="4808436" y="2168750"/>
                </a:lnTo>
                <a:lnTo>
                  <a:pt x="4762370" y="2182006"/>
                </a:lnTo>
                <a:lnTo>
                  <a:pt x="4716066" y="2193821"/>
                </a:lnTo>
                <a:lnTo>
                  <a:pt x="4669489" y="2204022"/>
                </a:lnTo>
                <a:lnTo>
                  <a:pt x="4622605" y="2212431"/>
                </a:lnTo>
                <a:lnTo>
                  <a:pt x="4575377" y="2218875"/>
                </a:lnTo>
                <a:lnTo>
                  <a:pt x="4527772" y="2223178"/>
                </a:lnTo>
                <a:lnTo>
                  <a:pt x="4479752" y="2225164"/>
                </a:lnTo>
                <a:lnTo>
                  <a:pt x="4431284" y="2224659"/>
                </a:lnTo>
                <a:lnTo>
                  <a:pt x="4477291" y="2196278"/>
                </a:lnTo>
                <a:lnTo>
                  <a:pt x="4525240" y="2174584"/>
                </a:lnTo>
                <a:lnTo>
                  <a:pt x="4574569" y="2157431"/>
                </a:lnTo>
                <a:lnTo>
                  <a:pt x="4624715" y="2142674"/>
                </a:lnTo>
                <a:lnTo>
                  <a:pt x="4675117" y="2128164"/>
                </a:lnTo>
                <a:lnTo>
                  <a:pt x="4725212" y="2111758"/>
                </a:lnTo>
                <a:lnTo>
                  <a:pt x="4774438" y="2091309"/>
                </a:lnTo>
                <a:lnTo>
                  <a:pt x="4726247" y="2076636"/>
                </a:lnTo>
                <a:lnTo>
                  <a:pt x="4679172" y="2076833"/>
                </a:lnTo>
                <a:lnTo>
                  <a:pt x="4632925" y="2086892"/>
                </a:lnTo>
                <a:lnTo>
                  <a:pt x="4541774" y="2116582"/>
                </a:lnTo>
                <a:lnTo>
                  <a:pt x="4504504" y="2124858"/>
                </a:lnTo>
                <a:lnTo>
                  <a:pt x="4470843" y="2124819"/>
                </a:lnTo>
                <a:lnTo>
                  <a:pt x="4443028" y="2111625"/>
                </a:lnTo>
                <a:lnTo>
                  <a:pt x="4423296" y="2080436"/>
                </a:lnTo>
                <a:lnTo>
                  <a:pt x="4413885" y="2026412"/>
                </a:lnTo>
                <a:lnTo>
                  <a:pt x="4413885" y="1997583"/>
                </a:lnTo>
                <a:lnTo>
                  <a:pt x="4455303" y="1943973"/>
                </a:lnTo>
                <a:lnTo>
                  <a:pt x="4509770" y="1914652"/>
                </a:lnTo>
                <a:lnTo>
                  <a:pt x="4528260" y="1907718"/>
                </a:lnTo>
                <a:lnTo>
                  <a:pt x="4546156" y="1897094"/>
                </a:lnTo>
                <a:lnTo>
                  <a:pt x="4559669" y="1881755"/>
                </a:lnTo>
                <a:lnTo>
                  <a:pt x="4565015" y="1860677"/>
                </a:lnTo>
                <a:lnTo>
                  <a:pt x="4570002" y="1806206"/>
                </a:lnTo>
                <a:lnTo>
                  <a:pt x="4586196" y="1763747"/>
                </a:lnTo>
                <a:lnTo>
                  <a:pt x="4611259" y="1730898"/>
                </a:lnTo>
                <a:lnTo>
                  <a:pt x="4642852" y="1705257"/>
                </a:lnTo>
                <a:lnTo>
                  <a:pt x="4678636" y="1684420"/>
                </a:lnTo>
                <a:lnTo>
                  <a:pt x="4716272" y="1665986"/>
                </a:lnTo>
                <a:lnTo>
                  <a:pt x="4686766" y="1637234"/>
                </a:lnTo>
                <a:lnTo>
                  <a:pt x="4659201" y="1633521"/>
                </a:lnTo>
                <a:lnTo>
                  <a:pt x="4633279" y="1640643"/>
                </a:lnTo>
                <a:lnTo>
                  <a:pt x="4608703" y="1644396"/>
                </a:lnTo>
                <a:lnTo>
                  <a:pt x="4593761" y="1641203"/>
                </a:lnTo>
                <a:lnTo>
                  <a:pt x="4580700" y="1635331"/>
                </a:lnTo>
                <a:lnTo>
                  <a:pt x="4571448" y="1624054"/>
                </a:lnTo>
                <a:lnTo>
                  <a:pt x="4567936" y="1604645"/>
                </a:lnTo>
                <a:lnTo>
                  <a:pt x="4569623" y="1585027"/>
                </a:lnTo>
                <a:lnTo>
                  <a:pt x="4574858" y="1566386"/>
                </a:lnTo>
                <a:lnTo>
                  <a:pt x="4583902" y="1552459"/>
                </a:lnTo>
                <a:lnTo>
                  <a:pt x="4597019" y="1546987"/>
                </a:lnTo>
                <a:lnTo>
                  <a:pt x="4637800" y="1539996"/>
                </a:lnTo>
                <a:lnTo>
                  <a:pt x="4675438" y="1523274"/>
                </a:lnTo>
                <a:lnTo>
                  <a:pt x="4710891" y="1499639"/>
                </a:lnTo>
                <a:lnTo>
                  <a:pt x="4745118" y="1471908"/>
                </a:lnTo>
                <a:lnTo>
                  <a:pt x="4779078" y="1442901"/>
                </a:lnTo>
                <a:lnTo>
                  <a:pt x="4813728" y="1415433"/>
                </a:lnTo>
                <a:lnTo>
                  <a:pt x="4850028" y="1392325"/>
                </a:lnTo>
                <a:lnTo>
                  <a:pt x="4888936" y="1376393"/>
                </a:lnTo>
                <a:lnTo>
                  <a:pt x="4931410" y="1370457"/>
                </a:lnTo>
                <a:lnTo>
                  <a:pt x="4956975" y="1363058"/>
                </a:lnTo>
                <a:lnTo>
                  <a:pt x="4959529" y="1343735"/>
                </a:lnTo>
                <a:lnTo>
                  <a:pt x="4939190" y="1286561"/>
                </a:lnTo>
                <a:lnTo>
                  <a:pt x="4938092" y="1257332"/>
                </a:lnTo>
                <a:lnTo>
                  <a:pt x="4957572" y="1233424"/>
                </a:lnTo>
                <a:lnTo>
                  <a:pt x="4957020" y="1224978"/>
                </a:lnTo>
                <a:lnTo>
                  <a:pt x="4939824" y="1217199"/>
                </a:lnTo>
                <a:lnTo>
                  <a:pt x="4915531" y="1212135"/>
                </a:lnTo>
                <a:lnTo>
                  <a:pt x="4893691" y="1211834"/>
                </a:lnTo>
                <a:lnTo>
                  <a:pt x="4876552" y="1217556"/>
                </a:lnTo>
                <a:lnTo>
                  <a:pt x="4859449" y="1225327"/>
                </a:lnTo>
                <a:lnTo>
                  <a:pt x="4841274" y="1229050"/>
                </a:lnTo>
                <a:lnTo>
                  <a:pt x="4820920" y="1222628"/>
                </a:lnTo>
                <a:lnTo>
                  <a:pt x="4818989" y="1180879"/>
                </a:lnTo>
                <a:lnTo>
                  <a:pt x="4831477" y="1150953"/>
                </a:lnTo>
                <a:lnTo>
                  <a:pt x="4879086" y="1114425"/>
                </a:lnTo>
                <a:lnTo>
                  <a:pt x="4924508" y="1087993"/>
                </a:lnTo>
                <a:lnTo>
                  <a:pt x="4970370" y="1061897"/>
                </a:lnTo>
                <a:lnTo>
                  <a:pt x="5017078" y="1038209"/>
                </a:lnTo>
                <a:lnTo>
                  <a:pt x="5065042" y="1019002"/>
                </a:lnTo>
                <a:lnTo>
                  <a:pt x="5114671" y="1006348"/>
                </a:lnTo>
                <a:lnTo>
                  <a:pt x="5134158" y="1000910"/>
                </a:lnTo>
                <a:lnTo>
                  <a:pt x="5148453" y="989711"/>
                </a:lnTo>
                <a:lnTo>
                  <a:pt x="5156748" y="972415"/>
                </a:lnTo>
                <a:lnTo>
                  <a:pt x="5158232" y="948689"/>
                </a:lnTo>
                <a:lnTo>
                  <a:pt x="5149947" y="923897"/>
                </a:lnTo>
                <a:lnTo>
                  <a:pt x="5135674" y="915320"/>
                </a:lnTo>
                <a:lnTo>
                  <a:pt x="5118138" y="916221"/>
                </a:lnTo>
                <a:lnTo>
                  <a:pt x="5100066" y="919861"/>
                </a:lnTo>
                <a:lnTo>
                  <a:pt x="5089188" y="923210"/>
                </a:lnTo>
                <a:lnTo>
                  <a:pt x="5078286" y="925226"/>
                </a:lnTo>
                <a:lnTo>
                  <a:pt x="5067383" y="921861"/>
                </a:lnTo>
                <a:lnTo>
                  <a:pt x="5056505" y="909065"/>
                </a:lnTo>
                <a:lnTo>
                  <a:pt x="5106385" y="872645"/>
                </a:lnTo>
                <a:lnTo>
                  <a:pt x="5154135" y="839908"/>
                </a:lnTo>
                <a:lnTo>
                  <a:pt x="5200026" y="810484"/>
                </a:lnTo>
                <a:lnTo>
                  <a:pt x="5244328" y="784004"/>
                </a:lnTo>
                <a:lnTo>
                  <a:pt x="5287312" y="760096"/>
                </a:lnTo>
                <a:lnTo>
                  <a:pt x="5329248" y="738392"/>
                </a:lnTo>
                <a:lnTo>
                  <a:pt x="5370406" y="718519"/>
                </a:lnTo>
                <a:lnTo>
                  <a:pt x="5411059" y="700109"/>
                </a:lnTo>
                <a:lnTo>
                  <a:pt x="5451474" y="682791"/>
                </a:lnTo>
                <a:lnTo>
                  <a:pt x="5491925" y="666194"/>
                </a:lnTo>
                <a:lnTo>
                  <a:pt x="5616186" y="617032"/>
                </a:lnTo>
                <a:lnTo>
                  <a:pt x="5659478" y="599620"/>
                </a:lnTo>
                <a:lnTo>
                  <a:pt x="5704157" y="581078"/>
                </a:lnTo>
                <a:lnTo>
                  <a:pt x="5750494" y="561037"/>
                </a:lnTo>
                <a:lnTo>
                  <a:pt x="5798758" y="539125"/>
                </a:lnTo>
                <a:lnTo>
                  <a:pt x="5849221" y="514974"/>
                </a:lnTo>
                <a:lnTo>
                  <a:pt x="5902153" y="488212"/>
                </a:lnTo>
                <a:lnTo>
                  <a:pt x="5957824" y="458470"/>
                </a:lnTo>
                <a:lnTo>
                  <a:pt x="5898638" y="440180"/>
                </a:lnTo>
                <a:lnTo>
                  <a:pt x="5846286" y="439118"/>
                </a:lnTo>
                <a:lnTo>
                  <a:pt x="5798840" y="446843"/>
                </a:lnTo>
                <a:lnTo>
                  <a:pt x="5754370" y="454913"/>
                </a:lnTo>
                <a:lnTo>
                  <a:pt x="5709962" y="462300"/>
                </a:lnTo>
                <a:lnTo>
                  <a:pt x="5682119" y="470737"/>
                </a:lnTo>
                <a:lnTo>
                  <a:pt x="5665319" y="479930"/>
                </a:lnTo>
                <a:lnTo>
                  <a:pt x="5642761" y="499406"/>
                </a:lnTo>
                <a:lnTo>
                  <a:pt x="5625961" y="509099"/>
                </a:lnTo>
                <a:lnTo>
                  <a:pt x="5598118" y="518369"/>
                </a:lnTo>
                <a:lnTo>
                  <a:pt x="5553710" y="526923"/>
                </a:lnTo>
                <a:lnTo>
                  <a:pt x="5512352" y="535480"/>
                </a:lnTo>
                <a:lnTo>
                  <a:pt x="5471438" y="544392"/>
                </a:lnTo>
                <a:lnTo>
                  <a:pt x="5429983" y="547945"/>
                </a:lnTo>
                <a:lnTo>
                  <a:pt x="5386997" y="540427"/>
                </a:lnTo>
                <a:lnTo>
                  <a:pt x="5341493" y="516127"/>
                </a:lnTo>
                <a:lnTo>
                  <a:pt x="5306616" y="501542"/>
                </a:lnTo>
                <a:lnTo>
                  <a:pt x="5266600" y="502342"/>
                </a:lnTo>
                <a:lnTo>
                  <a:pt x="5223956" y="514043"/>
                </a:lnTo>
                <a:lnTo>
                  <a:pt x="5181197" y="532156"/>
                </a:lnTo>
                <a:lnTo>
                  <a:pt x="5140833" y="552196"/>
                </a:lnTo>
                <a:lnTo>
                  <a:pt x="5101316" y="569430"/>
                </a:lnTo>
                <a:lnTo>
                  <a:pt x="5060156" y="576532"/>
                </a:lnTo>
                <a:lnTo>
                  <a:pt x="5015710" y="571466"/>
                </a:lnTo>
                <a:lnTo>
                  <a:pt x="4966335" y="552196"/>
                </a:lnTo>
                <a:lnTo>
                  <a:pt x="5053219" y="522477"/>
                </a:lnTo>
                <a:lnTo>
                  <a:pt x="5091869" y="509619"/>
                </a:lnTo>
                <a:lnTo>
                  <a:pt x="5129149" y="498094"/>
                </a:lnTo>
                <a:lnTo>
                  <a:pt x="5156303" y="487060"/>
                </a:lnTo>
                <a:lnTo>
                  <a:pt x="5176076" y="469264"/>
                </a:lnTo>
                <a:lnTo>
                  <a:pt x="5187656" y="443372"/>
                </a:lnTo>
                <a:lnTo>
                  <a:pt x="5190236" y="408050"/>
                </a:lnTo>
                <a:lnTo>
                  <a:pt x="5191151" y="384948"/>
                </a:lnTo>
                <a:lnTo>
                  <a:pt x="5190982" y="361156"/>
                </a:lnTo>
                <a:lnTo>
                  <a:pt x="5185360" y="340078"/>
                </a:lnTo>
                <a:lnTo>
                  <a:pt x="5169916" y="325120"/>
                </a:lnTo>
                <a:lnTo>
                  <a:pt x="5151297" y="319406"/>
                </a:lnTo>
                <a:lnTo>
                  <a:pt x="5132118" y="322849"/>
                </a:lnTo>
                <a:lnTo>
                  <a:pt x="5115106" y="333746"/>
                </a:lnTo>
                <a:lnTo>
                  <a:pt x="5102987" y="350393"/>
                </a:lnTo>
                <a:lnTo>
                  <a:pt x="5091563" y="384288"/>
                </a:lnTo>
                <a:lnTo>
                  <a:pt x="5076841" y="413432"/>
                </a:lnTo>
                <a:lnTo>
                  <a:pt x="5055570" y="434457"/>
                </a:lnTo>
                <a:lnTo>
                  <a:pt x="5024501" y="443991"/>
                </a:lnTo>
                <a:lnTo>
                  <a:pt x="4991904" y="443108"/>
                </a:lnTo>
                <a:lnTo>
                  <a:pt x="4986322" y="431403"/>
                </a:lnTo>
                <a:lnTo>
                  <a:pt x="5007102" y="386334"/>
                </a:lnTo>
                <a:lnTo>
                  <a:pt x="5007963" y="361852"/>
                </a:lnTo>
                <a:lnTo>
                  <a:pt x="4996847" y="347170"/>
                </a:lnTo>
                <a:lnTo>
                  <a:pt x="4979206" y="341274"/>
                </a:lnTo>
                <a:lnTo>
                  <a:pt x="4960493" y="343153"/>
                </a:lnTo>
                <a:lnTo>
                  <a:pt x="4916648" y="352743"/>
                </a:lnTo>
                <a:lnTo>
                  <a:pt x="4872411" y="352730"/>
                </a:lnTo>
                <a:lnTo>
                  <a:pt x="4827857" y="348519"/>
                </a:lnTo>
                <a:lnTo>
                  <a:pt x="4783060" y="345515"/>
                </a:lnTo>
                <a:lnTo>
                  <a:pt x="4738093" y="349121"/>
                </a:lnTo>
                <a:lnTo>
                  <a:pt x="4693031" y="364744"/>
                </a:lnTo>
                <a:lnTo>
                  <a:pt x="4706966" y="312343"/>
                </a:lnTo>
                <a:lnTo>
                  <a:pt x="4726070" y="269856"/>
                </a:lnTo>
                <a:lnTo>
                  <a:pt x="4751149" y="236378"/>
                </a:lnTo>
                <a:lnTo>
                  <a:pt x="4783013" y="211008"/>
                </a:lnTo>
                <a:lnTo>
                  <a:pt x="4822468" y="192841"/>
                </a:lnTo>
                <a:lnTo>
                  <a:pt x="4870323" y="180975"/>
                </a:lnTo>
                <a:lnTo>
                  <a:pt x="4899116" y="179470"/>
                </a:lnTo>
                <a:lnTo>
                  <a:pt x="4928172" y="177323"/>
                </a:lnTo>
                <a:lnTo>
                  <a:pt x="4983734" y="152146"/>
                </a:lnTo>
                <a:lnTo>
                  <a:pt x="5009960" y="121015"/>
                </a:lnTo>
                <a:lnTo>
                  <a:pt x="5014845" y="100907"/>
                </a:lnTo>
                <a:lnTo>
                  <a:pt x="5009896" y="76453"/>
                </a:lnTo>
                <a:lnTo>
                  <a:pt x="5000952" y="61956"/>
                </a:lnTo>
                <a:lnTo>
                  <a:pt x="4988163" y="55245"/>
                </a:lnTo>
                <a:lnTo>
                  <a:pt x="4973159" y="54629"/>
                </a:lnTo>
                <a:lnTo>
                  <a:pt x="4957572" y="58420"/>
                </a:lnTo>
                <a:lnTo>
                  <a:pt x="4906357" y="78995"/>
                </a:lnTo>
                <a:lnTo>
                  <a:pt x="4854180" y="94211"/>
                </a:lnTo>
                <a:lnTo>
                  <a:pt x="4801447" y="105630"/>
                </a:lnTo>
                <a:lnTo>
                  <a:pt x="4748569" y="114812"/>
                </a:lnTo>
                <a:lnTo>
                  <a:pt x="4695952" y="123317"/>
                </a:lnTo>
                <a:lnTo>
                  <a:pt x="4685018" y="125940"/>
                </a:lnTo>
                <a:lnTo>
                  <a:pt x="4674108" y="125539"/>
                </a:lnTo>
                <a:lnTo>
                  <a:pt x="4663198" y="117709"/>
                </a:lnTo>
                <a:lnTo>
                  <a:pt x="4652264" y="98044"/>
                </a:lnTo>
                <a:lnTo>
                  <a:pt x="4690328" y="85387"/>
                </a:lnTo>
                <a:lnTo>
                  <a:pt x="4728178" y="71945"/>
                </a:lnTo>
                <a:lnTo>
                  <a:pt x="4765885" y="57931"/>
                </a:lnTo>
                <a:lnTo>
                  <a:pt x="4918456" y="0"/>
                </a:lnTo>
                <a:close/>
              </a:path>
            </a:pathLst>
          </a:custGeom>
          <a:solidFill>
            <a:srgbClr val="E7E6E6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03859" y="1014729"/>
            <a:ext cx="7687309" cy="666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0554" y="1929129"/>
            <a:ext cx="10831195" cy="3746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mbwf.gv.at/studium/der-europaeische-hochschulraum-und-die-europaeische-union/der-europaeische-hochschulraum/bologna-worum-gehts/curriculumsentwicklung/ects-the-european-credit-transfer-and-accumulation-system/" TargetMode="External"/><Relationship Id="rId2" Type="http://schemas.openxmlformats.org/officeDocument/2006/relationships/hyperlink" Target="https://www.oesterreich.gv.at/themen/bildung_und_neue_medien/universitaet/Seite.160120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g.puchner@wrk.at" TargetMode="Externa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g.puchner@wrk.at" TargetMode="Externa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g.puchner@wrk.at" TargetMode="Externa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g.puchner@wrk.at" TargetMode="Externa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mailto:.koecher@wrk.at" TargetMode="External"/><Relationship Id="rId3" Type="http://schemas.openxmlformats.org/officeDocument/2006/relationships/hyperlink" Target="mailto:g.puchner@wrk.at" TargetMode="External"/><Relationship Id="rId7" Type="http://schemas.openxmlformats.org/officeDocument/2006/relationships/hyperlink" Target="mailto:e.koecher@wrk.at" TargetMode="External"/><Relationship Id="rId12" Type="http://schemas.openxmlformats.org/officeDocument/2006/relationships/image" Target="../media/image4.jpg"/><Relationship Id="rId2" Type="http://schemas.openxmlformats.org/officeDocument/2006/relationships/hyperlink" Target="mailto:guenter.puchner@wrk.at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erika.koecher@wrk.at" TargetMode="External"/><Relationship Id="rId11" Type="http://schemas.openxmlformats.org/officeDocument/2006/relationships/image" Target="../media/image3.jpg"/><Relationship Id="rId5" Type="http://schemas.openxmlformats.org/officeDocument/2006/relationships/hyperlink" Target="mailto:c.michalica-zottl@wrk.at" TargetMode="External"/><Relationship Id="rId10" Type="http://schemas.openxmlformats.org/officeDocument/2006/relationships/image" Target="../media/image2.jpg"/><Relationship Id="rId4" Type="http://schemas.openxmlformats.org/officeDocument/2006/relationships/hyperlink" Target="mailto:claudia.michalica-zottl@wrk.at" TargetMode="External"/><Relationship Id="rId9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82879" y="2648326"/>
            <a:ext cx="8750935" cy="137668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lang="de-AT" sz="4000" spc="-10" dirty="0">
                <a:solidFill>
                  <a:srgbClr val="000000"/>
                </a:solidFill>
              </a:rPr>
              <a:t>Weiterbildung</a:t>
            </a:r>
            <a:endParaRPr sz="4000" dirty="0"/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4000" dirty="0">
                <a:solidFill>
                  <a:srgbClr val="000000"/>
                </a:solidFill>
              </a:rPr>
              <a:t>Basales</a:t>
            </a:r>
            <a:r>
              <a:rPr sz="4000" spc="-145" dirty="0">
                <a:solidFill>
                  <a:srgbClr val="000000"/>
                </a:solidFill>
              </a:rPr>
              <a:t> </a:t>
            </a:r>
            <a:r>
              <a:rPr sz="4000" dirty="0">
                <a:solidFill>
                  <a:srgbClr val="000000"/>
                </a:solidFill>
              </a:rPr>
              <a:t>und</a:t>
            </a:r>
            <a:r>
              <a:rPr sz="4000" spc="-140" dirty="0">
                <a:solidFill>
                  <a:srgbClr val="000000"/>
                </a:solidFill>
              </a:rPr>
              <a:t> </a:t>
            </a:r>
            <a:r>
              <a:rPr sz="4000" dirty="0">
                <a:solidFill>
                  <a:srgbClr val="000000"/>
                </a:solidFill>
              </a:rPr>
              <a:t>mittleres</a:t>
            </a:r>
            <a:r>
              <a:rPr sz="4000" spc="-120" dirty="0">
                <a:solidFill>
                  <a:srgbClr val="000000"/>
                </a:solidFill>
              </a:rPr>
              <a:t> </a:t>
            </a:r>
            <a:r>
              <a:rPr sz="4000" spc="-10" dirty="0">
                <a:solidFill>
                  <a:srgbClr val="000000"/>
                </a:solidFill>
              </a:rPr>
              <a:t>Pflegemanagement</a:t>
            </a:r>
            <a:endParaRPr sz="4000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79710" y="524117"/>
            <a:ext cx="2865367" cy="178535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69620" y="1066800"/>
            <a:ext cx="8799195" cy="4983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20" dirty="0">
                <a:solidFill>
                  <a:srgbClr val="C00000"/>
                </a:solidFill>
                <a:latin typeface="Calibri"/>
                <a:cs typeface="Calibri"/>
              </a:rPr>
              <a:t>Zugangsvoraussetzungen</a:t>
            </a:r>
            <a:r>
              <a:rPr sz="2200" b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/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Zulassung zum</a:t>
            </a:r>
            <a:r>
              <a:rPr sz="22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C00000"/>
                </a:solidFill>
                <a:latin typeface="Calibri"/>
                <a:cs typeface="Calibri"/>
              </a:rPr>
              <a:t>BUMM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0"/>
              </a:spcBef>
            </a:pP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dirty="0">
                <a:latin typeface="Calibri"/>
                <a:cs typeface="Calibri"/>
              </a:rPr>
              <a:t>Diplom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Gesundheits-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und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Krankenpflege/Nostrifikationszeugnis/Anerkennung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55"/>
              </a:spcBef>
            </a:pPr>
            <a:endParaRPr sz="2200" dirty="0">
              <a:latin typeface="Calibri"/>
              <a:cs typeface="Calibri"/>
            </a:endParaRPr>
          </a:p>
          <a:p>
            <a:pPr marL="12700" marR="6320155">
              <a:lnSpc>
                <a:spcPct val="138000"/>
              </a:lnSpc>
            </a:pPr>
            <a:r>
              <a:rPr sz="2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Formal</a:t>
            </a:r>
            <a:r>
              <a:rPr sz="2200" spc="-10" dirty="0">
                <a:latin typeface="Calibri"/>
                <a:cs typeface="Calibri"/>
              </a:rPr>
              <a:t> Motivationsschreiben </a:t>
            </a:r>
            <a:r>
              <a:rPr sz="2200" dirty="0">
                <a:latin typeface="Calibri"/>
                <a:cs typeface="Calibri"/>
              </a:rPr>
              <a:t>Curriculum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Vitae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00" spc="-10" dirty="0">
                <a:latin typeface="Calibri"/>
                <a:cs typeface="Calibri"/>
              </a:rPr>
              <a:t>Anmeldung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(„Anmeldekarte“)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2200" spc="-10" dirty="0">
                <a:latin typeface="Calibri"/>
                <a:cs typeface="Calibri"/>
              </a:rPr>
              <a:t>Reisepass</a:t>
            </a:r>
            <a:endParaRPr sz="2200" dirty="0">
              <a:latin typeface="Calibri"/>
              <a:cs typeface="Calibri"/>
            </a:endParaRPr>
          </a:p>
          <a:p>
            <a:pPr marL="12700" marR="5125720">
              <a:lnSpc>
                <a:spcPct val="137700"/>
              </a:lnSpc>
              <a:spcBef>
                <a:spcPts val="10"/>
              </a:spcBef>
            </a:pPr>
            <a:r>
              <a:rPr sz="2200" dirty="0">
                <a:latin typeface="Calibri"/>
                <a:cs typeface="Calibri"/>
              </a:rPr>
              <a:t>Ausweis</a:t>
            </a:r>
            <a:r>
              <a:rPr sz="2200" spc="-114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Gesundheitsberuf </a:t>
            </a:r>
            <a:r>
              <a:rPr sz="2200" dirty="0">
                <a:latin typeface="Calibri"/>
                <a:cs typeface="Calibri"/>
              </a:rPr>
              <a:t>Optional: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Persönliches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Gespräch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3859" y="1165631"/>
            <a:ext cx="7754620" cy="501015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200" b="1" spc="-10" dirty="0">
                <a:latin typeface="Calibri"/>
                <a:cs typeface="Calibri"/>
              </a:rPr>
              <a:t>Tagesablauf</a:t>
            </a:r>
            <a:endParaRPr sz="2200" dirty="0">
              <a:latin typeface="Calibri"/>
              <a:cs typeface="Calibri"/>
            </a:endParaRPr>
          </a:p>
          <a:p>
            <a:pPr marL="12700" marR="5080">
              <a:lnSpc>
                <a:spcPts val="3640"/>
              </a:lnSpc>
              <a:spcBef>
                <a:spcPts val="285"/>
              </a:spcBef>
            </a:pPr>
            <a:r>
              <a:rPr sz="2200" spc="-20" dirty="0">
                <a:latin typeface="Calibri"/>
                <a:cs typeface="Calibri"/>
              </a:rPr>
              <a:t>Vorstellung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Team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Basales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mittleres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Pflegemanagement („BUMM“) Rechtliche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Grundlagen,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Zielgruppen,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Zugangsvoraussetzungen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Kursordnung</a:t>
            </a:r>
            <a:endParaRPr sz="2200" dirty="0">
              <a:latin typeface="Calibri"/>
              <a:cs typeface="Calibri"/>
            </a:endParaRPr>
          </a:p>
          <a:p>
            <a:pPr marL="927100" marR="518795">
              <a:lnSpc>
                <a:spcPts val="3640"/>
              </a:lnSpc>
              <a:spcBef>
                <a:spcPts val="280"/>
              </a:spcBef>
            </a:pPr>
            <a:r>
              <a:rPr sz="2200" spc="-25" dirty="0">
                <a:latin typeface="Calibri"/>
                <a:cs typeface="Calibri"/>
              </a:rPr>
              <a:t>ECTS-</a:t>
            </a:r>
            <a:r>
              <a:rPr sz="2200" spc="-10" dirty="0">
                <a:latin typeface="Calibri"/>
                <a:cs typeface="Calibri"/>
              </a:rPr>
              <a:t>System,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Module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Leistungsnachweise,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 Fehlzeiten</a:t>
            </a:r>
            <a:endParaRPr sz="2200" dirty="0">
              <a:latin typeface="Calibri"/>
              <a:cs typeface="Calibri"/>
            </a:endParaRPr>
          </a:p>
          <a:p>
            <a:pPr marL="927100" marR="5036820">
              <a:lnSpc>
                <a:spcPts val="3640"/>
              </a:lnSpc>
              <a:spcBef>
                <a:spcPts val="10"/>
              </a:spcBef>
            </a:pPr>
            <a:r>
              <a:rPr sz="2200" spc="-10" dirty="0">
                <a:latin typeface="Calibri"/>
                <a:cs typeface="Calibri"/>
              </a:rPr>
              <a:t>Abschlussarbeit Kursevaluation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2200" spc="-20" dirty="0">
                <a:latin typeface="Calibri"/>
                <a:cs typeface="Calibri"/>
              </a:rPr>
              <a:t>Vorstellung </a:t>
            </a:r>
            <a:r>
              <a:rPr sz="2200" dirty="0">
                <a:latin typeface="Calibri"/>
                <a:cs typeface="Calibri"/>
              </a:rPr>
              <a:t>der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lang="de-AT" sz="2200" spc="-10" dirty="0">
                <a:latin typeface="Calibri"/>
                <a:cs typeface="Calibri"/>
              </a:rPr>
              <a:t>Teilnehmenden</a:t>
            </a:r>
            <a:endParaRPr sz="2200" dirty="0">
              <a:latin typeface="Calibri"/>
              <a:cs typeface="Calibri"/>
            </a:endParaRPr>
          </a:p>
          <a:p>
            <a:pPr marL="12700" marR="5723255">
              <a:lnSpc>
                <a:spcPct val="127699"/>
              </a:lnSpc>
              <a:spcBef>
                <a:spcPts val="15"/>
              </a:spcBef>
            </a:pPr>
            <a:r>
              <a:rPr sz="2200" spc="-10" dirty="0">
                <a:latin typeface="Calibri"/>
                <a:cs typeface="Calibri"/>
              </a:rPr>
              <a:t>Organisatorisches </a:t>
            </a:r>
            <a:r>
              <a:rPr sz="2200" dirty="0">
                <a:latin typeface="Calibri"/>
                <a:cs typeface="Calibri"/>
              </a:rPr>
              <a:t>Motiv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–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Umfrage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3859" y="1165631"/>
            <a:ext cx="7754620" cy="501015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200" b="1" spc="-10" dirty="0">
                <a:latin typeface="Calibri"/>
                <a:cs typeface="Calibri"/>
              </a:rPr>
              <a:t>Tagesablauf</a:t>
            </a:r>
            <a:endParaRPr sz="2200">
              <a:latin typeface="Calibri"/>
              <a:cs typeface="Calibri"/>
            </a:endParaRPr>
          </a:p>
          <a:p>
            <a:pPr marL="12700" marR="5080">
              <a:lnSpc>
                <a:spcPts val="3640"/>
              </a:lnSpc>
              <a:spcBef>
                <a:spcPts val="285"/>
              </a:spcBef>
            </a:pPr>
            <a:r>
              <a:rPr sz="2200" spc="-20" dirty="0">
                <a:latin typeface="Calibri"/>
                <a:cs typeface="Calibri"/>
              </a:rPr>
              <a:t>Vorstellung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Team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Basales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mittleres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Pflegemanagement („BUMM“) Rechtliche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Grundlagen,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Zielgruppen,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Zugangsvoraussetzungen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200" spc="-10" dirty="0">
                <a:latin typeface="Calibri"/>
                <a:cs typeface="Calibri"/>
              </a:rPr>
              <a:t>Kursordnung</a:t>
            </a:r>
            <a:endParaRPr sz="2200">
              <a:latin typeface="Calibri"/>
              <a:cs typeface="Calibri"/>
            </a:endParaRPr>
          </a:p>
          <a:p>
            <a:pPr marL="927100" marR="499109">
              <a:lnSpc>
                <a:spcPts val="3640"/>
              </a:lnSpc>
              <a:spcBef>
                <a:spcPts val="280"/>
              </a:spcBef>
            </a:pPr>
            <a:r>
              <a:rPr sz="2200" b="1" spc="-25" dirty="0">
                <a:solidFill>
                  <a:srgbClr val="C00000"/>
                </a:solidFill>
                <a:latin typeface="Calibri"/>
                <a:cs typeface="Calibri"/>
              </a:rPr>
              <a:t>ECTS-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System</a:t>
            </a:r>
            <a:r>
              <a:rPr sz="2200" spc="-10" dirty="0">
                <a:latin typeface="Calibri"/>
                <a:cs typeface="Calibri"/>
              </a:rPr>
              <a:t>,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Module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 </a:t>
            </a:r>
            <a:r>
              <a:rPr sz="2200" spc="-10" dirty="0">
                <a:latin typeface="Calibri"/>
                <a:cs typeface="Calibri"/>
              </a:rPr>
              <a:t>Leistungsnachweise,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 Fehlzeiten</a:t>
            </a:r>
            <a:endParaRPr sz="2200">
              <a:latin typeface="Calibri"/>
              <a:cs typeface="Calibri"/>
            </a:endParaRPr>
          </a:p>
          <a:p>
            <a:pPr marL="927100" marR="5036820">
              <a:lnSpc>
                <a:spcPts val="3640"/>
              </a:lnSpc>
              <a:spcBef>
                <a:spcPts val="10"/>
              </a:spcBef>
            </a:pPr>
            <a:r>
              <a:rPr sz="2200" spc="-10" dirty="0">
                <a:latin typeface="Calibri"/>
                <a:cs typeface="Calibri"/>
              </a:rPr>
              <a:t>Abschlussarbeit Kursevaluation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2200" spc="-20" dirty="0">
                <a:latin typeface="Calibri"/>
                <a:cs typeface="Calibri"/>
              </a:rPr>
              <a:t>Vorstellung </a:t>
            </a:r>
            <a:r>
              <a:rPr sz="2200" dirty="0">
                <a:latin typeface="Calibri"/>
                <a:cs typeface="Calibri"/>
              </a:rPr>
              <a:t>der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Studierenden</a:t>
            </a:r>
            <a:endParaRPr sz="2200">
              <a:latin typeface="Calibri"/>
              <a:cs typeface="Calibri"/>
            </a:endParaRPr>
          </a:p>
          <a:p>
            <a:pPr marL="12700" marR="5723255">
              <a:lnSpc>
                <a:spcPct val="127699"/>
              </a:lnSpc>
              <a:spcBef>
                <a:spcPts val="15"/>
              </a:spcBef>
            </a:pPr>
            <a:r>
              <a:rPr sz="2200" spc="-10" dirty="0">
                <a:latin typeface="Calibri"/>
                <a:cs typeface="Calibri"/>
              </a:rPr>
              <a:t>Organisatorisches </a:t>
            </a:r>
            <a:r>
              <a:rPr sz="2200" dirty="0">
                <a:latin typeface="Calibri"/>
                <a:cs typeface="Calibri"/>
              </a:rPr>
              <a:t>Motiv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–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Umfrage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6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ECTS-</a:t>
            </a:r>
            <a:r>
              <a:rPr spc="-10" dirty="0"/>
              <a:t>System</a:t>
            </a:r>
            <a:r>
              <a:rPr spc="-60" dirty="0"/>
              <a:t> </a:t>
            </a:r>
            <a:r>
              <a:rPr dirty="0"/>
              <a:t>=</a:t>
            </a:r>
            <a:r>
              <a:rPr spc="-65" dirty="0"/>
              <a:t> </a:t>
            </a:r>
            <a:r>
              <a:rPr dirty="0"/>
              <a:t>European</a:t>
            </a:r>
            <a:r>
              <a:rPr spc="-20" dirty="0"/>
              <a:t> </a:t>
            </a:r>
            <a:r>
              <a:rPr dirty="0"/>
              <a:t>Credit</a:t>
            </a:r>
            <a:r>
              <a:rPr spc="-55" dirty="0"/>
              <a:t> </a:t>
            </a:r>
            <a:r>
              <a:rPr spc="-25" dirty="0"/>
              <a:t>Transfer</a:t>
            </a:r>
            <a:r>
              <a:rPr spc="-35" dirty="0"/>
              <a:t> </a:t>
            </a:r>
            <a:r>
              <a:rPr dirty="0"/>
              <a:t>and</a:t>
            </a:r>
            <a:r>
              <a:rPr spc="-50" dirty="0"/>
              <a:t> </a:t>
            </a:r>
            <a:r>
              <a:rPr spc="-10" dirty="0"/>
              <a:t>Accumulation</a:t>
            </a:r>
            <a:r>
              <a:rPr spc="-30" dirty="0"/>
              <a:t> </a:t>
            </a:r>
            <a:r>
              <a:rPr spc="-10" dirty="0"/>
              <a:t>System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3859" y="2019865"/>
            <a:ext cx="9704070" cy="4444365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2200" spc="-20" dirty="0">
                <a:latin typeface="Calibri"/>
                <a:cs typeface="Calibri"/>
              </a:rPr>
              <a:t>Transparenz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Vergleichbarkeit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akadem.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Leistungen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im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europäischen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Hochschulraum.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2200" dirty="0">
                <a:latin typeface="Calibri"/>
                <a:cs typeface="Calibri"/>
              </a:rPr>
              <a:t>Erleichtert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Anrechnungen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(auch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zwischen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Universitäten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Österreich)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2200" spc="-25" dirty="0">
                <a:latin typeface="Calibri"/>
                <a:cs typeface="Calibri"/>
              </a:rPr>
              <a:t>ECTS-</a:t>
            </a:r>
            <a:r>
              <a:rPr sz="2200" dirty="0">
                <a:latin typeface="Calibri"/>
                <a:cs typeface="Calibri"/>
              </a:rPr>
              <a:t>Punkte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ergeben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sich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aus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dem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Arbeitspensum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(„Workload“).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Dazu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zählen:</a:t>
            </a:r>
            <a:endParaRPr sz="22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730"/>
              </a:spcBef>
            </a:pPr>
            <a:r>
              <a:rPr sz="2200" spc="-25" dirty="0">
                <a:latin typeface="Calibri"/>
                <a:cs typeface="Calibri"/>
              </a:rPr>
              <a:t>Teilnahme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Lehrveranstaltungen</a:t>
            </a:r>
            <a:endParaRPr sz="22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745"/>
              </a:spcBef>
            </a:pPr>
            <a:r>
              <a:rPr sz="2200" spc="-10" dirty="0">
                <a:latin typeface="Calibri"/>
                <a:cs typeface="Calibri"/>
              </a:rPr>
              <a:t>Praktika</a:t>
            </a:r>
            <a:endParaRPr sz="22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735"/>
              </a:spcBef>
            </a:pPr>
            <a:r>
              <a:rPr sz="2200" spc="-10" dirty="0">
                <a:latin typeface="Calibri"/>
                <a:cs typeface="Calibri"/>
              </a:rPr>
              <a:t>Selbststudium,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Vor-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und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Nachbereitung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von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und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auf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Lehrveranstaltungen</a:t>
            </a:r>
            <a:endParaRPr sz="22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730"/>
              </a:spcBef>
            </a:pPr>
            <a:r>
              <a:rPr sz="2200" dirty="0">
                <a:latin typeface="Calibri"/>
                <a:cs typeface="Calibri"/>
              </a:rPr>
              <a:t>Hausarbeiten,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Exposé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für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Abschlussarbeit,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Abschlussarbeit</a:t>
            </a:r>
            <a:endParaRPr sz="22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745"/>
              </a:spcBef>
            </a:pPr>
            <a:r>
              <a:rPr sz="2200" spc="-10" dirty="0">
                <a:latin typeface="Calibri"/>
                <a:cs typeface="Calibri"/>
              </a:rPr>
              <a:t>Prüfungsvorbereitung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Prüfungen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2200" i="1" dirty="0">
                <a:latin typeface="Calibri"/>
                <a:cs typeface="Calibri"/>
              </a:rPr>
              <a:t>1</a:t>
            </a:r>
            <a:r>
              <a:rPr sz="2200" i="1" spc="-25" dirty="0">
                <a:latin typeface="Calibri"/>
                <a:cs typeface="Calibri"/>
              </a:rPr>
              <a:t> ECTS-</a:t>
            </a:r>
            <a:r>
              <a:rPr sz="2200" i="1" dirty="0">
                <a:latin typeface="Calibri"/>
                <a:cs typeface="Calibri"/>
              </a:rPr>
              <a:t>Punkt</a:t>
            </a:r>
            <a:r>
              <a:rPr sz="2200" i="1" spc="10" dirty="0">
                <a:latin typeface="Calibri"/>
                <a:cs typeface="Calibri"/>
              </a:rPr>
              <a:t> </a:t>
            </a:r>
            <a:r>
              <a:rPr sz="2200" i="1" dirty="0">
                <a:latin typeface="Calibri"/>
                <a:cs typeface="Calibri"/>
              </a:rPr>
              <a:t>=</a:t>
            </a:r>
            <a:r>
              <a:rPr sz="2200" i="1" spc="-20" dirty="0">
                <a:latin typeface="Calibri"/>
                <a:cs typeface="Calibri"/>
              </a:rPr>
              <a:t> </a:t>
            </a:r>
            <a:r>
              <a:rPr sz="2200" i="1" dirty="0">
                <a:latin typeface="Calibri"/>
                <a:cs typeface="Calibri"/>
              </a:rPr>
              <a:t>25</a:t>
            </a:r>
            <a:r>
              <a:rPr sz="2200" i="1" spc="-25" dirty="0">
                <a:latin typeface="Calibri"/>
                <a:cs typeface="Calibri"/>
              </a:rPr>
              <a:t> </a:t>
            </a:r>
            <a:r>
              <a:rPr sz="2200" i="1" spc="-10" dirty="0">
                <a:latin typeface="Calibri"/>
                <a:cs typeface="Calibri"/>
              </a:rPr>
              <a:t>Echtstunden</a:t>
            </a:r>
            <a:r>
              <a:rPr sz="2200" i="1" dirty="0">
                <a:latin typeface="Calibri"/>
                <a:cs typeface="Calibri"/>
              </a:rPr>
              <a:t> á</a:t>
            </a:r>
            <a:r>
              <a:rPr sz="2200" i="1" spc="-20" dirty="0">
                <a:latin typeface="Calibri"/>
                <a:cs typeface="Calibri"/>
              </a:rPr>
              <a:t> </a:t>
            </a:r>
            <a:r>
              <a:rPr sz="2200" i="1" dirty="0">
                <a:latin typeface="Calibri"/>
                <a:cs typeface="Calibri"/>
              </a:rPr>
              <a:t>60</a:t>
            </a:r>
            <a:r>
              <a:rPr sz="2200" i="1" spc="-20" dirty="0">
                <a:latin typeface="Calibri"/>
                <a:cs typeface="Calibri"/>
              </a:rPr>
              <a:t> </a:t>
            </a:r>
            <a:r>
              <a:rPr sz="2200" i="1" dirty="0">
                <a:latin typeface="Calibri"/>
                <a:cs typeface="Calibri"/>
              </a:rPr>
              <a:t>Minuten</a:t>
            </a:r>
            <a:r>
              <a:rPr sz="2200" i="1" spc="-25" dirty="0">
                <a:latin typeface="Calibri"/>
                <a:cs typeface="Calibri"/>
              </a:rPr>
              <a:t> </a:t>
            </a:r>
            <a:r>
              <a:rPr sz="2200" i="1" dirty="0">
                <a:latin typeface="Calibri"/>
                <a:cs typeface="Calibri"/>
              </a:rPr>
              <a:t>tatsächlicher</a:t>
            </a:r>
            <a:r>
              <a:rPr sz="2200" i="1" spc="-25" dirty="0">
                <a:latin typeface="Calibri"/>
                <a:cs typeface="Calibri"/>
              </a:rPr>
              <a:t> </a:t>
            </a:r>
            <a:r>
              <a:rPr sz="2200" i="1" spc="-10" dirty="0">
                <a:latin typeface="Calibri"/>
                <a:cs typeface="Calibri"/>
              </a:rPr>
              <a:t>Arbeitsaufwand.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200" dirty="0">
                <a:latin typeface="Calibri"/>
                <a:cs typeface="Calibri"/>
              </a:rPr>
              <a:t>Quellen: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https://www.oesterreich.gv.at/themen/bildung_und_neue_medien/universitaet/Seite.160120.html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https://bmbwf.gv.at/studium/der-</a:t>
            </a: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europaeische-hochschulraum-und-die-europaeische-union/der-europaeische-hochschulraum/bologna-</a:t>
            </a:r>
            <a:r>
              <a:rPr sz="12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worum-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gehts/curriculumsentwicklung/ects-the-european-credit-</a:t>
            </a:r>
            <a:r>
              <a:rPr sz="12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transfer-</a:t>
            </a: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and-accumulation-system/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3858" y="1161669"/>
            <a:ext cx="9559341" cy="4986493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2400" b="1" spc="-10" dirty="0">
                <a:latin typeface="Calibri"/>
                <a:cs typeface="Calibri"/>
              </a:rPr>
              <a:t>Tagesablauf</a:t>
            </a:r>
            <a:endParaRPr sz="2400" dirty="0">
              <a:latin typeface="Calibri"/>
              <a:cs typeface="Calibri"/>
            </a:endParaRPr>
          </a:p>
          <a:p>
            <a:pPr marL="12700" marR="5080">
              <a:lnSpc>
                <a:spcPct val="124600"/>
              </a:lnSpc>
              <a:spcBef>
                <a:spcPts val="10"/>
              </a:spcBef>
            </a:pPr>
            <a:r>
              <a:rPr sz="2400" spc="-20" dirty="0">
                <a:latin typeface="Calibri"/>
                <a:cs typeface="Calibri"/>
              </a:rPr>
              <a:t>Vorstellung</a:t>
            </a:r>
            <a:r>
              <a:rPr sz="2400" spc="-50" dirty="0">
                <a:latin typeface="Calibri"/>
                <a:cs typeface="Calibri"/>
              </a:rPr>
              <a:t> Team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Basales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&amp;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mittleres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Pflegemanagement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(„BUMM“) </a:t>
            </a:r>
            <a:r>
              <a:rPr sz="2400" dirty="0">
                <a:latin typeface="Calibri"/>
                <a:cs typeface="Calibri"/>
              </a:rPr>
              <a:t>Rechtliche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Grundlagen,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Zielgruppen,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Zugangsvoraussetzungen Kursordnung</a:t>
            </a:r>
            <a:endParaRPr sz="2400" dirty="0">
              <a:latin typeface="Calibri"/>
              <a:cs typeface="Calibri"/>
            </a:endParaRPr>
          </a:p>
          <a:p>
            <a:pPr marL="927100" marR="561340">
              <a:lnSpc>
                <a:spcPct val="124700"/>
              </a:lnSpc>
              <a:spcBef>
                <a:spcPts val="10"/>
              </a:spcBef>
            </a:pPr>
            <a:r>
              <a:rPr sz="2400" spc="-20" dirty="0">
                <a:latin typeface="Calibri"/>
                <a:cs typeface="Calibri"/>
              </a:rPr>
              <a:t>ECTS-</a:t>
            </a:r>
            <a:r>
              <a:rPr sz="2400" spc="-10" dirty="0">
                <a:latin typeface="Calibri"/>
                <a:cs typeface="Calibri"/>
              </a:rPr>
              <a:t>System,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Module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&amp;</a:t>
            </a:r>
            <a:r>
              <a:rPr sz="24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Leistungsnachweise,</a:t>
            </a:r>
            <a:r>
              <a:rPr sz="24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Praktikum Fehlzeiten</a:t>
            </a:r>
            <a:endParaRPr sz="2400" dirty="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705"/>
              </a:spcBef>
            </a:pPr>
            <a:r>
              <a:rPr sz="2400" spc="-10" dirty="0">
                <a:latin typeface="Calibri"/>
                <a:cs typeface="Calibri"/>
              </a:rPr>
              <a:t>Praktikum</a:t>
            </a:r>
            <a:endParaRPr sz="2400" dirty="0">
              <a:latin typeface="Calibri"/>
              <a:cs typeface="Calibri"/>
            </a:endParaRPr>
          </a:p>
          <a:p>
            <a:pPr marL="927100" marR="5572125">
              <a:lnSpc>
                <a:spcPct val="124700"/>
              </a:lnSpc>
              <a:spcBef>
                <a:spcPts val="10"/>
              </a:spcBef>
            </a:pPr>
            <a:r>
              <a:rPr sz="2400" spc="-10" dirty="0">
                <a:latin typeface="Calibri"/>
                <a:cs typeface="Calibri"/>
              </a:rPr>
              <a:t>Abschlussarbeit Kursevaluation</a:t>
            </a:r>
            <a:endParaRPr sz="2400" dirty="0">
              <a:latin typeface="Calibri"/>
              <a:cs typeface="Calibri"/>
            </a:endParaRPr>
          </a:p>
          <a:p>
            <a:pPr marL="12700" marR="4813935">
              <a:lnSpc>
                <a:spcPct val="114599"/>
              </a:lnSpc>
              <a:spcBef>
                <a:spcPts val="60"/>
              </a:spcBef>
            </a:pPr>
            <a:r>
              <a:rPr sz="2400" spc="-20" dirty="0">
                <a:latin typeface="Calibri"/>
                <a:cs typeface="Calibri"/>
              </a:rPr>
              <a:t>Vorstellung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lang="de-AT" sz="2400" spc="-10" dirty="0">
                <a:latin typeface="Calibri"/>
                <a:cs typeface="Calibri"/>
              </a:rPr>
              <a:t>Teilnehmenden</a:t>
            </a:r>
            <a:r>
              <a:rPr sz="2400" spc="-10" dirty="0">
                <a:latin typeface="Calibri"/>
                <a:cs typeface="Calibri"/>
              </a:rPr>
              <a:t> Organisatorisches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2400" dirty="0">
                <a:latin typeface="Calibri"/>
                <a:cs typeface="Calibri"/>
              </a:rPr>
              <a:t>Motiv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Umfrage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006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Module</a:t>
            </a:r>
            <a:r>
              <a:rPr spc="-45" dirty="0"/>
              <a:t> </a:t>
            </a:r>
            <a:r>
              <a:rPr dirty="0"/>
              <a:t>&amp;</a:t>
            </a:r>
            <a:r>
              <a:rPr spc="-55" dirty="0"/>
              <a:t> </a:t>
            </a:r>
            <a:r>
              <a:rPr spc="-10" dirty="0"/>
              <a:t>Leistungsnachweise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53740" y="434811"/>
            <a:ext cx="1183703" cy="737751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838682" y="1752092"/>
          <a:ext cx="10197465" cy="44526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4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7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5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362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Modul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b="1" spc="-10" dirty="0">
                          <a:latin typeface="Calibri"/>
                          <a:cs typeface="Calibri"/>
                        </a:rPr>
                        <a:t>Bezeichnung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b="1" spc="-20" dirty="0">
                          <a:latin typeface="Calibri"/>
                          <a:cs typeface="Calibri"/>
                        </a:rPr>
                        <a:t>ECTS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b="1" spc="-10" dirty="0">
                          <a:latin typeface="Calibri"/>
                          <a:cs typeface="Calibri"/>
                        </a:rPr>
                        <a:t>Leistung(en)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50" dirty="0">
                          <a:latin typeface="Calibri"/>
                          <a:cs typeface="Calibri"/>
                        </a:rPr>
                        <a:t>I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30" dirty="0">
                          <a:latin typeface="Calibri"/>
                          <a:cs typeface="Calibri"/>
                        </a:rPr>
                        <a:t>Person-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Interaktion-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Kommunikation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50" dirty="0">
                          <a:latin typeface="Calibri"/>
                          <a:cs typeface="Calibri"/>
                        </a:rPr>
                        <a:t>3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SOL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0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25" dirty="0">
                          <a:latin typeface="Calibri"/>
                          <a:cs typeface="Calibri"/>
                        </a:rPr>
                        <a:t>II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Gesundheit-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Krankheit-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Gesellschaft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spc="-50" dirty="0">
                          <a:latin typeface="Calibri"/>
                          <a:cs typeface="Calibri"/>
                        </a:rPr>
                        <a:t>3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 SOL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25" dirty="0">
                          <a:latin typeface="Calibri"/>
                          <a:cs typeface="Calibri"/>
                        </a:rPr>
                        <a:t>III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Wissenschaft</a:t>
                      </a:r>
                      <a:r>
                        <a:rPr sz="2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Beruf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(UMIT)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50" dirty="0">
                          <a:latin typeface="Calibri"/>
                          <a:cs typeface="Calibri"/>
                        </a:rPr>
                        <a:t>5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SOL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0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25" dirty="0">
                          <a:latin typeface="Calibri"/>
                          <a:cs typeface="Calibri"/>
                        </a:rPr>
                        <a:t>IV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Leiten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Führen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50" dirty="0">
                          <a:latin typeface="Calibri"/>
                          <a:cs typeface="Calibri"/>
                        </a:rPr>
                        <a:t>4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SOL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0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50" dirty="0">
                          <a:latin typeface="Calibri"/>
                          <a:cs typeface="Calibri"/>
                        </a:rPr>
                        <a:t>V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Management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angewandtes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Management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50" dirty="0">
                          <a:latin typeface="Calibri"/>
                          <a:cs typeface="Calibri"/>
                        </a:rPr>
                        <a:t>9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 SOL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25" dirty="0">
                          <a:latin typeface="Calibri"/>
                          <a:cs typeface="Calibri"/>
                        </a:rPr>
                        <a:t>VI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07188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Einrichtungsautonomer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 Bereich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 (inkl.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Abschlussarbeit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[AA]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Präsentation)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50" dirty="0">
                          <a:latin typeface="Calibri"/>
                          <a:cs typeface="Calibri"/>
                        </a:rPr>
                        <a:t>4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SOL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25" dirty="0">
                          <a:latin typeface="Calibri"/>
                          <a:cs typeface="Calibri"/>
                        </a:rPr>
                        <a:t>VII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Praktikum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50" dirty="0">
                          <a:latin typeface="Calibri"/>
                          <a:cs typeface="Calibri"/>
                        </a:rPr>
                        <a:t>2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SOL,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Praktikumsportfolio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205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006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Module</a:t>
            </a:r>
            <a:r>
              <a:rPr spc="-45" dirty="0"/>
              <a:t> </a:t>
            </a:r>
            <a:r>
              <a:rPr dirty="0"/>
              <a:t>&amp;</a:t>
            </a:r>
            <a:r>
              <a:rPr spc="-55" dirty="0"/>
              <a:t> </a:t>
            </a:r>
            <a:r>
              <a:rPr spc="-10" dirty="0"/>
              <a:t>Leistungsnachweise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3859" y="4980178"/>
            <a:ext cx="15728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Änderungen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vorbehalten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53740" y="434811"/>
            <a:ext cx="1183703" cy="737751"/>
          </a:xfrm>
          <a:prstGeom prst="rect">
            <a:avLst/>
          </a:prstGeom>
        </p:spPr>
      </p:pic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718654" y="1929129"/>
          <a:ext cx="10052684" cy="2984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6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269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9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Modul</a:t>
                      </a:r>
                      <a:r>
                        <a:rPr sz="2200" b="1" spc="-4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b="1" spc="-30" dirty="0">
                          <a:latin typeface="Calibri"/>
                          <a:cs typeface="Calibri"/>
                        </a:rPr>
                        <a:t>Person-</a:t>
                      </a:r>
                      <a:r>
                        <a:rPr sz="2200" b="1" spc="-25" dirty="0">
                          <a:latin typeface="Calibri"/>
                          <a:cs typeface="Calibri"/>
                        </a:rPr>
                        <a:t>Interaktion-</a:t>
                      </a:r>
                      <a:r>
                        <a:rPr sz="2200" b="1" spc="-10" dirty="0">
                          <a:latin typeface="Calibri"/>
                          <a:cs typeface="Calibri"/>
                        </a:rPr>
                        <a:t>Kommunikation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b="1" spc="-10" dirty="0">
                          <a:latin typeface="Calibri"/>
                          <a:cs typeface="Calibri"/>
                        </a:rPr>
                        <a:t>Leistung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20" dirty="0">
                          <a:latin typeface="Calibri"/>
                          <a:cs typeface="Calibri"/>
                        </a:rPr>
                        <a:t>Teambuilding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Gruppenprozesse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SOL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084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Grundzüge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der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Kommunikation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 SOL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Konfliktmanagement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SOL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084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Stressmanagement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Belastungsbewältigung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SOL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084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Mitarbeiter*innengespräche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Motivation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SOL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084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438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Module</a:t>
            </a:r>
            <a:r>
              <a:rPr spc="-45" dirty="0"/>
              <a:t> </a:t>
            </a:r>
            <a:r>
              <a:rPr dirty="0"/>
              <a:t>&amp;</a:t>
            </a:r>
            <a:r>
              <a:rPr spc="-55" dirty="0"/>
              <a:t> </a:t>
            </a:r>
            <a:r>
              <a:rPr spc="-10" dirty="0"/>
              <a:t>Leistungsnachweise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3859" y="5463032"/>
            <a:ext cx="15728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Änderungen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vorbehalten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718654" y="2327148"/>
          <a:ext cx="10742930" cy="1550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4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07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497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Modul</a:t>
                      </a:r>
                      <a:r>
                        <a:rPr sz="20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35" dirty="0">
                          <a:latin typeface="Calibri"/>
                          <a:cs typeface="Calibri"/>
                        </a:rPr>
                        <a:t>II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Gesundheit-</a:t>
                      </a:r>
                      <a:r>
                        <a:rPr sz="2000" b="1" spc="-20" dirty="0">
                          <a:latin typeface="Calibri"/>
                          <a:cs typeface="Calibri"/>
                        </a:rPr>
                        <a:t>Krankheit-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Gesellschaft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Leistung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335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Gesundheitskonzepte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Krankheitsmodelle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SOL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605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Grundlagen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Case-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und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Care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Management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SOL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006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Module</a:t>
            </a:r>
            <a:r>
              <a:rPr spc="-45" dirty="0"/>
              <a:t> </a:t>
            </a:r>
            <a:r>
              <a:rPr dirty="0"/>
              <a:t>&amp;</a:t>
            </a:r>
            <a:r>
              <a:rPr spc="-55" dirty="0"/>
              <a:t> </a:t>
            </a:r>
            <a:r>
              <a:rPr spc="-10" dirty="0"/>
              <a:t>Leistungsnachweise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3859" y="4518152"/>
            <a:ext cx="15728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Änderungen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vorbehalten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53740" y="434811"/>
            <a:ext cx="1183703" cy="737751"/>
          </a:xfrm>
          <a:prstGeom prst="rect">
            <a:avLst/>
          </a:prstGeom>
        </p:spPr>
      </p:pic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718654" y="1929129"/>
          <a:ext cx="10309224" cy="24682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70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8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9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Modul</a:t>
                      </a:r>
                      <a:r>
                        <a:rPr sz="2200" b="1" spc="-4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III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b="1" dirty="0">
                          <a:latin typeface="Calibri"/>
                          <a:cs typeface="Calibri"/>
                        </a:rPr>
                        <a:t>Wissenschaft</a:t>
                      </a:r>
                      <a:r>
                        <a:rPr sz="22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2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10" dirty="0">
                          <a:latin typeface="Calibri"/>
                          <a:cs typeface="Calibri"/>
                        </a:rPr>
                        <a:t>Beruf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b="1" spc="-10" dirty="0">
                          <a:latin typeface="Calibri"/>
                          <a:cs typeface="Calibri"/>
                        </a:rPr>
                        <a:t>Leistung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 gridSpan="2">
                  <a:txBody>
                    <a:bodyPr/>
                    <a:lstStyle/>
                    <a:p>
                      <a:pPr marL="91440" marR="78740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Wissenschaftliche</a:t>
                      </a:r>
                      <a:r>
                        <a:rPr sz="22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Grundlagen-Wissenschaftstheorie; 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Techniken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des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wissenschaftlichen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Arbeitens-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Literaturrecherche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SOL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Grundlagen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Evidence-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Based-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Nursing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(„EBN“)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SOL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084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Gesundheits-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Krankenpflege</a:t>
                      </a:r>
                      <a:r>
                        <a:rPr sz="2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im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gesellschaftlichen Kontext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SOL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2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87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Module</a:t>
            </a:r>
            <a:r>
              <a:rPr spc="-35" dirty="0"/>
              <a:t> </a:t>
            </a:r>
            <a:r>
              <a:rPr dirty="0"/>
              <a:t>&amp;</a:t>
            </a:r>
            <a:r>
              <a:rPr spc="-45" dirty="0"/>
              <a:t> </a:t>
            </a:r>
            <a:r>
              <a:rPr spc="-10" dirty="0"/>
              <a:t>Leistungsnachweise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53740" y="434811"/>
            <a:ext cx="1183703" cy="737751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18654" y="1929129"/>
          <a:ext cx="10522584" cy="47847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3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4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Modul</a:t>
                      </a:r>
                      <a:r>
                        <a:rPr sz="2200" b="1" spc="-4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IV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b="1" dirty="0">
                          <a:latin typeface="Calibri"/>
                          <a:cs typeface="Calibri"/>
                        </a:rPr>
                        <a:t>Leiten</a:t>
                      </a:r>
                      <a:r>
                        <a:rPr sz="2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2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10" dirty="0">
                          <a:latin typeface="Calibri"/>
                          <a:cs typeface="Calibri"/>
                        </a:rPr>
                        <a:t>Führen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b="1" spc="-10" dirty="0">
                          <a:latin typeface="Calibri"/>
                          <a:cs typeface="Calibri"/>
                        </a:rPr>
                        <a:t>Leistung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6645">
                <a:tc gridSpan="2">
                  <a:txBody>
                    <a:bodyPr/>
                    <a:lstStyle/>
                    <a:p>
                      <a:pPr marL="91440" marR="887094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Recht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T1/3:</a:t>
                      </a:r>
                      <a:r>
                        <a:rPr sz="22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Allgem.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Rechtsgrundlagen,</a:t>
                      </a:r>
                      <a:r>
                        <a:rPr sz="2200" spc="165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Patient*innen-Rechte,</a:t>
                      </a:r>
                      <a:r>
                        <a:rPr sz="22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Verfügung,</a:t>
                      </a:r>
                      <a:r>
                        <a:rPr sz="22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Vertretung,</a:t>
                      </a:r>
                      <a:r>
                        <a:rPr sz="22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Rechtsinformationssystem Erwachsenenvertretung,</a:t>
                      </a:r>
                      <a:r>
                        <a:rPr sz="22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freiheitsbeschränkende</a:t>
                      </a:r>
                      <a:r>
                        <a:rPr sz="22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Maßnahmen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SOL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000">
                <a:tc gridSpan="2">
                  <a:txBody>
                    <a:bodyPr/>
                    <a:lstStyle/>
                    <a:p>
                      <a:pPr marL="91440" marR="426084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Recht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T2/3:</a:t>
                      </a:r>
                      <a:r>
                        <a:rPr sz="22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Berufsausübung,</a:t>
                      </a:r>
                      <a:r>
                        <a:rPr sz="22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Berufspflichten,</a:t>
                      </a:r>
                      <a:r>
                        <a:rPr sz="22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Kompetenz-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bereich, Gesundheitsberuferegister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000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Recht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T3/3: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Delegation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Subdelegation,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straf-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und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zivilrechtliche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200" spc="-20" dirty="0">
                          <a:latin typeface="Calibri"/>
                          <a:cs typeface="Calibri"/>
                        </a:rPr>
                        <a:t>Verantwortlichkeit,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Grundzüge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Arbeitsrecht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8470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Zielgruppenorientierte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Selbst-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und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Themenpräsentation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SOL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084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Organisation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der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Gesundheits-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und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Krankenpflege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SOL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 SOL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084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Führen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Leiten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der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Gesundheits-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und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Krankenpflege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8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72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1505438" y="5086350"/>
            <a:ext cx="177800" cy="157289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 dirty="0">
                <a:latin typeface="Calibri"/>
                <a:cs typeface="Calibri"/>
              </a:rPr>
              <a:t>Änderungen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vorbehalten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0" y="1066800"/>
            <a:ext cx="7754620" cy="458216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200" b="1" spc="-10" dirty="0">
                <a:latin typeface="Calibri"/>
                <a:cs typeface="Calibri"/>
              </a:rPr>
              <a:t>Tagesablauf</a:t>
            </a:r>
            <a:endParaRPr sz="2200" dirty="0">
              <a:latin typeface="Calibri"/>
              <a:cs typeface="Calibri"/>
            </a:endParaRPr>
          </a:p>
          <a:p>
            <a:pPr marL="12700" marR="5080">
              <a:lnSpc>
                <a:spcPts val="3640"/>
              </a:lnSpc>
              <a:spcBef>
                <a:spcPts val="285"/>
              </a:spcBef>
            </a:pPr>
            <a:r>
              <a:rPr sz="2200" spc="-20" dirty="0">
                <a:latin typeface="Calibri"/>
                <a:cs typeface="Calibri"/>
              </a:rPr>
              <a:t>Vorstellung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Team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Basales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mittleres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Pflegemanagement („BUMM“) Rechtliche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Grundlagen,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Zielgruppen,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Zugangsvoraussetzungen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200" spc="-10" dirty="0">
                <a:latin typeface="Calibri"/>
                <a:cs typeface="Calibri"/>
              </a:rPr>
              <a:t>Kursordnung</a:t>
            </a:r>
            <a:endParaRPr sz="2200" dirty="0">
              <a:latin typeface="Calibri"/>
              <a:cs typeface="Calibri"/>
            </a:endParaRPr>
          </a:p>
          <a:p>
            <a:pPr marL="927100" marR="518795">
              <a:lnSpc>
                <a:spcPts val="3640"/>
              </a:lnSpc>
              <a:spcBef>
                <a:spcPts val="280"/>
              </a:spcBef>
            </a:pPr>
            <a:r>
              <a:rPr sz="2200" spc="-25" dirty="0">
                <a:latin typeface="Calibri"/>
                <a:cs typeface="Calibri"/>
              </a:rPr>
              <a:t>ECTS-</a:t>
            </a:r>
            <a:r>
              <a:rPr sz="2200" spc="-10" dirty="0">
                <a:latin typeface="Calibri"/>
                <a:cs typeface="Calibri"/>
              </a:rPr>
              <a:t>System,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Module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Leistungsnachweise,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 Fehlzeiten</a:t>
            </a:r>
            <a:endParaRPr sz="2200" dirty="0">
              <a:latin typeface="Calibri"/>
              <a:cs typeface="Calibri"/>
            </a:endParaRPr>
          </a:p>
          <a:p>
            <a:pPr marL="927100" marR="5036820">
              <a:lnSpc>
                <a:spcPts val="3640"/>
              </a:lnSpc>
              <a:spcBef>
                <a:spcPts val="10"/>
              </a:spcBef>
            </a:pPr>
            <a:r>
              <a:rPr sz="2200" spc="-10" dirty="0">
                <a:latin typeface="Calibri"/>
                <a:cs typeface="Calibri"/>
              </a:rPr>
              <a:t>Abschlussarbeit Kursevaluation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2200" spc="-20" dirty="0">
                <a:latin typeface="Calibri"/>
                <a:cs typeface="Calibri"/>
              </a:rPr>
              <a:t>Vorstellung </a:t>
            </a:r>
            <a:r>
              <a:rPr sz="2200" dirty="0">
                <a:latin typeface="Calibri"/>
                <a:cs typeface="Calibri"/>
              </a:rPr>
              <a:t>der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lang="de-AT" sz="2200" spc="-10" dirty="0" err="1">
                <a:latin typeface="Calibri"/>
                <a:cs typeface="Calibri"/>
              </a:rPr>
              <a:t>Teilnehmer:innen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2200" spc="-10" dirty="0">
                <a:latin typeface="Calibri"/>
                <a:cs typeface="Calibri"/>
              </a:rPr>
              <a:t>Organisatorisches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Module</a:t>
            </a:r>
            <a:r>
              <a:rPr spc="-45" dirty="0"/>
              <a:t> </a:t>
            </a:r>
            <a:r>
              <a:rPr dirty="0"/>
              <a:t>&amp;</a:t>
            </a:r>
            <a:r>
              <a:rPr spc="-55" dirty="0"/>
              <a:t> </a:t>
            </a:r>
            <a:r>
              <a:rPr spc="-10" dirty="0"/>
              <a:t>Leistungsnachweise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53740" y="434811"/>
            <a:ext cx="1183703" cy="737751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18654" y="1806067"/>
          <a:ext cx="10594339" cy="38366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1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76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49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Modul</a:t>
                      </a:r>
                      <a:r>
                        <a:rPr sz="2200" b="1" spc="-4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b="1" spc="-10" dirty="0">
                          <a:latin typeface="Calibri"/>
                          <a:cs typeface="Calibri"/>
                        </a:rPr>
                        <a:t>Management</a:t>
                      </a:r>
                      <a:r>
                        <a:rPr sz="2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2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10" dirty="0">
                          <a:latin typeface="Calibri"/>
                          <a:cs typeface="Calibri"/>
                        </a:rPr>
                        <a:t>angewandtes</a:t>
                      </a:r>
                      <a:r>
                        <a:rPr sz="2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10" dirty="0">
                          <a:latin typeface="Calibri"/>
                          <a:cs typeface="Calibri"/>
                        </a:rPr>
                        <a:t>Pflegemanagement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b="1" spc="-10" dirty="0">
                          <a:latin typeface="Calibri"/>
                          <a:cs typeface="Calibri"/>
                        </a:rPr>
                        <a:t>Leistung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Grundlagen</a:t>
                      </a:r>
                      <a:r>
                        <a:rPr sz="22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strategischen</a:t>
                      </a:r>
                      <a:r>
                        <a:rPr sz="22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Managements</a:t>
                      </a:r>
                      <a:r>
                        <a:rPr sz="22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T1-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T3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SOL,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084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Grundlagen</a:t>
                      </a:r>
                      <a:r>
                        <a:rPr sz="22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des</a:t>
                      </a:r>
                      <a:r>
                        <a:rPr sz="2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Personalmanagements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 SOL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Qualitätsmanagement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SOL,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084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Patient*innensicherheit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SOL,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084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Projektmanagement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 SOL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084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Positiv</a:t>
                      </a:r>
                      <a:r>
                        <a:rPr sz="22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Leadership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SOL,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084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Schüler:innenbetreuung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SOL,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6084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803859" y="6479235"/>
            <a:ext cx="15728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Änderungen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vorbehalten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006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Module</a:t>
            </a:r>
            <a:r>
              <a:rPr spc="-45" dirty="0"/>
              <a:t> </a:t>
            </a:r>
            <a:r>
              <a:rPr dirty="0"/>
              <a:t>&amp;</a:t>
            </a:r>
            <a:r>
              <a:rPr spc="-55" dirty="0"/>
              <a:t> </a:t>
            </a:r>
            <a:r>
              <a:rPr spc="-10" dirty="0"/>
              <a:t>Leistungsnachweise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53740" y="434811"/>
            <a:ext cx="1183703" cy="737751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18654" y="1929129"/>
          <a:ext cx="10496550" cy="24682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36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1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98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Modul</a:t>
                      </a:r>
                      <a:r>
                        <a:rPr sz="2200" b="1" spc="-4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VI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b="1" spc="-10" dirty="0">
                          <a:latin typeface="Calibri"/>
                          <a:cs typeface="Calibri"/>
                        </a:rPr>
                        <a:t>Einrichtungsautonomer</a:t>
                      </a:r>
                      <a:r>
                        <a:rPr sz="2200" b="1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10" dirty="0">
                          <a:latin typeface="Calibri"/>
                          <a:cs typeface="Calibri"/>
                        </a:rPr>
                        <a:t>Bereich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b="1" spc="-10" dirty="0">
                          <a:latin typeface="Calibri"/>
                          <a:cs typeface="Calibri"/>
                        </a:rPr>
                        <a:t>Leistung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25" dirty="0">
                          <a:latin typeface="Calibri"/>
                          <a:cs typeface="Calibri"/>
                        </a:rPr>
                        <a:t>Verfassen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Abschlussarbeit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SOL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084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20" dirty="0">
                          <a:latin typeface="Calibri"/>
                          <a:cs typeface="Calibri"/>
                        </a:rPr>
                        <a:t>Verfassen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Präsentation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für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die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Abschlussarbeit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 SOL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000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Präsentation</a:t>
                      </a:r>
                      <a:r>
                        <a:rPr sz="22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Abschlussarbeit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TN,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SOL,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Präsentation,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sz="22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2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803859" y="6479235"/>
            <a:ext cx="15728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Änderungen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vorbehalten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3858" y="1161668"/>
            <a:ext cx="10854741" cy="4429739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2400" b="1" spc="-10" dirty="0">
                <a:latin typeface="Calibri"/>
                <a:cs typeface="Calibri"/>
              </a:rPr>
              <a:t>Tagesablauf</a:t>
            </a:r>
            <a:endParaRPr sz="2400" dirty="0">
              <a:latin typeface="Calibri"/>
              <a:cs typeface="Calibri"/>
            </a:endParaRPr>
          </a:p>
          <a:p>
            <a:pPr marL="12700" marR="5080">
              <a:lnSpc>
                <a:spcPct val="134600"/>
              </a:lnSpc>
              <a:spcBef>
                <a:spcPts val="15"/>
              </a:spcBef>
            </a:pPr>
            <a:r>
              <a:rPr sz="2400" spc="-20" dirty="0">
                <a:latin typeface="Calibri"/>
                <a:cs typeface="Calibri"/>
              </a:rPr>
              <a:t>Vorstellung</a:t>
            </a:r>
            <a:r>
              <a:rPr sz="2400" spc="-50" dirty="0">
                <a:latin typeface="Calibri"/>
                <a:cs typeface="Calibri"/>
              </a:rPr>
              <a:t> Team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Basales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&amp;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mittleres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Pflegemanagement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(„BUMM“) </a:t>
            </a:r>
            <a:r>
              <a:rPr sz="2400" dirty="0">
                <a:latin typeface="Calibri"/>
                <a:cs typeface="Calibri"/>
              </a:rPr>
              <a:t>Rechtliche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Grundlagen,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Zielgruppen,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Zugangsvoraussetzungen Kursordnung</a:t>
            </a:r>
            <a:endParaRPr sz="2400" dirty="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1005"/>
              </a:spcBef>
            </a:pPr>
            <a:r>
              <a:rPr sz="2400" spc="-20" dirty="0">
                <a:latin typeface="Calibri"/>
                <a:cs typeface="Calibri"/>
              </a:rPr>
              <a:t>ECTS-</a:t>
            </a:r>
            <a:r>
              <a:rPr sz="2400" spc="-10" dirty="0">
                <a:latin typeface="Calibri"/>
                <a:cs typeface="Calibri"/>
              </a:rPr>
              <a:t>System,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Module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&amp;</a:t>
            </a:r>
            <a:r>
              <a:rPr sz="24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Leistungsnachweise,</a:t>
            </a:r>
            <a:r>
              <a:rPr sz="2400" b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Praktikum</a:t>
            </a:r>
            <a:endParaRPr sz="2400" dirty="0">
              <a:latin typeface="Calibri"/>
              <a:cs typeface="Calibri"/>
            </a:endParaRPr>
          </a:p>
          <a:p>
            <a:pPr marL="927100" marR="6255385">
              <a:lnSpc>
                <a:spcPct val="134600"/>
              </a:lnSpc>
              <a:spcBef>
                <a:spcPts val="5"/>
              </a:spcBef>
            </a:pPr>
            <a:r>
              <a:rPr sz="2400" spc="-25" dirty="0">
                <a:latin typeface="Calibri"/>
                <a:cs typeface="Calibri"/>
              </a:rPr>
              <a:t>Fehlzeiten </a:t>
            </a:r>
            <a:r>
              <a:rPr sz="2400" spc="-10" dirty="0">
                <a:latin typeface="Calibri"/>
                <a:cs typeface="Calibri"/>
              </a:rPr>
              <a:t>Praktikum</a:t>
            </a:r>
            <a:endParaRPr sz="2400" dirty="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1005"/>
              </a:spcBef>
            </a:pPr>
            <a:r>
              <a:rPr sz="2400" spc="-10" dirty="0">
                <a:latin typeface="Calibri"/>
                <a:cs typeface="Calibri"/>
              </a:rPr>
              <a:t>Abschlussarbeit</a:t>
            </a:r>
            <a:endParaRPr sz="2400" dirty="0">
              <a:latin typeface="Calibri"/>
              <a:cs typeface="Calibri"/>
            </a:endParaRPr>
          </a:p>
          <a:p>
            <a:pPr marL="12700" marR="4813935" indent="914400">
              <a:lnSpc>
                <a:spcPct val="124800"/>
              </a:lnSpc>
              <a:spcBef>
                <a:spcPts val="285"/>
              </a:spcBef>
            </a:pPr>
            <a:r>
              <a:rPr sz="2400" spc="-10" dirty="0" err="1">
                <a:latin typeface="Calibri"/>
                <a:cs typeface="Calibri"/>
              </a:rPr>
              <a:t>Kursevaluation</a:t>
            </a:r>
            <a:r>
              <a:rPr sz="2400" spc="-10" dirty="0">
                <a:latin typeface="Calibri"/>
                <a:cs typeface="Calibri"/>
              </a:rPr>
              <a:t> </a:t>
            </a:r>
            <a:endParaRPr lang="de-AT" sz="2400" spc="-10" dirty="0">
              <a:latin typeface="Calibri"/>
              <a:cs typeface="Calibri"/>
            </a:endParaRPr>
          </a:p>
          <a:p>
            <a:pPr marL="12700" marR="4813935" indent="914400">
              <a:lnSpc>
                <a:spcPct val="124800"/>
              </a:lnSpc>
              <a:spcBef>
                <a:spcPts val="285"/>
              </a:spcBef>
            </a:pPr>
            <a:r>
              <a:rPr sz="2400" spc="-20" dirty="0" err="1">
                <a:latin typeface="Calibri"/>
                <a:cs typeface="Calibri"/>
              </a:rPr>
              <a:t>Vorstellung</a:t>
            </a:r>
            <a:r>
              <a:rPr lang="de-AT"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lang="de-AT" sz="2400" spc="-10" dirty="0">
                <a:latin typeface="Calibri"/>
                <a:cs typeface="Calibri"/>
              </a:rPr>
              <a:t>Teilnehmenden</a:t>
            </a:r>
            <a:r>
              <a:rPr sz="2400" spc="-10" dirty="0">
                <a:latin typeface="Calibri"/>
                <a:cs typeface="Calibri"/>
              </a:rPr>
              <a:t> Organisatorisches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006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Module</a:t>
            </a:r>
            <a:r>
              <a:rPr spc="-45" dirty="0"/>
              <a:t> </a:t>
            </a:r>
            <a:r>
              <a:rPr dirty="0"/>
              <a:t>&amp;</a:t>
            </a:r>
            <a:r>
              <a:rPr spc="-55" dirty="0"/>
              <a:t> </a:t>
            </a:r>
            <a:r>
              <a:rPr spc="-10" dirty="0"/>
              <a:t>Leistungsnachweise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53740" y="434811"/>
            <a:ext cx="1183703" cy="737751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18654" y="1929129"/>
          <a:ext cx="10741660" cy="3746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85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56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Modul</a:t>
                      </a:r>
                      <a:r>
                        <a:rPr sz="2200" b="1" spc="-4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VII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b="1" dirty="0">
                          <a:latin typeface="Calibri"/>
                          <a:cs typeface="Calibri"/>
                        </a:rPr>
                        <a:t>Praktikum</a:t>
                      </a:r>
                      <a:r>
                        <a:rPr sz="22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2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10" dirty="0">
                          <a:latin typeface="Calibri"/>
                          <a:cs typeface="Calibri"/>
                        </a:rPr>
                        <a:t>Praktikumsdokumente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Selbst</a:t>
                      </a:r>
                      <a:r>
                        <a:rPr sz="22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gewählt</a:t>
                      </a:r>
                      <a:r>
                        <a:rPr sz="22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2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organisiert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084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25" dirty="0">
                          <a:latin typeface="Calibri"/>
                          <a:cs typeface="Calibri"/>
                        </a:rPr>
                        <a:t>Antrags-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Bewilligungspflichtig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durch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Kursleitung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(Dokument</a:t>
                      </a:r>
                      <a:r>
                        <a:rPr sz="2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Moodle)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Bestätigungspflichtig</a:t>
                      </a:r>
                      <a:r>
                        <a:rPr sz="22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durch</a:t>
                      </a:r>
                      <a:r>
                        <a:rPr sz="22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Praktikumsstelle</a:t>
                      </a:r>
                      <a:r>
                        <a:rPr sz="22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(Dokument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Moodle)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084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Identifikation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(Dokument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Moodle)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084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Praktikumsportfolio</a:t>
                      </a:r>
                      <a:r>
                        <a:rPr sz="2200" spc="-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(Dokument</a:t>
                      </a:r>
                      <a:r>
                        <a:rPr sz="22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Moodle)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2000">
                <a:tc gridSpan="2">
                  <a:txBody>
                    <a:bodyPr/>
                    <a:lstStyle/>
                    <a:p>
                      <a:pPr marL="91440" marR="58928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Praktikum</a:t>
                      </a:r>
                      <a:r>
                        <a:rPr sz="2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muss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14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Tage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vor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Abschlussprüfung</a:t>
                      </a:r>
                      <a:r>
                        <a:rPr sz="2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abgeschlossen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sein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das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Portfolio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bei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der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Kursleitung</a:t>
                      </a:r>
                      <a:r>
                        <a:rPr sz="22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vollständig</a:t>
                      </a:r>
                      <a:r>
                        <a:rPr sz="22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und</a:t>
                      </a:r>
                      <a:r>
                        <a:rPr sz="22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korrekt</a:t>
                      </a:r>
                      <a:r>
                        <a:rPr sz="22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geführt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vorliegen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08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803859" y="5976620"/>
            <a:ext cx="15728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Änderungen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vorbehalten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006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Module</a:t>
            </a:r>
            <a:r>
              <a:rPr spc="-45" dirty="0"/>
              <a:t> </a:t>
            </a:r>
            <a:r>
              <a:rPr dirty="0"/>
              <a:t>&amp;</a:t>
            </a:r>
            <a:r>
              <a:rPr spc="-55" dirty="0"/>
              <a:t> </a:t>
            </a:r>
            <a:r>
              <a:rPr spc="-10" dirty="0"/>
              <a:t>Leistungsnachweise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53740" y="434811"/>
            <a:ext cx="1183703" cy="737751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557437"/>
              </p:ext>
            </p:extLst>
          </p:nvPr>
        </p:nvGraphicFramePr>
        <p:xfrm>
          <a:off x="718654" y="1929129"/>
          <a:ext cx="10741660" cy="27114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85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56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Modul</a:t>
                      </a:r>
                      <a:r>
                        <a:rPr sz="2200" b="1" spc="-4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VII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b="1" dirty="0">
                          <a:latin typeface="Calibri"/>
                          <a:cs typeface="Calibri"/>
                        </a:rPr>
                        <a:t>Praktikum</a:t>
                      </a:r>
                      <a:r>
                        <a:rPr sz="22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2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10" dirty="0">
                          <a:latin typeface="Calibri"/>
                          <a:cs typeface="Calibri"/>
                        </a:rPr>
                        <a:t>Praktikumsdauer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spc="-10" dirty="0">
                          <a:latin typeface="Calibri"/>
                          <a:cs typeface="Calibri"/>
                        </a:rPr>
                        <a:t>Mindestens</a:t>
                      </a:r>
                      <a:r>
                        <a:rPr sz="2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80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Stunden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á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60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Minuten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1925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Im</a:t>
                      </a:r>
                      <a:r>
                        <a:rPr sz="2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eigenen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Konzern</a:t>
                      </a:r>
                      <a:r>
                        <a:rPr sz="2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2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der</a:t>
                      </a:r>
                      <a:r>
                        <a:rPr sz="2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eigenen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Einrichtung</a:t>
                      </a:r>
                      <a:r>
                        <a:rPr sz="2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möglich</a:t>
                      </a:r>
                      <a:endParaRPr sz="2200" dirty="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200" spc="-20" dirty="0">
                          <a:latin typeface="Calibri"/>
                          <a:cs typeface="Calibri"/>
                        </a:rPr>
                        <a:t>Konzernfern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Einrichtungsfern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möglich</a:t>
                      </a:r>
                      <a:endParaRPr sz="2200" dirty="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200" dirty="0">
                          <a:latin typeface="Calibri"/>
                          <a:cs typeface="Calibri"/>
                        </a:rPr>
                        <a:t>„Anrechnung“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von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 err="1">
                          <a:latin typeface="Calibri"/>
                          <a:cs typeface="Calibri"/>
                        </a:rPr>
                        <a:t>Praktikumsstunden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de-AT" sz="2200" dirty="0">
                          <a:latin typeface="Calibri"/>
                          <a:cs typeface="Calibri"/>
                        </a:rPr>
                        <a:t>nicht </a:t>
                      </a:r>
                      <a:r>
                        <a:rPr sz="2200" spc="-10" dirty="0" err="1">
                          <a:latin typeface="Calibri"/>
                          <a:cs typeface="Calibri"/>
                        </a:rPr>
                        <a:t>möglich</a:t>
                      </a:r>
                      <a:endParaRPr sz="2200" dirty="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200" spc="-20" dirty="0">
                          <a:latin typeface="Calibri"/>
                          <a:cs typeface="Calibri"/>
                        </a:rPr>
                        <a:t>Praktikumstätigkeit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muss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sich</a:t>
                      </a:r>
                      <a:r>
                        <a:rPr sz="2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jedenfalls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von</a:t>
                      </a:r>
                      <a:r>
                        <a:rPr sz="2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der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dirty="0">
                          <a:latin typeface="Calibri"/>
                          <a:cs typeface="Calibri"/>
                        </a:rPr>
                        <a:t>regulären</a:t>
                      </a:r>
                      <a:r>
                        <a:rPr sz="2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20" dirty="0">
                          <a:latin typeface="Calibri"/>
                          <a:cs typeface="Calibri"/>
                        </a:rPr>
                        <a:t>Aufgabenstellung</a:t>
                      </a:r>
                      <a:r>
                        <a:rPr sz="2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spc="-10" dirty="0">
                          <a:latin typeface="Calibri"/>
                          <a:cs typeface="Calibri"/>
                        </a:rPr>
                        <a:t>unterscheiden.</a:t>
                      </a:r>
                      <a:endParaRPr sz="2200" dirty="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08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803859" y="6479235"/>
            <a:ext cx="15728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Änderungen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vorbehalten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3859" y="1292733"/>
            <a:ext cx="9881235" cy="50032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Module</a:t>
            </a:r>
            <a:r>
              <a:rPr sz="22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&amp;</a:t>
            </a:r>
            <a:r>
              <a:rPr sz="22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Leistungsnachweise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0"/>
              </a:spcBef>
            </a:pP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dirty="0">
                <a:latin typeface="Calibri"/>
                <a:cs typeface="Calibri"/>
              </a:rPr>
              <a:t>Modul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VII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Praktikum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Praktikumsdokumente: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Praktikumsantrag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(Moodle)</a:t>
            </a:r>
            <a:endParaRPr sz="2200" dirty="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1005"/>
              </a:spcBef>
              <a:buAutoNum type="arabicPeriod"/>
              <a:tabLst>
                <a:tab pos="286385" algn="l"/>
              </a:tabLst>
            </a:pPr>
            <a:r>
              <a:rPr sz="2200" dirty="0">
                <a:latin typeface="Calibri"/>
                <a:cs typeface="Calibri"/>
              </a:rPr>
              <a:t>MS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Word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File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am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Computer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ausfüllen</a:t>
            </a:r>
            <a:endParaRPr sz="2200" dirty="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1000"/>
              </a:spcBef>
              <a:buAutoNum type="arabicPeriod"/>
              <a:tabLst>
                <a:tab pos="286385" algn="l"/>
              </a:tabLst>
            </a:pPr>
            <a:r>
              <a:rPr sz="2200" dirty="0">
                <a:latin typeface="Calibri"/>
                <a:cs typeface="Calibri"/>
              </a:rPr>
              <a:t>Eigene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Unterschrift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im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MS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Word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File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einfügen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(Scan)</a:t>
            </a:r>
            <a:endParaRPr sz="2200" dirty="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994"/>
              </a:spcBef>
              <a:buAutoNum type="arabicPeriod"/>
              <a:tabLst>
                <a:tab pos="286385" algn="l"/>
              </a:tabLst>
            </a:pPr>
            <a:r>
              <a:rPr sz="2200" dirty="0">
                <a:latin typeface="Calibri"/>
                <a:cs typeface="Calibri"/>
              </a:rPr>
              <a:t>MS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Word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File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einschließlich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eigener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Unterschrift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schicken: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g.puchner@wrk.at</a:t>
            </a:r>
            <a:endParaRPr sz="2200" dirty="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1010"/>
              </a:spcBef>
              <a:buAutoNum type="arabicPeriod"/>
              <a:tabLst>
                <a:tab pos="286385" algn="l"/>
              </a:tabLst>
            </a:pPr>
            <a:r>
              <a:rPr sz="2200" dirty="0">
                <a:latin typeface="Calibri"/>
                <a:cs typeface="Calibri"/>
              </a:rPr>
              <a:t>Pro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Praktikumsstelle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1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Praktikumsantrag</a:t>
            </a:r>
            <a:endParaRPr sz="2200" dirty="0">
              <a:latin typeface="Calibri"/>
              <a:cs typeface="Calibri"/>
            </a:endParaRPr>
          </a:p>
          <a:p>
            <a:pPr marL="12700" marR="5080">
              <a:lnSpc>
                <a:spcPts val="3640"/>
              </a:lnSpc>
              <a:spcBef>
                <a:spcPts val="284"/>
              </a:spcBef>
            </a:pPr>
            <a:r>
              <a:rPr sz="2200" dirty="0">
                <a:latin typeface="Calibri"/>
                <a:cs typeface="Calibri"/>
              </a:rPr>
              <a:t>Wird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ein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lang="de-AT" sz="2200" spc="-65" dirty="0">
                <a:latin typeface="Calibri"/>
                <a:cs typeface="Calibri"/>
              </a:rPr>
              <a:t> an einer Praktikumsstelle </a:t>
            </a:r>
            <a:r>
              <a:rPr sz="2200" spc="-10" dirty="0" err="1">
                <a:latin typeface="Calibri"/>
                <a:cs typeface="Calibri"/>
              </a:rPr>
              <a:t>unterbrochen</a:t>
            </a:r>
            <a:r>
              <a:rPr sz="2200" spc="-10" dirty="0">
                <a:latin typeface="Calibri"/>
                <a:cs typeface="Calibri"/>
              </a:rPr>
              <a:t>,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Dokumentation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im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Antrag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wie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folgend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(Beispiel): Praktikumstage: </a:t>
            </a:r>
            <a:r>
              <a:rPr sz="2200" dirty="0">
                <a:latin typeface="Calibri"/>
                <a:cs typeface="Calibri"/>
              </a:rPr>
              <a:t>01.07.23;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19.07.23;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20.07.23;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22.07.23;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26.07.23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(+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Stunden</a:t>
            </a:r>
            <a:r>
              <a:rPr sz="2200" spc="-10" dirty="0">
                <a:latin typeface="Calibri"/>
                <a:cs typeface="Calibri"/>
              </a:rPr>
              <a:t> anführen)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sz="2200" spc="-10" dirty="0">
                <a:latin typeface="Calibri"/>
                <a:cs typeface="Calibri"/>
              </a:rPr>
              <a:t>Praktikumsantrag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=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30" dirty="0">
                <a:latin typeface="Calibri"/>
                <a:cs typeface="Calibri"/>
              </a:rPr>
              <a:t>Teil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des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Praktikumsportfolios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(einscannen)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3859" y="1292733"/>
            <a:ext cx="9655175" cy="4521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Module</a:t>
            </a:r>
            <a:r>
              <a:rPr sz="22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&amp;</a:t>
            </a:r>
            <a:r>
              <a:rPr sz="22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Leistungsnachweise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0"/>
              </a:spcBef>
            </a:pP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dirty="0">
                <a:latin typeface="Calibri"/>
                <a:cs typeface="Calibri"/>
              </a:rPr>
              <a:t>Modul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VII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Praktikum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Praktikumsdokumente: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Praktikumsbestätigung</a:t>
            </a:r>
            <a:r>
              <a:rPr sz="2200" b="1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(Moodle)</a:t>
            </a:r>
            <a:endParaRPr sz="2200" dirty="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1005"/>
              </a:spcBef>
              <a:buAutoNum type="arabicPeriod"/>
              <a:tabLst>
                <a:tab pos="286385" algn="l"/>
              </a:tabLst>
            </a:pPr>
            <a:r>
              <a:rPr sz="2200" dirty="0">
                <a:latin typeface="Calibri"/>
                <a:cs typeface="Calibri"/>
              </a:rPr>
              <a:t>MS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Word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File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am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Computer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ausfüllen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ausdrucken</a:t>
            </a:r>
            <a:endParaRPr sz="2200" dirty="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1000"/>
              </a:spcBef>
              <a:buAutoNum type="arabicPeriod"/>
              <a:tabLst>
                <a:tab pos="286385" algn="l"/>
              </a:tabLst>
            </a:pPr>
            <a:r>
              <a:rPr sz="2200" spc="-10" dirty="0">
                <a:latin typeface="Calibri"/>
                <a:cs typeface="Calibri"/>
              </a:rPr>
              <a:t>Praktikumsbestätigung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selbst</a:t>
            </a:r>
            <a:r>
              <a:rPr sz="2200" spc="-1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unterschreiben</a:t>
            </a:r>
            <a:endParaRPr sz="2200" dirty="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994"/>
              </a:spcBef>
              <a:buAutoNum type="arabicPeriod"/>
              <a:tabLst>
                <a:tab pos="286385" algn="l"/>
              </a:tabLst>
            </a:pPr>
            <a:r>
              <a:rPr sz="2200" spc="-10" dirty="0">
                <a:latin typeface="Calibri"/>
                <a:cs typeface="Calibri"/>
              </a:rPr>
              <a:t>Praktikumsbestätigung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durch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Praktikumsstelle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unterschreiben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+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abstempeln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lassen</a:t>
            </a:r>
            <a:endParaRPr sz="2200" dirty="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1010"/>
              </a:spcBef>
              <a:buAutoNum type="arabicPeriod"/>
              <a:tabLst>
                <a:tab pos="286385" algn="l"/>
              </a:tabLst>
            </a:pPr>
            <a:r>
              <a:rPr sz="2200" spc="-10" dirty="0">
                <a:latin typeface="Calibri"/>
                <a:cs typeface="Calibri"/>
              </a:rPr>
              <a:t>Praktikumsbestätigung(en)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Praktikumsportfolio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einfügen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40"/>
              </a:spcBef>
            </a:pPr>
            <a:endParaRPr sz="2200" dirty="0">
              <a:latin typeface="Calibri"/>
              <a:cs typeface="Calibri"/>
            </a:endParaRPr>
          </a:p>
          <a:p>
            <a:pPr marL="12700" marR="2224405">
              <a:lnSpc>
                <a:spcPct val="138200"/>
              </a:lnSpc>
            </a:pPr>
            <a:r>
              <a:rPr sz="2200" dirty="0">
                <a:latin typeface="Calibri"/>
                <a:cs typeface="Calibri"/>
              </a:rPr>
              <a:t>Pro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Praktikumsstelle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1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Praktikumsbestätigung Praktikumsbestätigung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40" dirty="0">
                <a:latin typeface="Calibri"/>
                <a:cs typeface="Calibri"/>
              </a:rPr>
              <a:t>Teil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des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Praktikumsportfolios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(einscannen)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3859" y="1292733"/>
            <a:ext cx="9409430" cy="2671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Module</a:t>
            </a:r>
            <a:r>
              <a:rPr sz="22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&amp;</a:t>
            </a:r>
            <a:r>
              <a:rPr sz="22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Leistungsnachweise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0"/>
              </a:spcBef>
            </a:pP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dirty="0">
                <a:latin typeface="Calibri"/>
                <a:cs typeface="Calibri"/>
              </a:rPr>
              <a:t>Modul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VII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Praktikum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20" dirty="0">
                <a:latin typeface="Calibri"/>
                <a:cs typeface="Calibri"/>
              </a:rPr>
              <a:t> Praktikumsdokumente: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b="1" u="sng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Praktikums-</a:t>
            </a:r>
            <a:r>
              <a:rPr sz="22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Identifikation</a:t>
            </a:r>
            <a:r>
              <a:rPr sz="2200" b="1" spc="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(Moodle)</a:t>
            </a:r>
            <a:endParaRPr sz="22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1005"/>
              </a:spcBef>
              <a:buAutoNum type="arabicPeriod"/>
              <a:tabLst>
                <a:tab pos="286385" algn="l"/>
              </a:tabLst>
            </a:pPr>
            <a:r>
              <a:rPr sz="2200" dirty="0">
                <a:latin typeface="Calibri"/>
                <a:cs typeface="Calibri"/>
              </a:rPr>
              <a:t>MS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Word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File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am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Computer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ausfüllen</a:t>
            </a:r>
            <a:endParaRPr sz="22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1000"/>
              </a:spcBef>
              <a:buAutoNum type="arabicPeriod"/>
              <a:tabLst>
                <a:tab pos="286385" algn="l"/>
              </a:tabLst>
            </a:pPr>
            <a:r>
              <a:rPr sz="2200" dirty="0">
                <a:latin typeface="Calibri"/>
                <a:cs typeface="Calibri"/>
              </a:rPr>
              <a:t>Eigene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Unterschrift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im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MS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Word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File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einfügen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(Scan)</a:t>
            </a:r>
            <a:endParaRPr sz="220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994"/>
              </a:spcBef>
              <a:buAutoNum type="arabicPeriod"/>
              <a:tabLst>
                <a:tab pos="286385" algn="l"/>
              </a:tabLst>
            </a:pPr>
            <a:r>
              <a:rPr sz="2200" dirty="0">
                <a:latin typeface="Calibri"/>
                <a:cs typeface="Calibri"/>
              </a:rPr>
              <a:t>MS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Word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File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schicken: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2"/>
              </a:rPr>
              <a:t>g.puchner@wrk.at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3859" y="1289684"/>
            <a:ext cx="10069195" cy="2856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Module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&amp;</a:t>
            </a:r>
            <a:r>
              <a:rPr sz="24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Leistungsnachweise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55"/>
              </a:spcBef>
            </a:pP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Modul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VII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Praktikum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&amp;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Praktikumsdokumente: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b="1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Praktikums-</a:t>
            </a:r>
            <a:r>
              <a:rPr sz="24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Portfolio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(Moodle)</a:t>
            </a:r>
            <a:endParaRPr sz="2400">
              <a:latin typeface="Calibri"/>
              <a:cs typeface="Calibri"/>
            </a:endParaRPr>
          </a:p>
          <a:p>
            <a:pPr marL="309245" indent="-296545">
              <a:lnSpc>
                <a:spcPct val="100000"/>
              </a:lnSpc>
              <a:spcBef>
                <a:spcPts val="994"/>
              </a:spcBef>
              <a:buAutoNum type="arabicPeriod"/>
              <a:tabLst>
                <a:tab pos="309245" algn="l"/>
              </a:tabLst>
            </a:pPr>
            <a:r>
              <a:rPr sz="2400" spc="-20" dirty="0">
                <a:latin typeface="Calibri"/>
                <a:cs typeface="Calibri"/>
              </a:rPr>
              <a:t>Voraussetzung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für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Antreten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zur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Abschlussprüfung</a:t>
            </a:r>
            <a:endParaRPr sz="2400">
              <a:latin typeface="Calibri"/>
              <a:cs typeface="Calibri"/>
            </a:endParaRPr>
          </a:p>
          <a:p>
            <a:pPr marL="309880" indent="-297180">
              <a:lnSpc>
                <a:spcPct val="100000"/>
              </a:lnSpc>
              <a:spcBef>
                <a:spcPts val="1010"/>
              </a:spcBef>
              <a:buAutoNum type="arabicPeriod"/>
              <a:tabLst>
                <a:tab pos="309880" algn="l"/>
              </a:tabLst>
            </a:pPr>
            <a:r>
              <a:rPr sz="2400" spc="-10" dirty="0">
                <a:latin typeface="Calibri"/>
                <a:cs typeface="Calibri"/>
              </a:rPr>
              <a:t>Praktikumsanträge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&amp;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Praktikumsbestätigungen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Praktikumsportfolio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einfügen</a:t>
            </a:r>
            <a:endParaRPr sz="2400">
              <a:latin typeface="Calibri"/>
              <a:cs typeface="Calibri"/>
            </a:endParaRPr>
          </a:p>
          <a:p>
            <a:pPr marL="309245" indent="-296545">
              <a:lnSpc>
                <a:spcPct val="100000"/>
              </a:lnSpc>
              <a:spcBef>
                <a:spcPts val="1000"/>
              </a:spcBef>
              <a:buAutoNum type="arabicPeriod"/>
              <a:tabLst>
                <a:tab pos="309245" algn="l"/>
              </a:tabLst>
            </a:pPr>
            <a:r>
              <a:rPr sz="2400" spc="-10" dirty="0">
                <a:latin typeface="Calibri"/>
                <a:cs typeface="Calibri"/>
              </a:rPr>
              <a:t>Praktikumsportfolio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PDF</a:t>
            </a:r>
            <a:r>
              <a:rPr sz="24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schicken: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g.puchner@wrk.at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7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Module</a:t>
            </a:r>
            <a:r>
              <a:rPr sz="2400" spc="-20" dirty="0"/>
              <a:t> </a:t>
            </a:r>
            <a:r>
              <a:rPr sz="2400" dirty="0"/>
              <a:t>&amp;</a:t>
            </a:r>
            <a:r>
              <a:rPr sz="2400" spc="-30" dirty="0"/>
              <a:t> </a:t>
            </a:r>
            <a:r>
              <a:rPr sz="2400" spc="-10" dirty="0"/>
              <a:t>Leistungsnachweise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803859" y="2149601"/>
            <a:ext cx="9408160" cy="1010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46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Modul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VII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Praktikum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&amp;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Praktikumsdokumente: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Verschwiegenheitserklärung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Verschwiegenheitserklärung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bitte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Praktikumsportfolio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einfügen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1600" y="1122471"/>
            <a:ext cx="8686800" cy="4613058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200" b="1" spc="-10" dirty="0">
                <a:latin typeface="Calibri"/>
                <a:cs typeface="Calibri"/>
              </a:rPr>
              <a:t>Tagesablauf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00" b="1" spc="-20" dirty="0">
                <a:solidFill>
                  <a:srgbClr val="C00000"/>
                </a:solidFill>
                <a:latin typeface="Calibri"/>
                <a:cs typeface="Calibri"/>
              </a:rPr>
              <a:t>Vorstellung</a:t>
            </a:r>
            <a:r>
              <a:rPr sz="22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50" dirty="0">
                <a:solidFill>
                  <a:srgbClr val="C00000"/>
                </a:solidFill>
                <a:latin typeface="Calibri"/>
                <a:cs typeface="Calibri"/>
              </a:rPr>
              <a:t>Team</a:t>
            </a:r>
            <a:r>
              <a:rPr sz="22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Basales</a:t>
            </a:r>
            <a:r>
              <a:rPr sz="22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&amp;</a:t>
            </a:r>
            <a:r>
              <a:rPr sz="22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mittleres</a:t>
            </a:r>
            <a:r>
              <a:rPr sz="22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Pflegemanagement</a:t>
            </a:r>
            <a:r>
              <a:rPr sz="22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(„BUMM“)</a:t>
            </a:r>
            <a:endParaRPr sz="2200" dirty="0">
              <a:latin typeface="Calibri"/>
              <a:cs typeface="Calibri"/>
            </a:endParaRPr>
          </a:p>
          <a:p>
            <a:pPr marL="12700" marR="918210">
              <a:lnSpc>
                <a:spcPts val="3650"/>
              </a:lnSpc>
              <a:spcBef>
                <a:spcPts val="280"/>
              </a:spcBef>
            </a:pPr>
            <a:r>
              <a:rPr sz="2200" spc="-10" dirty="0">
                <a:latin typeface="Calibri"/>
                <a:cs typeface="Calibri"/>
              </a:rPr>
              <a:t>Rechtliche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Grundlagen,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Zielgruppen,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Zugangsvoraussetzungen Kursordnung</a:t>
            </a:r>
            <a:endParaRPr sz="2200" dirty="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705"/>
              </a:spcBef>
            </a:pPr>
            <a:r>
              <a:rPr sz="2200" spc="-25" dirty="0">
                <a:latin typeface="Calibri"/>
                <a:cs typeface="Calibri"/>
              </a:rPr>
              <a:t>ECTS-</a:t>
            </a:r>
            <a:r>
              <a:rPr sz="2200" spc="-10" dirty="0">
                <a:latin typeface="Calibri"/>
                <a:cs typeface="Calibri"/>
              </a:rPr>
              <a:t>System,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Module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Leistungsnachweise,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</a:t>
            </a:r>
            <a:endParaRPr sz="2200" dirty="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994"/>
              </a:spcBef>
            </a:pPr>
            <a:r>
              <a:rPr sz="2200" spc="-10" dirty="0">
                <a:latin typeface="Calibri"/>
                <a:cs typeface="Calibri"/>
              </a:rPr>
              <a:t>Fehlzeiten</a:t>
            </a:r>
            <a:endParaRPr sz="2200" dirty="0">
              <a:latin typeface="Calibri"/>
              <a:cs typeface="Calibri"/>
            </a:endParaRPr>
          </a:p>
          <a:p>
            <a:pPr marL="927100" marR="5220970">
              <a:lnSpc>
                <a:spcPct val="137700"/>
              </a:lnSpc>
              <a:spcBef>
                <a:spcPts val="15"/>
              </a:spcBef>
            </a:pPr>
            <a:r>
              <a:rPr sz="2200" spc="-10" dirty="0">
                <a:latin typeface="Calibri"/>
                <a:cs typeface="Calibri"/>
              </a:rPr>
              <a:t>Abschlussarbeit Kursevaluation</a:t>
            </a:r>
            <a:endParaRPr sz="2200" dirty="0">
              <a:latin typeface="Calibri"/>
              <a:cs typeface="Calibri"/>
            </a:endParaRPr>
          </a:p>
          <a:p>
            <a:pPr marL="12700" marR="4605655">
              <a:lnSpc>
                <a:spcPts val="3379"/>
              </a:lnSpc>
              <a:spcBef>
                <a:spcPts val="100"/>
              </a:spcBef>
            </a:pPr>
            <a:r>
              <a:rPr sz="2200" spc="-20" dirty="0" err="1">
                <a:latin typeface="Calibri"/>
                <a:cs typeface="Calibri"/>
              </a:rPr>
              <a:t>Vorstellung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der</a:t>
            </a:r>
            <a:r>
              <a:rPr lang="de-AT" sz="2200" dirty="0">
                <a:latin typeface="Calibri"/>
                <a:cs typeface="Calibri"/>
              </a:rPr>
              <a:t> Teilnehmenden</a:t>
            </a:r>
            <a:r>
              <a:rPr sz="2200" spc="-10" dirty="0">
                <a:latin typeface="Calibri"/>
                <a:cs typeface="Calibri"/>
              </a:rPr>
              <a:t> Organisatorisches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3859" y="1165631"/>
            <a:ext cx="7754620" cy="458216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200" b="1" spc="-10" dirty="0">
                <a:latin typeface="Calibri"/>
                <a:cs typeface="Calibri"/>
              </a:rPr>
              <a:t>Tagesablauf</a:t>
            </a:r>
            <a:endParaRPr sz="2200">
              <a:latin typeface="Calibri"/>
              <a:cs typeface="Calibri"/>
            </a:endParaRPr>
          </a:p>
          <a:p>
            <a:pPr marL="12700" marR="5080">
              <a:lnSpc>
                <a:spcPts val="3640"/>
              </a:lnSpc>
              <a:spcBef>
                <a:spcPts val="285"/>
              </a:spcBef>
            </a:pPr>
            <a:r>
              <a:rPr sz="2200" spc="-20" dirty="0">
                <a:latin typeface="Calibri"/>
                <a:cs typeface="Calibri"/>
              </a:rPr>
              <a:t>Vorstellung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Team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Basales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mittleres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Pflegemanagement („BUMM“) Rechtliche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Grundlagen,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Zielgruppen,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Zugangsvoraussetzungen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200" spc="-10" dirty="0">
                <a:latin typeface="Calibri"/>
                <a:cs typeface="Calibri"/>
              </a:rPr>
              <a:t>Kursordnung</a:t>
            </a:r>
            <a:endParaRPr sz="22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994"/>
              </a:spcBef>
            </a:pPr>
            <a:r>
              <a:rPr sz="2200" spc="-25" dirty="0">
                <a:latin typeface="Calibri"/>
                <a:cs typeface="Calibri"/>
              </a:rPr>
              <a:t>ECTS-</a:t>
            </a:r>
            <a:r>
              <a:rPr sz="2200" spc="-10" dirty="0">
                <a:latin typeface="Calibri"/>
                <a:cs typeface="Calibri"/>
              </a:rPr>
              <a:t>System,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Module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Leistungsnachweise,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</a:t>
            </a:r>
            <a:endParaRPr sz="22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994"/>
              </a:spcBef>
            </a:pP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Fehlzeiten</a:t>
            </a:r>
            <a:endParaRPr sz="2200">
              <a:latin typeface="Calibri"/>
              <a:cs typeface="Calibri"/>
            </a:endParaRPr>
          </a:p>
          <a:p>
            <a:pPr marL="927100" marR="5036820">
              <a:lnSpc>
                <a:spcPct val="137700"/>
              </a:lnSpc>
              <a:spcBef>
                <a:spcPts val="15"/>
              </a:spcBef>
            </a:pPr>
            <a:r>
              <a:rPr sz="2200" spc="-10" dirty="0">
                <a:latin typeface="Calibri"/>
                <a:cs typeface="Calibri"/>
              </a:rPr>
              <a:t>Abschlussarbeit Kursevaluation</a:t>
            </a:r>
            <a:endParaRPr sz="2200">
              <a:latin typeface="Calibri"/>
              <a:cs typeface="Calibri"/>
            </a:endParaRPr>
          </a:p>
          <a:p>
            <a:pPr marL="12700" marR="4420870">
              <a:lnSpc>
                <a:spcPts val="3379"/>
              </a:lnSpc>
              <a:spcBef>
                <a:spcPts val="100"/>
              </a:spcBef>
            </a:pPr>
            <a:r>
              <a:rPr sz="2200" spc="-20" dirty="0">
                <a:latin typeface="Calibri"/>
                <a:cs typeface="Calibri"/>
              </a:rPr>
              <a:t>Vorstellung </a:t>
            </a:r>
            <a:r>
              <a:rPr sz="2200" dirty="0">
                <a:latin typeface="Calibri"/>
                <a:cs typeface="Calibri"/>
              </a:rPr>
              <a:t>der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Studierenden Organisatorisches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3859" y="1171727"/>
            <a:ext cx="10658475" cy="160655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Fehlzeiten</a:t>
            </a:r>
            <a:r>
              <a:rPr sz="22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&amp;</a:t>
            </a:r>
            <a:r>
              <a:rPr sz="22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Fehlzeitenüberschreitung</a:t>
            </a:r>
            <a:endParaRPr sz="2200">
              <a:latin typeface="Calibri"/>
              <a:cs typeface="Calibri"/>
            </a:endParaRPr>
          </a:p>
          <a:p>
            <a:pPr marL="5346700">
              <a:lnSpc>
                <a:spcPct val="100000"/>
              </a:lnSpc>
              <a:spcBef>
                <a:spcPts val="470"/>
              </a:spcBef>
            </a:pPr>
            <a:r>
              <a:rPr sz="2200" dirty="0">
                <a:latin typeface="Calibri"/>
                <a:cs typeface="Calibri"/>
              </a:rPr>
              <a:t>Dispensarbeit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bei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Fehlzeiten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im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Ausmaß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von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b="1" spc="-25" dirty="0">
                <a:solidFill>
                  <a:srgbClr val="C00000"/>
                </a:solidFill>
                <a:latin typeface="Calibri"/>
                <a:cs typeface="Calibri"/>
              </a:rPr>
              <a:t>...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200" dirty="0">
                <a:latin typeface="Calibri"/>
                <a:cs typeface="Calibri"/>
              </a:rPr>
              <a:t>Modul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 </a:t>
            </a:r>
            <a:r>
              <a:rPr sz="2200" spc="-30" dirty="0">
                <a:latin typeface="Calibri"/>
                <a:cs typeface="Calibri"/>
              </a:rPr>
              <a:t>Person-</a:t>
            </a:r>
            <a:r>
              <a:rPr sz="2200" spc="-25" dirty="0">
                <a:latin typeface="Calibri"/>
                <a:cs typeface="Calibri"/>
              </a:rPr>
              <a:t>Interaktion-</a:t>
            </a:r>
            <a:r>
              <a:rPr sz="2200" spc="-10" dirty="0">
                <a:latin typeface="Calibri"/>
                <a:cs typeface="Calibri"/>
              </a:rPr>
              <a:t>Kommunikation: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… </a:t>
            </a:r>
            <a:r>
              <a:rPr sz="2200" dirty="0">
                <a:latin typeface="Calibri"/>
                <a:cs typeface="Calibri"/>
              </a:rPr>
              <a:t>20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UE &amp;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0" dirty="0">
                <a:latin typeface="Calibri"/>
                <a:cs typeface="Calibri"/>
              </a:rPr>
              <a:t>&gt;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2200" dirty="0">
                <a:latin typeface="Calibri"/>
                <a:cs typeface="Calibri"/>
              </a:rPr>
              <a:t>Modul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II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Gesundheit-Krankheit-</a:t>
            </a:r>
            <a:r>
              <a:rPr sz="2200" dirty="0">
                <a:latin typeface="Calibri"/>
                <a:cs typeface="Calibri"/>
              </a:rPr>
              <a:t>Gesellschaft: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…</a:t>
            </a:r>
            <a:r>
              <a:rPr sz="22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10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UE &amp; </a:t>
            </a:r>
            <a:r>
              <a:rPr sz="2200" spc="-50" dirty="0">
                <a:latin typeface="Calibri"/>
                <a:cs typeface="Calibri"/>
              </a:rPr>
              <a:t>&gt;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3859" y="2750972"/>
            <a:ext cx="3616960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200"/>
              </a:lnSpc>
              <a:spcBef>
                <a:spcPts val="100"/>
              </a:spcBef>
            </a:pPr>
            <a:r>
              <a:rPr sz="2200" dirty="0">
                <a:latin typeface="Calibri"/>
                <a:cs typeface="Calibri"/>
              </a:rPr>
              <a:t>Modul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III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Wissenschaft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Beruf: </a:t>
            </a:r>
            <a:r>
              <a:rPr sz="2200" dirty="0">
                <a:latin typeface="Calibri"/>
                <a:cs typeface="Calibri"/>
              </a:rPr>
              <a:t>Modul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IV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Leiten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Führen: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83909" y="2750972"/>
            <a:ext cx="1405890" cy="81788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…</a:t>
            </a:r>
            <a:r>
              <a:rPr sz="22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15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UE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0" dirty="0">
                <a:latin typeface="Calibri"/>
                <a:cs typeface="Calibri"/>
              </a:rPr>
              <a:t>&gt;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…</a:t>
            </a:r>
            <a:r>
              <a:rPr sz="22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15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UE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0" dirty="0">
                <a:latin typeface="Calibri"/>
                <a:cs typeface="Calibri"/>
              </a:rPr>
              <a:t>&gt;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3859" y="3603752"/>
            <a:ext cx="81934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Calibri"/>
                <a:cs typeface="Calibri"/>
              </a:rPr>
              <a:t>Modul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Management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angewandtes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Pflegemanagement: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…</a:t>
            </a:r>
            <a:r>
              <a:rPr sz="22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20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50" dirty="0">
                <a:latin typeface="Calibri"/>
                <a:cs typeface="Calibri"/>
              </a:rPr>
              <a:t>&gt;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3859" y="3936898"/>
            <a:ext cx="4780915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200"/>
              </a:lnSpc>
              <a:spcBef>
                <a:spcPts val="100"/>
              </a:spcBef>
            </a:pPr>
            <a:r>
              <a:rPr sz="2200" dirty="0">
                <a:latin typeface="Calibri"/>
                <a:cs typeface="Calibri"/>
              </a:rPr>
              <a:t>Modul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Einrichtungsautonomer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Bereich: </a:t>
            </a:r>
            <a:r>
              <a:rPr sz="2200" dirty="0">
                <a:latin typeface="Calibri"/>
                <a:cs typeface="Calibri"/>
              </a:rPr>
              <a:t>Modul VII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Praktikum: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74765" y="3936898"/>
            <a:ext cx="3701415" cy="81788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…</a:t>
            </a:r>
            <a:r>
              <a:rPr sz="22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10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50" dirty="0">
                <a:latin typeface="Calibri"/>
                <a:cs typeface="Calibri"/>
              </a:rPr>
              <a:t>&gt;</a:t>
            </a:r>
            <a:endParaRPr sz="2200">
              <a:latin typeface="Calibri"/>
              <a:cs typeface="Calibri"/>
            </a:endParaRPr>
          </a:p>
          <a:p>
            <a:pPr marL="436880">
              <a:lnSpc>
                <a:spcPct val="100000"/>
              </a:lnSpc>
              <a:spcBef>
                <a:spcPts val="480"/>
              </a:spcBef>
            </a:pPr>
            <a:r>
              <a:rPr sz="2200" dirty="0">
                <a:latin typeface="Calibri"/>
                <a:cs typeface="Calibri"/>
              </a:rPr>
              <a:t>0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Stunden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Fehlzeiten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erlaubt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3859" y="5122773"/>
            <a:ext cx="10862945" cy="1212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8000"/>
              </a:lnSpc>
              <a:spcBef>
                <a:spcPts val="105"/>
              </a:spcBef>
            </a:pPr>
            <a:r>
              <a:rPr sz="2200" dirty="0">
                <a:latin typeface="Calibri"/>
                <a:cs typeface="Calibri"/>
              </a:rPr>
              <a:t>Bei</a:t>
            </a:r>
            <a:r>
              <a:rPr sz="2200" spc="-20" dirty="0">
                <a:latin typeface="Calibri"/>
                <a:cs typeface="Calibri"/>
              </a:rPr>
              <a:t> Fehlzeitenüberschreitung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dirty="0">
                <a:latin typeface="Wingdings"/>
                <a:cs typeface="Wingdings"/>
              </a:rPr>
              <a:t>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Calibri"/>
                <a:cs typeface="Calibri"/>
              </a:rPr>
              <a:t>schriftliche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Dispensarbeit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je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nach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Umfang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der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Fehlzeit(en) </a:t>
            </a:r>
            <a:r>
              <a:rPr sz="2200" spc="-20" dirty="0">
                <a:latin typeface="Calibri"/>
                <a:cs typeface="Calibri"/>
              </a:rPr>
              <a:t>Selbstdokumentation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von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Fehlzeiten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(Dokument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Moodle)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Übermittlung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g.puchner@wrk.at</a:t>
            </a:r>
            <a:r>
              <a:rPr sz="2200" spc="-1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Anmerkung:</a:t>
            </a:r>
            <a:r>
              <a:rPr sz="2200" spc="-10" dirty="0">
                <a:latin typeface="Calibri"/>
                <a:cs typeface="Calibri"/>
              </a:rPr>
              <a:t> Anwesenheitsprüfung </a:t>
            </a:r>
            <a:r>
              <a:rPr sz="2200" dirty="0">
                <a:latin typeface="Calibri"/>
                <a:cs typeface="Calibri"/>
              </a:rPr>
              <a:t>bei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Präsenzveranstaltungen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im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ABZ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ZOOM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3859" y="1165631"/>
            <a:ext cx="7754620" cy="501015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200" b="1" spc="-10" dirty="0">
                <a:latin typeface="Calibri"/>
                <a:cs typeface="Calibri"/>
              </a:rPr>
              <a:t>Tagesablauf</a:t>
            </a:r>
            <a:endParaRPr sz="2200">
              <a:latin typeface="Calibri"/>
              <a:cs typeface="Calibri"/>
            </a:endParaRPr>
          </a:p>
          <a:p>
            <a:pPr marL="12700" marR="5080">
              <a:lnSpc>
                <a:spcPts val="3640"/>
              </a:lnSpc>
              <a:spcBef>
                <a:spcPts val="285"/>
              </a:spcBef>
            </a:pPr>
            <a:r>
              <a:rPr sz="2200" spc="-20" dirty="0">
                <a:latin typeface="Calibri"/>
                <a:cs typeface="Calibri"/>
              </a:rPr>
              <a:t>Vorstellung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Team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Basales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mittleres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Pflegemanagement („BUMM“) Rechtliche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Grundlagen,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Zielgruppen,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Zugangsvoraussetzungen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200" spc="-10" dirty="0">
                <a:latin typeface="Calibri"/>
                <a:cs typeface="Calibri"/>
              </a:rPr>
              <a:t>Kursordnung</a:t>
            </a:r>
            <a:endParaRPr sz="2200">
              <a:latin typeface="Calibri"/>
              <a:cs typeface="Calibri"/>
            </a:endParaRPr>
          </a:p>
          <a:p>
            <a:pPr marL="927100" marR="518795">
              <a:lnSpc>
                <a:spcPts val="3640"/>
              </a:lnSpc>
              <a:spcBef>
                <a:spcPts val="280"/>
              </a:spcBef>
            </a:pPr>
            <a:r>
              <a:rPr sz="2200" spc="-25" dirty="0">
                <a:latin typeface="Calibri"/>
                <a:cs typeface="Calibri"/>
              </a:rPr>
              <a:t>ECTS-</a:t>
            </a:r>
            <a:r>
              <a:rPr sz="2200" spc="-10" dirty="0">
                <a:latin typeface="Calibri"/>
                <a:cs typeface="Calibri"/>
              </a:rPr>
              <a:t>System,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Module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Leistungsnachweise,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 Fehlzeiten</a:t>
            </a:r>
            <a:endParaRPr sz="22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720"/>
              </a:spcBef>
            </a:pP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Abschlussarbeit</a:t>
            </a:r>
            <a:endParaRPr sz="2200">
              <a:latin typeface="Calibri"/>
              <a:cs typeface="Calibri"/>
            </a:endParaRPr>
          </a:p>
          <a:p>
            <a:pPr marL="12700" marR="4420870" indent="914400">
              <a:lnSpc>
                <a:spcPct val="128000"/>
              </a:lnSpc>
              <a:spcBef>
                <a:spcPts val="254"/>
              </a:spcBef>
            </a:pPr>
            <a:r>
              <a:rPr sz="2200" spc="-10" dirty="0">
                <a:latin typeface="Calibri"/>
                <a:cs typeface="Calibri"/>
              </a:rPr>
              <a:t>Kursevaluation </a:t>
            </a:r>
            <a:r>
              <a:rPr sz="2200" spc="-20" dirty="0">
                <a:latin typeface="Calibri"/>
                <a:cs typeface="Calibri"/>
              </a:rPr>
              <a:t>Vorstellung </a:t>
            </a:r>
            <a:r>
              <a:rPr sz="2200" dirty="0">
                <a:latin typeface="Calibri"/>
                <a:cs typeface="Calibri"/>
              </a:rPr>
              <a:t>der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Studierenden Organisatorisches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2200" dirty="0">
                <a:latin typeface="Calibri"/>
                <a:cs typeface="Calibri"/>
              </a:rPr>
              <a:t>Motiv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–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Umfrage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006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Abschluss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3859" y="2679954"/>
            <a:ext cx="692912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Calibri"/>
                <a:cs typeface="Calibri"/>
              </a:rPr>
              <a:t>Dieses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Thema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wird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zu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einem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späteren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Zeitpunkt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besprochen.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3859" y="1165631"/>
            <a:ext cx="7754620" cy="501015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200" b="1" spc="-10" dirty="0">
                <a:latin typeface="Calibri"/>
                <a:cs typeface="Calibri"/>
              </a:rPr>
              <a:t>Tagesablauf</a:t>
            </a:r>
            <a:endParaRPr sz="2200">
              <a:latin typeface="Calibri"/>
              <a:cs typeface="Calibri"/>
            </a:endParaRPr>
          </a:p>
          <a:p>
            <a:pPr marL="12700" marR="5080">
              <a:lnSpc>
                <a:spcPts val="3640"/>
              </a:lnSpc>
              <a:spcBef>
                <a:spcPts val="285"/>
              </a:spcBef>
            </a:pPr>
            <a:r>
              <a:rPr sz="2200" spc="-20" dirty="0">
                <a:latin typeface="Calibri"/>
                <a:cs typeface="Calibri"/>
              </a:rPr>
              <a:t>Vorstellung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Team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Basales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mittleres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Pflegemanagement („BUMM“) Rechtliche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Grundlagen,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Zielgruppen,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Zugangsvoraussetzungen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200" spc="-10" dirty="0">
                <a:latin typeface="Calibri"/>
                <a:cs typeface="Calibri"/>
              </a:rPr>
              <a:t>Kursordnung</a:t>
            </a:r>
            <a:endParaRPr sz="2200">
              <a:latin typeface="Calibri"/>
              <a:cs typeface="Calibri"/>
            </a:endParaRPr>
          </a:p>
          <a:p>
            <a:pPr marL="927100" marR="518795">
              <a:lnSpc>
                <a:spcPts val="3640"/>
              </a:lnSpc>
              <a:spcBef>
                <a:spcPts val="280"/>
              </a:spcBef>
            </a:pPr>
            <a:r>
              <a:rPr sz="2200" spc="-25" dirty="0">
                <a:latin typeface="Calibri"/>
                <a:cs typeface="Calibri"/>
              </a:rPr>
              <a:t>ECTS-</a:t>
            </a:r>
            <a:r>
              <a:rPr sz="2200" spc="-10" dirty="0">
                <a:latin typeface="Calibri"/>
                <a:cs typeface="Calibri"/>
              </a:rPr>
              <a:t>System,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Module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Leistungsnachweise,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 Fehlzeiten</a:t>
            </a:r>
            <a:endParaRPr sz="22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720"/>
              </a:spcBef>
            </a:pPr>
            <a:r>
              <a:rPr sz="2200" spc="-10" dirty="0">
                <a:latin typeface="Calibri"/>
                <a:cs typeface="Calibri"/>
              </a:rPr>
              <a:t>Abschlussarbeit</a:t>
            </a:r>
            <a:endParaRPr sz="2200">
              <a:latin typeface="Calibri"/>
              <a:cs typeface="Calibri"/>
            </a:endParaRPr>
          </a:p>
          <a:p>
            <a:pPr marL="12700" marR="4420870" indent="914400">
              <a:lnSpc>
                <a:spcPct val="128000"/>
              </a:lnSpc>
              <a:spcBef>
                <a:spcPts val="254"/>
              </a:spcBef>
            </a:pP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Kursevaluation </a:t>
            </a:r>
            <a:r>
              <a:rPr sz="2200" spc="-20" dirty="0">
                <a:latin typeface="Calibri"/>
                <a:cs typeface="Calibri"/>
              </a:rPr>
              <a:t>Vorstellung </a:t>
            </a:r>
            <a:r>
              <a:rPr sz="2200" dirty="0">
                <a:latin typeface="Calibri"/>
                <a:cs typeface="Calibri"/>
              </a:rPr>
              <a:t>der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Studierenden Organisatorisches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2200" dirty="0">
                <a:latin typeface="Calibri"/>
                <a:cs typeface="Calibri"/>
              </a:rPr>
              <a:t>Motiv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–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Umfrage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3859" y="1292733"/>
            <a:ext cx="10756900" cy="4338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Kursevaluation</a:t>
            </a:r>
            <a:r>
              <a:rPr sz="22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/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Feedback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25"/>
              </a:spcBef>
            </a:pP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spc="-10" dirty="0">
                <a:latin typeface="Calibri"/>
                <a:cs typeface="Calibri"/>
              </a:rPr>
              <a:t>Weiterentwicklung.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2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Instrumente</a:t>
            </a:r>
            <a:r>
              <a:rPr sz="2200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für</a:t>
            </a:r>
            <a:r>
              <a:rPr sz="2200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Feedback</a:t>
            </a:r>
            <a:r>
              <a:rPr sz="22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&amp;</a:t>
            </a:r>
            <a:r>
              <a:rPr sz="22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Evaluation: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2200" spc="-10" dirty="0">
                <a:latin typeface="Calibri"/>
                <a:cs typeface="Calibri"/>
              </a:rPr>
              <a:t>Anonym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nach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jeder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Lehrveranstaltung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(LV).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Via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b="1" spc="-30" dirty="0">
                <a:solidFill>
                  <a:srgbClr val="C00000"/>
                </a:solidFill>
                <a:latin typeface="Calibri"/>
                <a:cs typeface="Calibri"/>
              </a:rPr>
              <a:t>ZOOM-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Link</a:t>
            </a:r>
            <a:r>
              <a:rPr sz="2200" spc="-1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00" dirty="0">
                <a:latin typeface="Calibri"/>
                <a:cs typeface="Calibri"/>
              </a:rPr>
              <a:t>Feedback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im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persönlichen</a:t>
            </a:r>
            <a:r>
              <a:rPr sz="22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Austausch</a:t>
            </a:r>
            <a:r>
              <a:rPr sz="22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mit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Kursleitung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30" dirty="0">
                <a:latin typeface="Calibri"/>
                <a:cs typeface="Calibri"/>
              </a:rPr>
              <a:t>(</a:t>
            </a:r>
            <a:r>
              <a:rPr sz="2200" b="1" spc="-30" dirty="0">
                <a:solidFill>
                  <a:srgbClr val="C00000"/>
                </a:solidFill>
                <a:latin typeface="Calibri"/>
                <a:cs typeface="Calibri"/>
              </a:rPr>
              <a:t>Telefon,</a:t>
            </a:r>
            <a:r>
              <a:rPr sz="22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ZOOM,</a:t>
            </a:r>
            <a:r>
              <a:rPr sz="22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E-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Mail,</a:t>
            </a:r>
            <a:r>
              <a:rPr sz="22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WhatsApp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…).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200" dirty="0">
                <a:latin typeface="Calibri"/>
                <a:cs typeface="Calibri"/>
              </a:rPr>
              <a:t>Sollten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Sie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ein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persönliches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Gespräch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mit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der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Kursleitung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wünschen: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nach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Terminvereinbarung.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25"/>
              </a:spcBef>
            </a:pP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Zögern</a:t>
            </a:r>
            <a:r>
              <a:rPr sz="2200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Sie</a:t>
            </a:r>
            <a:r>
              <a:rPr sz="22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nie</a:t>
            </a:r>
            <a:r>
              <a:rPr sz="2200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bei</a:t>
            </a:r>
            <a:r>
              <a:rPr sz="2200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Fragen</a:t>
            </a:r>
            <a:r>
              <a:rPr sz="2200" dirty="0">
                <a:latin typeface="Calibri"/>
                <a:cs typeface="Calibri"/>
              </a:rPr>
              <a:t>.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Primärer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Ansprechpartner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=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Kursleitung.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200" spc="-10" dirty="0">
                <a:latin typeface="Calibri"/>
                <a:cs typeface="Calibri"/>
              </a:rPr>
              <a:t>Einzelgespräche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nach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Terminvereinbarung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3859" y="1165631"/>
            <a:ext cx="7754620" cy="458216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200" b="1" spc="-10" dirty="0">
                <a:latin typeface="Calibri"/>
                <a:cs typeface="Calibri"/>
              </a:rPr>
              <a:t>Tagesablauf</a:t>
            </a:r>
            <a:endParaRPr sz="2200">
              <a:latin typeface="Calibri"/>
              <a:cs typeface="Calibri"/>
            </a:endParaRPr>
          </a:p>
          <a:p>
            <a:pPr marL="12700" marR="5080">
              <a:lnSpc>
                <a:spcPts val="3640"/>
              </a:lnSpc>
              <a:spcBef>
                <a:spcPts val="285"/>
              </a:spcBef>
            </a:pPr>
            <a:r>
              <a:rPr sz="2200" spc="-20" dirty="0">
                <a:latin typeface="Calibri"/>
                <a:cs typeface="Calibri"/>
              </a:rPr>
              <a:t>Vorstellung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Team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Basales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mittleres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Pflegemanagement („BUMM“) Rechtliche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Grundlagen,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Zielgruppen,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Zugangsvoraussetzungen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200" spc="-10" dirty="0">
                <a:latin typeface="Calibri"/>
                <a:cs typeface="Calibri"/>
              </a:rPr>
              <a:t>Kursordnung</a:t>
            </a:r>
            <a:endParaRPr sz="2200">
              <a:latin typeface="Calibri"/>
              <a:cs typeface="Calibri"/>
            </a:endParaRPr>
          </a:p>
          <a:p>
            <a:pPr marL="927100" marR="518795">
              <a:lnSpc>
                <a:spcPts val="3640"/>
              </a:lnSpc>
              <a:spcBef>
                <a:spcPts val="280"/>
              </a:spcBef>
            </a:pPr>
            <a:r>
              <a:rPr sz="2200" spc="-25" dirty="0">
                <a:latin typeface="Calibri"/>
                <a:cs typeface="Calibri"/>
              </a:rPr>
              <a:t>ECTS-</a:t>
            </a:r>
            <a:r>
              <a:rPr sz="2200" spc="-10" dirty="0">
                <a:latin typeface="Calibri"/>
                <a:cs typeface="Calibri"/>
              </a:rPr>
              <a:t>System,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Module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Leistungsnachweise,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 Fehlzeiten</a:t>
            </a:r>
            <a:endParaRPr sz="2200">
              <a:latin typeface="Calibri"/>
              <a:cs typeface="Calibri"/>
            </a:endParaRPr>
          </a:p>
          <a:p>
            <a:pPr marL="927100" marR="5036820">
              <a:lnSpc>
                <a:spcPts val="3640"/>
              </a:lnSpc>
              <a:spcBef>
                <a:spcPts val="10"/>
              </a:spcBef>
            </a:pPr>
            <a:r>
              <a:rPr sz="2200" spc="-10" dirty="0">
                <a:latin typeface="Calibri"/>
                <a:cs typeface="Calibri"/>
              </a:rPr>
              <a:t>Abschlussarbeit Kursevaluation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2200" b="1" spc="-20" dirty="0">
                <a:solidFill>
                  <a:srgbClr val="C00000"/>
                </a:solidFill>
                <a:latin typeface="Calibri"/>
                <a:cs typeface="Calibri"/>
              </a:rPr>
              <a:t>Vorstellung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der</a:t>
            </a:r>
            <a:r>
              <a:rPr sz="22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Studierenden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2200" spc="-10" dirty="0">
                <a:latin typeface="Calibri"/>
                <a:cs typeface="Calibri"/>
              </a:rPr>
              <a:t>Organisatorisches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3859" y="1165631"/>
            <a:ext cx="7884159" cy="3883660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2200" b="1" spc="-20" dirty="0">
                <a:solidFill>
                  <a:srgbClr val="C00000"/>
                </a:solidFill>
                <a:latin typeface="Calibri"/>
                <a:cs typeface="Calibri"/>
              </a:rPr>
              <a:t>Vorstellung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der</a:t>
            </a:r>
            <a:r>
              <a:rPr sz="22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Studierenden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2200" dirty="0">
                <a:latin typeface="Calibri"/>
                <a:cs typeface="Calibri"/>
              </a:rPr>
              <a:t>Grundsätzlich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stellen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sich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alle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Student*innen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so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vor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wie</a:t>
            </a:r>
            <a:r>
              <a:rPr sz="22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sie</a:t>
            </a:r>
            <a:r>
              <a:rPr sz="22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wollen</a:t>
            </a:r>
            <a:r>
              <a:rPr sz="2200" spc="-1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30"/>
              </a:spcBef>
            </a:pP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Beispielhafte</a:t>
            </a:r>
            <a:r>
              <a:rPr sz="22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Inhalte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sind: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2200" spc="-10" dirty="0">
                <a:latin typeface="Calibri"/>
                <a:cs typeface="Calibri"/>
              </a:rPr>
              <a:t>Familienname,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Vorname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2200" spc="-10" dirty="0">
                <a:latin typeface="Calibri"/>
                <a:cs typeface="Calibri"/>
              </a:rPr>
              <a:t>Eventuell: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Alter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Familienstand</a:t>
            </a:r>
            <a:endParaRPr sz="2200">
              <a:latin typeface="Calibri"/>
              <a:cs typeface="Calibri"/>
            </a:endParaRPr>
          </a:p>
          <a:p>
            <a:pPr marL="12700" marR="3502660">
              <a:lnSpc>
                <a:spcPct val="127699"/>
              </a:lnSpc>
              <a:spcBef>
                <a:spcPts val="15"/>
              </a:spcBef>
            </a:pPr>
            <a:r>
              <a:rPr sz="2200" dirty="0">
                <a:latin typeface="Calibri"/>
                <a:cs typeface="Calibri"/>
              </a:rPr>
              <a:t>Arbeitsbereich,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Organisation,</a:t>
            </a:r>
            <a:r>
              <a:rPr sz="2200" spc="-1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Funktion </a:t>
            </a:r>
            <a:r>
              <a:rPr sz="2200" dirty="0">
                <a:latin typeface="Calibri"/>
                <a:cs typeface="Calibri"/>
              </a:rPr>
              <a:t>Motivation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UK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BUMM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zu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belegen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2200" spc="-10" dirty="0">
                <a:latin typeface="Calibri"/>
                <a:cs typeface="Calibri"/>
              </a:rPr>
              <a:t>Persönliche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/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berufliche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Erwartungen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UK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BUMM,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Karriereziele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3859" y="1165631"/>
            <a:ext cx="7754620" cy="458216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200" b="1" spc="-10" dirty="0">
                <a:latin typeface="Calibri"/>
                <a:cs typeface="Calibri"/>
              </a:rPr>
              <a:t>Tagesablauf</a:t>
            </a:r>
            <a:endParaRPr sz="2200">
              <a:latin typeface="Calibri"/>
              <a:cs typeface="Calibri"/>
            </a:endParaRPr>
          </a:p>
          <a:p>
            <a:pPr marL="12700" marR="5080">
              <a:lnSpc>
                <a:spcPts val="3640"/>
              </a:lnSpc>
              <a:spcBef>
                <a:spcPts val="285"/>
              </a:spcBef>
            </a:pPr>
            <a:r>
              <a:rPr sz="2200" spc="-20" dirty="0">
                <a:latin typeface="Calibri"/>
                <a:cs typeface="Calibri"/>
              </a:rPr>
              <a:t>Vorstellung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Team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Basales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mittleres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Pflegemanagement („BUMM“) Rechtliche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Grundlagen,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Zielgruppen,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Zugangsvoraussetzungen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200" spc="-10" dirty="0">
                <a:latin typeface="Calibri"/>
                <a:cs typeface="Calibri"/>
              </a:rPr>
              <a:t>Kursordnung</a:t>
            </a:r>
            <a:endParaRPr sz="2200">
              <a:latin typeface="Calibri"/>
              <a:cs typeface="Calibri"/>
            </a:endParaRPr>
          </a:p>
          <a:p>
            <a:pPr marL="927100" marR="518795">
              <a:lnSpc>
                <a:spcPts val="3640"/>
              </a:lnSpc>
              <a:spcBef>
                <a:spcPts val="280"/>
              </a:spcBef>
            </a:pPr>
            <a:r>
              <a:rPr sz="2200" spc="-25" dirty="0">
                <a:latin typeface="Calibri"/>
                <a:cs typeface="Calibri"/>
              </a:rPr>
              <a:t>ECTS-</a:t>
            </a:r>
            <a:r>
              <a:rPr sz="2200" spc="-10" dirty="0">
                <a:latin typeface="Calibri"/>
                <a:cs typeface="Calibri"/>
              </a:rPr>
              <a:t>System,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Module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Leistungsnachweise,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 Fehlzeiten</a:t>
            </a:r>
            <a:endParaRPr sz="2200">
              <a:latin typeface="Calibri"/>
              <a:cs typeface="Calibri"/>
            </a:endParaRPr>
          </a:p>
          <a:p>
            <a:pPr marL="927100" marR="5036820">
              <a:lnSpc>
                <a:spcPts val="3640"/>
              </a:lnSpc>
              <a:spcBef>
                <a:spcPts val="10"/>
              </a:spcBef>
            </a:pPr>
            <a:r>
              <a:rPr sz="2200" spc="-10" dirty="0">
                <a:latin typeface="Calibri"/>
                <a:cs typeface="Calibri"/>
              </a:rPr>
              <a:t>Abschlussarbeit Kursevaluation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2200" spc="-20" dirty="0">
                <a:latin typeface="Calibri"/>
                <a:cs typeface="Calibri"/>
              </a:rPr>
              <a:t>Vorstellung </a:t>
            </a:r>
            <a:r>
              <a:rPr sz="2200" dirty="0">
                <a:latin typeface="Calibri"/>
                <a:cs typeface="Calibri"/>
              </a:rPr>
              <a:t>der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Studierenden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Organisatorisches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3859" y="1259204"/>
            <a:ext cx="6395720" cy="3790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Organisatorisches</a:t>
            </a:r>
            <a:r>
              <a:rPr sz="22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-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Kursbuch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15"/>
              </a:spcBef>
            </a:pP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00" spc="-20" dirty="0">
                <a:latin typeface="Calibri"/>
                <a:cs typeface="Calibri"/>
              </a:rPr>
              <a:t>Kursbuch-</a:t>
            </a:r>
            <a:r>
              <a:rPr sz="2200" dirty="0">
                <a:latin typeface="Calibri"/>
                <a:cs typeface="Calibri"/>
              </a:rPr>
              <a:t>Inhalte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sind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50" dirty="0">
                <a:latin typeface="Calibri"/>
                <a:cs typeface="Calibri"/>
              </a:rPr>
              <a:t>…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2200" dirty="0">
                <a:latin typeface="Calibri"/>
                <a:cs typeface="Calibri"/>
              </a:rPr>
              <a:t>…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Handzeichenliste </a:t>
            </a:r>
            <a:r>
              <a:rPr sz="2200" dirty="0">
                <a:latin typeface="Calibri"/>
                <a:cs typeface="Calibri"/>
              </a:rPr>
              <a:t>für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Studierende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2200" dirty="0">
                <a:latin typeface="Calibri"/>
                <a:cs typeface="Calibri"/>
              </a:rPr>
              <a:t>…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Handzeichenliste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für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Lektor*innen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(im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Kursbuch)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2200" dirty="0">
                <a:latin typeface="Calibri"/>
                <a:cs typeface="Calibri"/>
              </a:rPr>
              <a:t>…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Inhaltliche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Dokumentation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der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60" dirty="0">
                <a:latin typeface="Calibri"/>
                <a:cs typeface="Calibri"/>
              </a:rPr>
              <a:t>LV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durch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Lektor*innen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30"/>
              </a:spcBef>
            </a:pP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spc="-10" dirty="0">
                <a:latin typeface="Calibri"/>
                <a:cs typeface="Calibri"/>
              </a:rPr>
              <a:t>Anmerkung: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2200" dirty="0">
                <a:latin typeface="Calibri"/>
                <a:cs typeface="Calibri"/>
              </a:rPr>
              <a:t>Auch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bei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ZOOM-</a:t>
            </a:r>
            <a:r>
              <a:rPr sz="2200" spc="-35" dirty="0">
                <a:latin typeface="Calibri"/>
                <a:cs typeface="Calibri"/>
              </a:rPr>
              <a:t>LV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finden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Anwesenheitskontrollen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statt.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0435" y="1283969"/>
            <a:ext cx="8400415" cy="5055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20" dirty="0">
                <a:solidFill>
                  <a:srgbClr val="C00000"/>
                </a:solidFill>
                <a:latin typeface="Calibri"/>
                <a:cs typeface="Calibri"/>
              </a:rPr>
              <a:t>Vorstellung</a:t>
            </a:r>
            <a:r>
              <a:rPr sz="22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50" dirty="0">
                <a:solidFill>
                  <a:srgbClr val="C00000"/>
                </a:solidFill>
                <a:latin typeface="Calibri"/>
                <a:cs typeface="Calibri"/>
              </a:rPr>
              <a:t>Team</a:t>
            </a:r>
            <a:r>
              <a:rPr sz="22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Basales</a:t>
            </a:r>
            <a:r>
              <a:rPr sz="22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&amp;</a:t>
            </a:r>
            <a:r>
              <a:rPr sz="22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mittleres</a:t>
            </a:r>
            <a:r>
              <a:rPr sz="22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Pflegemanagement</a:t>
            </a:r>
            <a:r>
              <a:rPr sz="22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(„BUMM“)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40"/>
              </a:spcBef>
            </a:pPr>
            <a:r>
              <a:rPr sz="2200" b="1" dirty="0">
                <a:latin typeface="Calibri"/>
                <a:cs typeface="Calibri"/>
              </a:rPr>
              <a:t>Günter</a:t>
            </a:r>
            <a:r>
              <a:rPr sz="2200" b="1" spc="-65" dirty="0">
                <a:latin typeface="Calibri"/>
                <a:cs typeface="Calibri"/>
              </a:rPr>
              <a:t> </a:t>
            </a:r>
            <a:r>
              <a:rPr sz="2200" b="1" spc="-25" dirty="0">
                <a:latin typeface="Calibri"/>
                <a:cs typeface="Calibri"/>
              </a:rPr>
              <a:t>Puchner,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Leiter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UK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BUMM</a:t>
            </a:r>
            <a:endParaRPr sz="2200" dirty="0">
              <a:latin typeface="Calibri"/>
              <a:cs typeface="Calibri"/>
            </a:endParaRPr>
          </a:p>
          <a:p>
            <a:pPr marL="12700" marR="2437765">
              <a:lnSpc>
                <a:spcPct val="100000"/>
              </a:lnSpc>
            </a:pPr>
            <a:r>
              <a:rPr sz="2200" spc="-20" dirty="0">
                <a:latin typeface="Calibri"/>
                <a:cs typeface="Calibri"/>
              </a:rPr>
              <a:t>E-</a:t>
            </a:r>
            <a:r>
              <a:rPr sz="2200" dirty="0">
                <a:latin typeface="Calibri"/>
                <a:cs typeface="Calibri"/>
              </a:rPr>
              <a:t>Mail: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guenter.puchner@wrk.at</a:t>
            </a:r>
            <a:r>
              <a:rPr sz="2200" spc="-20" dirty="0">
                <a:latin typeface="Calibri"/>
                <a:cs typeface="Calibri"/>
              </a:rPr>
              <a:t>;</a:t>
            </a:r>
            <a:r>
              <a:rPr sz="2200" spc="45" dirty="0">
                <a:latin typeface="Calibri"/>
                <a:cs typeface="Calibri"/>
              </a:rPr>
              <a:t> </a:t>
            </a:r>
            <a:r>
              <a:rPr sz="2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g.puchner@wrk.at</a:t>
            </a:r>
            <a:r>
              <a:rPr sz="2200" spc="-1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Tel.: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01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/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79580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–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8211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|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Büro: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3.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Stock,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Raum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318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40"/>
              </a:spcBef>
            </a:pPr>
            <a:r>
              <a:rPr sz="2200" b="1" spc="-30" dirty="0">
                <a:latin typeface="Calibri"/>
                <a:cs typeface="Calibri"/>
              </a:rPr>
              <a:t>Dir.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Claudia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Michalica-</a:t>
            </a:r>
            <a:r>
              <a:rPr sz="2200" b="1" dirty="0">
                <a:latin typeface="Calibri"/>
                <a:cs typeface="Calibri"/>
              </a:rPr>
              <a:t>Zottl,</a:t>
            </a:r>
            <a:r>
              <a:rPr sz="2200" b="1" spc="-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MSc,</a:t>
            </a:r>
            <a:r>
              <a:rPr sz="2200" b="1" spc="-55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DGKP</a:t>
            </a:r>
            <a:endParaRPr sz="22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200" spc="-30" dirty="0">
                <a:latin typeface="Calibri"/>
                <a:cs typeface="Calibri"/>
              </a:rPr>
              <a:t>Stv.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 err="1">
                <a:latin typeface="Calibri"/>
                <a:cs typeface="Calibri"/>
              </a:rPr>
              <a:t>Leiterin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lang="de-AT" sz="2200" spc="-10" dirty="0">
                <a:latin typeface="Calibri"/>
                <a:cs typeface="Calibri"/>
              </a:rPr>
              <a:t>Weiterbildung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Basales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und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mittleres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Pflegemanagement </a:t>
            </a:r>
            <a:r>
              <a:rPr sz="2200" dirty="0">
                <a:latin typeface="Calibri"/>
                <a:cs typeface="Calibri"/>
              </a:rPr>
              <a:t>Direktorin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Akademie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Wiener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Rotes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Kreuz,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Direktorin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Schule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für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GuKP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WRK </a:t>
            </a:r>
            <a:r>
              <a:rPr sz="2200" spc="-20" dirty="0">
                <a:latin typeface="Calibri"/>
                <a:cs typeface="Calibri"/>
              </a:rPr>
              <a:t>E-</a:t>
            </a:r>
            <a:r>
              <a:rPr sz="2200" dirty="0">
                <a:latin typeface="Calibri"/>
                <a:cs typeface="Calibri"/>
              </a:rPr>
              <a:t>Mail:</a:t>
            </a:r>
            <a:r>
              <a:rPr sz="2200" spc="65" dirty="0">
                <a:latin typeface="Calibri"/>
                <a:cs typeface="Calibri"/>
              </a:rPr>
              <a:t> </a:t>
            </a:r>
            <a:r>
              <a:rPr sz="2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claudia.michalica-zottl@wrk.at</a:t>
            </a:r>
            <a:r>
              <a:rPr sz="2200" spc="-10" dirty="0">
                <a:latin typeface="Calibri"/>
                <a:cs typeface="Calibri"/>
              </a:rPr>
              <a:t>;</a:t>
            </a:r>
            <a:r>
              <a:rPr sz="2200" spc="50" dirty="0">
                <a:latin typeface="Calibri"/>
                <a:cs typeface="Calibri"/>
              </a:rPr>
              <a:t> </a:t>
            </a:r>
            <a:r>
              <a:rPr sz="2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c.michalica-zottl@wrk.at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spc="-30" dirty="0">
                <a:latin typeface="Calibri"/>
                <a:cs typeface="Calibri"/>
              </a:rPr>
              <a:t>Tel.: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01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/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79580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–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6301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|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Büro: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3.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Stock,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Raum</a:t>
            </a:r>
            <a:r>
              <a:rPr sz="2200" spc="-25" dirty="0">
                <a:latin typeface="Calibri"/>
                <a:cs typeface="Calibri"/>
              </a:rPr>
              <a:t> 307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40"/>
              </a:spcBef>
            </a:pPr>
            <a:r>
              <a:rPr sz="2200" b="1" spc="-50" dirty="0">
                <a:latin typeface="Calibri"/>
                <a:cs typeface="Calibri"/>
              </a:rPr>
              <a:t>Fr.</a:t>
            </a:r>
            <a:r>
              <a:rPr sz="2200" b="1" spc="-7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Erika</a:t>
            </a:r>
            <a:r>
              <a:rPr sz="2200" b="1" spc="-75" dirty="0">
                <a:latin typeface="Calibri"/>
                <a:cs typeface="Calibri"/>
              </a:rPr>
              <a:t> </a:t>
            </a:r>
            <a:r>
              <a:rPr sz="2200" b="1" spc="-25" dirty="0">
                <a:latin typeface="Calibri"/>
                <a:cs typeface="Calibri"/>
              </a:rPr>
              <a:t>Köcher,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Administration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spc="-20" dirty="0">
                <a:latin typeface="Calibri"/>
                <a:cs typeface="Calibri"/>
              </a:rPr>
              <a:t>E-</a:t>
            </a:r>
            <a:r>
              <a:rPr sz="2200" dirty="0">
                <a:latin typeface="Calibri"/>
                <a:cs typeface="Calibri"/>
              </a:rPr>
              <a:t>Mail: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erika.koecher@wrk.at</a:t>
            </a:r>
            <a:r>
              <a:rPr sz="2200" spc="-10" dirty="0">
                <a:latin typeface="Calibri"/>
                <a:cs typeface="Calibri"/>
              </a:rPr>
              <a:t>;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  <a:hlinkClick r:id="rId7"/>
              </a:rPr>
              <a:t>e</a:t>
            </a:r>
            <a:r>
              <a:rPr sz="2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/>
              </a:rPr>
              <a:t>.koecher@wrk.at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spc="-30" dirty="0">
                <a:latin typeface="Calibri"/>
                <a:cs typeface="Calibri"/>
              </a:rPr>
              <a:t>Tel.: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01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/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79580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–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6301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|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Büro: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3.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Stock,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Raum</a:t>
            </a:r>
            <a:r>
              <a:rPr sz="2200" spc="-25" dirty="0">
                <a:latin typeface="Calibri"/>
                <a:cs typeface="Calibri"/>
              </a:rPr>
              <a:t> 307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867900" y="3110483"/>
            <a:ext cx="1141476" cy="14478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792211" y="5065776"/>
            <a:ext cx="1089659" cy="159258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850123" y="1947672"/>
            <a:ext cx="1168907" cy="12192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3859" y="1165631"/>
            <a:ext cx="8754745" cy="3883660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Allgemeine</a:t>
            </a:r>
            <a:r>
              <a:rPr sz="2200" b="1" spc="-1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Hinweise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2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Zögern</a:t>
            </a:r>
            <a:r>
              <a:rPr sz="22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Sie</a:t>
            </a:r>
            <a:r>
              <a:rPr sz="2200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nie</a:t>
            </a:r>
            <a:r>
              <a:rPr sz="22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bei</a:t>
            </a:r>
            <a:r>
              <a:rPr sz="22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Fragen</a:t>
            </a:r>
            <a:r>
              <a:rPr sz="2200" spc="-1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2200" dirty="0">
                <a:latin typeface="Calibri"/>
                <a:cs typeface="Calibri"/>
              </a:rPr>
              <a:t>Alle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Fragen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primär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Puchner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(Tele.,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Mail,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WhatsApp,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ZOOM,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…).</a:t>
            </a:r>
            <a:endParaRPr sz="2200">
              <a:latin typeface="Calibri"/>
              <a:cs typeface="Calibri"/>
            </a:endParaRPr>
          </a:p>
          <a:p>
            <a:pPr marL="12700" marR="4475480">
              <a:lnSpc>
                <a:spcPct val="127699"/>
              </a:lnSpc>
              <a:spcBef>
                <a:spcPts val="15"/>
              </a:spcBef>
            </a:pPr>
            <a:r>
              <a:rPr sz="2200" dirty="0">
                <a:latin typeface="Calibri"/>
                <a:cs typeface="Calibri"/>
              </a:rPr>
              <a:t>Machen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Sie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sich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mit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Moodle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vertraut. </a:t>
            </a:r>
            <a:r>
              <a:rPr sz="2200" dirty="0">
                <a:latin typeface="Calibri"/>
                <a:cs typeface="Calibri"/>
              </a:rPr>
              <a:t>Keine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Skripten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Hardcopy.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2200" dirty="0">
                <a:latin typeface="Calibri"/>
                <a:cs typeface="Calibri"/>
              </a:rPr>
              <a:t>Frühzeitige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Absolvierung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von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Praktika.</a:t>
            </a:r>
            <a:endParaRPr sz="2200">
              <a:latin typeface="Calibri"/>
              <a:cs typeface="Calibri"/>
            </a:endParaRPr>
          </a:p>
          <a:p>
            <a:pPr marL="12700" marR="5080">
              <a:lnSpc>
                <a:spcPct val="127699"/>
              </a:lnSpc>
              <a:spcBef>
                <a:spcPts val="15"/>
              </a:spcBef>
            </a:pPr>
            <a:r>
              <a:rPr sz="2200" dirty="0">
                <a:latin typeface="Calibri"/>
                <a:cs typeface="Calibri"/>
              </a:rPr>
              <a:t>Mails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Puchner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im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Betreff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immer: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„BUMM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+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Familienname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…“. </a:t>
            </a:r>
            <a:r>
              <a:rPr sz="2200" spc="-10" dirty="0">
                <a:latin typeface="Calibri"/>
                <a:cs typeface="Calibri"/>
              </a:rPr>
              <a:t>Vollständiges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korrektes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Ausfüllen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von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Dokumenten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(z.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B.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Praktikumsantrag, Praktikumsportfolio,</a:t>
            </a:r>
            <a:r>
              <a:rPr sz="2200" spc="-11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…).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5400" y="914400"/>
            <a:ext cx="7754620" cy="458216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200" b="1" spc="-10" dirty="0">
                <a:latin typeface="Calibri"/>
                <a:cs typeface="Calibri"/>
              </a:rPr>
              <a:t>Tagesablauf</a:t>
            </a:r>
            <a:endParaRPr sz="2200" dirty="0">
              <a:latin typeface="Calibri"/>
              <a:cs typeface="Calibri"/>
            </a:endParaRPr>
          </a:p>
          <a:p>
            <a:pPr marL="12700" marR="5080">
              <a:lnSpc>
                <a:spcPts val="3640"/>
              </a:lnSpc>
              <a:spcBef>
                <a:spcPts val="285"/>
              </a:spcBef>
            </a:pPr>
            <a:r>
              <a:rPr sz="2200" spc="-20" dirty="0">
                <a:latin typeface="Calibri"/>
                <a:cs typeface="Calibri"/>
              </a:rPr>
              <a:t>Vorstellung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Team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Basales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mittleres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Pflegemanagement („BUMM“)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Rechtliche</a:t>
            </a:r>
            <a:r>
              <a:rPr sz="22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Grundlagen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Zielgruppen,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Zugangsvoraussetzungen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200" spc="-10" dirty="0">
                <a:latin typeface="Calibri"/>
                <a:cs typeface="Calibri"/>
              </a:rPr>
              <a:t>Kursordnung</a:t>
            </a:r>
            <a:endParaRPr sz="2200" dirty="0">
              <a:latin typeface="Calibri"/>
              <a:cs typeface="Calibri"/>
            </a:endParaRPr>
          </a:p>
          <a:p>
            <a:pPr marL="927100" marR="518795">
              <a:lnSpc>
                <a:spcPts val="3640"/>
              </a:lnSpc>
              <a:spcBef>
                <a:spcPts val="280"/>
              </a:spcBef>
            </a:pPr>
            <a:r>
              <a:rPr sz="2200" spc="-25" dirty="0">
                <a:latin typeface="Calibri"/>
                <a:cs typeface="Calibri"/>
              </a:rPr>
              <a:t>ECTS-</a:t>
            </a:r>
            <a:r>
              <a:rPr sz="2200" spc="-10" dirty="0">
                <a:latin typeface="Calibri"/>
                <a:cs typeface="Calibri"/>
              </a:rPr>
              <a:t>System,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Module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Leistungsnachweise,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 Fehlzeiten</a:t>
            </a:r>
            <a:endParaRPr sz="2200" dirty="0">
              <a:latin typeface="Calibri"/>
              <a:cs typeface="Calibri"/>
            </a:endParaRPr>
          </a:p>
          <a:p>
            <a:pPr marL="927100" marR="5036820">
              <a:lnSpc>
                <a:spcPts val="3640"/>
              </a:lnSpc>
              <a:spcBef>
                <a:spcPts val="10"/>
              </a:spcBef>
            </a:pPr>
            <a:r>
              <a:rPr sz="2200" spc="-10" dirty="0">
                <a:latin typeface="Calibri"/>
                <a:cs typeface="Calibri"/>
              </a:rPr>
              <a:t>Abschlussarbeit Kursevaluation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2200" spc="-20" dirty="0">
                <a:latin typeface="Calibri"/>
                <a:cs typeface="Calibri"/>
              </a:rPr>
              <a:t>Vorstellung </a:t>
            </a:r>
            <a:r>
              <a:rPr sz="2200" dirty="0">
                <a:latin typeface="Calibri"/>
                <a:cs typeface="Calibri"/>
              </a:rPr>
              <a:t>der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lang="de-AT" sz="2200" spc="-10" dirty="0">
                <a:latin typeface="Calibri"/>
                <a:cs typeface="Calibri"/>
              </a:rPr>
              <a:t>Teilnehmenden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2200" spc="-10" dirty="0">
                <a:latin typeface="Calibri"/>
                <a:cs typeface="Calibri"/>
              </a:rPr>
              <a:t>Organisatorisches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7800" y="1371600"/>
            <a:ext cx="6182360" cy="2209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Rechtliche</a:t>
            </a:r>
            <a:r>
              <a:rPr sz="22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Grundlagen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40"/>
              </a:spcBef>
            </a:pPr>
            <a:endParaRPr sz="2200" dirty="0">
              <a:latin typeface="Calibri"/>
              <a:cs typeface="Calibri"/>
            </a:endParaRPr>
          </a:p>
          <a:p>
            <a:pPr marL="12700" marR="5038725">
              <a:lnSpc>
                <a:spcPct val="138200"/>
              </a:lnSpc>
            </a:pPr>
            <a:r>
              <a:rPr sz="2200" spc="-20" dirty="0">
                <a:latin typeface="Calibri"/>
                <a:cs typeface="Calibri"/>
              </a:rPr>
              <a:t>GuKG </a:t>
            </a:r>
            <a:r>
              <a:rPr sz="2200" spc="-35" dirty="0">
                <a:latin typeface="Calibri"/>
                <a:cs typeface="Calibri"/>
              </a:rPr>
              <a:t>GuKG-</a:t>
            </a:r>
            <a:r>
              <a:rPr sz="2200" spc="-25" dirty="0">
                <a:latin typeface="Calibri"/>
                <a:cs typeface="Calibri"/>
              </a:rPr>
              <a:t>WV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200" dirty="0">
                <a:latin typeface="Calibri"/>
                <a:cs typeface="Calibri"/>
              </a:rPr>
              <a:t>Behördlich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(MA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15,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MA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40)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genehmigte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Weiterbildung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5400" y="990600"/>
            <a:ext cx="8721141" cy="458216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200" b="1" spc="-10" dirty="0">
                <a:latin typeface="Calibri"/>
                <a:cs typeface="Calibri"/>
              </a:rPr>
              <a:t>Tagesablauf</a:t>
            </a:r>
            <a:endParaRPr sz="2200" dirty="0">
              <a:latin typeface="Calibri"/>
              <a:cs typeface="Calibri"/>
            </a:endParaRPr>
          </a:p>
          <a:p>
            <a:pPr marL="12700" marR="5080">
              <a:lnSpc>
                <a:spcPts val="3640"/>
              </a:lnSpc>
              <a:spcBef>
                <a:spcPts val="285"/>
              </a:spcBef>
            </a:pPr>
            <a:r>
              <a:rPr sz="2200" spc="-20" dirty="0">
                <a:latin typeface="Calibri"/>
                <a:cs typeface="Calibri"/>
              </a:rPr>
              <a:t>Vorstellung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Team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Basales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mittleres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Pflegemanagement („BUMM“) Rechtliche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Grundlagen,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C00000"/>
                </a:solidFill>
                <a:latin typeface="Calibri"/>
                <a:cs typeface="Calibri"/>
              </a:rPr>
              <a:t>Zielgruppen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Zugangsvoraussetzungen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200" spc="-10" dirty="0">
                <a:latin typeface="Calibri"/>
                <a:cs typeface="Calibri"/>
              </a:rPr>
              <a:t>Kursordnung</a:t>
            </a:r>
            <a:endParaRPr sz="2200" dirty="0">
              <a:latin typeface="Calibri"/>
              <a:cs typeface="Calibri"/>
            </a:endParaRPr>
          </a:p>
          <a:p>
            <a:pPr marL="927100" marR="518795">
              <a:lnSpc>
                <a:spcPts val="3640"/>
              </a:lnSpc>
              <a:spcBef>
                <a:spcPts val="280"/>
              </a:spcBef>
            </a:pPr>
            <a:r>
              <a:rPr sz="2200" spc="-25" dirty="0">
                <a:latin typeface="Calibri"/>
                <a:cs typeface="Calibri"/>
              </a:rPr>
              <a:t>ECTS-</a:t>
            </a:r>
            <a:r>
              <a:rPr sz="2200" spc="-10" dirty="0">
                <a:latin typeface="Calibri"/>
                <a:cs typeface="Calibri"/>
              </a:rPr>
              <a:t>System,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Module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Leistungsnachweise,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 Fehlzeiten</a:t>
            </a:r>
            <a:endParaRPr sz="2200" dirty="0">
              <a:latin typeface="Calibri"/>
              <a:cs typeface="Calibri"/>
            </a:endParaRPr>
          </a:p>
          <a:p>
            <a:pPr marL="927100" marR="5036820">
              <a:lnSpc>
                <a:spcPts val="3640"/>
              </a:lnSpc>
              <a:spcBef>
                <a:spcPts val="10"/>
              </a:spcBef>
            </a:pPr>
            <a:r>
              <a:rPr sz="2200" spc="-10" dirty="0">
                <a:latin typeface="Calibri"/>
                <a:cs typeface="Calibri"/>
              </a:rPr>
              <a:t>Abschlussarbeit Kursevaluation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2200" spc="-20" dirty="0">
                <a:latin typeface="Calibri"/>
                <a:cs typeface="Calibri"/>
              </a:rPr>
              <a:t>Vorstellung </a:t>
            </a:r>
            <a:r>
              <a:rPr sz="2200" dirty="0">
                <a:latin typeface="Calibri"/>
                <a:cs typeface="Calibri"/>
              </a:rPr>
              <a:t>der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lang="de-AT" sz="2200" spc="-10" dirty="0">
                <a:latin typeface="Calibri"/>
                <a:cs typeface="Calibri"/>
              </a:rPr>
              <a:t>Teilnehmenden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2200" spc="-10" dirty="0">
                <a:latin typeface="Calibri"/>
                <a:cs typeface="Calibri"/>
              </a:rPr>
              <a:t>Organisatorisches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163929" y="945440"/>
            <a:ext cx="7687309" cy="666115"/>
          </a:xfrm>
          <a:prstGeom prst="rect">
            <a:avLst/>
          </a:prstGeom>
        </p:spPr>
        <p:txBody>
          <a:bodyPr vert="horz" wrap="square" lIns="0" tIns="29006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Zielgruppen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63929" y="2057400"/>
            <a:ext cx="9864141" cy="175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15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DGKP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(stv.)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Leitungsfunktion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([stv.]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STL,</a:t>
            </a:r>
            <a:r>
              <a:rPr sz="2000" spc="-25" dirty="0">
                <a:latin typeface="Calibri"/>
                <a:cs typeface="Calibri"/>
              </a:rPr>
              <a:t> [stv.]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BL,</a:t>
            </a:r>
            <a:r>
              <a:rPr sz="2000" spc="-25" dirty="0">
                <a:latin typeface="Calibri"/>
                <a:cs typeface="Calibri"/>
              </a:rPr>
              <a:t> [stv.] </a:t>
            </a:r>
            <a:r>
              <a:rPr sz="2000" dirty="0">
                <a:latin typeface="Calibri"/>
                <a:cs typeface="Calibri"/>
              </a:rPr>
              <a:t>TL,</a:t>
            </a:r>
            <a:r>
              <a:rPr sz="2000" spc="-25" dirty="0">
                <a:latin typeface="Calibri"/>
                <a:cs typeface="Calibri"/>
              </a:rPr>
              <a:t> …) </a:t>
            </a:r>
            <a:r>
              <a:rPr sz="2000" dirty="0">
                <a:latin typeface="Calibri"/>
                <a:cs typeface="Calibri"/>
              </a:rPr>
              <a:t>DGKP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eine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(stv.)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Leitungsfunktion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anstreben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000" dirty="0">
                <a:latin typeface="Calibri"/>
                <a:cs typeface="Calibri"/>
              </a:rPr>
              <a:t>DGKP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ihren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„Marktwert“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verbessern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wollen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2000" dirty="0">
                <a:latin typeface="Calibri"/>
                <a:cs typeface="Calibri"/>
              </a:rPr>
              <a:t>DGKP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(stv.) </a:t>
            </a:r>
            <a:r>
              <a:rPr sz="2000" dirty="0">
                <a:latin typeface="Calibri"/>
                <a:cs typeface="Calibri"/>
              </a:rPr>
              <a:t>Leitungsfunktion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waren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9200" y="990600"/>
            <a:ext cx="7754620" cy="458216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200" b="1" spc="-10" dirty="0">
                <a:latin typeface="Calibri"/>
                <a:cs typeface="Calibri"/>
              </a:rPr>
              <a:t>Tagesablauf</a:t>
            </a:r>
            <a:endParaRPr sz="2200" dirty="0">
              <a:latin typeface="Calibri"/>
              <a:cs typeface="Calibri"/>
            </a:endParaRPr>
          </a:p>
          <a:p>
            <a:pPr marL="12700" marR="5080">
              <a:lnSpc>
                <a:spcPts val="3640"/>
              </a:lnSpc>
              <a:spcBef>
                <a:spcPts val="285"/>
              </a:spcBef>
            </a:pPr>
            <a:r>
              <a:rPr sz="2200" spc="-20" dirty="0">
                <a:latin typeface="Calibri"/>
                <a:cs typeface="Calibri"/>
              </a:rPr>
              <a:t>Vorstellung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Team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Basales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mittleres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Pflegemanagement („BUMM“) Rechtliche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Grundlagen,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Zielgruppen,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Calibri"/>
                <a:cs typeface="Calibri"/>
              </a:rPr>
              <a:t>Zugangsvoraussetzungen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200" spc="-10" dirty="0">
                <a:latin typeface="Calibri"/>
                <a:cs typeface="Calibri"/>
              </a:rPr>
              <a:t>Kursordnung</a:t>
            </a:r>
            <a:endParaRPr sz="2200" dirty="0">
              <a:latin typeface="Calibri"/>
              <a:cs typeface="Calibri"/>
            </a:endParaRPr>
          </a:p>
          <a:p>
            <a:pPr marL="927100" marR="518795">
              <a:lnSpc>
                <a:spcPts val="3640"/>
              </a:lnSpc>
              <a:spcBef>
                <a:spcPts val="280"/>
              </a:spcBef>
            </a:pPr>
            <a:r>
              <a:rPr sz="2200" spc="-25" dirty="0">
                <a:latin typeface="Calibri"/>
                <a:cs typeface="Calibri"/>
              </a:rPr>
              <a:t>ECTS-</a:t>
            </a:r>
            <a:r>
              <a:rPr sz="2200" spc="-10" dirty="0">
                <a:latin typeface="Calibri"/>
                <a:cs typeface="Calibri"/>
              </a:rPr>
              <a:t>System,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Module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&amp;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Leistungsnachweise,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Praktikum Fehlzeiten</a:t>
            </a:r>
            <a:endParaRPr sz="2200" dirty="0">
              <a:latin typeface="Calibri"/>
              <a:cs typeface="Calibri"/>
            </a:endParaRPr>
          </a:p>
          <a:p>
            <a:pPr marL="927100" marR="5036820">
              <a:lnSpc>
                <a:spcPts val="3640"/>
              </a:lnSpc>
              <a:spcBef>
                <a:spcPts val="10"/>
              </a:spcBef>
            </a:pPr>
            <a:r>
              <a:rPr sz="2200" spc="-10" dirty="0">
                <a:latin typeface="Calibri"/>
                <a:cs typeface="Calibri"/>
              </a:rPr>
              <a:t>Abschlussarbeit Kursevaluation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2200" spc="-20" dirty="0">
                <a:latin typeface="Calibri"/>
                <a:cs typeface="Calibri"/>
              </a:rPr>
              <a:t>Vorstellung </a:t>
            </a:r>
            <a:r>
              <a:rPr sz="2200" dirty="0">
                <a:latin typeface="Calibri"/>
                <a:cs typeface="Calibri"/>
              </a:rPr>
              <a:t>der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lang="de-AT" sz="2200" spc="-10" dirty="0">
                <a:latin typeface="Calibri"/>
                <a:cs typeface="Calibri"/>
              </a:rPr>
              <a:t>Teilnehmenden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2200" spc="-10" dirty="0">
                <a:latin typeface="Calibri"/>
                <a:cs typeface="Calibri"/>
              </a:rPr>
              <a:t>Organisatorisches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8815" y="433457"/>
            <a:ext cx="1173429" cy="73225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1849</Words>
  <Application>Microsoft Office PowerPoint</Application>
  <PresentationFormat>Breitbild</PresentationFormat>
  <Paragraphs>355</Paragraphs>
  <Slides>40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40</vt:i4>
      </vt:variant>
    </vt:vector>
  </HeadingPairs>
  <TitlesOfParts>
    <vt:vector size="44" baseType="lpstr">
      <vt:lpstr>Calibri</vt:lpstr>
      <vt:lpstr>Times New Roman</vt:lpstr>
      <vt:lpstr>Wingdings</vt:lpstr>
      <vt:lpstr>Office Theme</vt:lpstr>
      <vt:lpstr>Weiterbildung Basales und mittleres Pflegemanagement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Zielgruppen</vt:lpstr>
      <vt:lpstr>PowerPoint-Präsentation</vt:lpstr>
      <vt:lpstr>PowerPoint-Präsentation</vt:lpstr>
      <vt:lpstr>PowerPoint-Präsentation</vt:lpstr>
      <vt:lpstr>PowerPoint-Präsentation</vt:lpstr>
      <vt:lpstr>ECTS-System = European Credit Transfer and Accumulation System</vt:lpstr>
      <vt:lpstr>PowerPoint-Präsentation</vt:lpstr>
      <vt:lpstr>Module &amp; Leistungsnachweise</vt:lpstr>
      <vt:lpstr>Module &amp; Leistungsnachweise</vt:lpstr>
      <vt:lpstr>Module &amp; Leistungsnachweise</vt:lpstr>
      <vt:lpstr>Module &amp; Leistungsnachweise</vt:lpstr>
      <vt:lpstr>Module &amp; Leistungsnachweise</vt:lpstr>
      <vt:lpstr>Module &amp; Leistungsnachweise</vt:lpstr>
      <vt:lpstr>Module &amp; Leistungsnachweise</vt:lpstr>
      <vt:lpstr>PowerPoint-Präsentation</vt:lpstr>
      <vt:lpstr>Module &amp; Leistungsnachweise</vt:lpstr>
      <vt:lpstr>Module &amp; Leistungsnachweise</vt:lpstr>
      <vt:lpstr>PowerPoint-Präsentation</vt:lpstr>
      <vt:lpstr>PowerPoint-Präsentation</vt:lpstr>
      <vt:lpstr>PowerPoint-Präsentation</vt:lpstr>
      <vt:lpstr>PowerPoint-Präsentation</vt:lpstr>
      <vt:lpstr>Module &amp; Leistungsnachweise</vt:lpstr>
      <vt:lpstr>PowerPoint-Präsentation</vt:lpstr>
      <vt:lpstr>PowerPoint-Präsentation</vt:lpstr>
      <vt:lpstr>PowerPoint-Präsentation</vt:lpstr>
      <vt:lpstr>Abschluss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Günter Puchner</dc:creator>
  <cp:lastModifiedBy>Puchner Günter (OeRK-W)</cp:lastModifiedBy>
  <cp:revision>3</cp:revision>
  <dcterms:created xsi:type="dcterms:W3CDTF">2026-07-29T08:27:18Z</dcterms:created>
  <dcterms:modified xsi:type="dcterms:W3CDTF">2026-07-29T08:51:28Z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2026-02-24T00:00:00Z</vt:filetime>
  </property>
  <property fmtid="{D5CDD505-2E9C-101B-9397-08002B2CF9AE}" pid="4" name="Creator">
    <vt:lpwstr>Microsoft® PowerPoint® 2019</vt:lpwstr>
  </property>
  <property fmtid="{D5CDD505-2E9C-101B-9397-08002B2CF9AE}" pid="5" name="LastSaved">
    <vt:filetime>2026-07-29T00:00:00Z</vt:filetime>
  </property>
  <property fmtid="{D5CDD505-2E9C-101B-9397-08002B2CF9AE}" pid="6" name="Producer">
    <vt:lpwstr>Microsoft® PowerPoint® 2019</vt:lpwstr>
  </property>
</Properties>
</file>