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418" r:id="rId4"/>
    <p:sldId id="258" r:id="rId5"/>
    <p:sldId id="259" r:id="rId6"/>
    <p:sldId id="260" r:id="rId7"/>
    <p:sldId id="419" r:id="rId8"/>
    <p:sldId id="261" r:id="rId9"/>
    <p:sldId id="262" r:id="rId10"/>
    <p:sldId id="420" r:id="rId11"/>
    <p:sldId id="425" r:id="rId12"/>
    <p:sldId id="421" r:id="rId13"/>
    <p:sldId id="263" r:id="rId14"/>
    <p:sldId id="264" r:id="rId15"/>
    <p:sldId id="265" r:id="rId16"/>
    <p:sldId id="266" r:id="rId17"/>
    <p:sldId id="267" r:id="rId18"/>
    <p:sldId id="268" r:id="rId19"/>
    <p:sldId id="269" r:id="rId20"/>
    <p:sldId id="422" r:id="rId21"/>
    <p:sldId id="270" r:id="rId22"/>
    <p:sldId id="271" r:id="rId23"/>
    <p:sldId id="423" r:id="rId24"/>
    <p:sldId id="272"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7" r:id="rId40"/>
    <p:sldId id="288" r:id="rId41"/>
    <p:sldId id="289" r:id="rId42"/>
    <p:sldId id="290" r:id="rId43"/>
    <p:sldId id="291" r:id="rId44"/>
    <p:sldId id="292" r:id="rId45"/>
    <p:sldId id="293" r:id="rId46"/>
    <p:sldId id="294" r:id="rId47"/>
    <p:sldId id="295" r:id="rId48"/>
    <p:sldId id="296" r:id="rId49"/>
    <p:sldId id="297" r:id="rId50"/>
    <p:sldId id="298" r:id="rId51"/>
    <p:sldId id="299" r:id="rId52"/>
    <p:sldId id="300" r:id="rId53"/>
    <p:sldId id="301" r:id="rId54"/>
    <p:sldId id="302" r:id="rId55"/>
    <p:sldId id="303" r:id="rId56"/>
    <p:sldId id="304" r:id="rId57"/>
    <p:sldId id="305" r:id="rId58"/>
    <p:sldId id="306" r:id="rId59"/>
    <p:sldId id="307" r:id="rId60"/>
    <p:sldId id="308" r:id="rId61"/>
    <p:sldId id="309" r:id="rId62"/>
    <p:sldId id="310" r:id="rId63"/>
    <p:sldId id="311" r:id="rId64"/>
    <p:sldId id="312" r:id="rId65"/>
    <p:sldId id="313" r:id="rId66"/>
    <p:sldId id="314" r:id="rId67"/>
    <p:sldId id="315" r:id="rId68"/>
    <p:sldId id="316" r:id="rId69"/>
    <p:sldId id="317" r:id="rId70"/>
    <p:sldId id="318" r:id="rId71"/>
    <p:sldId id="319" r:id="rId72"/>
    <p:sldId id="320" r:id="rId73"/>
    <p:sldId id="321" r:id="rId74"/>
    <p:sldId id="322" r:id="rId75"/>
    <p:sldId id="323" r:id="rId76"/>
    <p:sldId id="324" r:id="rId77"/>
    <p:sldId id="424" r:id="rId78"/>
    <p:sldId id="325" r:id="rId79"/>
    <p:sldId id="326" r:id="rId80"/>
    <p:sldId id="327" r:id="rId81"/>
    <p:sldId id="328" r:id="rId82"/>
    <p:sldId id="329" r:id="rId83"/>
    <p:sldId id="330" r:id="rId84"/>
    <p:sldId id="331" r:id="rId85"/>
    <p:sldId id="332" r:id="rId86"/>
    <p:sldId id="333" r:id="rId87"/>
    <p:sldId id="334" r:id="rId88"/>
    <p:sldId id="335" r:id="rId89"/>
    <p:sldId id="338" r:id="rId90"/>
    <p:sldId id="336" r:id="rId91"/>
    <p:sldId id="337" r:id="rId92"/>
    <p:sldId id="339" r:id="rId93"/>
    <p:sldId id="341" r:id="rId94"/>
    <p:sldId id="340" r:id="rId95"/>
    <p:sldId id="342" r:id="rId96"/>
    <p:sldId id="343" r:id="rId97"/>
    <p:sldId id="344" r:id="rId98"/>
    <p:sldId id="345" r:id="rId99"/>
    <p:sldId id="346" r:id="rId100"/>
    <p:sldId id="347" r:id="rId101"/>
    <p:sldId id="348" r:id="rId102"/>
    <p:sldId id="349" r:id="rId103"/>
    <p:sldId id="350" r:id="rId104"/>
    <p:sldId id="351" r:id="rId105"/>
    <p:sldId id="352" r:id="rId106"/>
    <p:sldId id="353" r:id="rId107"/>
    <p:sldId id="355" r:id="rId108"/>
    <p:sldId id="356" r:id="rId109"/>
    <p:sldId id="354" r:id="rId110"/>
    <p:sldId id="357" r:id="rId111"/>
    <p:sldId id="358" r:id="rId112"/>
    <p:sldId id="359" r:id="rId113"/>
    <p:sldId id="360" r:id="rId114"/>
    <p:sldId id="361" r:id="rId115"/>
    <p:sldId id="362" r:id="rId116"/>
    <p:sldId id="363" r:id="rId117"/>
    <p:sldId id="364" r:id="rId118"/>
    <p:sldId id="365" r:id="rId119"/>
    <p:sldId id="366" r:id="rId120"/>
    <p:sldId id="367" r:id="rId121"/>
    <p:sldId id="368" r:id="rId122"/>
    <p:sldId id="369" r:id="rId123"/>
    <p:sldId id="370" r:id="rId124"/>
    <p:sldId id="371" r:id="rId125"/>
    <p:sldId id="372" r:id="rId126"/>
    <p:sldId id="373" r:id="rId127"/>
    <p:sldId id="374" r:id="rId128"/>
    <p:sldId id="375" r:id="rId129"/>
    <p:sldId id="376" r:id="rId130"/>
    <p:sldId id="377" r:id="rId131"/>
    <p:sldId id="378" r:id="rId132"/>
    <p:sldId id="379" r:id="rId133"/>
    <p:sldId id="380" r:id="rId134"/>
    <p:sldId id="381" r:id="rId135"/>
    <p:sldId id="382" r:id="rId136"/>
    <p:sldId id="383" r:id="rId137"/>
    <p:sldId id="384" r:id="rId138"/>
    <p:sldId id="385" r:id="rId139"/>
    <p:sldId id="386" r:id="rId140"/>
    <p:sldId id="387" r:id="rId141"/>
    <p:sldId id="388" r:id="rId142"/>
    <p:sldId id="389" r:id="rId143"/>
    <p:sldId id="390" r:id="rId144"/>
    <p:sldId id="391" r:id="rId145"/>
    <p:sldId id="392" r:id="rId146"/>
    <p:sldId id="393" r:id="rId147"/>
    <p:sldId id="394" r:id="rId148"/>
    <p:sldId id="396" r:id="rId149"/>
    <p:sldId id="395" r:id="rId150"/>
    <p:sldId id="397" r:id="rId151"/>
    <p:sldId id="398" r:id="rId152"/>
    <p:sldId id="399" r:id="rId153"/>
    <p:sldId id="400" r:id="rId154"/>
    <p:sldId id="401" r:id="rId155"/>
    <p:sldId id="402" r:id="rId156"/>
    <p:sldId id="403" r:id="rId157"/>
    <p:sldId id="404" r:id="rId158"/>
    <p:sldId id="405" r:id="rId159"/>
    <p:sldId id="406" r:id="rId160"/>
    <p:sldId id="407" r:id="rId161"/>
    <p:sldId id="408" r:id="rId162"/>
    <p:sldId id="409" r:id="rId163"/>
    <p:sldId id="410" r:id="rId164"/>
    <p:sldId id="411" r:id="rId165"/>
    <p:sldId id="412" r:id="rId166"/>
    <p:sldId id="413" r:id="rId167"/>
    <p:sldId id="414" r:id="rId168"/>
    <p:sldId id="415" r:id="rId169"/>
    <p:sldId id="416" r:id="rId170"/>
    <p:sldId id="417" r:id="rId171"/>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08" autoAdjust="0"/>
    <p:restoredTop sz="95194" autoAdjust="0"/>
  </p:normalViewPr>
  <p:slideViewPr>
    <p:cSldViewPr snapToGrid="0">
      <p:cViewPr varScale="1">
        <p:scale>
          <a:sx n="80" d="100"/>
          <a:sy n="80" d="100"/>
        </p:scale>
        <p:origin x="58" y="10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54" Type="http://schemas.openxmlformats.org/officeDocument/2006/relationships/slide" Target="slides/slide153.xml"/><Relationship Id="rId159" Type="http://schemas.openxmlformats.org/officeDocument/2006/relationships/slide" Target="slides/slide158.xml"/><Relationship Id="rId175" Type="http://schemas.openxmlformats.org/officeDocument/2006/relationships/tableStyles" Target="tableStyles.xml"/><Relationship Id="rId170" Type="http://schemas.openxmlformats.org/officeDocument/2006/relationships/slide" Target="slides/slide169.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60" Type="http://schemas.openxmlformats.org/officeDocument/2006/relationships/slide" Target="slides/slide159.xml"/><Relationship Id="rId165" Type="http://schemas.openxmlformats.org/officeDocument/2006/relationships/slide" Target="slides/slide16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71" Type="http://schemas.openxmlformats.org/officeDocument/2006/relationships/slide" Target="slides/slide170.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slide" Target="slides/slide16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143" Type="http://schemas.openxmlformats.org/officeDocument/2006/relationships/slide" Target="slides/slide142.xml"/><Relationship Id="rId148" Type="http://schemas.openxmlformats.org/officeDocument/2006/relationships/slide" Target="slides/slide147.xml"/><Relationship Id="rId151" Type="http://schemas.openxmlformats.org/officeDocument/2006/relationships/slide" Target="slides/slide150.xml"/><Relationship Id="rId156" Type="http://schemas.openxmlformats.org/officeDocument/2006/relationships/slide" Target="slides/slide155.xml"/><Relationship Id="rId164" Type="http://schemas.openxmlformats.org/officeDocument/2006/relationships/slide" Target="slides/slide163.xml"/><Relationship Id="rId169" Type="http://schemas.openxmlformats.org/officeDocument/2006/relationships/slide" Target="slides/slide168.xml"/><Relationship Id="rId4" Type="http://schemas.openxmlformats.org/officeDocument/2006/relationships/slide" Target="slides/slide3.xml"/><Relationship Id="rId9" Type="http://schemas.openxmlformats.org/officeDocument/2006/relationships/slide" Target="slides/slide8.xml"/><Relationship Id="rId172" Type="http://schemas.openxmlformats.org/officeDocument/2006/relationships/presProps" Target="presProps.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theme" Target="theme/theme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5DE5263-3B5D-B55F-24FE-67C43AF6E64A}"/>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9B70EC2F-17E5-1A97-87D8-87745C40798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F1BE89FE-C44D-48D3-1CB9-C73DDF5DDF55}"/>
              </a:ext>
            </a:extLst>
          </p:cNvPr>
          <p:cNvSpPr>
            <a:spLocks noGrp="1"/>
          </p:cNvSpPr>
          <p:nvPr>
            <p:ph type="dt" sz="half" idx="10"/>
          </p:nvPr>
        </p:nvSpPr>
        <p:spPr/>
        <p:txBody>
          <a:bodyPr/>
          <a:lstStyle/>
          <a:p>
            <a:fld id="{4097E79A-0125-4510-94F1-EEEE73943F1C}" type="datetimeFigureOut">
              <a:rPr lang="de-DE" smtClean="0"/>
              <a:t>04.08.2025</a:t>
            </a:fld>
            <a:endParaRPr lang="de-DE"/>
          </a:p>
        </p:txBody>
      </p:sp>
      <p:sp>
        <p:nvSpPr>
          <p:cNvPr id="5" name="Fußzeilenplatzhalter 4">
            <a:extLst>
              <a:ext uri="{FF2B5EF4-FFF2-40B4-BE49-F238E27FC236}">
                <a16:creationId xmlns:a16="http://schemas.microsoft.com/office/drawing/2014/main" id="{6081759E-ECE6-E1E7-E746-EAE533763B00}"/>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C25B0101-0D9D-C276-BEFD-799823A226AE}"/>
              </a:ext>
            </a:extLst>
          </p:cNvPr>
          <p:cNvSpPr>
            <a:spLocks noGrp="1"/>
          </p:cNvSpPr>
          <p:nvPr>
            <p:ph type="sldNum" sz="quarter" idx="12"/>
          </p:nvPr>
        </p:nvSpPr>
        <p:spPr/>
        <p:txBody>
          <a:bodyPr/>
          <a:lstStyle/>
          <a:p>
            <a:fld id="{F3CC9CF6-515D-4190-A64D-DE274397F6C7}" type="slidenum">
              <a:rPr lang="de-DE" smtClean="0"/>
              <a:t>‹Nr.›</a:t>
            </a:fld>
            <a:endParaRPr lang="de-DE"/>
          </a:p>
        </p:txBody>
      </p:sp>
    </p:spTree>
    <p:extLst>
      <p:ext uri="{BB962C8B-B14F-4D97-AF65-F5344CB8AC3E}">
        <p14:creationId xmlns:p14="http://schemas.microsoft.com/office/powerpoint/2010/main" val="2724101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3250AA2-60C1-EE3A-E0AB-3A2996840ACE}"/>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825EBD94-05BA-43E7-7922-3BF8F8EF5CD3}"/>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0A77E9B1-1CC7-1CE6-8589-940A6ABB390E}"/>
              </a:ext>
            </a:extLst>
          </p:cNvPr>
          <p:cNvSpPr>
            <a:spLocks noGrp="1"/>
          </p:cNvSpPr>
          <p:nvPr>
            <p:ph type="dt" sz="half" idx="10"/>
          </p:nvPr>
        </p:nvSpPr>
        <p:spPr/>
        <p:txBody>
          <a:bodyPr/>
          <a:lstStyle/>
          <a:p>
            <a:fld id="{4097E79A-0125-4510-94F1-EEEE73943F1C}" type="datetimeFigureOut">
              <a:rPr lang="de-DE" smtClean="0"/>
              <a:t>04.08.2025</a:t>
            </a:fld>
            <a:endParaRPr lang="de-DE"/>
          </a:p>
        </p:txBody>
      </p:sp>
      <p:sp>
        <p:nvSpPr>
          <p:cNvPr id="5" name="Fußzeilenplatzhalter 4">
            <a:extLst>
              <a:ext uri="{FF2B5EF4-FFF2-40B4-BE49-F238E27FC236}">
                <a16:creationId xmlns:a16="http://schemas.microsoft.com/office/drawing/2014/main" id="{702829EA-63E7-3866-9B92-66EC52C935BB}"/>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665B6F1B-4A66-B511-ED00-BCC52F1DC748}"/>
              </a:ext>
            </a:extLst>
          </p:cNvPr>
          <p:cNvSpPr>
            <a:spLocks noGrp="1"/>
          </p:cNvSpPr>
          <p:nvPr>
            <p:ph type="sldNum" sz="quarter" idx="12"/>
          </p:nvPr>
        </p:nvSpPr>
        <p:spPr/>
        <p:txBody>
          <a:bodyPr/>
          <a:lstStyle/>
          <a:p>
            <a:fld id="{F3CC9CF6-515D-4190-A64D-DE274397F6C7}" type="slidenum">
              <a:rPr lang="de-DE" smtClean="0"/>
              <a:t>‹Nr.›</a:t>
            </a:fld>
            <a:endParaRPr lang="de-DE"/>
          </a:p>
        </p:txBody>
      </p:sp>
    </p:spTree>
    <p:extLst>
      <p:ext uri="{BB962C8B-B14F-4D97-AF65-F5344CB8AC3E}">
        <p14:creationId xmlns:p14="http://schemas.microsoft.com/office/powerpoint/2010/main" val="22999140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FC779404-4A47-4D12-CB19-0243118B5E13}"/>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46AB1AE1-C7A5-0912-24EA-31C5479C5605}"/>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EE0909A9-9127-92AC-F2F1-BB70E9F037F1}"/>
              </a:ext>
            </a:extLst>
          </p:cNvPr>
          <p:cNvSpPr>
            <a:spLocks noGrp="1"/>
          </p:cNvSpPr>
          <p:nvPr>
            <p:ph type="dt" sz="half" idx="10"/>
          </p:nvPr>
        </p:nvSpPr>
        <p:spPr/>
        <p:txBody>
          <a:bodyPr/>
          <a:lstStyle/>
          <a:p>
            <a:fld id="{4097E79A-0125-4510-94F1-EEEE73943F1C}" type="datetimeFigureOut">
              <a:rPr lang="de-DE" smtClean="0"/>
              <a:t>04.08.2025</a:t>
            </a:fld>
            <a:endParaRPr lang="de-DE"/>
          </a:p>
        </p:txBody>
      </p:sp>
      <p:sp>
        <p:nvSpPr>
          <p:cNvPr id="5" name="Fußzeilenplatzhalter 4">
            <a:extLst>
              <a:ext uri="{FF2B5EF4-FFF2-40B4-BE49-F238E27FC236}">
                <a16:creationId xmlns:a16="http://schemas.microsoft.com/office/drawing/2014/main" id="{BF623A95-CC0E-783F-B96C-A2A919A31B88}"/>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0213F817-1B0B-833C-9A7C-890F33C6004D}"/>
              </a:ext>
            </a:extLst>
          </p:cNvPr>
          <p:cNvSpPr>
            <a:spLocks noGrp="1"/>
          </p:cNvSpPr>
          <p:nvPr>
            <p:ph type="sldNum" sz="quarter" idx="12"/>
          </p:nvPr>
        </p:nvSpPr>
        <p:spPr/>
        <p:txBody>
          <a:bodyPr/>
          <a:lstStyle/>
          <a:p>
            <a:fld id="{F3CC9CF6-515D-4190-A64D-DE274397F6C7}" type="slidenum">
              <a:rPr lang="de-DE" smtClean="0"/>
              <a:t>‹Nr.›</a:t>
            </a:fld>
            <a:endParaRPr lang="de-DE"/>
          </a:p>
        </p:txBody>
      </p:sp>
    </p:spTree>
    <p:extLst>
      <p:ext uri="{BB962C8B-B14F-4D97-AF65-F5344CB8AC3E}">
        <p14:creationId xmlns:p14="http://schemas.microsoft.com/office/powerpoint/2010/main" val="3732606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24195EA-C2BE-51FD-1061-56CC20EE482F}"/>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59FB58EA-61BF-AB47-3A2A-0FBBD74CC772}"/>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1CBC1085-B09D-A5D9-9974-92E86045A81D}"/>
              </a:ext>
            </a:extLst>
          </p:cNvPr>
          <p:cNvSpPr>
            <a:spLocks noGrp="1"/>
          </p:cNvSpPr>
          <p:nvPr>
            <p:ph type="dt" sz="half" idx="10"/>
          </p:nvPr>
        </p:nvSpPr>
        <p:spPr/>
        <p:txBody>
          <a:bodyPr/>
          <a:lstStyle/>
          <a:p>
            <a:fld id="{4097E79A-0125-4510-94F1-EEEE73943F1C}" type="datetimeFigureOut">
              <a:rPr lang="de-DE" smtClean="0"/>
              <a:t>04.08.2025</a:t>
            </a:fld>
            <a:endParaRPr lang="de-DE"/>
          </a:p>
        </p:txBody>
      </p:sp>
      <p:sp>
        <p:nvSpPr>
          <p:cNvPr id="5" name="Fußzeilenplatzhalter 4">
            <a:extLst>
              <a:ext uri="{FF2B5EF4-FFF2-40B4-BE49-F238E27FC236}">
                <a16:creationId xmlns:a16="http://schemas.microsoft.com/office/drawing/2014/main" id="{5AC9CA0C-9998-9803-EBEA-D3CAA09A5391}"/>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A5E1182A-6741-C69D-D1DC-73F74DEA3171}"/>
              </a:ext>
            </a:extLst>
          </p:cNvPr>
          <p:cNvSpPr>
            <a:spLocks noGrp="1"/>
          </p:cNvSpPr>
          <p:nvPr>
            <p:ph type="sldNum" sz="quarter" idx="12"/>
          </p:nvPr>
        </p:nvSpPr>
        <p:spPr/>
        <p:txBody>
          <a:bodyPr/>
          <a:lstStyle/>
          <a:p>
            <a:fld id="{F3CC9CF6-515D-4190-A64D-DE274397F6C7}" type="slidenum">
              <a:rPr lang="de-DE" smtClean="0"/>
              <a:t>‹Nr.›</a:t>
            </a:fld>
            <a:endParaRPr lang="de-DE"/>
          </a:p>
        </p:txBody>
      </p:sp>
    </p:spTree>
    <p:extLst>
      <p:ext uri="{BB962C8B-B14F-4D97-AF65-F5344CB8AC3E}">
        <p14:creationId xmlns:p14="http://schemas.microsoft.com/office/powerpoint/2010/main" val="39723049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AAFCAA2-ABDF-C94E-AC2A-A729B471113C}"/>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EEF58167-9760-D688-10F5-970B3DE0251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A8231EFD-22AA-1307-2787-C1851F7D0C18}"/>
              </a:ext>
            </a:extLst>
          </p:cNvPr>
          <p:cNvSpPr>
            <a:spLocks noGrp="1"/>
          </p:cNvSpPr>
          <p:nvPr>
            <p:ph type="dt" sz="half" idx="10"/>
          </p:nvPr>
        </p:nvSpPr>
        <p:spPr/>
        <p:txBody>
          <a:bodyPr/>
          <a:lstStyle/>
          <a:p>
            <a:fld id="{4097E79A-0125-4510-94F1-EEEE73943F1C}" type="datetimeFigureOut">
              <a:rPr lang="de-DE" smtClean="0"/>
              <a:t>04.08.2025</a:t>
            </a:fld>
            <a:endParaRPr lang="de-DE"/>
          </a:p>
        </p:txBody>
      </p:sp>
      <p:sp>
        <p:nvSpPr>
          <p:cNvPr id="5" name="Fußzeilenplatzhalter 4">
            <a:extLst>
              <a:ext uri="{FF2B5EF4-FFF2-40B4-BE49-F238E27FC236}">
                <a16:creationId xmlns:a16="http://schemas.microsoft.com/office/drawing/2014/main" id="{6E93693A-C94C-7857-17EB-820BA8A50CDD}"/>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D8EA2A20-766F-9CD2-D62A-B409EF95D80C}"/>
              </a:ext>
            </a:extLst>
          </p:cNvPr>
          <p:cNvSpPr>
            <a:spLocks noGrp="1"/>
          </p:cNvSpPr>
          <p:nvPr>
            <p:ph type="sldNum" sz="quarter" idx="12"/>
          </p:nvPr>
        </p:nvSpPr>
        <p:spPr/>
        <p:txBody>
          <a:bodyPr/>
          <a:lstStyle/>
          <a:p>
            <a:fld id="{F3CC9CF6-515D-4190-A64D-DE274397F6C7}" type="slidenum">
              <a:rPr lang="de-DE" smtClean="0"/>
              <a:t>‹Nr.›</a:t>
            </a:fld>
            <a:endParaRPr lang="de-DE"/>
          </a:p>
        </p:txBody>
      </p:sp>
    </p:spTree>
    <p:extLst>
      <p:ext uri="{BB962C8B-B14F-4D97-AF65-F5344CB8AC3E}">
        <p14:creationId xmlns:p14="http://schemas.microsoft.com/office/powerpoint/2010/main" val="27468353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2254EE8-A1D1-9BEC-D7FE-D324A79B35E6}"/>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9FB058A2-15BA-0DE9-91BF-CCD7EF7EB338}"/>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C51B21EA-A702-6050-24FF-E4DF487FA96C}"/>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923693B1-519D-EF4D-42F4-6B860BEB5503}"/>
              </a:ext>
            </a:extLst>
          </p:cNvPr>
          <p:cNvSpPr>
            <a:spLocks noGrp="1"/>
          </p:cNvSpPr>
          <p:nvPr>
            <p:ph type="dt" sz="half" idx="10"/>
          </p:nvPr>
        </p:nvSpPr>
        <p:spPr/>
        <p:txBody>
          <a:bodyPr/>
          <a:lstStyle/>
          <a:p>
            <a:fld id="{4097E79A-0125-4510-94F1-EEEE73943F1C}" type="datetimeFigureOut">
              <a:rPr lang="de-DE" smtClean="0"/>
              <a:t>04.08.2025</a:t>
            </a:fld>
            <a:endParaRPr lang="de-DE"/>
          </a:p>
        </p:txBody>
      </p:sp>
      <p:sp>
        <p:nvSpPr>
          <p:cNvPr id="6" name="Fußzeilenplatzhalter 5">
            <a:extLst>
              <a:ext uri="{FF2B5EF4-FFF2-40B4-BE49-F238E27FC236}">
                <a16:creationId xmlns:a16="http://schemas.microsoft.com/office/drawing/2014/main" id="{1B4BA935-D9D5-7EB4-B732-EFF4159FE1E6}"/>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767133B9-ECCC-80C3-87FF-5721D3ECADBE}"/>
              </a:ext>
            </a:extLst>
          </p:cNvPr>
          <p:cNvSpPr>
            <a:spLocks noGrp="1"/>
          </p:cNvSpPr>
          <p:nvPr>
            <p:ph type="sldNum" sz="quarter" idx="12"/>
          </p:nvPr>
        </p:nvSpPr>
        <p:spPr/>
        <p:txBody>
          <a:bodyPr/>
          <a:lstStyle/>
          <a:p>
            <a:fld id="{F3CC9CF6-515D-4190-A64D-DE274397F6C7}" type="slidenum">
              <a:rPr lang="de-DE" smtClean="0"/>
              <a:t>‹Nr.›</a:t>
            </a:fld>
            <a:endParaRPr lang="de-DE"/>
          </a:p>
        </p:txBody>
      </p:sp>
    </p:spTree>
    <p:extLst>
      <p:ext uri="{BB962C8B-B14F-4D97-AF65-F5344CB8AC3E}">
        <p14:creationId xmlns:p14="http://schemas.microsoft.com/office/powerpoint/2010/main" val="4064395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999BA06-A5BA-FE38-3144-8E1A45421F20}"/>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B671A17E-F7E3-4299-4103-98D0AEE9548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DAA3089D-F0DF-CCAC-277E-D9643ADEE14B}"/>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913A0CEB-C8D3-F2A4-3DF2-DCF67A48D36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CB7CD5D4-7E2D-7F5C-88AA-B47A63FEAFCA}"/>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54CCAE8E-4FF9-3213-C373-65430675F9AA}"/>
              </a:ext>
            </a:extLst>
          </p:cNvPr>
          <p:cNvSpPr>
            <a:spLocks noGrp="1"/>
          </p:cNvSpPr>
          <p:nvPr>
            <p:ph type="dt" sz="half" idx="10"/>
          </p:nvPr>
        </p:nvSpPr>
        <p:spPr/>
        <p:txBody>
          <a:bodyPr/>
          <a:lstStyle/>
          <a:p>
            <a:fld id="{4097E79A-0125-4510-94F1-EEEE73943F1C}" type="datetimeFigureOut">
              <a:rPr lang="de-DE" smtClean="0"/>
              <a:t>04.08.2025</a:t>
            </a:fld>
            <a:endParaRPr lang="de-DE"/>
          </a:p>
        </p:txBody>
      </p:sp>
      <p:sp>
        <p:nvSpPr>
          <p:cNvPr id="8" name="Fußzeilenplatzhalter 7">
            <a:extLst>
              <a:ext uri="{FF2B5EF4-FFF2-40B4-BE49-F238E27FC236}">
                <a16:creationId xmlns:a16="http://schemas.microsoft.com/office/drawing/2014/main" id="{E12EF893-A3BB-11E5-181E-DFD60019A7CE}"/>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122D3F41-0415-F03F-8302-B8891EF2110D}"/>
              </a:ext>
            </a:extLst>
          </p:cNvPr>
          <p:cNvSpPr>
            <a:spLocks noGrp="1"/>
          </p:cNvSpPr>
          <p:nvPr>
            <p:ph type="sldNum" sz="quarter" idx="12"/>
          </p:nvPr>
        </p:nvSpPr>
        <p:spPr/>
        <p:txBody>
          <a:bodyPr/>
          <a:lstStyle/>
          <a:p>
            <a:fld id="{F3CC9CF6-515D-4190-A64D-DE274397F6C7}" type="slidenum">
              <a:rPr lang="de-DE" smtClean="0"/>
              <a:t>‹Nr.›</a:t>
            </a:fld>
            <a:endParaRPr lang="de-DE"/>
          </a:p>
        </p:txBody>
      </p:sp>
    </p:spTree>
    <p:extLst>
      <p:ext uri="{BB962C8B-B14F-4D97-AF65-F5344CB8AC3E}">
        <p14:creationId xmlns:p14="http://schemas.microsoft.com/office/powerpoint/2010/main" val="20458294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4466F71-2FFF-4886-F165-A95B94432761}"/>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D54B31E8-8E34-DAE5-B98E-ADDC78585C7E}"/>
              </a:ext>
            </a:extLst>
          </p:cNvPr>
          <p:cNvSpPr>
            <a:spLocks noGrp="1"/>
          </p:cNvSpPr>
          <p:nvPr>
            <p:ph type="dt" sz="half" idx="10"/>
          </p:nvPr>
        </p:nvSpPr>
        <p:spPr/>
        <p:txBody>
          <a:bodyPr/>
          <a:lstStyle/>
          <a:p>
            <a:fld id="{4097E79A-0125-4510-94F1-EEEE73943F1C}" type="datetimeFigureOut">
              <a:rPr lang="de-DE" smtClean="0"/>
              <a:t>04.08.2025</a:t>
            </a:fld>
            <a:endParaRPr lang="de-DE"/>
          </a:p>
        </p:txBody>
      </p:sp>
      <p:sp>
        <p:nvSpPr>
          <p:cNvPr id="4" name="Fußzeilenplatzhalter 3">
            <a:extLst>
              <a:ext uri="{FF2B5EF4-FFF2-40B4-BE49-F238E27FC236}">
                <a16:creationId xmlns:a16="http://schemas.microsoft.com/office/drawing/2014/main" id="{373984E1-19A8-6652-CE74-1C946EE6FCA5}"/>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6586A6A7-5DD1-EDC3-AB6D-FF8DAD24405B}"/>
              </a:ext>
            </a:extLst>
          </p:cNvPr>
          <p:cNvSpPr>
            <a:spLocks noGrp="1"/>
          </p:cNvSpPr>
          <p:nvPr>
            <p:ph type="sldNum" sz="quarter" idx="12"/>
          </p:nvPr>
        </p:nvSpPr>
        <p:spPr/>
        <p:txBody>
          <a:bodyPr/>
          <a:lstStyle/>
          <a:p>
            <a:fld id="{F3CC9CF6-515D-4190-A64D-DE274397F6C7}" type="slidenum">
              <a:rPr lang="de-DE" smtClean="0"/>
              <a:t>‹Nr.›</a:t>
            </a:fld>
            <a:endParaRPr lang="de-DE"/>
          </a:p>
        </p:txBody>
      </p:sp>
    </p:spTree>
    <p:extLst>
      <p:ext uri="{BB962C8B-B14F-4D97-AF65-F5344CB8AC3E}">
        <p14:creationId xmlns:p14="http://schemas.microsoft.com/office/powerpoint/2010/main" val="18493346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0140FB77-C9BB-97FC-EEEA-4E5162652E32}"/>
              </a:ext>
            </a:extLst>
          </p:cNvPr>
          <p:cNvSpPr>
            <a:spLocks noGrp="1"/>
          </p:cNvSpPr>
          <p:nvPr>
            <p:ph type="dt" sz="half" idx="10"/>
          </p:nvPr>
        </p:nvSpPr>
        <p:spPr/>
        <p:txBody>
          <a:bodyPr/>
          <a:lstStyle/>
          <a:p>
            <a:fld id="{4097E79A-0125-4510-94F1-EEEE73943F1C}" type="datetimeFigureOut">
              <a:rPr lang="de-DE" smtClean="0"/>
              <a:t>04.08.2025</a:t>
            </a:fld>
            <a:endParaRPr lang="de-DE"/>
          </a:p>
        </p:txBody>
      </p:sp>
      <p:sp>
        <p:nvSpPr>
          <p:cNvPr id="3" name="Fußzeilenplatzhalter 2">
            <a:extLst>
              <a:ext uri="{FF2B5EF4-FFF2-40B4-BE49-F238E27FC236}">
                <a16:creationId xmlns:a16="http://schemas.microsoft.com/office/drawing/2014/main" id="{8BAEA29E-805C-B102-34CC-4BBBA4227782}"/>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0C124290-7A3A-7C58-A98B-8A6227406EB8}"/>
              </a:ext>
            </a:extLst>
          </p:cNvPr>
          <p:cNvSpPr>
            <a:spLocks noGrp="1"/>
          </p:cNvSpPr>
          <p:nvPr>
            <p:ph type="sldNum" sz="quarter" idx="12"/>
          </p:nvPr>
        </p:nvSpPr>
        <p:spPr/>
        <p:txBody>
          <a:bodyPr/>
          <a:lstStyle/>
          <a:p>
            <a:fld id="{F3CC9CF6-515D-4190-A64D-DE274397F6C7}" type="slidenum">
              <a:rPr lang="de-DE" smtClean="0"/>
              <a:t>‹Nr.›</a:t>
            </a:fld>
            <a:endParaRPr lang="de-DE"/>
          </a:p>
        </p:txBody>
      </p:sp>
    </p:spTree>
    <p:extLst>
      <p:ext uri="{BB962C8B-B14F-4D97-AF65-F5344CB8AC3E}">
        <p14:creationId xmlns:p14="http://schemas.microsoft.com/office/powerpoint/2010/main" val="23734908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44571ED-B1CF-797E-EE98-30CC47366FED}"/>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B9C9C2A9-CA54-7679-7CAE-CCD6D9CB8D3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B85B34FE-D290-FBC9-B6CE-9EB067A3DEE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03FF9A0C-8A4A-F292-C163-2481194A763C}"/>
              </a:ext>
            </a:extLst>
          </p:cNvPr>
          <p:cNvSpPr>
            <a:spLocks noGrp="1"/>
          </p:cNvSpPr>
          <p:nvPr>
            <p:ph type="dt" sz="half" idx="10"/>
          </p:nvPr>
        </p:nvSpPr>
        <p:spPr/>
        <p:txBody>
          <a:bodyPr/>
          <a:lstStyle/>
          <a:p>
            <a:fld id="{4097E79A-0125-4510-94F1-EEEE73943F1C}" type="datetimeFigureOut">
              <a:rPr lang="de-DE" smtClean="0"/>
              <a:t>04.08.2025</a:t>
            </a:fld>
            <a:endParaRPr lang="de-DE"/>
          </a:p>
        </p:txBody>
      </p:sp>
      <p:sp>
        <p:nvSpPr>
          <p:cNvPr id="6" name="Fußzeilenplatzhalter 5">
            <a:extLst>
              <a:ext uri="{FF2B5EF4-FFF2-40B4-BE49-F238E27FC236}">
                <a16:creationId xmlns:a16="http://schemas.microsoft.com/office/drawing/2014/main" id="{33107937-525C-8436-AA0B-3A04EB99075D}"/>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DF0DCE10-50AE-23DF-9DB9-FF5C158D3EE9}"/>
              </a:ext>
            </a:extLst>
          </p:cNvPr>
          <p:cNvSpPr>
            <a:spLocks noGrp="1"/>
          </p:cNvSpPr>
          <p:nvPr>
            <p:ph type="sldNum" sz="quarter" idx="12"/>
          </p:nvPr>
        </p:nvSpPr>
        <p:spPr/>
        <p:txBody>
          <a:bodyPr/>
          <a:lstStyle/>
          <a:p>
            <a:fld id="{F3CC9CF6-515D-4190-A64D-DE274397F6C7}" type="slidenum">
              <a:rPr lang="de-DE" smtClean="0"/>
              <a:t>‹Nr.›</a:t>
            </a:fld>
            <a:endParaRPr lang="de-DE"/>
          </a:p>
        </p:txBody>
      </p:sp>
    </p:spTree>
    <p:extLst>
      <p:ext uri="{BB962C8B-B14F-4D97-AF65-F5344CB8AC3E}">
        <p14:creationId xmlns:p14="http://schemas.microsoft.com/office/powerpoint/2010/main" val="17799535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7FA16B-897F-0AD8-C9B3-56B359C6428B}"/>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37776127-9E7B-AC33-94DC-552B546E31A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D7086B1B-4D90-AD0D-2FC9-872B886E7CF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4156B9C1-F13F-41A8-5FC1-B981D0973E51}"/>
              </a:ext>
            </a:extLst>
          </p:cNvPr>
          <p:cNvSpPr>
            <a:spLocks noGrp="1"/>
          </p:cNvSpPr>
          <p:nvPr>
            <p:ph type="dt" sz="half" idx="10"/>
          </p:nvPr>
        </p:nvSpPr>
        <p:spPr/>
        <p:txBody>
          <a:bodyPr/>
          <a:lstStyle/>
          <a:p>
            <a:fld id="{4097E79A-0125-4510-94F1-EEEE73943F1C}" type="datetimeFigureOut">
              <a:rPr lang="de-DE" smtClean="0"/>
              <a:t>04.08.2025</a:t>
            </a:fld>
            <a:endParaRPr lang="de-DE"/>
          </a:p>
        </p:txBody>
      </p:sp>
      <p:sp>
        <p:nvSpPr>
          <p:cNvPr id="6" name="Fußzeilenplatzhalter 5">
            <a:extLst>
              <a:ext uri="{FF2B5EF4-FFF2-40B4-BE49-F238E27FC236}">
                <a16:creationId xmlns:a16="http://schemas.microsoft.com/office/drawing/2014/main" id="{8BD2CDFE-2916-4FA2-F3B3-870B6B52A5F2}"/>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1FB78E8C-03A2-D765-FDAC-F49E19464A42}"/>
              </a:ext>
            </a:extLst>
          </p:cNvPr>
          <p:cNvSpPr>
            <a:spLocks noGrp="1"/>
          </p:cNvSpPr>
          <p:nvPr>
            <p:ph type="sldNum" sz="quarter" idx="12"/>
          </p:nvPr>
        </p:nvSpPr>
        <p:spPr/>
        <p:txBody>
          <a:bodyPr/>
          <a:lstStyle/>
          <a:p>
            <a:fld id="{F3CC9CF6-515D-4190-A64D-DE274397F6C7}" type="slidenum">
              <a:rPr lang="de-DE" smtClean="0"/>
              <a:t>‹Nr.›</a:t>
            </a:fld>
            <a:endParaRPr lang="de-DE"/>
          </a:p>
        </p:txBody>
      </p:sp>
    </p:spTree>
    <p:extLst>
      <p:ext uri="{BB962C8B-B14F-4D97-AF65-F5344CB8AC3E}">
        <p14:creationId xmlns:p14="http://schemas.microsoft.com/office/powerpoint/2010/main" val="26537999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376230A0-FE34-9E58-1388-16EF90A55A3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C6A38050-468C-5C21-3DD5-2806770D134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7D0F43AE-E20E-BA72-B163-C1342689AFF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097E79A-0125-4510-94F1-EEEE73943F1C}" type="datetimeFigureOut">
              <a:rPr lang="de-DE" smtClean="0"/>
              <a:t>04.08.2025</a:t>
            </a:fld>
            <a:endParaRPr lang="de-DE"/>
          </a:p>
        </p:txBody>
      </p:sp>
      <p:sp>
        <p:nvSpPr>
          <p:cNvPr id="5" name="Fußzeilenplatzhalter 4">
            <a:extLst>
              <a:ext uri="{FF2B5EF4-FFF2-40B4-BE49-F238E27FC236}">
                <a16:creationId xmlns:a16="http://schemas.microsoft.com/office/drawing/2014/main" id="{E4B32E88-8550-FC7C-E182-449B38440CD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a:extLst>
              <a:ext uri="{FF2B5EF4-FFF2-40B4-BE49-F238E27FC236}">
                <a16:creationId xmlns:a16="http://schemas.microsoft.com/office/drawing/2014/main" id="{39CBCB2E-A935-E2B3-A0C5-5494939416E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CC9CF6-515D-4190-A64D-DE274397F6C7}" type="slidenum">
              <a:rPr lang="de-DE" smtClean="0"/>
              <a:t>‹Nr.›</a:t>
            </a:fld>
            <a:endParaRPr lang="de-DE"/>
          </a:p>
        </p:txBody>
      </p:sp>
    </p:spTree>
    <p:extLst>
      <p:ext uri="{BB962C8B-B14F-4D97-AF65-F5344CB8AC3E}">
        <p14:creationId xmlns:p14="http://schemas.microsoft.com/office/powerpoint/2010/main" val="7930627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3" Type="http://schemas.openxmlformats.org/officeDocument/2006/relationships/image" Target="../media/image120.jpeg"/><Relationship Id="rId2" Type="http://schemas.openxmlformats.org/officeDocument/2006/relationships/slideLayout" Target="../slideLayouts/slideLayout7.xml"/><Relationship Id="rId1" Type="http://schemas.openxmlformats.org/officeDocument/2006/relationships/video" Target="https://www.youtube.com/embed/PBeRDGkMf8E?feature=oembed" TargetMode="External"/><Relationship Id="rId5" Type="http://schemas.openxmlformats.org/officeDocument/2006/relationships/image" Target="../media/image122.jpeg"/><Relationship Id="rId4" Type="http://schemas.openxmlformats.org/officeDocument/2006/relationships/image" Target="../media/image121.jpeg"/></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2" Type="http://schemas.openxmlformats.org/officeDocument/2006/relationships/image" Target="../media/image123.emf"/><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2" Type="http://schemas.openxmlformats.org/officeDocument/2006/relationships/image" Target="../media/image124.jpeg"/><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3" Type="http://schemas.openxmlformats.org/officeDocument/2006/relationships/image" Target="../media/image126.jpeg"/><Relationship Id="rId2" Type="http://schemas.openxmlformats.org/officeDocument/2006/relationships/image" Target="../media/image125.jpeg"/><Relationship Id="rId1" Type="http://schemas.openxmlformats.org/officeDocument/2006/relationships/slideLayout" Target="../slideLayouts/slideLayout7.xml"/><Relationship Id="rId4" Type="http://schemas.openxmlformats.org/officeDocument/2006/relationships/image" Target="../media/image127.jpeg"/></Relationships>
</file>

<file path=ppt/slides/_rels/slide105.xml.rels><?xml version="1.0" encoding="UTF-8" standalone="yes"?>
<Relationships xmlns="http://schemas.openxmlformats.org/package/2006/relationships"><Relationship Id="rId2" Type="http://schemas.openxmlformats.org/officeDocument/2006/relationships/image" Target="../media/image128.emf"/><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2" Type="http://schemas.openxmlformats.org/officeDocument/2006/relationships/image" Target="../media/image124.jpeg"/><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2" Type="http://schemas.openxmlformats.org/officeDocument/2006/relationships/image" Target="../media/image129.emf"/><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3" Type="http://schemas.openxmlformats.org/officeDocument/2006/relationships/image" Target="../media/image131.jpeg"/><Relationship Id="rId2" Type="http://schemas.openxmlformats.org/officeDocument/2006/relationships/image" Target="../media/image130.jpeg"/><Relationship Id="rId1" Type="http://schemas.openxmlformats.org/officeDocument/2006/relationships/slideLayout" Target="../slideLayouts/slideLayout7.xml"/><Relationship Id="rId4" Type="http://schemas.openxmlformats.org/officeDocument/2006/relationships/image" Target="../media/image132.jpeg"/></Relationships>
</file>

<file path=ppt/slides/_rels/slide109.xml.rels><?xml version="1.0" encoding="UTF-8" standalone="yes"?>
<Relationships xmlns="http://schemas.openxmlformats.org/package/2006/relationships"><Relationship Id="rId2" Type="http://schemas.openxmlformats.org/officeDocument/2006/relationships/image" Target="../media/image133.em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Layout" Target="../slideLayouts/slideLayout7.xml"/><Relationship Id="rId1" Type="http://schemas.openxmlformats.org/officeDocument/2006/relationships/video" Target="https://www.youtube.com/embed/NkwDvAkJtcM?list=PLGNd5iHtpS_AKVPJ7VAT_SZ_nKN6jYFf9" TargetMode="External"/></Relationships>
</file>

<file path=ppt/slides/_rels/slide110.xml.rels><?xml version="1.0" encoding="UTF-8" standalone="yes"?>
<Relationships xmlns="http://schemas.openxmlformats.org/package/2006/relationships"><Relationship Id="rId2" Type="http://schemas.openxmlformats.org/officeDocument/2006/relationships/image" Target="../media/image134.emf"/><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2" Type="http://schemas.openxmlformats.org/officeDocument/2006/relationships/image" Target="../media/image135.jpeg"/><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2" Type="http://schemas.openxmlformats.org/officeDocument/2006/relationships/image" Target="../media/image136.emf"/><Relationship Id="rId1" Type="http://schemas.openxmlformats.org/officeDocument/2006/relationships/slideLayout" Target="../slideLayouts/slideLayout7.xml"/></Relationships>
</file>

<file path=ppt/slides/_rels/slide115.xml.rels><?xml version="1.0" encoding="UTF-8" standalone="yes"?>
<Relationships xmlns="http://schemas.openxmlformats.org/package/2006/relationships"><Relationship Id="rId3" Type="http://schemas.openxmlformats.org/officeDocument/2006/relationships/image" Target="../media/image138.emf"/><Relationship Id="rId2" Type="http://schemas.openxmlformats.org/officeDocument/2006/relationships/image" Target="../media/image137.emf"/><Relationship Id="rId1" Type="http://schemas.openxmlformats.org/officeDocument/2006/relationships/slideLayout" Target="../slideLayouts/slideLayout7.xml"/><Relationship Id="rId5" Type="http://schemas.openxmlformats.org/officeDocument/2006/relationships/image" Target="../media/image140.emf"/><Relationship Id="rId4" Type="http://schemas.openxmlformats.org/officeDocument/2006/relationships/image" Target="../media/image139.emf"/></Relationships>
</file>

<file path=ppt/slides/_rels/slide116.xml.rels><?xml version="1.0" encoding="UTF-8" standalone="yes"?>
<Relationships xmlns="http://schemas.openxmlformats.org/package/2006/relationships"><Relationship Id="rId3" Type="http://schemas.openxmlformats.org/officeDocument/2006/relationships/image" Target="../media/image142.emf"/><Relationship Id="rId2" Type="http://schemas.openxmlformats.org/officeDocument/2006/relationships/image" Target="../media/image141.emf"/><Relationship Id="rId1" Type="http://schemas.openxmlformats.org/officeDocument/2006/relationships/slideLayout" Target="../slideLayouts/slideLayout7.xml"/></Relationships>
</file>

<file path=ppt/slides/_rels/slide117.xml.rels><?xml version="1.0" encoding="UTF-8" standalone="yes"?>
<Relationships xmlns="http://schemas.openxmlformats.org/package/2006/relationships"><Relationship Id="rId3" Type="http://schemas.openxmlformats.org/officeDocument/2006/relationships/image" Target="../media/image144.emf"/><Relationship Id="rId2" Type="http://schemas.openxmlformats.org/officeDocument/2006/relationships/image" Target="../media/image143.emf"/><Relationship Id="rId1" Type="http://schemas.openxmlformats.org/officeDocument/2006/relationships/slideLayout" Target="../slideLayouts/slideLayout7.xml"/><Relationship Id="rId5" Type="http://schemas.openxmlformats.org/officeDocument/2006/relationships/image" Target="../media/image146.emf"/><Relationship Id="rId4" Type="http://schemas.openxmlformats.org/officeDocument/2006/relationships/image" Target="../media/image145.emf"/></Relationships>
</file>

<file path=ppt/slides/_rels/slide118.xml.rels><?xml version="1.0" encoding="UTF-8" standalone="yes"?>
<Relationships xmlns="http://schemas.openxmlformats.org/package/2006/relationships"><Relationship Id="rId8" Type="http://schemas.openxmlformats.org/officeDocument/2006/relationships/image" Target="../media/image153.emf"/><Relationship Id="rId3" Type="http://schemas.openxmlformats.org/officeDocument/2006/relationships/image" Target="../media/image148.emf"/><Relationship Id="rId7" Type="http://schemas.openxmlformats.org/officeDocument/2006/relationships/image" Target="../media/image152.emf"/><Relationship Id="rId2" Type="http://schemas.openxmlformats.org/officeDocument/2006/relationships/image" Target="../media/image147.emf"/><Relationship Id="rId1" Type="http://schemas.openxmlformats.org/officeDocument/2006/relationships/slideLayout" Target="../slideLayouts/slideLayout7.xml"/><Relationship Id="rId6" Type="http://schemas.openxmlformats.org/officeDocument/2006/relationships/image" Target="../media/image151.emf"/><Relationship Id="rId5" Type="http://schemas.openxmlformats.org/officeDocument/2006/relationships/image" Target="../media/image150.emf"/><Relationship Id="rId10" Type="http://schemas.openxmlformats.org/officeDocument/2006/relationships/image" Target="../media/image155.emf"/><Relationship Id="rId4" Type="http://schemas.openxmlformats.org/officeDocument/2006/relationships/image" Target="../media/image149.emf"/><Relationship Id="rId9" Type="http://schemas.openxmlformats.org/officeDocument/2006/relationships/image" Target="../media/image154.emf"/></Relationships>
</file>

<file path=ppt/slides/_rels/slide119.xml.rels><?xml version="1.0" encoding="UTF-8" standalone="yes"?>
<Relationships xmlns="http://schemas.openxmlformats.org/package/2006/relationships"><Relationship Id="rId3" Type="http://schemas.openxmlformats.org/officeDocument/2006/relationships/image" Target="../media/image157.emf"/><Relationship Id="rId7" Type="http://schemas.openxmlformats.org/officeDocument/2006/relationships/image" Target="../media/image161.png"/><Relationship Id="rId2" Type="http://schemas.openxmlformats.org/officeDocument/2006/relationships/image" Target="../media/image156.emf"/><Relationship Id="rId1" Type="http://schemas.openxmlformats.org/officeDocument/2006/relationships/slideLayout" Target="../slideLayouts/slideLayout7.xml"/><Relationship Id="rId6" Type="http://schemas.openxmlformats.org/officeDocument/2006/relationships/image" Target="../media/image160.png"/><Relationship Id="rId5" Type="http://schemas.openxmlformats.org/officeDocument/2006/relationships/image" Target="../media/image159.png"/><Relationship Id="rId4" Type="http://schemas.openxmlformats.org/officeDocument/2006/relationships/image" Target="../media/image158.png"/></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20.xml.rels><?xml version="1.0" encoding="UTF-8" standalone="yes"?>
<Relationships xmlns="http://schemas.openxmlformats.org/package/2006/relationships"><Relationship Id="rId2" Type="http://schemas.openxmlformats.org/officeDocument/2006/relationships/image" Target="../media/image162.emf"/><Relationship Id="rId1" Type="http://schemas.openxmlformats.org/officeDocument/2006/relationships/slideLayout" Target="../slideLayouts/slideLayout7.xml"/></Relationships>
</file>

<file path=ppt/slides/_rels/slide121.xml.rels><?xml version="1.0" encoding="UTF-8" standalone="yes"?>
<Relationships xmlns="http://schemas.openxmlformats.org/package/2006/relationships"><Relationship Id="rId2" Type="http://schemas.openxmlformats.org/officeDocument/2006/relationships/image" Target="../media/image163.emf"/><Relationship Id="rId1" Type="http://schemas.openxmlformats.org/officeDocument/2006/relationships/slideLayout" Target="../slideLayouts/slideLayout7.xml"/></Relationships>
</file>

<file path=ppt/slides/_rels/slide122.xml.rels><?xml version="1.0" encoding="UTF-8" standalone="yes"?>
<Relationships xmlns="http://schemas.openxmlformats.org/package/2006/relationships"><Relationship Id="rId2" Type="http://schemas.openxmlformats.org/officeDocument/2006/relationships/image" Target="../media/image164.png"/><Relationship Id="rId1" Type="http://schemas.openxmlformats.org/officeDocument/2006/relationships/slideLayout" Target="../slideLayouts/slideLayout7.xml"/></Relationships>
</file>

<file path=ppt/slides/_rels/slide123.xml.rels><?xml version="1.0" encoding="UTF-8" standalone="yes"?>
<Relationships xmlns="http://schemas.openxmlformats.org/package/2006/relationships"><Relationship Id="rId2" Type="http://schemas.openxmlformats.org/officeDocument/2006/relationships/image" Target="../media/image165.png"/><Relationship Id="rId1" Type="http://schemas.openxmlformats.org/officeDocument/2006/relationships/slideLayout" Target="../slideLayouts/slideLayout7.xml"/></Relationships>
</file>

<file path=ppt/slides/_rels/slide124.xml.rels><?xml version="1.0" encoding="UTF-8" standalone="yes"?>
<Relationships xmlns="http://schemas.openxmlformats.org/package/2006/relationships"><Relationship Id="rId3" Type="http://schemas.openxmlformats.org/officeDocument/2006/relationships/image" Target="../media/image167.png"/><Relationship Id="rId2" Type="http://schemas.openxmlformats.org/officeDocument/2006/relationships/image" Target="../media/image166.jpeg"/><Relationship Id="rId1" Type="http://schemas.openxmlformats.org/officeDocument/2006/relationships/slideLayout" Target="../slideLayouts/slideLayout7.xml"/><Relationship Id="rId5" Type="http://schemas.openxmlformats.org/officeDocument/2006/relationships/image" Target="../media/image169.png"/><Relationship Id="rId4" Type="http://schemas.openxmlformats.org/officeDocument/2006/relationships/image" Target="../media/image168.png"/></Relationships>
</file>

<file path=ppt/slides/_rels/slide125.xml.rels><?xml version="1.0" encoding="UTF-8" standalone="yes"?>
<Relationships xmlns="http://schemas.openxmlformats.org/package/2006/relationships"><Relationship Id="rId2" Type="http://schemas.openxmlformats.org/officeDocument/2006/relationships/image" Target="../media/image170.emf"/><Relationship Id="rId1" Type="http://schemas.openxmlformats.org/officeDocument/2006/relationships/slideLayout" Target="../slideLayouts/slideLayout7.xml"/></Relationships>
</file>

<file path=ppt/slides/_rels/slide126.xml.rels><?xml version="1.0" encoding="UTF-8" standalone="yes"?>
<Relationships xmlns="http://schemas.openxmlformats.org/package/2006/relationships"><Relationship Id="rId2" Type="http://schemas.openxmlformats.org/officeDocument/2006/relationships/image" Target="../media/image171.jpeg"/><Relationship Id="rId1" Type="http://schemas.openxmlformats.org/officeDocument/2006/relationships/slideLayout" Target="../slideLayouts/slideLayout7.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8.xml.rels><?xml version="1.0" encoding="UTF-8" standalone="yes"?>
<Relationships xmlns="http://schemas.openxmlformats.org/package/2006/relationships"><Relationship Id="rId3" Type="http://schemas.openxmlformats.org/officeDocument/2006/relationships/image" Target="../media/image173.png"/><Relationship Id="rId2" Type="http://schemas.openxmlformats.org/officeDocument/2006/relationships/image" Target="../media/image172.jpeg"/><Relationship Id="rId1" Type="http://schemas.openxmlformats.org/officeDocument/2006/relationships/slideLayout" Target="../slideLayouts/slideLayout7.xml"/><Relationship Id="rId4" Type="http://schemas.openxmlformats.org/officeDocument/2006/relationships/image" Target="../media/image174.jpeg"/></Relationships>
</file>

<file path=ppt/slides/_rels/slide129.xml.rels><?xml version="1.0" encoding="UTF-8" standalone="yes"?>
<Relationships xmlns="http://schemas.openxmlformats.org/package/2006/relationships"><Relationship Id="rId3" Type="http://schemas.openxmlformats.org/officeDocument/2006/relationships/image" Target="../media/image176.jpeg"/><Relationship Id="rId2" Type="http://schemas.openxmlformats.org/officeDocument/2006/relationships/image" Target="../media/image175.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hyperlink" Target="https://de.wikipedia.org/wiki/Arzneimittel" TargetMode="External"/><Relationship Id="rId2" Type="http://schemas.openxmlformats.org/officeDocument/2006/relationships/hyperlink" Target="https://reimbursement.institute/glossar/icd-10/" TargetMode="External"/><Relationship Id="rId1" Type="http://schemas.openxmlformats.org/officeDocument/2006/relationships/slideLayout" Target="../slideLayouts/slideLayout7.xml"/><Relationship Id="rId4" Type="http://schemas.openxmlformats.org/officeDocument/2006/relationships/hyperlink" Target="https://de.wikipedia.org/wiki/Pharmazeutischer_Hilfsstoff" TargetMode="Externa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1.xml.rels><?xml version="1.0" encoding="UTF-8" standalone="yes"?>
<Relationships xmlns="http://schemas.openxmlformats.org/package/2006/relationships"><Relationship Id="rId3" Type="http://schemas.openxmlformats.org/officeDocument/2006/relationships/image" Target="../media/image178.png"/><Relationship Id="rId2" Type="http://schemas.openxmlformats.org/officeDocument/2006/relationships/image" Target="../media/image177.emf"/><Relationship Id="rId1" Type="http://schemas.openxmlformats.org/officeDocument/2006/relationships/slideLayout" Target="../slideLayouts/slideLayout7.xml"/></Relationships>
</file>

<file path=ppt/slides/_rels/slide132.xml.rels><?xml version="1.0" encoding="UTF-8" standalone="yes"?>
<Relationships xmlns="http://schemas.openxmlformats.org/package/2006/relationships"><Relationship Id="rId2" Type="http://schemas.openxmlformats.org/officeDocument/2006/relationships/image" Target="../media/image179.jpeg"/><Relationship Id="rId1" Type="http://schemas.openxmlformats.org/officeDocument/2006/relationships/slideLayout" Target="../slideLayouts/slideLayout7.xml"/></Relationships>
</file>

<file path=ppt/slides/_rels/slide133.xml.rels><?xml version="1.0" encoding="UTF-8" standalone="yes"?>
<Relationships xmlns="http://schemas.openxmlformats.org/package/2006/relationships"><Relationship Id="rId2" Type="http://schemas.openxmlformats.org/officeDocument/2006/relationships/image" Target="../media/image180.png"/><Relationship Id="rId1" Type="http://schemas.openxmlformats.org/officeDocument/2006/relationships/slideLayout" Target="../slideLayouts/slideLayout7.xml"/></Relationships>
</file>

<file path=ppt/slides/_rels/slide134.xml.rels><?xml version="1.0" encoding="UTF-8" standalone="yes"?>
<Relationships xmlns="http://schemas.openxmlformats.org/package/2006/relationships"><Relationship Id="rId3" Type="http://schemas.openxmlformats.org/officeDocument/2006/relationships/image" Target="../media/image181.png"/><Relationship Id="rId2" Type="http://schemas.openxmlformats.org/officeDocument/2006/relationships/image" Target="../media/image149.emf"/><Relationship Id="rId1" Type="http://schemas.openxmlformats.org/officeDocument/2006/relationships/slideLayout" Target="../slideLayouts/slideLayout7.xml"/><Relationship Id="rId4" Type="http://schemas.openxmlformats.org/officeDocument/2006/relationships/image" Target="../media/image182.jpeg"/></Relationships>
</file>

<file path=ppt/slides/_rels/slide135.xml.rels><?xml version="1.0" encoding="UTF-8" standalone="yes"?>
<Relationships xmlns="http://schemas.openxmlformats.org/package/2006/relationships"><Relationship Id="rId2" Type="http://schemas.openxmlformats.org/officeDocument/2006/relationships/image" Target="../media/image183.jpeg"/><Relationship Id="rId1" Type="http://schemas.openxmlformats.org/officeDocument/2006/relationships/slideLayout" Target="../slideLayouts/slideLayout7.xml"/></Relationships>
</file>

<file path=ppt/slides/_rels/slide136.xml.rels><?xml version="1.0" encoding="UTF-8" standalone="yes"?>
<Relationships xmlns="http://schemas.openxmlformats.org/package/2006/relationships"><Relationship Id="rId2" Type="http://schemas.openxmlformats.org/officeDocument/2006/relationships/image" Target="../media/image184.jpeg"/><Relationship Id="rId1" Type="http://schemas.openxmlformats.org/officeDocument/2006/relationships/slideLayout" Target="../slideLayouts/slideLayout7.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8.xml.rels><?xml version="1.0" encoding="UTF-8" standalone="yes"?>
<Relationships xmlns="http://schemas.openxmlformats.org/package/2006/relationships"><Relationship Id="rId2" Type="http://schemas.openxmlformats.org/officeDocument/2006/relationships/image" Target="../media/image185.png"/><Relationship Id="rId1" Type="http://schemas.openxmlformats.org/officeDocument/2006/relationships/slideLayout" Target="../slideLayouts/slideLayout7.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1.xml.rels><?xml version="1.0" encoding="UTF-8" standalone="yes"?>
<Relationships xmlns="http://schemas.openxmlformats.org/package/2006/relationships"><Relationship Id="rId2" Type="http://schemas.openxmlformats.org/officeDocument/2006/relationships/image" Target="../media/image186.png"/><Relationship Id="rId1" Type="http://schemas.openxmlformats.org/officeDocument/2006/relationships/slideLayout" Target="../slideLayouts/slideLayout7.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4.xml.rels><?xml version="1.0" encoding="UTF-8" standalone="yes"?>
<Relationships xmlns="http://schemas.openxmlformats.org/package/2006/relationships"><Relationship Id="rId2" Type="http://schemas.openxmlformats.org/officeDocument/2006/relationships/image" Target="../media/image187.png"/><Relationship Id="rId1" Type="http://schemas.openxmlformats.org/officeDocument/2006/relationships/slideLayout" Target="../slideLayouts/slideLayout7.xml"/></Relationships>
</file>

<file path=ppt/slides/_rels/slide145.xml.rels><?xml version="1.0" encoding="UTF-8" standalone="yes"?>
<Relationships xmlns="http://schemas.openxmlformats.org/package/2006/relationships"><Relationship Id="rId3" Type="http://schemas.openxmlformats.org/officeDocument/2006/relationships/image" Target="../media/image189.emf"/><Relationship Id="rId2" Type="http://schemas.openxmlformats.org/officeDocument/2006/relationships/image" Target="../media/image188.emf"/><Relationship Id="rId1" Type="http://schemas.openxmlformats.org/officeDocument/2006/relationships/slideLayout" Target="../slideLayouts/slideLayout7.xml"/><Relationship Id="rId4" Type="http://schemas.openxmlformats.org/officeDocument/2006/relationships/image" Target="../media/image151.emf"/></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0.xml.rels><?xml version="1.0" encoding="UTF-8" standalone="yes"?>
<Relationships xmlns="http://schemas.openxmlformats.org/package/2006/relationships"><Relationship Id="rId2" Type="http://schemas.openxmlformats.org/officeDocument/2006/relationships/image" Target="../media/image190.emf"/><Relationship Id="rId1" Type="http://schemas.openxmlformats.org/officeDocument/2006/relationships/slideLayout" Target="../slideLayouts/slideLayout7.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2.xml.rels><?xml version="1.0" encoding="UTF-8" standalone="yes"?>
<Relationships xmlns="http://schemas.openxmlformats.org/package/2006/relationships"><Relationship Id="rId3" Type="http://schemas.openxmlformats.org/officeDocument/2006/relationships/image" Target="../media/image192.jpeg"/><Relationship Id="rId2" Type="http://schemas.openxmlformats.org/officeDocument/2006/relationships/image" Target="../media/image191.jpeg"/><Relationship Id="rId1" Type="http://schemas.openxmlformats.org/officeDocument/2006/relationships/slideLayout" Target="../slideLayouts/slideLayout7.xml"/></Relationships>
</file>

<file path=ppt/slides/_rels/slide153.xml.rels><?xml version="1.0" encoding="UTF-8" standalone="yes"?>
<Relationships xmlns="http://schemas.openxmlformats.org/package/2006/relationships"><Relationship Id="rId2" Type="http://schemas.openxmlformats.org/officeDocument/2006/relationships/image" Target="../media/image154.emf"/><Relationship Id="rId1" Type="http://schemas.openxmlformats.org/officeDocument/2006/relationships/slideLayout" Target="../slideLayouts/slideLayout7.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9.xml.rels><?xml version="1.0" encoding="UTF-8" standalone="yes"?>
<Relationships xmlns="http://schemas.openxmlformats.org/package/2006/relationships"><Relationship Id="rId2" Type="http://schemas.openxmlformats.org/officeDocument/2006/relationships/image" Target="../media/image193.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0.xml.rels><?xml version="1.0" encoding="UTF-8" standalone="yes"?>
<Relationships xmlns="http://schemas.openxmlformats.org/package/2006/relationships"><Relationship Id="rId2" Type="http://schemas.openxmlformats.org/officeDocument/2006/relationships/image" Target="../media/image194.emf"/><Relationship Id="rId1" Type="http://schemas.openxmlformats.org/officeDocument/2006/relationships/slideLayout" Target="../slideLayouts/slideLayout7.xml"/></Relationships>
</file>

<file path=ppt/slides/_rels/slide161.xml.rels><?xml version="1.0" encoding="UTF-8" standalone="yes"?>
<Relationships xmlns="http://schemas.openxmlformats.org/package/2006/relationships"><Relationship Id="rId3" Type="http://schemas.openxmlformats.org/officeDocument/2006/relationships/image" Target="../media/image196.png"/><Relationship Id="rId2" Type="http://schemas.openxmlformats.org/officeDocument/2006/relationships/image" Target="../media/image195.jpeg"/><Relationship Id="rId1" Type="http://schemas.openxmlformats.org/officeDocument/2006/relationships/slideLayout" Target="../slideLayouts/slideLayout7.xml"/><Relationship Id="rId6" Type="http://schemas.openxmlformats.org/officeDocument/2006/relationships/image" Target="../media/image199.jpeg"/><Relationship Id="rId5" Type="http://schemas.openxmlformats.org/officeDocument/2006/relationships/image" Target="../media/image198.png"/><Relationship Id="rId4" Type="http://schemas.openxmlformats.org/officeDocument/2006/relationships/image" Target="../media/image197.jpeg"/></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3.xml.rels><?xml version="1.0" encoding="UTF-8" standalone="yes"?>
<Relationships xmlns="http://schemas.openxmlformats.org/package/2006/relationships"><Relationship Id="rId3" Type="http://schemas.openxmlformats.org/officeDocument/2006/relationships/image" Target="../media/image201.png"/><Relationship Id="rId2" Type="http://schemas.openxmlformats.org/officeDocument/2006/relationships/image" Target="../media/image200.jpeg"/><Relationship Id="rId1" Type="http://schemas.openxmlformats.org/officeDocument/2006/relationships/slideLayout" Target="../slideLayouts/slideLayout7.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7.xml.rels><?xml version="1.0" encoding="UTF-8" standalone="yes"?>
<Relationships xmlns="http://schemas.openxmlformats.org/package/2006/relationships"><Relationship Id="rId3" Type="http://schemas.openxmlformats.org/officeDocument/2006/relationships/image" Target="../media/image203.emf"/><Relationship Id="rId2" Type="http://schemas.openxmlformats.org/officeDocument/2006/relationships/image" Target="../media/image202.emf"/><Relationship Id="rId1" Type="http://schemas.openxmlformats.org/officeDocument/2006/relationships/slideLayout" Target="../slideLayouts/slideLayout7.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hyperlink" Target="https://www.msdmanuals.com/de/heim/st%C3%B6rungen-der-hirn-r%C3%BCckenmarks-und-nervenfunktion/schmerzen/behandlung-von-schmerzen#v734695_de" TargetMode="External"/><Relationship Id="rId2" Type="http://schemas.openxmlformats.org/officeDocument/2006/relationships/hyperlink" Target="https://www.msdmanuals.com/de/heim/medikamente/rezeptfreie-arzneimittel/%C3%BCbersicht-%C3%BCber-rezeptfreie-arzneimittel" TargetMode="Externa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 Id="rId4" Type="http://schemas.openxmlformats.org/officeDocument/2006/relationships/image" Target="../media/image18.jpeg"/></Relationships>
</file>

<file path=ppt/slides/_rels/slide3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7.xml"/><Relationship Id="rId4" Type="http://schemas.openxmlformats.org/officeDocument/2006/relationships/image" Target="../media/image26.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emf"/><Relationship Id="rId1" Type="http://schemas.openxmlformats.org/officeDocument/2006/relationships/slideLayout" Target="../slideLayouts/slideLayout7.xml"/><Relationship Id="rId4" Type="http://schemas.openxmlformats.org/officeDocument/2006/relationships/image" Target="../media/image31.jpeg"/></Relationships>
</file>

<file path=ppt/slides/_rels/slide4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7.xml"/><Relationship Id="rId4" Type="http://schemas.openxmlformats.org/officeDocument/2006/relationships/image" Target="../media/image34.png"/></Relationships>
</file>

<file path=ppt/slides/_rels/slide43.xml.rels><?xml version="1.0" encoding="UTF-8" standalone="yes"?>
<Relationships xmlns="http://schemas.openxmlformats.org/package/2006/relationships"><Relationship Id="rId3" Type="http://schemas.openxmlformats.org/officeDocument/2006/relationships/hyperlink" Target="https://www.barmer.de/gesundheit-verstehen/medizin/medikamente/zulassungsverfahren-1056064" TargetMode="External"/><Relationship Id="rId2" Type="http://schemas.openxmlformats.org/officeDocument/2006/relationships/hyperlink" Target="https://www.barmer.de/gesundheit-verstehen/medizin/medikamente" TargetMode="Externa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image" Target="../media/image35.emf"/><Relationship Id="rId1" Type="http://schemas.openxmlformats.org/officeDocument/2006/relationships/slideLayout" Target="../slideLayouts/slideLayout7.xml"/><Relationship Id="rId4" Type="http://schemas.openxmlformats.org/officeDocument/2006/relationships/image" Target="../media/image37.emf"/></Relationships>
</file>

<file path=ppt/slides/_rels/slide45.xml.rels><?xml version="1.0" encoding="UTF-8" standalone="yes"?>
<Relationships xmlns="http://schemas.openxmlformats.org/package/2006/relationships"><Relationship Id="rId2" Type="http://schemas.openxmlformats.org/officeDocument/2006/relationships/image" Target="../media/image38.emf"/><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39.emf"/><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40.emf"/><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emf"/><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7.xml"/><Relationship Id="rId1" Type="http://schemas.openxmlformats.org/officeDocument/2006/relationships/video" Target="https://www.youtube.com/embed/A6a4WTSPIuM?feature=oembed" TargetMode="External"/></Relationships>
</file>

<file path=ppt/slides/_rels/slide50.xml.rels><?xml version="1.0" encoding="UTF-8" standalone="yes"?>
<Relationships xmlns="http://schemas.openxmlformats.org/package/2006/relationships"><Relationship Id="rId3" Type="http://schemas.openxmlformats.org/officeDocument/2006/relationships/image" Target="../media/image44.png"/><Relationship Id="rId7" Type="http://schemas.openxmlformats.org/officeDocument/2006/relationships/image" Target="../media/image48.png"/><Relationship Id="rId2" Type="http://schemas.openxmlformats.org/officeDocument/2006/relationships/image" Target="../media/image43.png"/><Relationship Id="rId1" Type="http://schemas.openxmlformats.org/officeDocument/2006/relationships/slideLayout" Target="../slideLayouts/slideLayout7.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5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52.emf"/><Relationship Id="rId2" Type="http://schemas.openxmlformats.org/officeDocument/2006/relationships/image" Target="../media/image51.emf"/><Relationship Id="rId1" Type="http://schemas.openxmlformats.org/officeDocument/2006/relationships/slideLayout" Target="../slideLayouts/slideLayout7.xml"/><Relationship Id="rId6" Type="http://schemas.openxmlformats.org/officeDocument/2006/relationships/image" Target="../media/image55.png"/><Relationship Id="rId5" Type="http://schemas.openxmlformats.org/officeDocument/2006/relationships/image" Target="../media/image54.emf"/><Relationship Id="rId4" Type="http://schemas.openxmlformats.org/officeDocument/2006/relationships/image" Target="../media/image53.emf"/></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7.xml"/><Relationship Id="rId5" Type="http://schemas.openxmlformats.org/officeDocument/2006/relationships/image" Target="../media/image59.png"/><Relationship Id="rId4" Type="http://schemas.openxmlformats.org/officeDocument/2006/relationships/image" Target="../media/image58.png"/></Relationships>
</file>

<file path=ppt/slides/_rels/slide55.xml.rels><?xml version="1.0" encoding="UTF-8" standalone="yes"?>
<Relationships xmlns="http://schemas.openxmlformats.org/package/2006/relationships"><Relationship Id="rId2" Type="http://schemas.openxmlformats.org/officeDocument/2006/relationships/image" Target="../media/image60.emf"/><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62.emf"/><Relationship Id="rId2" Type="http://schemas.openxmlformats.org/officeDocument/2006/relationships/image" Target="../media/image61.emf"/><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emf"/><Relationship Id="rId1" Type="http://schemas.openxmlformats.org/officeDocument/2006/relationships/slideLayout" Target="../slideLayouts/slideLayout7.xml"/><Relationship Id="rId4" Type="http://schemas.openxmlformats.org/officeDocument/2006/relationships/image" Target="../media/image65.png"/></Relationships>
</file>

<file path=ppt/slides/_rels/slide59.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66.jpeg"/><Relationship Id="rId1" Type="http://schemas.openxmlformats.org/officeDocument/2006/relationships/slideLayout" Target="../slideLayouts/slideLayout7.xml"/><Relationship Id="rId4" Type="http://schemas.openxmlformats.org/officeDocument/2006/relationships/image" Target="../media/image68.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70.emf"/><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image" Target="../media/image72.emf"/><Relationship Id="rId2" Type="http://schemas.openxmlformats.org/officeDocument/2006/relationships/image" Target="../media/image71.emf"/><Relationship Id="rId1" Type="http://schemas.openxmlformats.org/officeDocument/2006/relationships/slideLayout" Target="../slideLayouts/slideLayout7.xml"/><Relationship Id="rId5" Type="http://schemas.openxmlformats.org/officeDocument/2006/relationships/image" Target="../media/image74.png"/><Relationship Id="rId4" Type="http://schemas.openxmlformats.org/officeDocument/2006/relationships/image" Target="../media/image73.jpeg"/></Relationships>
</file>

<file path=ppt/slides/_rels/slide67.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76.emf"/><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7.xml"/><Relationship Id="rId1" Type="http://schemas.openxmlformats.org/officeDocument/2006/relationships/video" Target="https://www.youtube.com/embed/pls58mTuJls?list=PLGNd5iHtpS_AKVPJ7VAT_SZ_nKN6jYFf9" TargetMode="External"/></Relationships>
</file>

<file path=ppt/slides/_rels/slide70.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image" Target="../media/image79.jpeg"/><Relationship Id="rId1" Type="http://schemas.openxmlformats.org/officeDocument/2006/relationships/slideLayout" Target="../slideLayouts/slideLayout7.xml"/><Relationship Id="rId4" Type="http://schemas.openxmlformats.org/officeDocument/2006/relationships/image" Target="../media/image81.png"/></Relationships>
</file>

<file path=ppt/slides/_rels/slide72.xml.rels><?xml version="1.0" encoding="UTF-8" standalone="yes"?>
<Relationships xmlns="http://schemas.openxmlformats.org/package/2006/relationships"><Relationship Id="rId2" Type="http://schemas.openxmlformats.org/officeDocument/2006/relationships/image" Target="../media/image82.emf"/><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image" Target="../media/image76.emf"/><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8" Type="http://schemas.openxmlformats.org/officeDocument/2006/relationships/image" Target="../media/image93.jpeg"/><Relationship Id="rId3" Type="http://schemas.openxmlformats.org/officeDocument/2006/relationships/image" Target="../media/image88.png"/><Relationship Id="rId7" Type="http://schemas.openxmlformats.org/officeDocument/2006/relationships/image" Target="../media/image92.jpeg"/><Relationship Id="rId2" Type="http://schemas.openxmlformats.org/officeDocument/2006/relationships/image" Target="../media/image87.jpeg"/><Relationship Id="rId1" Type="http://schemas.openxmlformats.org/officeDocument/2006/relationships/slideLayout" Target="../slideLayouts/slideLayout7.xml"/><Relationship Id="rId6" Type="http://schemas.openxmlformats.org/officeDocument/2006/relationships/image" Target="../media/image91.jpeg"/><Relationship Id="rId5" Type="http://schemas.openxmlformats.org/officeDocument/2006/relationships/image" Target="../media/image90.png"/><Relationship Id="rId4" Type="http://schemas.openxmlformats.org/officeDocument/2006/relationships/image" Target="../media/image89.jpeg"/></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94.jpeg"/><Relationship Id="rId1" Type="http://schemas.openxmlformats.org/officeDocument/2006/relationships/slideLayout" Target="../slideLayouts/slideLayout7.xml"/><Relationship Id="rId4" Type="http://schemas.openxmlformats.org/officeDocument/2006/relationships/image" Target="../media/image96.png"/></Relationships>
</file>

<file path=ppt/slides/_rels/slide83.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image" Target="../media/image97.emf"/><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image" Target="../media/image99.emf"/><Relationship Id="rId1" Type="http://schemas.openxmlformats.org/officeDocument/2006/relationships/slideLayout" Target="../slideLayouts/slideLayout7.xml"/><Relationship Id="rId5" Type="http://schemas.openxmlformats.org/officeDocument/2006/relationships/image" Target="../media/image102.jpeg"/><Relationship Id="rId4" Type="http://schemas.openxmlformats.org/officeDocument/2006/relationships/image" Target="../media/image101.emf"/></Relationships>
</file>

<file path=ppt/slides/_rels/slide85.xml.rels><?xml version="1.0" encoding="UTF-8" standalone="yes"?>
<Relationships xmlns="http://schemas.openxmlformats.org/package/2006/relationships"><Relationship Id="rId3" Type="http://schemas.openxmlformats.org/officeDocument/2006/relationships/image" Target="../media/image104.emf"/><Relationship Id="rId2" Type="http://schemas.openxmlformats.org/officeDocument/2006/relationships/image" Target="../media/image103.jpeg"/><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2" Type="http://schemas.openxmlformats.org/officeDocument/2006/relationships/image" Target="../media/image105.emf"/><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3" Type="http://schemas.openxmlformats.org/officeDocument/2006/relationships/image" Target="../media/image107.jpeg"/><Relationship Id="rId2" Type="http://schemas.openxmlformats.org/officeDocument/2006/relationships/image" Target="../media/image106.emf"/><Relationship Id="rId1" Type="http://schemas.openxmlformats.org/officeDocument/2006/relationships/slideLayout" Target="../slideLayouts/slideLayout7.xml"/><Relationship Id="rId4" Type="http://schemas.openxmlformats.org/officeDocument/2006/relationships/image" Target="../media/image108.png"/></Relationships>
</file>

<file path=ppt/slides/_rels/slide88.xml.rels><?xml version="1.0" encoding="UTF-8" standalone="yes"?>
<Relationships xmlns="http://schemas.openxmlformats.org/package/2006/relationships"><Relationship Id="rId2" Type="http://schemas.openxmlformats.org/officeDocument/2006/relationships/image" Target="../media/image109.png"/><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3" Type="http://schemas.openxmlformats.org/officeDocument/2006/relationships/image" Target="../media/image111.jpeg"/><Relationship Id="rId2" Type="http://schemas.openxmlformats.org/officeDocument/2006/relationships/image" Target="../media/image110.jpeg"/><Relationship Id="rId1" Type="http://schemas.openxmlformats.org/officeDocument/2006/relationships/slideLayout" Target="../slideLayouts/slideLayout7.xml"/><Relationship Id="rId4" Type="http://schemas.openxmlformats.org/officeDocument/2006/relationships/image" Target="../media/image112.png"/></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2" Type="http://schemas.openxmlformats.org/officeDocument/2006/relationships/image" Target="../media/image113.emf"/><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2" Type="http://schemas.openxmlformats.org/officeDocument/2006/relationships/image" Target="../media/image114.emf"/><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3" Type="http://schemas.openxmlformats.org/officeDocument/2006/relationships/image" Target="../media/image116.jpeg"/><Relationship Id="rId2" Type="http://schemas.openxmlformats.org/officeDocument/2006/relationships/image" Target="../media/image115.jpeg"/><Relationship Id="rId1" Type="http://schemas.openxmlformats.org/officeDocument/2006/relationships/slideLayout" Target="../slideLayouts/slideLayout7.xml"/><Relationship Id="rId4" Type="http://schemas.openxmlformats.org/officeDocument/2006/relationships/image" Target="../media/image117.jpeg"/></Relationships>
</file>

<file path=ppt/slides/_rels/slide97.xml.rels><?xml version="1.0" encoding="UTF-8" standalone="yes"?>
<Relationships xmlns="http://schemas.openxmlformats.org/package/2006/relationships"><Relationship Id="rId2" Type="http://schemas.openxmlformats.org/officeDocument/2006/relationships/hyperlink" Target="https://www.youtube.com/watch?v=fmhvGa4jdZM" TargetMode="External"/><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3" Type="http://schemas.openxmlformats.org/officeDocument/2006/relationships/image" Target="../media/image119.jpeg"/><Relationship Id="rId2" Type="http://schemas.openxmlformats.org/officeDocument/2006/relationships/image" Target="../media/image118.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a:extLst>
              <a:ext uri="{FF2B5EF4-FFF2-40B4-BE49-F238E27FC236}">
                <a16:creationId xmlns:a16="http://schemas.microsoft.com/office/drawing/2014/main" id="{D5023F14-8F46-4A54-6787-3DDDCF11F036}"/>
              </a:ext>
            </a:extLst>
          </p:cNvPr>
          <p:cNvSpPr txBox="1"/>
          <p:nvPr/>
        </p:nvSpPr>
        <p:spPr>
          <a:xfrm>
            <a:off x="959005" y="936702"/>
            <a:ext cx="8182206" cy="923330"/>
          </a:xfrm>
          <a:prstGeom prst="rect">
            <a:avLst/>
          </a:prstGeom>
          <a:noFill/>
        </p:spPr>
        <p:txBody>
          <a:bodyPr wrap="square">
            <a:spAutoFit/>
          </a:bodyPr>
          <a:lstStyle/>
          <a:p>
            <a:r>
              <a:rPr lang="de-DE" dirty="0"/>
              <a:t>Sozialbetreuungspersonen sind häufig Bindeglied &amp; Vermittler zwischen ÄrztInnen &amp; KlientInnen/PatientInnen. Aufgaben von Sozialbetreuungspersonen sind in dem Zusammenhang:</a:t>
            </a:r>
          </a:p>
        </p:txBody>
      </p:sp>
      <p:graphicFrame>
        <p:nvGraphicFramePr>
          <p:cNvPr id="6" name="Tabelle 6">
            <a:extLst>
              <a:ext uri="{FF2B5EF4-FFF2-40B4-BE49-F238E27FC236}">
                <a16:creationId xmlns:a16="http://schemas.microsoft.com/office/drawing/2014/main" id="{B68774C3-4827-DAF1-5D50-29BBCC6372B4}"/>
              </a:ext>
            </a:extLst>
          </p:cNvPr>
          <p:cNvGraphicFramePr>
            <a:graphicFrameLocks noGrp="1"/>
          </p:cNvGraphicFramePr>
          <p:nvPr>
            <p:extLst>
              <p:ext uri="{D42A27DB-BD31-4B8C-83A1-F6EECF244321}">
                <p14:modId xmlns:p14="http://schemas.microsoft.com/office/powerpoint/2010/main" val="1536659983"/>
              </p:ext>
            </p:extLst>
          </p:nvPr>
        </p:nvGraphicFramePr>
        <p:xfrm>
          <a:off x="959005" y="2007220"/>
          <a:ext cx="10058400" cy="2085275"/>
        </p:xfrm>
        <a:graphic>
          <a:graphicData uri="http://schemas.openxmlformats.org/drawingml/2006/table">
            <a:tbl>
              <a:tblPr firstRow="1" bandRow="1">
                <a:tableStyleId>{5C22544A-7EE6-4342-B048-85BDC9FD1C3A}</a:tableStyleId>
              </a:tblPr>
              <a:tblGrid>
                <a:gridCol w="10058400">
                  <a:extLst>
                    <a:ext uri="{9D8B030D-6E8A-4147-A177-3AD203B41FA5}">
                      <a16:colId xmlns:a16="http://schemas.microsoft.com/office/drawing/2014/main" val="2658976478"/>
                    </a:ext>
                  </a:extLst>
                </a:gridCol>
              </a:tblGrid>
              <a:tr h="417055">
                <a:tc>
                  <a:txBody>
                    <a:bodyPr/>
                    <a:lstStyle/>
                    <a:p>
                      <a:endParaRPr lang="de-DE"/>
                    </a:p>
                  </a:txBody>
                  <a:tcPr/>
                </a:tc>
                <a:extLst>
                  <a:ext uri="{0D108BD9-81ED-4DB2-BD59-A6C34878D82A}">
                    <a16:rowId xmlns:a16="http://schemas.microsoft.com/office/drawing/2014/main" val="1978270320"/>
                  </a:ext>
                </a:extLst>
              </a:tr>
              <a:tr h="417055">
                <a:tc>
                  <a:txBody>
                    <a:bodyPr/>
                    <a:lstStyle/>
                    <a:p>
                      <a:endParaRPr lang="de-DE"/>
                    </a:p>
                  </a:txBody>
                  <a:tcPr/>
                </a:tc>
                <a:extLst>
                  <a:ext uri="{0D108BD9-81ED-4DB2-BD59-A6C34878D82A}">
                    <a16:rowId xmlns:a16="http://schemas.microsoft.com/office/drawing/2014/main" val="2855546592"/>
                  </a:ext>
                </a:extLst>
              </a:tr>
              <a:tr h="417055">
                <a:tc>
                  <a:txBody>
                    <a:bodyPr/>
                    <a:lstStyle/>
                    <a:p>
                      <a:endParaRPr lang="de-DE"/>
                    </a:p>
                  </a:txBody>
                  <a:tcPr/>
                </a:tc>
                <a:extLst>
                  <a:ext uri="{0D108BD9-81ED-4DB2-BD59-A6C34878D82A}">
                    <a16:rowId xmlns:a16="http://schemas.microsoft.com/office/drawing/2014/main" val="585678098"/>
                  </a:ext>
                </a:extLst>
              </a:tr>
              <a:tr h="417055">
                <a:tc>
                  <a:txBody>
                    <a:bodyPr/>
                    <a:lstStyle/>
                    <a:p>
                      <a:endParaRPr lang="de-DE"/>
                    </a:p>
                  </a:txBody>
                  <a:tcPr/>
                </a:tc>
                <a:extLst>
                  <a:ext uri="{0D108BD9-81ED-4DB2-BD59-A6C34878D82A}">
                    <a16:rowId xmlns:a16="http://schemas.microsoft.com/office/drawing/2014/main" val="1239026341"/>
                  </a:ext>
                </a:extLst>
              </a:tr>
              <a:tr h="417055">
                <a:tc>
                  <a:txBody>
                    <a:bodyPr/>
                    <a:lstStyle/>
                    <a:p>
                      <a:endParaRPr lang="de-DE" dirty="0"/>
                    </a:p>
                  </a:txBody>
                  <a:tcPr/>
                </a:tc>
                <a:extLst>
                  <a:ext uri="{0D108BD9-81ED-4DB2-BD59-A6C34878D82A}">
                    <a16:rowId xmlns:a16="http://schemas.microsoft.com/office/drawing/2014/main" val="891490522"/>
                  </a:ext>
                </a:extLst>
              </a:tr>
            </a:tbl>
          </a:graphicData>
        </a:graphic>
      </p:graphicFrame>
    </p:spTree>
    <p:extLst>
      <p:ext uri="{BB962C8B-B14F-4D97-AF65-F5344CB8AC3E}">
        <p14:creationId xmlns:p14="http://schemas.microsoft.com/office/powerpoint/2010/main" val="14315762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6913E15C-6B86-6D72-2A24-59FE7D83B71C}"/>
              </a:ext>
            </a:extLst>
          </p:cNvPr>
          <p:cNvSpPr txBox="1"/>
          <p:nvPr/>
        </p:nvSpPr>
        <p:spPr>
          <a:xfrm>
            <a:off x="984738" y="527539"/>
            <a:ext cx="8159262" cy="646331"/>
          </a:xfrm>
          <a:prstGeom prst="rect">
            <a:avLst/>
          </a:prstGeom>
          <a:noFill/>
        </p:spPr>
        <p:txBody>
          <a:bodyPr wrap="square">
            <a:spAutoFit/>
          </a:bodyPr>
          <a:lstStyle/>
          <a:p>
            <a:r>
              <a:rPr lang="de-DE" dirty="0"/>
              <a:t>Definition Pharmakodynamik: Lehre vom Einfluss des Arzneimittels auf den Organismus</a:t>
            </a:r>
          </a:p>
        </p:txBody>
      </p:sp>
      <p:pic>
        <p:nvPicPr>
          <p:cNvPr id="4098" name="Picture 2" descr="Pharmakokinetik und Pharmakodynamik von Antihypertensiva">
            <a:extLst>
              <a:ext uri="{FF2B5EF4-FFF2-40B4-BE49-F238E27FC236}">
                <a16:creationId xmlns:a16="http://schemas.microsoft.com/office/drawing/2014/main" id="{31CAA6FA-94CF-8EED-D860-9217C819AD3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4030" y="1713864"/>
            <a:ext cx="9319845" cy="43672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81228242"/>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Augentropfen Trockene Augen | Richtige Anwendung">
            <a:extLst>
              <a:ext uri="{FF2B5EF4-FFF2-40B4-BE49-F238E27FC236}">
                <a16:creationId xmlns:a16="http://schemas.microsoft.com/office/drawing/2014/main" id="{62CC33FF-AA2F-2D7A-9ED0-72BC6976F3B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35210" y="941574"/>
            <a:ext cx="2752725" cy="1666875"/>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Augenheilkunde">
            <a:extLst>
              <a:ext uri="{FF2B5EF4-FFF2-40B4-BE49-F238E27FC236}">
                <a16:creationId xmlns:a16="http://schemas.microsoft.com/office/drawing/2014/main" id="{C5D8B684-9B71-3225-9261-4270CDF6A8D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27213" y="941574"/>
            <a:ext cx="3028950" cy="1514475"/>
          </a:xfrm>
          <a:prstGeom prst="rect">
            <a:avLst/>
          </a:prstGeom>
          <a:noFill/>
          <a:extLst>
            <a:ext uri="{909E8E84-426E-40DD-AFC4-6F175D3DCCD1}">
              <a14:hiddenFill xmlns:a14="http://schemas.microsoft.com/office/drawing/2010/main">
                <a:solidFill>
                  <a:srgbClr val="FFFFFF"/>
                </a:solidFill>
              </a14:hiddenFill>
            </a:ext>
          </a:extLst>
        </p:spPr>
      </p:pic>
      <p:pic>
        <p:nvPicPr>
          <p:cNvPr id="2" name="Onlinemedien 1" title="Instruktion für die korrekte Verabreichung von Augentropfen und Augensalbe">
            <a:hlinkClick r:id="" action="ppaction://media"/>
            <a:extLst>
              <a:ext uri="{FF2B5EF4-FFF2-40B4-BE49-F238E27FC236}">
                <a16:creationId xmlns:a16="http://schemas.microsoft.com/office/drawing/2014/main" id="{ECD50DF4-5753-03BF-0A93-4F929A88CFAC}"/>
              </a:ext>
            </a:extLst>
          </p:cNvPr>
          <p:cNvPicPr>
            <a:picLocks noRot="1" noChangeAspect="1"/>
          </p:cNvPicPr>
          <p:nvPr>
            <a:videoFile r:link="rId1"/>
          </p:nvPr>
        </p:nvPicPr>
        <p:blipFill>
          <a:blip r:embed="rId5"/>
          <a:stretch>
            <a:fillRect/>
          </a:stretch>
        </p:blipFill>
        <p:spPr>
          <a:xfrm>
            <a:off x="4826000" y="2711450"/>
            <a:ext cx="2540000" cy="1435100"/>
          </a:xfrm>
          <a:prstGeom prst="rect">
            <a:avLst/>
          </a:prstGeom>
        </p:spPr>
      </p:pic>
    </p:spTree>
    <p:extLst>
      <p:ext uri="{BB962C8B-B14F-4D97-AF65-F5344CB8AC3E}">
        <p14:creationId xmlns:p14="http://schemas.microsoft.com/office/powerpoint/2010/main" val="2609051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BE527C6B-FFB1-4A34-E122-B43D24A43E6B}"/>
              </a:ext>
            </a:extLst>
          </p:cNvPr>
          <p:cNvSpPr txBox="1"/>
          <p:nvPr/>
        </p:nvSpPr>
        <p:spPr>
          <a:xfrm>
            <a:off x="602166" y="479502"/>
            <a:ext cx="11117766" cy="2308324"/>
          </a:xfrm>
          <a:prstGeom prst="rect">
            <a:avLst/>
          </a:prstGeom>
          <a:noFill/>
        </p:spPr>
        <p:txBody>
          <a:bodyPr wrap="square">
            <a:spAutoFit/>
          </a:bodyPr>
          <a:lstStyle/>
          <a:p>
            <a:r>
              <a:rPr lang="de-DE" sz="1800" b="0" i="1" u="none" strike="noStrike" baseline="0" dirty="0">
                <a:solidFill>
                  <a:srgbClr val="FF0000"/>
                </a:solidFill>
                <a:latin typeface="Calibri" panose="020F0502020204030204" pitchFamily="34" charset="0"/>
              </a:rPr>
              <a:t>Aufbewahrung: </a:t>
            </a:r>
            <a:endParaRPr lang="de-DE" sz="1800" b="0" i="0" u="none" strike="noStrike" baseline="0" dirty="0">
              <a:solidFill>
                <a:srgbClr val="FF0000"/>
              </a:solidFill>
              <a:latin typeface="Calibri" panose="020F0502020204030204" pitchFamily="34" charset="0"/>
            </a:endParaRPr>
          </a:p>
          <a:p>
            <a:r>
              <a:rPr lang="de-DE" sz="1800" b="0" i="0" u="none" strike="noStrike" baseline="0" dirty="0">
                <a:solidFill>
                  <a:srgbClr val="000000"/>
                </a:solidFill>
                <a:latin typeface="Courier New" panose="02070309020205020404" pitchFamily="49" charset="0"/>
              </a:rPr>
              <a:t>o Raumtemperatur </a:t>
            </a:r>
          </a:p>
          <a:p>
            <a:endParaRPr lang="de-DE" sz="1800" b="0" i="0" u="none" strike="noStrike" baseline="0" dirty="0">
              <a:solidFill>
                <a:srgbClr val="000000"/>
              </a:solidFill>
              <a:latin typeface="Courier New" panose="02070309020205020404" pitchFamily="49" charset="0"/>
            </a:endParaRPr>
          </a:p>
          <a:p>
            <a:r>
              <a:rPr lang="de-DE" sz="1800" b="0" i="1" u="none" strike="noStrike" baseline="0" dirty="0">
                <a:solidFill>
                  <a:srgbClr val="FF0000"/>
                </a:solidFill>
                <a:latin typeface="Calibri" panose="020F0502020204030204" pitchFamily="34" charset="0"/>
              </a:rPr>
              <a:t>Allgemeine Hinweise: </a:t>
            </a:r>
            <a:endParaRPr lang="de-DE" sz="1800" b="0" i="0" u="none" strike="noStrike" baseline="0" dirty="0">
              <a:solidFill>
                <a:srgbClr val="FF0000"/>
              </a:solidFill>
              <a:latin typeface="Calibri" panose="020F0502020204030204" pitchFamily="34" charset="0"/>
            </a:endParaRPr>
          </a:p>
          <a:p>
            <a:r>
              <a:rPr lang="de-DE" sz="1800" b="0" i="0" u="none" strike="noStrike" baseline="0" dirty="0">
                <a:solidFill>
                  <a:srgbClr val="000000"/>
                </a:solidFill>
                <a:latin typeface="Courier New" panose="02070309020205020404" pitchFamily="49" charset="0"/>
              </a:rPr>
              <a:t>o </a:t>
            </a:r>
            <a:r>
              <a:rPr lang="de-DE" sz="1800" b="0" i="0" u="none" strike="noStrike" baseline="0" dirty="0">
                <a:solidFill>
                  <a:srgbClr val="000000"/>
                </a:solidFill>
                <a:latin typeface="Calibri" panose="020F0502020204030204" pitchFamily="34" charset="0"/>
              </a:rPr>
              <a:t>Verweildauer von Augentropfen im Auge verlängerbar durch die Unterdrückung des Lidschlags oder durch das Schließen des Auges </a:t>
            </a:r>
          </a:p>
          <a:p>
            <a:r>
              <a:rPr lang="de-DE" sz="1800" b="0" i="0" u="none" strike="noStrike" baseline="0" dirty="0">
                <a:solidFill>
                  <a:srgbClr val="000000"/>
                </a:solidFill>
                <a:latin typeface="Courier New" panose="02070309020205020404" pitchFamily="49" charset="0"/>
              </a:rPr>
              <a:t>o </a:t>
            </a:r>
            <a:r>
              <a:rPr lang="de-DE" sz="1800" b="0" i="0" u="none" strike="noStrike" baseline="0" dirty="0">
                <a:solidFill>
                  <a:srgbClr val="000000"/>
                </a:solidFill>
                <a:latin typeface="Calibri" panose="020F0502020204030204" pitchFamily="34" charset="0"/>
              </a:rPr>
              <a:t>Bei Verabreichung verschiedener Augentropfen am selben Auge mindestens 10 Minuten zwischen der Applikation (Verabreichung) der nächsten Augentropfen warten </a:t>
            </a:r>
          </a:p>
        </p:txBody>
      </p:sp>
      <p:sp>
        <p:nvSpPr>
          <p:cNvPr id="5" name="Textfeld 4">
            <a:extLst>
              <a:ext uri="{FF2B5EF4-FFF2-40B4-BE49-F238E27FC236}">
                <a16:creationId xmlns:a16="http://schemas.microsoft.com/office/drawing/2014/main" id="{6275141F-05B0-1253-0B0A-A6EAB79C2D43}"/>
              </a:ext>
            </a:extLst>
          </p:cNvPr>
          <p:cNvSpPr txBox="1"/>
          <p:nvPr/>
        </p:nvSpPr>
        <p:spPr>
          <a:xfrm>
            <a:off x="434898" y="2955074"/>
            <a:ext cx="11285033" cy="646331"/>
          </a:xfrm>
          <a:prstGeom prst="rect">
            <a:avLst/>
          </a:prstGeom>
          <a:noFill/>
        </p:spPr>
        <p:txBody>
          <a:bodyPr wrap="square">
            <a:spAutoFit/>
          </a:bodyPr>
          <a:lstStyle/>
          <a:p>
            <a:r>
              <a:rPr lang="de-DE" sz="1800" b="0" i="0" u="none" strike="noStrike" baseline="0" dirty="0">
                <a:solidFill>
                  <a:srgbClr val="000000"/>
                </a:solidFill>
                <a:latin typeface="Calibri" panose="020F0502020204030204" pitchFamily="34" charset="0"/>
              </a:rPr>
              <a:t>Nach Anwendung können störende Begleiterscheinungen auftreten </a:t>
            </a:r>
          </a:p>
          <a:p>
            <a:r>
              <a:rPr lang="de-DE" sz="1800" b="0" i="0" u="none" strike="noStrike" baseline="0" dirty="0">
                <a:solidFill>
                  <a:srgbClr val="000000"/>
                </a:solidFill>
                <a:latin typeface="Calibri" panose="020F0502020204030204" pitchFamily="34" charset="0"/>
              </a:rPr>
              <a:t>In der Regel keine Kontaktlinsen während oder unmittelbar nach der Anwendung </a:t>
            </a:r>
            <a:endParaRPr lang="de-DE" dirty="0"/>
          </a:p>
        </p:txBody>
      </p:sp>
    </p:spTree>
    <p:extLst>
      <p:ext uri="{BB962C8B-B14F-4D97-AF65-F5344CB8AC3E}">
        <p14:creationId xmlns:p14="http://schemas.microsoft.com/office/powerpoint/2010/main" val="727100329"/>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84C86DBF-5853-535D-B5AC-488428126078}"/>
              </a:ext>
            </a:extLst>
          </p:cNvPr>
          <p:cNvSpPr txBox="1"/>
          <p:nvPr/>
        </p:nvSpPr>
        <p:spPr>
          <a:xfrm>
            <a:off x="211873" y="167269"/>
            <a:ext cx="11753386" cy="1569660"/>
          </a:xfrm>
          <a:prstGeom prst="rect">
            <a:avLst/>
          </a:prstGeom>
          <a:noFill/>
        </p:spPr>
        <p:txBody>
          <a:bodyPr wrap="square">
            <a:spAutoFit/>
          </a:bodyPr>
          <a:lstStyle/>
          <a:p>
            <a:r>
              <a:rPr lang="de-DE" sz="2400" b="0" i="0" u="none" strike="noStrike" baseline="0" dirty="0">
                <a:solidFill>
                  <a:srgbClr val="FF0000"/>
                </a:solidFill>
                <a:latin typeface="Calibri" panose="020F0502020204030204" pitchFamily="34" charset="0"/>
              </a:rPr>
              <a:t>22.5. Arzneimittel zur Anwendung am Ohr</a:t>
            </a:r>
            <a:r>
              <a:rPr lang="de-DE" sz="2400" b="0" i="0" u="none" strike="noStrike" baseline="0" dirty="0">
                <a:solidFill>
                  <a:srgbClr val="000000"/>
                </a:solidFill>
                <a:latin typeface="Calibri" panose="020F0502020204030204" pitchFamily="34" charset="0"/>
              </a:rPr>
              <a:t> </a:t>
            </a:r>
          </a:p>
          <a:p>
            <a:r>
              <a:rPr lang="de-DE" sz="1800" b="0" i="0" u="none" strike="noStrike" baseline="0" dirty="0">
                <a:solidFill>
                  <a:srgbClr val="000000"/>
                </a:solidFill>
                <a:latin typeface="Calibri" panose="020F0502020204030204" pitchFamily="34" charset="0"/>
              </a:rPr>
              <a:t>I</a:t>
            </a:r>
            <a:r>
              <a:rPr lang="de-DE" sz="1800" b="0" i="0" u="none" strike="noStrike" baseline="0" dirty="0">
                <a:solidFill>
                  <a:srgbClr val="FF0000"/>
                </a:solidFill>
                <a:latin typeface="Calibri" panose="020F0502020204030204" pitchFamily="34" charset="0"/>
              </a:rPr>
              <a:t>ndikationen</a:t>
            </a:r>
            <a:r>
              <a:rPr lang="de-DE" sz="1800" b="0" i="0" u="none" strike="noStrike" baseline="0" dirty="0">
                <a:solidFill>
                  <a:srgbClr val="000000"/>
                </a:solidFill>
                <a:latin typeface="Calibri" panose="020F0502020204030204" pitchFamily="34" charset="0"/>
              </a:rPr>
              <a:t> für Ohrentropfen &amp; –salben: </a:t>
            </a:r>
          </a:p>
          <a:p>
            <a:r>
              <a:rPr lang="de-DE" sz="1800" b="0" i="0" u="none" strike="noStrike" baseline="0" dirty="0">
                <a:solidFill>
                  <a:srgbClr val="000000"/>
                </a:solidFill>
                <a:latin typeface="Calibri" panose="020F0502020204030204" pitchFamily="34" charset="0"/>
              </a:rPr>
              <a:t>Lokale Entzündungen, Furunkel, Pflege, Auflösen von Ohrschmalzpfropfen </a:t>
            </a:r>
          </a:p>
          <a:p>
            <a:r>
              <a:rPr lang="de-DE" sz="1800" b="0" i="0" u="none" strike="noStrike" baseline="0" dirty="0">
                <a:solidFill>
                  <a:srgbClr val="FF0000"/>
                </a:solidFill>
                <a:latin typeface="Calibri" panose="020F0502020204030204" pitchFamily="34" charset="0"/>
              </a:rPr>
              <a:t>Voraussetzung: </a:t>
            </a:r>
          </a:p>
          <a:p>
            <a:r>
              <a:rPr lang="de-DE" sz="1800" b="0" i="0" u="none" strike="noStrike" baseline="0" dirty="0">
                <a:solidFill>
                  <a:srgbClr val="000000"/>
                </a:solidFill>
                <a:latin typeface="Calibri" panose="020F0502020204030204" pitchFamily="34" charset="0"/>
              </a:rPr>
              <a:t>Das Trommelfell muss intakt sein </a:t>
            </a:r>
            <a:endParaRPr lang="de-DE" dirty="0"/>
          </a:p>
        </p:txBody>
      </p:sp>
      <p:pic>
        <p:nvPicPr>
          <p:cNvPr id="5" name="Grafik 4">
            <a:extLst>
              <a:ext uri="{FF2B5EF4-FFF2-40B4-BE49-F238E27FC236}">
                <a16:creationId xmlns:a16="http://schemas.microsoft.com/office/drawing/2014/main" id="{B4E1C7BF-D4BB-87DF-23EA-03830F039998}"/>
              </a:ext>
            </a:extLst>
          </p:cNvPr>
          <p:cNvPicPr>
            <a:picLocks noChangeAspect="1"/>
          </p:cNvPicPr>
          <p:nvPr/>
        </p:nvPicPr>
        <p:blipFill>
          <a:blip r:embed="rId2"/>
          <a:stretch>
            <a:fillRect/>
          </a:stretch>
        </p:blipFill>
        <p:spPr>
          <a:xfrm>
            <a:off x="5105914" y="1423441"/>
            <a:ext cx="5214026" cy="2918298"/>
          </a:xfrm>
          <a:prstGeom prst="rect">
            <a:avLst/>
          </a:prstGeom>
        </p:spPr>
      </p:pic>
      <p:sp>
        <p:nvSpPr>
          <p:cNvPr id="7" name="Textfeld 6">
            <a:extLst>
              <a:ext uri="{FF2B5EF4-FFF2-40B4-BE49-F238E27FC236}">
                <a16:creationId xmlns:a16="http://schemas.microsoft.com/office/drawing/2014/main" id="{4027F1DE-43C5-0A33-67A2-2D1645E52D4B}"/>
              </a:ext>
            </a:extLst>
          </p:cNvPr>
          <p:cNvSpPr txBox="1"/>
          <p:nvPr/>
        </p:nvSpPr>
        <p:spPr>
          <a:xfrm>
            <a:off x="479503" y="2386361"/>
            <a:ext cx="4259766" cy="369332"/>
          </a:xfrm>
          <a:prstGeom prst="rect">
            <a:avLst/>
          </a:prstGeom>
          <a:noFill/>
        </p:spPr>
        <p:txBody>
          <a:bodyPr wrap="square">
            <a:spAutoFit/>
          </a:bodyPr>
          <a:lstStyle/>
          <a:p>
            <a:r>
              <a:rPr lang="de-DE" sz="1800" b="0" i="0" u="none" strike="noStrike" baseline="0" dirty="0">
                <a:solidFill>
                  <a:srgbClr val="000000"/>
                </a:solidFill>
                <a:latin typeface="Calibri" panose="020F0502020204030204" pitchFamily="34" charset="0"/>
              </a:rPr>
              <a:t>Nur für äußeren Gehörgang geeignet </a:t>
            </a:r>
            <a:endParaRPr lang="de-DE" dirty="0"/>
          </a:p>
        </p:txBody>
      </p:sp>
    </p:spTree>
    <p:extLst>
      <p:ext uri="{BB962C8B-B14F-4D97-AF65-F5344CB8AC3E}">
        <p14:creationId xmlns:p14="http://schemas.microsoft.com/office/powerpoint/2010/main" val="1671891763"/>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03" name="Rectangle 4102">
            <a:extLst>
              <a:ext uri="{FF2B5EF4-FFF2-40B4-BE49-F238E27FC236}">
                <a16:creationId xmlns:a16="http://schemas.microsoft.com/office/drawing/2014/main" id="{327D73B4-9F5C-4A64-A179-51B9500CB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05" name="Oval 4104">
            <a:extLst>
              <a:ext uri="{FF2B5EF4-FFF2-40B4-BE49-F238E27FC236}">
                <a16:creationId xmlns:a16="http://schemas.microsoft.com/office/drawing/2014/main" id="{C1F06963-6374-4B48-844F-071A9BAAAE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2965" y="554152"/>
            <a:ext cx="5742189" cy="5742189"/>
          </a:xfrm>
          <a:prstGeom prst="ellipse">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107" name="Group 4106">
            <a:extLst>
              <a:ext uri="{FF2B5EF4-FFF2-40B4-BE49-F238E27FC236}">
                <a16:creationId xmlns:a16="http://schemas.microsoft.com/office/drawing/2014/main" id="{5614C7C0-FA1D-4105-8345-1DF76F9870A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22753" y="703679"/>
            <a:ext cx="753718" cy="1016562"/>
            <a:chOff x="422753" y="703679"/>
            <a:chExt cx="753718" cy="1016562"/>
          </a:xfrm>
        </p:grpSpPr>
        <p:sp>
          <p:nvSpPr>
            <p:cNvPr id="4108" name="Graphic 11">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4956" y="703679"/>
              <a:ext cx="171515" cy="171515"/>
            </a:xfrm>
            <a:custGeom>
              <a:avLst/>
              <a:gdLst>
                <a:gd name="connsiteX0" fmla="*/ 159874 w 171515"/>
                <a:gd name="connsiteY0" fmla="*/ 74116 h 171515"/>
                <a:gd name="connsiteX1" fmla="*/ 97399 w 171515"/>
                <a:gd name="connsiteY1" fmla="*/ 74116 h 171515"/>
                <a:gd name="connsiteX2" fmla="*/ 97399 w 171515"/>
                <a:gd name="connsiteY2" fmla="*/ 11641 h 171515"/>
                <a:gd name="connsiteX3" fmla="*/ 85758 w 171515"/>
                <a:gd name="connsiteY3" fmla="*/ 0 h 171515"/>
                <a:gd name="connsiteX4" fmla="*/ 74116 w 171515"/>
                <a:gd name="connsiteY4" fmla="*/ 11641 h 171515"/>
                <a:gd name="connsiteX5" fmla="*/ 74116 w 171515"/>
                <a:gd name="connsiteY5" fmla="*/ 74116 h 171515"/>
                <a:gd name="connsiteX6" fmla="*/ 11641 w 171515"/>
                <a:gd name="connsiteY6" fmla="*/ 74116 h 171515"/>
                <a:gd name="connsiteX7" fmla="*/ 0 w 171515"/>
                <a:gd name="connsiteY7" fmla="*/ 85758 h 171515"/>
                <a:gd name="connsiteX8" fmla="*/ 11641 w 171515"/>
                <a:gd name="connsiteY8" fmla="*/ 97399 h 171515"/>
                <a:gd name="connsiteX9" fmla="*/ 74116 w 171515"/>
                <a:gd name="connsiteY9" fmla="*/ 97399 h 171515"/>
                <a:gd name="connsiteX10" fmla="*/ 74116 w 171515"/>
                <a:gd name="connsiteY10" fmla="*/ 159874 h 171515"/>
                <a:gd name="connsiteX11" fmla="*/ 85758 w 171515"/>
                <a:gd name="connsiteY11" fmla="*/ 171515 h 171515"/>
                <a:gd name="connsiteX12" fmla="*/ 97399 w 171515"/>
                <a:gd name="connsiteY12" fmla="*/ 159874 h 171515"/>
                <a:gd name="connsiteX13" fmla="*/ 97399 w 171515"/>
                <a:gd name="connsiteY13" fmla="*/ 97399 h 171515"/>
                <a:gd name="connsiteX14" fmla="*/ 159874 w 171515"/>
                <a:gd name="connsiteY14" fmla="*/ 97399 h 171515"/>
                <a:gd name="connsiteX15" fmla="*/ 171515 w 171515"/>
                <a:gd name="connsiteY15" fmla="*/ 85758 h 171515"/>
                <a:gd name="connsiteX16" fmla="*/ 159874 w 171515"/>
                <a:gd name="connsiteY16" fmla="*/ 74116 h 17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1515" h="171515">
                  <a:moveTo>
                    <a:pt x="159874" y="74116"/>
                  </a:moveTo>
                  <a:lnTo>
                    <a:pt x="97399" y="74116"/>
                  </a:lnTo>
                  <a:lnTo>
                    <a:pt x="97399" y="11641"/>
                  </a:lnTo>
                  <a:cubicBezTo>
                    <a:pt x="97399" y="5212"/>
                    <a:pt x="92187" y="0"/>
                    <a:pt x="85758" y="0"/>
                  </a:cubicBezTo>
                  <a:cubicBezTo>
                    <a:pt x="79328" y="0"/>
                    <a:pt x="74116" y="5212"/>
                    <a:pt x="74116" y="11641"/>
                  </a:cubicBezTo>
                  <a:lnTo>
                    <a:pt x="74116" y="74116"/>
                  </a:lnTo>
                  <a:lnTo>
                    <a:pt x="11641" y="74116"/>
                  </a:lnTo>
                  <a:cubicBezTo>
                    <a:pt x="5212" y="74116"/>
                    <a:pt x="0" y="79328"/>
                    <a:pt x="0" y="85758"/>
                  </a:cubicBezTo>
                  <a:cubicBezTo>
                    <a:pt x="0" y="92187"/>
                    <a:pt x="5212" y="97399"/>
                    <a:pt x="11641" y="97399"/>
                  </a:cubicBezTo>
                  <a:lnTo>
                    <a:pt x="74116" y="97399"/>
                  </a:lnTo>
                  <a:lnTo>
                    <a:pt x="74116" y="159874"/>
                  </a:lnTo>
                  <a:cubicBezTo>
                    <a:pt x="74116" y="166303"/>
                    <a:pt x="79328" y="171515"/>
                    <a:pt x="85758" y="171515"/>
                  </a:cubicBezTo>
                  <a:cubicBezTo>
                    <a:pt x="92187" y="171515"/>
                    <a:pt x="97399" y="166303"/>
                    <a:pt x="97399" y="159874"/>
                  </a:cubicBezTo>
                  <a:lnTo>
                    <a:pt x="97399" y="97399"/>
                  </a:lnTo>
                  <a:lnTo>
                    <a:pt x="159874" y="97399"/>
                  </a:lnTo>
                  <a:cubicBezTo>
                    <a:pt x="166303" y="97399"/>
                    <a:pt x="171515" y="92187"/>
                    <a:pt x="171515" y="85758"/>
                  </a:cubicBezTo>
                  <a:cubicBezTo>
                    <a:pt x="171515" y="79328"/>
                    <a:pt x="166303" y="74116"/>
                    <a:pt x="159874" y="74116"/>
                  </a:cubicBezTo>
                  <a:close/>
                </a:path>
              </a:pathLst>
            </a:custGeom>
            <a:solidFill>
              <a:schemeClr val="accent1"/>
            </a:solidFill>
            <a:ln w="776" cap="flat">
              <a:noFill/>
              <a:prstDash val="solid"/>
              <a:miter/>
            </a:ln>
          </p:spPr>
          <p:txBody>
            <a:bodyPr rtlCol="0" anchor="ctr"/>
            <a:lstStyle/>
            <a:p>
              <a:endParaRPr lang="en-US"/>
            </a:p>
          </p:txBody>
        </p:sp>
        <p:sp>
          <p:nvSpPr>
            <p:cNvPr id="4109" name="Graphic 12">
              <a:extLst>
                <a:ext uri="{FF2B5EF4-FFF2-40B4-BE49-F238E27FC236}">
                  <a16:creationId xmlns:a16="http://schemas.microsoft.com/office/drawing/2014/main" id="{1453BF6C-B012-48B7-B4E8-6D7AC7C27D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22753" y="1562696"/>
              <a:ext cx="157545" cy="157545"/>
            </a:xfrm>
            <a:custGeom>
              <a:avLst/>
              <a:gdLst>
                <a:gd name="connsiteX0" fmla="*/ 78773 w 157545"/>
                <a:gd name="connsiteY0" fmla="*/ 23283 h 157545"/>
                <a:gd name="connsiteX1" fmla="*/ 134262 w 157545"/>
                <a:gd name="connsiteY1" fmla="*/ 78773 h 157545"/>
                <a:gd name="connsiteX2" fmla="*/ 78773 w 157545"/>
                <a:gd name="connsiteY2" fmla="*/ 134262 h 157545"/>
                <a:gd name="connsiteX3" fmla="*/ 23283 w 157545"/>
                <a:gd name="connsiteY3" fmla="*/ 78773 h 157545"/>
                <a:gd name="connsiteX4" fmla="*/ 78773 w 157545"/>
                <a:gd name="connsiteY4" fmla="*/ 23283 h 157545"/>
                <a:gd name="connsiteX5" fmla="*/ 78773 w 157545"/>
                <a:gd name="connsiteY5" fmla="*/ 0 h 157545"/>
                <a:gd name="connsiteX6" fmla="*/ 0 w 157545"/>
                <a:gd name="connsiteY6" fmla="*/ 78773 h 157545"/>
                <a:gd name="connsiteX7" fmla="*/ 78773 w 157545"/>
                <a:gd name="connsiteY7" fmla="*/ 157545 h 157545"/>
                <a:gd name="connsiteX8" fmla="*/ 157545 w 157545"/>
                <a:gd name="connsiteY8" fmla="*/ 78773 h 157545"/>
                <a:gd name="connsiteX9" fmla="*/ 78773 w 157545"/>
                <a:gd name="connsiteY9" fmla="*/ 0 h 157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7545" h="157545">
                  <a:moveTo>
                    <a:pt x="78773" y="23283"/>
                  </a:moveTo>
                  <a:cubicBezTo>
                    <a:pt x="109419" y="23283"/>
                    <a:pt x="134262" y="48126"/>
                    <a:pt x="134262" y="78773"/>
                  </a:cubicBezTo>
                  <a:cubicBezTo>
                    <a:pt x="134262" y="109419"/>
                    <a:pt x="109419" y="134262"/>
                    <a:pt x="78773" y="134262"/>
                  </a:cubicBezTo>
                  <a:cubicBezTo>
                    <a:pt x="48126" y="134262"/>
                    <a:pt x="23283" y="109419"/>
                    <a:pt x="23283" y="78773"/>
                  </a:cubicBezTo>
                  <a:cubicBezTo>
                    <a:pt x="23312" y="48139"/>
                    <a:pt x="48139" y="23312"/>
                    <a:pt x="78773" y="23283"/>
                  </a:cubicBezTo>
                  <a:moveTo>
                    <a:pt x="78773" y="0"/>
                  </a:moveTo>
                  <a:cubicBezTo>
                    <a:pt x="35268" y="0"/>
                    <a:pt x="0" y="35268"/>
                    <a:pt x="0" y="78773"/>
                  </a:cubicBezTo>
                  <a:cubicBezTo>
                    <a:pt x="0" y="122277"/>
                    <a:pt x="35268" y="157545"/>
                    <a:pt x="78773" y="157545"/>
                  </a:cubicBezTo>
                  <a:cubicBezTo>
                    <a:pt x="122277" y="157545"/>
                    <a:pt x="157545" y="122277"/>
                    <a:pt x="157545" y="78773"/>
                  </a:cubicBezTo>
                  <a:cubicBezTo>
                    <a:pt x="157545" y="35268"/>
                    <a:pt x="122277" y="0"/>
                    <a:pt x="78773" y="0"/>
                  </a:cubicBezTo>
                  <a:close/>
                </a:path>
              </a:pathLst>
            </a:custGeom>
            <a:solidFill>
              <a:schemeClr val="accent1"/>
            </a:solidFill>
            <a:ln w="751" cap="flat">
              <a:noFill/>
              <a:prstDash val="solid"/>
              <a:miter/>
            </a:ln>
          </p:spPr>
          <p:txBody>
            <a:bodyPr rtlCol="0" anchor="ctr"/>
            <a:lstStyle/>
            <a:p>
              <a:endParaRPr lang="en-US"/>
            </a:p>
          </p:txBody>
        </p:sp>
      </p:grpSp>
      <p:pic>
        <p:nvPicPr>
          <p:cNvPr id="4098" name="Picture 2">
            <a:extLst>
              <a:ext uri="{FF2B5EF4-FFF2-40B4-BE49-F238E27FC236}">
                <a16:creationId xmlns:a16="http://schemas.microsoft.com/office/drawing/2014/main" id="{7C35B1E0-F7A8-9682-959E-60D294722CEF}"/>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176471" y="1485320"/>
            <a:ext cx="3952579" cy="3394567"/>
          </a:xfrm>
          <a:prstGeom prst="rect">
            <a:avLst/>
          </a:prstGeom>
          <a:noFill/>
          <a:extLst>
            <a:ext uri="{909E8E84-426E-40DD-AFC4-6F175D3DCCD1}">
              <a14:hiddenFill xmlns:a14="http://schemas.microsoft.com/office/drawing/2010/main">
                <a:solidFill>
                  <a:srgbClr val="FFFFFF"/>
                </a:solidFill>
              </a14:hiddenFill>
            </a:ext>
          </a:extLst>
        </p:spPr>
      </p:pic>
      <p:sp>
        <p:nvSpPr>
          <p:cNvPr id="3" name="Textfeld 2">
            <a:extLst>
              <a:ext uri="{FF2B5EF4-FFF2-40B4-BE49-F238E27FC236}">
                <a16:creationId xmlns:a16="http://schemas.microsoft.com/office/drawing/2014/main" id="{E2043AA2-8405-C2F0-7BC7-E12039F5E872}"/>
              </a:ext>
            </a:extLst>
          </p:cNvPr>
          <p:cNvSpPr txBox="1"/>
          <p:nvPr/>
        </p:nvSpPr>
        <p:spPr>
          <a:xfrm>
            <a:off x="6307655" y="162501"/>
            <a:ext cx="5561379" cy="5742189"/>
          </a:xfrm>
          <a:prstGeom prst="rect">
            <a:avLst/>
          </a:prstGeom>
        </p:spPr>
        <p:txBody>
          <a:bodyPr vert="horz" lIns="91440" tIns="45720" rIns="91440" bIns="45720" rtlCol="0" anchor="t">
            <a:normAutofit fontScale="92500" lnSpcReduction="10000"/>
          </a:bodyPr>
          <a:lstStyle/>
          <a:p>
            <a:pPr indent="-228600">
              <a:lnSpc>
                <a:spcPct val="90000"/>
              </a:lnSpc>
              <a:spcAft>
                <a:spcPts val="600"/>
              </a:spcAft>
              <a:buFont typeface="Arial" panose="020B0604020202020204" pitchFamily="34" charset="0"/>
              <a:buChar char="•"/>
            </a:pPr>
            <a:r>
              <a:rPr lang="en-US" sz="2400" b="0" i="0" u="none" strike="noStrike" baseline="0" dirty="0">
                <a:solidFill>
                  <a:schemeClr val="tx1">
                    <a:alpha val="80000"/>
                  </a:schemeClr>
                </a:solidFill>
              </a:rPr>
              <a:t>22.5.1. </a:t>
            </a:r>
            <a:r>
              <a:rPr lang="en-US" sz="2400" b="0" i="0" u="none" strike="noStrike" baseline="0" dirty="0" err="1">
                <a:solidFill>
                  <a:schemeClr val="tx1">
                    <a:alpha val="80000"/>
                  </a:schemeClr>
                </a:solidFill>
              </a:rPr>
              <a:t>Richtige</a:t>
            </a:r>
            <a:r>
              <a:rPr lang="en-US" sz="2400" b="0" i="0" u="none" strike="noStrike" baseline="0" dirty="0">
                <a:solidFill>
                  <a:schemeClr val="tx1">
                    <a:alpha val="80000"/>
                  </a:schemeClr>
                </a:solidFill>
              </a:rPr>
              <a:t> </a:t>
            </a:r>
            <a:r>
              <a:rPr lang="en-US" sz="2400" b="0" i="0" u="none" strike="noStrike" baseline="0" dirty="0" err="1">
                <a:solidFill>
                  <a:schemeClr val="tx1">
                    <a:alpha val="80000"/>
                  </a:schemeClr>
                </a:solidFill>
              </a:rPr>
              <a:t>Anwendung</a:t>
            </a:r>
            <a:r>
              <a:rPr lang="en-US" sz="2400" b="0" i="0" u="none" strike="noStrike" baseline="0" dirty="0">
                <a:solidFill>
                  <a:schemeClr val="tx1">
                    <a:alpha val="80000"/>
                  </a:schemeClr>
                </a:solidFill>
              </a:rPr>
              <a:t> von </a:t>
            </a:r>
            <a:r>
              <a:rPr lang="en-US" sz="2400" b="0" i="0" u="none" strike="noStrike" baseline="0" dirty="0" err="1">
                <a:solidFill>
                  <a:schemeClr val="tx1">
                    <a:alpha val="80000"/>
                  </a:schemeClr>
                </a:solidFill>
              </a:rPr>
              <a:t>Arzneimitteln</a:t>
            </a:r>
            <a:r>
              <a:rPr lang="en-US" sz="2400" b="0" i="0" u="none" strike="noStrike" baseline="0" dirty="0">
                <a:solidFill>
                  <a:schemeClr val="tx1">
                    <a:alpha val="80000"/>
                  </a:schemeClr>
                </a:solidFill>
              </a:rPr>
              <a:t> Auge / </a:t>
            </a:r>
            <a:r>
              <a:rPr lang="en-US" sz="2400" b="0" i="0" u="none" strike="noStrike" baseline="0" dirty="0" err="1">
                <a:solidFill>
                  <a:schemeClr val="tx1">
                    <a:alpha val="80000"/>
                  </a:schemeClr>
                </a:solidFill>
              </a:rPr>
              <a:t>Nase</a:t>
            </a:r>
            <a:r>
              <a:rPr lang="en-US" sz="2400" b="0" i="0" u="none" strike="noStrike" baseline="0" dirty="0">
                <a:solidFill>
                  <a:schemeClr val="tx1">
                    <a:alpha val="80000"/>
                  </a:schemeClr>
                </a:solidFill>
              </a:rPr>
              <a:t> / </a:t>
            </a:r>
            <a:r>
              <a:rPr lang="en-US" sz="2400" b="0" i="0" u="none" strike="noStrike" baseline="0" dirty="0" err="1">
                <a:solidFill>
                  <a:schemeClr val="tx1">
                    <a:alpha val="80000"/>
                  </a:schemeClr>
                </a:solidFill>
              </a:rPr>
              <a:t>Ohr</a:t>
            </a:r>
            <a:r>
              <a:rPr lang="en-US" sz="2400" b="0" i="0" u="none" strike="noStrike" baseline="0" dirty="0">
                <a:solidFill>
                  <a:schemeClr val="tx1">
                    <a:alpha val="80000"/>
                  </a:schemeClr>
                </a:solidFill>
              </a:rPr>
              <a:t> </a:t>
            </a:r>
          </a:p>
          <a:p>
            <a:pPr indent="-228600">
              <a:lnSpc>
                <a:spcPct val="90000"/>
              </a:lnSpc>
              <a:spcAft>
                <a:spcPts val="600"/>
              </a:spcAft>
              <a:buFont typeface="Arial" panose="020B0604020202020204" pitchFamily="34" charset="0"/>
              <a:buChar char="•"/>
            </a:pPr>
            <a:r>
              <a:rPr lang="en-US" sz="2400" b="0" i="0" u="none" strike="noStrike" baseline="0" dirty="0" err="1">
                <a:solidFill>
                  <a:schemeClr val="tx1">
                    <a:alpha val="80000"/>
                  </a:schemeClr>
                </a:solidFill>
              </a:rPr>
              <a:t>Durch</a:t>
            </a:r>
            <a:r>
              <a:rPr lang="en-US" sz="2400" b="0" i="0" u="none" strike="noStrike" baseline="0" dirty="0">
                <a:solidFill>
                  <a:schemeClr val="tx1">
                    <a:alpha val="80000"/>
                  </a:schemeClr>
                </a:solidFill>
              </a:rPr>
              <a:t> die </a:t>
            </a:r>
            <a:r>
              <a:rPr lang="en-US" sz="2400" b="0" i="0" u="none" strike="noStrike" baseline="0" dirty="0" err="1">
                <a:solidFill>
                  <a:schemeClr val="tx1">
                    <a:alpha val="80000"/>
                  </a:schemeClr>
                </a:solidFill>
              </a:rPr>
              <a:t>KlientInnen</a:t>
            </a:r>
            <a:r>
              <a:rPr lang="en-US" sz="2400" b="0" i="0" u="none" strike="noStrike" baseline="0" dirty="0">
                <a:solidFill>
                  <a:schemeClr val="tx1">
                    <a:alpha val="80000"/>
                  </a:schemeClr>
                </a:solidFill>
              </a:rPr>
              <a:t> </a:t>
            </a:r>
            <a:r>
              <a:rPr lang="en-US" sz="2400" b="0" i="0" u="none" strike="noStrike" baseline="0" dirty="0" err="1">
                <a:solidFill>
                  <a:schemeClr val="tx1">
                    <a:alpha val="80000"/>
                  </a:schemeClr>
                </a:solidFill>
              </a:rPr>
              <a:t>selbst</a:t>
            </a:r>
            <a:r>
              <a:rPr lang="en-US" sz="2400" b="0" i="0" u="none" strike="noStrike" baseline="0" dirty="0">
                <a:solidFill>
                  <a:schemeClr val="tx1">
                    <a:alpha val="80000"/>
                  </a:schemeClr>
                </a:solidFill>
              </a:rPr>
              <a:t> </a:t>
            </a:r>
          </a:p>
          <a:p>
            <a:pPr indent="-228600">
              <a:lnSpc>
                <a:spcPct val="90000"/>
              </a:lnSpc>
              <a:spcAft>
                <a:spcPts val="600"/>
              </a:spcAft>
              <a:buFont typeface="Arial" panose="020B0604020202020204" pitchFamily="34" charset="0"/>
              <a:buChar char="•"/>
            </a:pPr>
            <a:r>
              <a:rPr lang="en-US" sz="2400" b="0" i="0" u="none" strike="noStrike" baseline="0" dirty="0" err="1">
                <a:solidFill>
                  <a:schemeClr val="tx1">
                    <a:alpha val="80000"/>
                  </a:schemeClr>
                </a:solidFill>
              </a:rPr>
              <a:t>HeimhelferInnen</a:t>
            </a:r>
            <a:r>
              <a:rPr lang="en-US" sz="2400" b="0" i="0" u="none" strike="noStrike" baseline="0" dirty="0">
                <a:solidFill>
                  <a:schemeClr val="tx1">
                    <a:alpha val="80000"/>
                  </a:schemeClr>
                </a:solidFill>
              </a:rPr>
              <a:t> </a:t>
            </a:r>
            <a:r>
              <a:rPr lang="en-US" sz="2400" b="0" i="0" u="none" strike="noStrike" baseline="0" dirty="0" err="1">
                <a:solidFill>
                  <a:schemeClr val="tx1">
                    <a:alpha val="80000"/>
                  </a:schemeClr>
                </a:solidFill>
              </a:rPr>
              <a:t>dürfen</a:t>
            </a:r>
            <a:r>
              <a:rPr lang="en-US" sz="2400" b="0" i="0" u="none" strike="noStrike" baseline="0" dirty="0">
                <a:solidFill>
                  <a:schemeClr val="tx1">
                    <a:alpha val="80000"/>
                  </a:schemeClr>
                </a:solidFill>
              </a:rPr>
              <a:t> </a:t>
            </a:r>
            <a:r>
              <a:rPr lang="en-US" sz="2400" b="0" i="0" u="none" strike="noStrike" baseline="0" dirty="0" err="1">
                <a:solidFill>
                  <a:schemeClr val="tx1">
                    <a:alpha val="80000"/>
                  </a:schemeClr>
                </a:solidFill>
              </a:rPr>
              <a:t>nur</a:t>
            </a:r>
            <a:r>
              <a:rPr lang="en-US" sz="2400" b="0" i="0" u="none" strike="noStrike" baseline="0" dirty="0">
                <a:solidFill>
                  <a:schemeClr val="tx1">
                    <a:alpha val="80000"/>
                  </a:schemeClr>
                </a:solidFill>
              </a:rPr>
              <a:t> </a:t>
            </a:r>
            <a:r>
              <a:rPr lang="en-US" sz="2400" b="0" i="0" u="none" strike="noStrike" baseline="0" dirty="0" err="1">
                <a:solidFill>
                  <a:schemeClr val="tx1">
                    <a:alpha val="80000"/>
                  </a:schemeClr>
                </a:solidFill>
              </a:rPr>
              <a:t>Unterstützen</a:t>
            </a:r>
            <a:r>
              <a:rPr lang="en-US" sz="2400" b="0" i="0" u="none" strike="noStrike" baseline="0" dirty="0">
                <a:solidFill>
                  <a:schemeClr val="tx1">
                    <a:alpha val="80000"/>
                  </a:schemeClr>
                </a:solidFill>
              </a:rPr>
              <a:t> </a:t>
            </a:r>
          </a:p>
          <a:p>
            <a:pPr indent="-228600">
              <a:lnSpc>
                <a:spcPct val="90000"/>
              </a:lnSpc>
              <a:spcAft>
                <a:spcPts val="600"/>
              </a:spcAft>
              <a:buFont typeface="Arial" panose="020B0604020202020204" pitchFamily="34" charset="0"/>
              <a:buChar char="•"/>
            </a:pPr>
            <a:r>
              <a:rPr lang="en-US" sz="2400" b="0" i="0" u="none" strike="noStrike" baseline="0" dirty="0">
                <a:solidFill>
                  <a:srgbClr val="FF0000">
                    <a:alpha val="80000"/>
                  </a:srgbClr>
                </a:solidFill>
              </a:rPr>
              <a:t>Merke: </a:t>
            </a:r>
            <a:r>
              <a:rPr lang="en-US" sz="2400" b="0" i="0" u="none" strike="noStrike" baseline="0" dirty="0" err="1">
                <a:solidFill>
                  <a:schemeClr val="tx1">
                    <a:alpha val="80000"/>
                  </a:schemeClr>
                </a:solidFill>
              </a:rPr>
              <a:t>HeimhelferInnen</a:t>
            </a:r>
            <a:r>
              <a:rPr lang="en-US" sz="2400" b="0" i="0" u="none" strike="noStrike" baseline="0" dirty="0">
                <a:solidFill>
                  <a:schemeClr val="tx1">
                    <a:alpha val="80000"/>
                  </a:schemeClr>
                </a:solidFill>
              </a:rPr>
              <a:t> </a:t>
            </a:r>
            <a:r>
              <a:rPr lang="en-US" sz="2400" b="0" i="0" u="none" strike="noStrike" baseline="0" dirty="0" err="1">
                <a:solidFill>
                  <a:schemeClr val="tx1">
                    <a:alpha val="80000"/>
                  </a:schemeClr>
                </a:solidFill>
              </a:rPr>
              <a:t>dürfen</a:t>
            </a:r>
            <a:r>
              <a:rPr lang="en-US" sz="2400" b="0" i="0" u="none" strike="noStrike" baseline="0" dirty="0">
                <a:solidFill>
                  <a:schemeClr val="tx1">
                    <a:alpha val="80000"/>
                  </a:schemeClr>
                </a:solidFill>
              </a:rPr>
              <a:t> </a:t>
            </a:r>
            <a:r>
              <a:rPr lang="en-US" sz="2400" b="0" i="0" u="none" strike="noStrike" baseline="0" dirty="0" err="1">
                <a:solidFill>
                  <a:schemeClr val="tx1">
                    <a:alpha val="80000"/>
                  </a:schemeClr>
                </a:solidFill>
              </a:rPr>
              <a:t>keine</a:t>
            </a:r>
            <a:r>
              <a:rPr lang="en-US" sz="2400" b="0" i="0" u="none" strike="noStrike" baseline="0" dirty="0">
                <a:solidFill>
                  <a:schemeClr val="tx1">
                    <a:alpha val="80000"/>
                  </a:schemeClr>
                </a:solidFill>
              </a:rPr>
              <a:t> </a:t>
            </a:r>
            <a:r>
              <a:rPr lang="en-US" sz="2400" b="0" i="0" u="none" strike="noStrike" baseline="0" dirty="0" err="1">
                <a:solidFill>
                  <a:schemeClr val="tx1">
                    <a:alpha val="80000"/>
                  </a:schemeClr>
                </a:solidFill>
              </a:rPr>
              <a:t>Fremdkörper</a:t>
            </a:r>
            <a:r>
              <a:rPr lang="en-US" sz="2400" b="0" i="0" u="none" strike="noStrike" baseline="0" dirty="0">
                <a:solidFill>
                  <a:schemeClr val="tx1">
                    <a:alpha val="80000"/>
                  </a:schemeClr>
                </a:solidFill>
              </a:rPr>
              <a:t> in </a:t>
            </a:r>
            <a:r>
              <a:rPr lang="en-US" sz="2400" b="0" i="0" u="none" strike="noStrike" baseline="0" dirty="0" err="1">
                <a:solidFill>
                  <a:schemeClr val="tx1">
                    <a:alpha val="80000"/>
                  </a:schemeClr>
                </a:solidFill>
              </a:rPr>
              <a:t>präformierte</a:t>
            </a:r>
            <a:r>
              <a:rPr lang="en-US" sz="2400" b="0" i="0" u="none" strike="noStrike" baseline="0" dirty="0">
                <a:solidFill>
                  <a:schemeClr val="tx1">
                    <a:alpha val="80000"/>
                  </a:schemeClr>
                </a:solidFill>
              </a:rPr>
              <a:t> (</a:t>
            </a:r>
            <a:r>
              <a:rPr lang="en-US" sz="2400" b="0" i="0" u="none" strike="noStrike" baseline="0" dirty="0" err="1">
                <a:solidFill>
                  <a:schemeClr val="tx1">
                    <a:alpha val="80000"/>
                  </a:schemeClr>
                </a:solidFill>
              </a:rPr>
              <a:t>vorgeformte</a:t>
            </a:r>
            <a:r>
              <a:rPr lang="en-US" sz="2400" b="0" i="0" u="none" strike="noStrike" baseline="0" dirty="0">
                <a:solidFill>
                  <a:schemeClr val="tx1">
                    <a:alpha val="80000"/>
                  </a:schemeClr>
                </a:solidFill>
              </a:rPr>
              <a:t>) </a:t>
            </a:r>
            <a:r>
              <a:rPr lang="en-US" sz="2400" b="0" i="0" u="none" strike="noStrike" baseline="0" dirty="0" err="1">
                <a:solidFill>
                  <a:schemeClr val="tx1">
                    <a:alpha val="80000"/>
                  </a:schemeClr>
                </a:solidFill>
              </a:rPr>
              <a:t>Körperöffnungen</a:t>
            </a:r>
            <a:r>
              <a:rPr lang="en-US" sz="2400" b="0" i="0" u="none" strike="noStrike" baseline="0" dirty="0">
                <a:solidFill>
                  <a:schemeClr val="tx1">
                    <a:alpha val="80000"/>
                  </a:schemeClr>
                </a:solidFill>
              </a:rPr>
              <a:t> (z. B. </a:t>
            </a:r>
            <a:r>
              <a:rPr lang="en-US" sz="2400" b="0" i="0" u="none" strike="noStrike" baseline="0" dirty="0" err="1">
                <a:solidFill>
                  <a:schemeClr val="tx1">
                    <a:alpha val="80000"/>
                  </a:schemeClr>
                </a:solidFill>
              </a:rPr>
              <a:t>Nase</a:t>
            </a:r>
            <a:r>
              <a:rPr lang="en-US" sz="2400" b="0" i="0" u="none" strike="noStrike" baseline="0" dirty="0">
                <a:solidFill>
                  <a:schemeClr val="tx1">
                    <a:alpha val="80000"/>
                  </a:schemeClr>
                </a:solidFill>
              </a:rPr>
              <a:t>, </a:t>
            </a:r>
            <a:r>
              <a:rPr lang="en-US" sz="2400" b="0" i="0" u="none" strike="noStrike" baseline="0" dirty="0" err="1">
                <a:solidFill>
                  <a:schemeClr val="tx1">
                    <a:alpha val="80000"/>
                  </a:schemeClr>
                </a:solidFill>
              </a:rPr>
              <a:t>Ohren</a:t>
            </a:r>
            <a:r>
              <a:rPr lang="en-US" sz="2400" b="0" i="0" u="none" strike="noStrike" baseline="0" dirty="0">
                <a:solidFill>
                  <a:schemeClr val="tx1">
                    <a:alpha val="80000"/>
                  </a:schemeClr>
                </a:solidFill>
              </a:rPr>
              <a:t>, Vagina, </a:t>
            </a:r>
            <a:r>
              <a:rPr lang="en-US" sz="2400" b="0" i="0" u="none" strike="noStrike" baseline="0" dirty="0" err="1">
                <a:solidFill>
                  <a:schemeClr val="tx1">
                    <a:alpha val="80000"/>
                  </a:schemeClr>
                </a:solidFill>
              </a:rPr>
              <a:t>Rektum</a:t>
            </a:r>
            <a:r>
              <a:rPr lang="en-US" sz="2400" b="0" i="0" u="none" strike="noStrike" baseline="0" dirty="0">
                <a:solidFill>
                  <a:schemeClr val="tx1">
                    <a:alpha val="80000"/>
                  </a:schemeClr>
                </a:solidFill>
              </a:rPr>
              <a:t>, …) </a:t>
            </a:r>
            <a:r>
              <a:rPr lang="en-US" sz="2400" b="0" i="0" u="none" strike="noStrike" baseline="0" dirty="0" err="1">
                <a:solidFill>
                  <a:schemeClr val="tx1">
                    <a:alpha val="80000"/>
                  </a:schemeClr>
                </a:solidFill>
              </a:rPr>
              <a:t>einführen</a:t>
            </a:r>
            <a:r>
              <a:rPr lang="en-US" sz="2400" b="0" i="0" u="none" strike="noStrike" baseline="0" dirty="0">
                <a:solidFill>
                  <a:schemeClr val="tx1">
                    <a:alpha val="80000"/>
                  </a:schemeClr>
                </a:solidFill>
              </a:rPr>
              <a:t> </a:t>
            </a:r>
          </a:p>
          <a:p>
            <a:pPr indent="-228600">
              <a:lnSpc>
                <a:spcPct val="90000"/>
              </a:lnSpc>
              <a:spcAft>
                <a:spcPts val="600"/>
              </a:spcAft>
              <a:buFont typeface="Arial" panose="020B0604020202020204" pitchFamily="34" charset="0"/>
              <a:buChar char="•"/>
            </a:pPr>
            <a:r>
              <a:rPr lang="en-US" sz="2400" b="0" i="0" u="none" strike="noStrike" baseline="0" dirty="0" err="1">
                <a:solidFill>
                  <a:schemeClr val="tx1">
                    <a:alpha val="80000"/>
                  </a:schemeClr>
                </a:solidFill>
              </a:rPr>
              <a:t>Zimmertemperatur</a:t>
            </a:r>
            <a:r>
              <a:rPr lang="en-US" sz="2400" b="0" i="0" u="none" strike="noStrike" baseline="0" dirty="0">
                <a:solidFill>
                  <a:schemeClr val="tx1">
                    <a:alpha val="80000"/>
                  </a:schemeClr>
                </a:solidFill>
              </a:rPr>
              <a:t> </a:t>
            </a:r>
          </a:p>
          <a:p>
            <a:pPr indent="-228600">
              <a:lnSpc>
                <a:spcPct val="90000"/>
              </a:lnSpc>
              <a:spcAft>
                <a:spcPts val="600"/>
              </a:spcAft>
              <a:buFont typeface="Arial" panose="020B0604020202020204" pitchFamily="34" charset="0"/>
              <a:buChar char="•"/>
            </a:pPr>
            <a:r>
              <a:rPr lang="en-US" sz="2400" b="0" i="0" u="none" strike="noStrike" baseline="0" dirty="0" err="1">
                <a:solidFill>
                  <a:schemeClr val="tx1">
                    <a:alpha val="80000"/>
                  </a:schemeClr>
                </a:solidFill>
              </a:rPr>
              <a:t>Vorbereitung</a:t>
            </a:r>
            <a:r>
              <a:rPr lang="en-US" sz="2400" b="0" i="0" u="none" strike="noStrike" baseline="0" dirty="0">
                <a:solidFill>
                  <a:schemeClr val="tx1">
                    <a:alpha val="80000"/>
                  </a:schemeClr>
                </a:solidFill>
              </a:rPr>
              <a:t> der </a:t>
            </a:r>
            <a:r>
              <a:rPr lang="en-US" sz="2400" b="0" i="0" u="none" strike="noStrike" baseline="0" dirty="0" err="1">
                <a:solidFill>
                  <a:schemeClr val="tx1">
                    <a:alpha val="80000"/>
                  </a:schemeClr>
                </a:solidFill>
              </a:rPr>
              <a:t>benötigten</a:t>
            </a:r>
            <a:r>
              <a:rPr lang="en-US" sz="2400" b="0" i="0" u="none" strike="noStrike" baseline="0" dirty="0">
                <a:solidFill>
                  <a:schemeClr val="tx1">
                    <a:alpha val="80000"/>
                  </a:schemeClr>
                </a:solidFill>
              </a:rPr>
              <a:t> </a:t>
            </a:r>
            <a:r>
              <a:rPr lang="en-US" sz="2400" b="0" i="0" u="none" strike="noStrike" baseline="0" dirty="0" err="1">
                <a:solidFill>
                  <a:schemeClr val="tx1">
                    <a:alpha val="80000"/>
                  </a:schemeClr>
                </a:solidFill>
              </a:rPr>
              <a:t>Materialien</a:t>
            </a:r>
            <a:r>
              <a:rPr lang="en-US" sz="2400" b="0" i="0" u="none" strike="noStrike" baseline="0" dirty="0">
                <a:solidFill>
                  <a:schemeClr val="tx1">
                    <a:alpha val="80000"/>
                  </a:schemeClr>
                </a:solidFill>
              </a:rPr>
              <a:t> </a:t>
            </a:r>
          </a:p>
          <a:p>
            <a:pPr indent="-228600">
              <a:lnSpc>
                <a:spcPct val="90000"/>
              </a:lnSpc>
              <a:spcAft>
                <a:spcPts val="600"/>
              </a:spcAft>
              <a:buFont typeface="Arial" panose="020B0604020202020204" pitchFamily="34" charset="0"/>
              <a:buChar char="•"/>
            </a:pPr>
            <a:r>
              <a:rPr lang="en-US" sz="2400" b="0" i="0" u="none" strike="noStrike" baseline="0" dirty="0" err="1">
                <a:solidFill>
                  <a:schemeClr val="tx1">
                    <a:alpha val="80000"/>
                  </a:schemeClr>
                </a:solidFill>
              </a:rPr>
              <a:t>Hilfsmittel</a:t>
            </a:r>
            <a:r>
              <a:rPr lang="en-US" sz="2400" b="0" i="0" u="none" strike="noStrike" baseline="0" dirty="0">
                <a:solidFill>
                  <a:schemeClr val="tx1">
                    <a:alpha val="80000"/>
                  </a:schemeClr>
                </a:solidFill>
              </a:rPr>
              <a:t> </a:t>
            </a:r>
          </a:p>
          <a:p>
            <a:pPr indent="-228600">
              <a:lnSpc>
                <a:spcPct val="90000"/>
              </a:lnSpc>
              <a:spcAft>
                <a:spcPts val="600"/>
              </a:spcAft>
              <a:buFont typeface="Arial" panose="020B0604020202020204" pitchFamily="34" charset="0"/>
              <a:buChar char="•"/>
            </a:pPr>
            <a:r>
              <a:rPr lang="en-US" sz="2400" b="0" i="0" u="none" strike="noStrike" baseline="0" dirty="0" err="1">
                <a:solidFill>
                  <a:schemeClr val="tx1">
                    <a:alpha val="80000"/>
                  </a:schemeClr>
                </a:solidFill>
              </a:rPr>
              <a:t>Hinweise</a:t>
            </a:r>
            <a:r>
              <a:rPr lang="en-US" sz="2400" b="0" i="0" u="none" strike="noStrike" baseline="0" dirty="0">
                <a:solidFill>
                  <a:schemeClr val="tx1">
                    <a:alpha val="80000"/>
                  </a:schemeClr>
                </a:solidFill>
              </a:rPr>
              <a:t> auf </a:t>
            </a:r>
            <a:r>
              <a:rPr lang="en-US" sz="2400" b="0" i="0" u="none" strike="noStrike" baseline="0" dirty="0" err="1">
                <a:solidFill>
                  <a:schemeClr val="tx1">
                    <a:alpha val="80000"/>
                  </a:schemeClr>
                </a:solidFill>
              </a:rPr>
              <a:t>vorübergehende</a:t>
            </a:r>
            <a:r>
              <a:rPr lang="en-US" sz="2400" b="0" i="0" u="none" strike="noStrike" baseline="0" dirty="0">
                <a:solidFill>
                  <a:schemeClr val="tx1">
                    <a:alpha val="80000"/>
                  </a:schemeClr>
                </a:solidFill>
              </a:rPr>
              <a:t> </a:t>
            </a:r>
            <a:r>
              <a:rPr lang="en-US" sz="2400" b="0" i="0" u="none" strike="noStrike" baseline="0" dirty="0" err="1">
                <a:solidFill>
                  <a:schemeClr val="tx1">
                    <a:alpha val="80000"/>
                  </a:schemeClr>
                </a:solidFill>
              </a:rPr>
              <a:t>Sehtrübung</a:t>
            </a:r>
            <a:r>
              <a:rPr lang="en-US" sz="2400" b="0" i="0" u="none" strike="noStrike" baseline="0" dirty="0">
                <a:solidFill>
                  <a:schemeClr val="tx1">
                    <a:alpha val="80000"/>
                  </a:schemeClr>
                </a:solidFill>
              </a:rPr>
              <a:t> </a:t>
            </a:r>
          </a:p>
          <a:p>
            <a:pPr indent="-228600">
              <a:lnSpc>
                <a:spcPct val="90000"/>
              </a:lnSpc>
              <a:spcAft>
                <a:spcPts val="600"/>
              </a:spcAft>
              <a:buFont typeface="Arial" panose="020B0604020202020204" pitchFamily="34" charset="0"/>
              <a:buChar char="•"/>
            </a:pPr>
            <a:r>
              <a:rPr lang="en-US" sz="2400" b="0" i="0" u="none" strike="noStrike" baseline="0" dirty="0">
                <a:solidFill>
                  <a:schemeClr val="tx1">
                    <a:alpha val="80000"/>
                  </a:schemeClr>
                </a:solidFill>
              </a:rPr>
              <a:t>Hygiene </a:t>
            </a:r>
            <a:r>
              <a:rPr lang="en-US" sz="2400" b="0" i="0" u="none" strike="noStrike" baseline="0" dirty="0" err="1">
                <a:solidFill>
                  <a:schemeClr val="tx1">
                    <a:alpha val="80000"/>
                  </a:schemeClr>
                </a:solidFill>
              </a:rPr>
              <a:t>bei</a:t>
            </a:r>
            <a:r>
              <a:rPr lang="en-US" sz="2400" b="0" i="0" u="none" strike="noStrike" baseline="0" dirty="0">
                <a:solidFill>
                  <a:schemeClr val="tx1">
                    <a:alpha val="80000"/>
                  </a:schemeClr>
                </a:solidFill>
              </a:rPr>
              <a:t> </a:t>
            </a:r>
            <a:r>
              <a:rPr lang="en-US" sz="2400" b="0" i="0" u="none" strike="noStrike" baseline="0" dirty="0" err="1">
                <a:solidFill>
                  <a:schemeClr val="tx1">
                    <a:alpha val="80000"/>
                  </a:schemeClr>
                </a:solidFill>
              </a:rPr>
              <a:t>Nasentropfen</a:t>
            </a:r>
            <a:r>
              <a:rPr lang="en-US" sz="2400" b="0" i="0" u="none" strike="noStrike" baseline="0" dirty="0">
                <a:solidFill>
                  <a:schemeClr val="tx1">
                    <a:alpha val="80000"/>
                  </a:schemeClr>
                </a:solidFill>
              </a:rPr>
              <a:t>, Dauer der </a:t>
            </a:r>
            <a:r>
              <a:rPr lang="en-US" sz="2400" b="0" i="0" u="none" strike="noStrike" baseline="0" dirty="0" err="1">
                <a:solidFill>
                  <a:schemeClr val="tx1">
                    <a:alpha val="80000"/>
                  </a:schemeClr>
                </a:solidFill>
              </a:rPr>
              <a:t>Anwendung</a:t>
            </a:r>
            <a:r>
              <a:rPr lang="en-US" sz="2400" b="0" i="0" u="none" strike="noStrike" baseline="0" dirty="0">
                <a:solidFill>
                  <a:schemeClr val="tx1">
                    <a:alpha val="80000"/>
                  </a:schemeClr>
                </a:solidFill>
              </a:rPr>
              <a:t> </a:t>
            </a:r>
            <a:r>
              <a:rPr lang="en-US" sz="2400" b="0" i="0" u="none" strike="noStrike" baseline="0" dirty="0" err="1">
                <a:solidFill>
                  <a:schemeClr val="tx1">
                    <a:alpha val="80000"/>
                  </a:schemeClr>
                </a:solidFill>
              </a:rPr>
              <a:t>begrenzt</a:t>
            </a:r>
            <a:r>
              <a:rPr lang="en-US" sz="2400" b="0" i="0" u="none" strike="noStrike" baseline="0" dirty="0">
                <a:solidFill>
                  <a:schemeClr val="tx1">
                    <a:alpha val="80000"/>
                  </a:schemeClr>
                </a:solidFill>
              </a:rPr>
              <a:t> </a:t>
            </a:r>
          </a:p>
          <a:p>
            <a:pPr indent="-228600">
              <a:lnSpc>
                <a:spcPct val="90000"/>
              </a:lnSpc>
              <a:spcAft>
                <a:spcPts val="600"/>
              </a:spcAft>
              <a:buFont typeface="Arial" panose="020B0604020202020204" pitchFamily="34" charset="0"/>
              <a:buChar char="•"/>
            </a:pPr>
            <a:r>
              <a:rPr lang="en-US" sz="2400" b="0" i="0" u="none" strike="noStrike" baseline="0" dirty="0" err="1">
                <a:solidFill>
                  <a:schemeClr val="tx1">
                    <a:alpha val="80000"/>
                  </a:schemeClr>
                </a:solidFill>
              </a:rPr>
              <a:t>Nasensprays</a:t>
            </a:r>
            <a:r>
              <a:rPr lang="en-US" sz="2400" b="0" i="0" u="none" strike="noStrike" baseline="0" dirty="0">
                <a:solidFill>
                  <a:schemeClr val="tx1">
                    <a:alpha val="80000"/>
                  </a:schemeClr>
                </a:solidFill>
              </a:rPr>
              <a:t> „</a:t>
            </a:r>
            <a:r>
              <a:rPr lang="en-US" sz="2400" b="0" i="0" u="none" strike="noStrike" baseline="0" dirty="0" err="1">
                <a:solidFill>
                  <a:schemeClr val="tx1">
                    <a:alpha val="80000"/>
                  </a:schemeClr>
                </a:solidFill>
              </a:rPr>
              <a:t>einsprühen</a:t>
            </a:r>
            <a:r>
              <a:rPr lang="en-US" sz="2400" b="0" i="0" u="none" strike="noStrike" baseline="0" dirty="0">
                <a:solidFill>
                  <a:schemeClr val="tx1">
                    <a:alpha val="80000"/>
                  </a:schemeClr>
                </a:solidFill>
              </a:rPr>
              <a:t>“ </a:t>
            </a:r>
          </a:p>
          <a:p>
            <a:pPr indent="-228600">
              <a:lnSpc>
                <a:spcPct val="90000"/>
              </a:lnSpc>
              <a:spcAft>
                <a:spcPts val="600"/>
              </a:spcAft>
              <a:buFont typeface="Arial" panose="020B0604020202020204" pitchFamily="34" charset="0"/>
              <a:buChar char="•"/>
            </a:pPr>
            <a:r>
              <a:rPr lang="en-US" sz="2400" b="0" i="0" u="none" strike="noStrike" baseline="0" dirty="0" err="1">
                <a:solidFill>
                  <a:schemeClr val="tx1">
                    <a:alpha val="80000"/>
                  </a:schemeClr>
                </a:solidFill>
              </a:rPr>
              <a:t>Anzahl</a:t>
            </a:r>
            <a:r>
              <a:rPr lang="en-US" sz="2400" b="0" i="0" u="none" strike="noStrike" baseline="0" dirty="0">
                <a:solidFill>
                  <a:schemeClr val="tx1">
                    <a:alpha val="80000"/>
                  </a:schemeClr>
                </a:solidFill>
              </a:rPr>
              <a:t> der </a:t>
            </a:r>
            <a:r>
              <a:rPr lang="en-US" sz="2400" b="0" i="0" u="none" strike="noStrike" baseline="0" dirty="0" err="1">
                <a:solidFill>
                  <a:schemeClr val="tx1">
                    <a:alpha val="80000"/>
                  </a:schemeClr>
                </a:solidFill>
              </a:rPr>
              <a:t>verordneten</a:t>
            </a:r>
            <a:r>
              <a:rPr lang="en-US" sz="2400" b="0" i="0" u="none" strike="noStrike" baseline="0" dirty="0">
                <a:solidFill>
                  <a:schemeClr val="tx1">
                    <a:alpha val="80000"/>
                  </a:schemeClr>
                </a:solidFill>
              </a:rPr>
              <a:t> </a:t>
            </a:r>
            <a:r>
              <a:rPr lang="en-US" sz="2400" b="0" i="0" u="none" strike="noStrike" baseline="0" dirty="0" err="1">
                <a:solidFill>
                  <a:schemeClr val="tx1">
                    <a:alpha val="80000"/>
                  </a:schemeClr>
                </a:solidFill>
              </a:rPr>
              <a:t>Sprühstöße</a:t>
            </a:r>
            <a:r>
              <a:rPr lang="en-US" sz="2400" b="0" i="0" u="none" strike="noStrike" baseline="0" dirty="0">
                <a:solidFill>
                  <a:schemeClr val="tx1">
                    <a:alpha val="80000"/>
                  </a:schemeClr>
                </a:solidFill>
              </a:rPr>
              <a:t> </a:t>
            </a:r>
            <a:r>
              <a:rPr lang="en-US" sz="2400" b="0" i="0" u="none" strike="noStrike" baseline="0" dirty="0" err="1">
                <a:solidFill>
                  <a:schemeClr val="tx1">
                    <a:alpha val="80000"/>
                  </a:schemeClr>
                </a:solidFill>
              </a:rPr>
              <a:t>beachten</a:t>
            </a:r>
            <a:r>
              <a:rPr lang="en-US" sz="2400" b="0" i="0" u="none" strike="noStrike" baseline="0" dirty="0">
                <a:solidFill>
                  <a:schemeClr val="tx1">
                    <a:alpha val="80000"/>
                  </a:schemeClr>
                </a:solidFill>
              </a:rPr>
              <a:t> </a:t>
            </a:r>
          </a:p>
          <a:p>
            <a:pPr indent="-228600">
              <a:lnSpc>
                <a:spcPct val="90000"/>
              </a:lnSpc>
              <a:spcAft>
                <a:spcPts val="600"/>
              </a:spcAft>
              <a:buFont typeface="Arial" panose="020B0604020202020204" pitchFamily="34" charset="0"/>
              <a:buChar char="•"/>
            </a:pPr>
            <a:r>
              <a:rPr lang="en-US" sz="2400" b="0" i="0" u="none" strike="noStrike" baseline="0" dirty="0" err="1">
                <a:solidFill>
                  <a:schemeClr val="tx1">
                    <a:alpha val="80000"/>
                  </a:schemeClr>
                </a:solidFill>
              </a:rPr>
              <a:t>Richtige</a:t>
            </a:r>
            <a:r>
              <a:rPr lang="en-US" sz="2400" b="0" i="0" u="none" strike="noStrike" baseline="0" dirty="0">
                <a:solidFill>
                  <a:schemeClr val="tx1">
                    <a:alpha val="80000"/>
                  </a:schemeClr>
                </a:solidFill>
              </a:rPr>
              <a:t> </a:t>
            </a:r>
            <a:r>
              <a:rPr lang="en-US" sz="2400" b="0" i="0" u="none" strike="noStrike" baseline="0" dirty="0" err="1">
                <a:solidFill>
                  <a:schemeClr val="tx1">
                    <a:alpha val="80000"/>
                  </a:schemeClr>
                </a:solidFill>
              </a:rPr>
              <a:t>Kopfhaltung</a:t>
            </a:r>
            <a:r>
              <a:rPr lang="en-US" sz="2400" b="0" i="0" u="none" strike="noStrike" baseline="0" dirty="0">
                <a:solidFill>
                  <a:schemeClr val="tx1">
                    <a:alpha val="80000"/>
                  </a:schemeClr>
                </a:solidFill>
              </a:rPr>
              <a:t> </a:t>
            </a:r>
            <a:r>
              <a:rPr lang="en-US" sz="2400" b="0" i="0" u="none" strike="noStrike" baseline="0" dirty="0" err="1">
                <a:solidFill>
                  <a:schemeClr val="tx1">
                    <a:alpha val="80000"/>
                  </a:schemeClr>
                </a:solidFill>
              </a:rPr>
              <a:t>beim</a:t>
            </a:r>
            <a:r>
              <a:rPr lang="en-US" sz="2400" b="0" i="0" u="none" strike="noStrike" baseline="0" dirty="0">
                <a:solidFill>
                  <a:schemeClr val="tx1">
                    <a:alpha val="80000"/>
                  </a:schemeClr>
                </a:solidFill>
              </a:rPr>
              <a:t> </a:t>
            </a:r>
            <a:r>
              <a:rPr lang="en-US" sz="2400" b="0" i="0" u="none" strike="noStrike" baseline="0" dirty="0" err="1">
                <a:solidFill>
                  <a:schemeClr val="tx1">
                    <a:alpha val="80000"/>
                  </a:schemeClr>
                </a:solidFill>
              </a:rPr>
              <a:t>Eintropfen</a:t>
            </a:r>
            <a:r>
              <a:rPr lang="en-US" sz="2400" b="0" i="0" u="none" strike="noStrike" baseline="0" dirty="0">
                <a:solidFill>
                  <a:schemeClr val="tx1">
                    <a:alpha val="80000"/>
                  </a:schemeClr>
                </a:solidFill>
              </a:rPr>
              <a:t> </a:t>
            </a:r>
          </a:p>
          <a:p>
            <a:pPr indent="-228600">
              <a:lnSpc>
                <a:spcPct val="90000"/>
              </a:lnSpc>
              <a:spcAft>
                <a:spcPts val="600"/>
              </a:spcAft>
              <a:buFont typeface="Arial" panose="020B0604020202020204" pitchFamily="34" charset="0"/>
              <a:buChar char="•"/>
            </a:pPr>
            <a:endParaRPr lang="en-US" sz="800" b="0" i="0" u="none" strike="noStrike" baseline="0" dirty="0">
              <a:solidFill>
                <a:schemeClr val="tx1">
                  <a:alpha val="80000"/>
                </a:schemeClr>
              </a:solidFill>
            </a:endParaRPr>
          </a:p>
        </p:txBody>
      </p:sp>
      <p:sp>
        <p:nvSpPr>
          <p:cNvPr id="4111" name="Graphic 10">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54149" y="5775082"/>
            <a:ext cx="112426" cy="112426"/>
          </a:xfrm>
          <a:custGeom>
            <a:avLst/>
            <a:gdLst>
              <a:gd name="connsiteX0" fmla="*/ 112426 w 112426"/>
              <a:gd name="connsiteY0" fmla="*/ 56213 h 112426"/>
              <a:gd name="connsiteX1" fmla="*/ 56213 w 112426"/>
              <a:gd name="connsiteY1" fmla="*/ 112426 h 112426"/>
              <a:gd name="connsiteX2" fmla="*/ 0 w 112426"/>
              <a:gd name="connsiteY2" fmla="*/ 56213 h 112426"/>
              <a:gd name="connsiteX3" fmla="*/ 56213 w 112426"/>
              <a:gd name="connsiteY3" fmla="*/ 0 h 112426"/>
              <a:gd name="connsiteX4" fmla="*/ 112426 w 112426"/>
              <a:gd name="connsiteY4" fmla="*/ 56213 h 112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26" h="112426">
                <a:moveTo>
                  <a:pt x="112426" y="56213"/>
                </a:moveTo>
                <a:cubicBezTo>
                  <a:pt x="112426" y="87259"/>
                  <a:pt x="87259" y="112426"/>
                  <a:pt x="56213" y="112426"/>
                </a:cubicBezTo>
                <a:cubicBezTo>
                  <a:pt x="25167" y="112426"/>
                  <a:pt x="0" y="87259"/>
                  <a:pt x="0" y="56213"/>
                </a:cubicBezTo>
                <a:cubicBezTo>
                  <a:pt x="0" y="25167"/>
                  <a:pt x="25167" y="0"/>
                  <a:pt x="56213" y="0"/>
                </a:cubicBezTo>
                <a:cubicBezTo>
                  <a:pt x="87259" y="0"/>
                  <a:pt x="112426" y="25167"/>
                  <a:pt x="112426" y="56213"/>
                </a:cubicBezTo>
                <a:close/>
              </a:path>
            </a:pathLst>
          </a:custGeom>
          <a:solidFill>
            <a:schemeClr val="accent1"/>
          </a:solidFill>
          <a:ln w="516" cap="flat">
            <a:noFill/>
            <a:prstDash val="solid"/>
            <a:miter/>
          </a:ln>
        </p:spPr>
        <p:txBody>
          <a:bodyPr rtlCol="0" anchor="ctr"/>
          <a:lstStyle/>
          <a:p>
            <a:endParaRPr lang="en-US"/>
          </a:p>
        </p:txBody>
      </p:sp>
      <p:cxnSp>
        <p:nvCxnSpPr>
          <p:cNvPr id="4113" name="Straight Connector 4112">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586162" y="3610394"/>
            <a:ext cx="0" cy="3238728"/>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29934604"/>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ED613DB7-E4ED-1195-9D00-EE6BAC6DF073}"/>
              </a:ext>
            </a:extLst>
          </p:cNvPr>
          <p:cNvSpPr txBox="1"/>
          <p:nvPr/>
        </p:nvSpPr>
        <p:spPr>
          <a:xfrm>
            <a:off x="234176" y="234177"/>
            <a:ext cx="11742234" cy="1754326"/>
          </a:xfrm>
          <a:prstGeom prst="rect">
            <a:avLst/>
          </a:prstGeom>
          <a:noFill/>
        </p:spPr>
        <p:txBody>
          <a:bodyPr wrap="square">
            <a:spAutoFit/>
          </a:bodyPr>
          <a:lstStyle/>
          <a:p>
            <a:r>
              <a:rPr lang="de-DE" sz="1800" b="0" i="0" u="none" strike="noStrike" baseline="0" dirty="0">
                <a:solidFill>
                  <a:srgbClr val="FF0000"/>
                </a:solidFill>
                <a:latin typeface="Calibri" panose="020F0502020204030204" pitchFamily="34" charset="0"/>
              </a:rPr>
              <a:t>22.5.2. Richtige Anwendung von Arzneimitteln Nase </a:t>
            </a:r>
          </a:p>
          <a:p>
            <a:r>
              <a:rPr lang="de-DE" sz="1800" b="0" i="0" u="none" strike="noStrike" baseline="0" dirty="0">
                <a:solidFill>
                  <a:srgbClr val="000000"/>
                </a:solidFill>
                <a:latin typeface="Calibri" panose="020F0502020204030204" pitchFamily="34" charset="0"/>
              </a:rPr>
              <a:t>Zuerst Nase gründlich reinigen </a:t>
            </a:r>
          </a:p>
          <a:p>
            <a:r>
              <a:rPr lang="de-DE" sz="1800" b="0" i="1" u="none" strike="noStrike" baseline="0" dirty="0">
                <a:solidFill>
                  <a:srgbClr val="FF0000"/>
                </a:solidFill>
                <a:latin typeface="Calibri" panose="020F0502020204030204" pitchFamily="34" charset="0"/>
              </a:rPr>
              <a:t>Nasentropfen: </a:t>
            </a:r>
            <a:endParaRPr lang="de-DE" sz="1800" b="0" i="0" u="none" strike="noStrike" baseline="0" dirty="0">
              <a:solidFill>
                <a:srgbClr val="FF0000"/>
              </a:solidFill>
              <a:latin typeface="Calibri" panose="020F0502020204030204" pitchFamily="34" charset="0"/>
            </a:endParaRPr>
          </a:p>
          <a:p>
            <a:r>
              <a:rPr lang="de-DE" sz="1800" b="0" i="0" u="none" strike="noStrike" baseline="0" dirty="0">
                <a:solidFill>
                  <a:srgbClr val="000000"/>
                </a:solidFill>
                <a:latin typeface="Courier New" panose="02070309020205020404" pitchFamily="49" charset="0"/>
              </a:rPr>
              <a:t>o </a:t>
            </a:r>
            <a:r>
              <a:rPr lang="de-DE" sz="1800" b="0" i="0" u="none" strike="noStrike" baseline="0" dirty="0">
                <a:solidFill>
                  <a:srgbClr val="000000"/>
                </a:solidFill>
                <a:latin typeface="Calibri" panose="020F0502020204030204" pitchFamily="34" charset="0"/>
              </a:rPr>
              <a:t>Kopf nach hinten beugen, 2-3 Tropfen pro Nasenloch eintropfen </a:t>
            </a:r>
          </a:p>
          <a:p>
            <a:r>
              <a:rPr lang="de-DE" sz="1800" b="0" i="0" u="none" strike="noStrike" baseline="0" dirty="0">
                <a:solidFill>
                  <a:srgbClr val="000000"/>
                </a:solidFill>
                <a:latin typeface="Courier New" panose="02070309020205020404" pitchFamily="49" charset="0"/>
              </a:rPr>
              <a:t>o </a:t>
            </a:r>
            <a:r>
              <a:rPr lang="de-DE" sz="1800" b="0" i="0" u="none" strike="noStrike" baseline="0" dirty="0">
                <a:solidFill>
                  <a:srgbClr val="000000"/>
                </a:solidFill>
                <a:latin typeface="Calibri" panose="020F0502020204030204" pitchFamily="34" charset="0"/>
              </a:rPr>
              <a:t>Kopf nach vorne beugen &amp; nach links &amp; rechts bewegen (Tropfen werden besser verteilt </a:t>
            </a:r>
          </a:p>
          <a:p>
            <a:r>
              <a:rPr lang="de-DE" sz="1800" b="0" i="0" u="none" strike="noStrike" baseline="0" dirty="0">
                <a:solidFill>
                  <a:srgbClr val="000000"/>
                </a:solidFill>
                <a:latin typeface="Courier New" panose="02070309020205020404" pitchFamily="49" charset="0"/>
              </a:rPr>
              <a:t>o Tropfer reinigen (Wasser od. sauberes Tuch) </a:t>
            </a:r>
          </a:p>
        </p:txBody>
      </p:sp>
      <p:pic>
        <p:nvPicPr>
          <p:cNvPr id="5122" name="Picture 2" descr="nasentropfen-richtig-anwenden | Schnupfen">
            <a:extLst>
              <a:ext uri="{FF2B5EF4-FFF2-40B4-BE49-F238E27FC236}">
                <a16:creationId xmlns:a16="http://schemas.microsoft.com/office/drawing/2014/main" id="{418DA9CE-4935-4BCA-6D8C-A19304A7039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43826" y="2539690"/>
            <a:ext cx="2857500" cy="1600200"/>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pqsg.de - das Altenpflegemagazin im Internet / Online-Magazin für die  Altenpflege">
            <a:extLst>
              <a:ext uri="{FF2B5EF4-FFF2-40B4-BE49-F238E27FC236}">
                <a16:creationId xmlns:a16="http://schemas.microsoft.com/office/drawing/2014/main" id="{AC3B27EA-3775-6748-1B01-A24125BC57B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00638" y="2281238"/>
            <a:ext cx="1990725" cy="2295525"/>
          </a:xfrm>
          <a:prstGeom prst="rect">
            <a:avLst/>
          </a:prstGeom>
          <a:noFill/>
          <a:extLst>
            <a:ext uri="{909E8E84-426E-40DD-AFC4-6F175D3DCCD1}">
              <a14:hiddenFill xmlns:a14="http://schemas.microsoft.com/office/drawing/2010/main">
                <a:solidFill>
                  <a:srgbClr val="FFFFFF"/>
                </a:solidFill>
              </a14:hiddenFill>
            </a:ext>
          </a:extLst>
        </p:spPr>
      </p:pic>
      <p:sp>
        <p:nvSpPr>
          <p:cNvPr id="5" name="Textfeld 4">
            <a:extLst>
              <a:ext uri="{FF2B5EF4-FFF2-40B4-BE49-F238E27FC236}">
                <a16:creationId xmlns:a16="http://schemas.microsoft.com/office/drawing/2014/main" id="{534149B3-BA2C-108B-2DBF-D1888C2047A1}"/>
              </a:ext>
            </a:extLst>
          </p:cNvPr>
          <p:cNvSpPr txBox="1"/>
          <p:nvPr/>
        </p:nvSpPr>
        <p:spPr>
          <a:xfrm rot="10800000" flipV="1">
            <a:off x="669072" y="4721661"/>
            <a:ext cx="10939347" cy="1754326"/>
          </a:xfrm>
          <a:prstGeom prst="rect">
            <a:avLst/>
          </a:prstGeom>
          <a:noFill/>
        </p:spPr>
        <p:txBody>
          <a:bodyPr wrap="square">
            <a:spAutoFit/>
          </a:bodyPr>
          <a:lstStyle/>
          <a:p>
            <a:r>
              <a:rPr lang="de-DE" sz="1800" b="0" i="1" u="none" strike="noStrike" baseline="0" dirty="0">
                <a:solidFill>
                  <a:srgbClr val="FF0000"/>
                </a:solidFill>
                <a:latin typeface="Calibri" panose="020F0502020204030204" pitchFamily="34" charset="0"/>
              </a:rPr>
              <a:t>Nasenspray: </a:t>
            </a:r>
            <a:endParaRPr lang="de-DE" sz="1800" b="0" i="0" u="none" strike="noStrike" baseline="0" dirty="0">
              <a:solidFill>
                <a:srgbClr val="FF0000"/>
              </a:solidFill>
              <a:latin typeface="Calibri" panose="020F0502020204030204" pitchFamily="34" charset="0"/>
            </a:endParaRPr>
          </a:p>
          <a:p>
            <a:r>
              <a:rPr lang="de-DE" sz="1800" b="0" i="0" u="none" strike="noStrike" baseline="0" dirty="0">
                <a:solidFill>
                  <a:srgbClr val="000000"/>
                </a:solidFill>
                <a:latin typeface="Calibri" panose="020F0502020204030204" pitchFamily="34" charset="0"/>
              </a:rPr>
              <a:t>Kopf aufrecht halten, Spray ca. 1 cm tief in Nasenloch einführen </a:t>
            </a:r>
          </a:p>
          <a:p>
            <a:r>
              <a:rPr lang="de-DE" sz="1800" b="0" i="0" u="none" strike="noStrike" baseline="0" dirty="0">
                <a:solidFill>
                  <a:srgbClr val="000000"/>
                </a:solidFill>
                <a:latin typeface="Courier New" panose="02070309020205020404" pitchFamily="49" charset="0"/>
              </a:rPr>
              <a:t>Sprühen </a:t>
            </a:r>
          </a:p>
          <a:p>
            <a:r>
              <a:rPr lang="de-DE" sz="1800" b="0" i="0" u="none" strike="noStrike" baseline="0" dirty="0">
                <a:solidFill>
                  <a:srgbClr val="000000"/>
                </a:solidFill>
                <a:latin typeface="Courier New" panose="02070309020205020404" pitchFamily="49" charset="0"/>
              </a:rPr>
              <a:t>Sprühöffnung mit Tuch reinigen </a:t>
            </a:r>
          </a:p>
          <a:p>
            <a:r>
              <a:rPr lang="de-DE" sz="1800" b="0" i="0" u="none" strike="noStrike" baseline="0" dirty="0">
                <a:solidFill>
                  <a:srgbClr val="000000"/>
                </a:solidFill>
                <a:latin typeface="Courier New" panose="02070309020205020404" pitchFamily="49" charset="0"/>
              </a:rPr>
              <a:t>Dosiersprays besser dosierbar </a:t>
            </a:r>
          </a:p>
          <a:p>
            <a:r>
              <a:rPr lang="de-DE" sz="1800" b="0" i="0" u="none" strike="noStrike" baseline="0" dirty="0">
                <a:solidFill>
                  <a:srgbClr val="FF0000"/>
                </a:solidFill>
                <a:latin typeface="Courier New" panose="02070309020205020404" pitchFamily="49" charset="0"/>
              </a:rPr>
              <a:t>Merke: </a:t>
            </a:r>
            <a:r>
              <a:rPr lang="de-DE" sz="1800" b="0" i="0" u="none" strike="noStrike" baseline="0" dirty="0" err="1">
                <a:solidFill>
                  <a:srgbClr val="000000"/>
                </a:solidFill>
                <a:latin typeface="Courier New" panose="02070309020205020404" pitchFamily="49" charset="0"/>
              </a:rPr>
              <a:t>HeimhelferInnen</a:t>
            </a:r>
            <a:r>
              <a:rPr lang="de-DE" sz="1800" b="0" i="0" u="none" strike="noStrike" baseline="0" dirty="0">
                <a:solidFill>
                  <a:srgbClr val="000000"/>
                </a:solidFill>
                <a:latin typeface="Courier New" panose="02070309020205020404" pitchFamily="49" charset="0"/>
              </a:rPr>
              <a:t> dürfen keine Fremdkörper in Nasenhöhle einführen </a:t>
            </a:r>
          </a:p>
        </p:txBody>
      </p:sp>
      <p:pic>
        <p:nvPicPr>
          <p:cNvPr id="5126" name="Picture 6" descr="WDR-Sendung: 100.000 Nasenspray-Abhängige">
            <a:extLst>
              <a:ext uri="{FF2B5EF4-FFF2-40B4-BE49-F238E27FC236}">
                <a16:creationId xmlns:a16="http://schemas.microsoft.com/office/drawing/2014/main" id="{A59F5EDC-70B5-CEA6-4231-08AFEA5D49F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38598" y="3921561"/>
            <a:ext cx="2847975" cy="1600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8841197"/>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8FC3BBAC-6FA2-0005-31A1-3800E6977823}"/>
              </a:ext>
            </a:extLst>
          </p:cNvPr>
          <p:cNvSpPr txBox="1"/>
          <p:nvPr/>
        </p:nvSpPr>
        <p:spPr>
          <a:xfrm>
            <a:off x="278780" y="434898"/>
            <a:ext cx="11630722" cy="2585323"/>
          </a:xfrm>
          <a:prstGeom prst="rect">
            <a:avLst/>
          </a:prstGeom>
          <a:noFill/>
        </p:spPr>
        <p:txBody>
          <a:bodyPr wrap="square">
            <a:spAutoFit/>
          </a:bodyPr>
          <a:lstStyle/>
          <a:p>
            <a:r>
              <a:rPr lang="de-DE" sz="1800" b="0" i="1" u="none" strike="noStrike" baseline="0" dirty="0">
                <a:solidFill>
                  <a:srgbClr val="FF0000"/>
                </a:solidFill>
                <a:latin typeface="Calibri" panose="020F0502020204030204" pitchFamily="34" charset="0"/>
              </a:rPr>
              <a:t>Abschwellende Nasentropfen / Nasensprays: </a:t>
            </a:r>
            <a:endParaRPr lang="de-DE" sz="1800" b="0" i="0" u="none" strike="noStrike" baseline="0" dirty="0">
              <a:solidFill>
                <a:srgbClr val="FF0000"/>
              </a:solidFill>
              <a:latin typeface="Calibri" panose="020F0502020204030204" pitchFamily="34" charset="0"/>
            </a:endParaRPr>
          </a:p>
          <a:p>
            <a:r>
              <a:rPr lang="de-DE" sz="1800" b="0" i="0" u="none" strike="noStrike" baseline="0" dirty="0">
                <a:solidFill>
                  <a:srgbClr val="000000"/>
                </a:solidFill>
                <a:latin typeface="Calibri" panose="020F0502020204030204" pitchFamily="34" charset="0"/>
              </a:rPr>
              <a:t>Nach 5 min schnäuzen &amp; noch einmal anwenden, um tiefer liegende Nasenbereiche zu erreichen </a:t>
            </a:r>
          </a:p>
          <a:p>
            <a:r>
              <a:rPr lang="de-DE" sz="1800" b="0" i="1" u="none" strike="noStrike" baseline="0" dirty="0">
                <a:solidFill>
                  <a:srgbClr val="000000"/>
                </a:solidFill>
                <a:latin typeface="Calibri" panose="020F0502020204030204" pitchFamily="34" charset="0"/>
              </a:rPr>
              <a:t>Allgemein: </a:t>
            </a:r>
            <a:endParaRPr lang="de-DE" sz="1800" b="0" i="0" u="none" strike="noStrike" baseline="0" dirty="0">
              <a:solidFill>
                <a:srgbClr val="000000"/>
              </a:solidFill>
              <a:latin typeface="Calibri" panose="020F0502020204030204" pitchFamily="34" charset="0"/>
            </a:endParaRPr>
          </a:p>
          <a:p>
            <a:r>
              <a:rPr lang="de-DE" sz="1800" b="0" i="0" u="none" strike="noStrike" baseline="0" dirty="0">
                <a:solidFill>
                  <a:srgbClr val="000000"/>
                </a:solidFill>
                <a:latin typeface="Courier New" panose="02070309020205020404" pitchFamily="49" charset="0"/>
              </a:rPr>
              <a:t>o Funktionskontrolle bei Sprays, „Einsprühen“ </a:t>
            </a:r>
          </a:p>
          <a:p>
            <a:r>
              <a:rPr lang="de-DE" sz="1800" b="0" i="0" u="none" strike="noStrike" baseline="0" dirty="0">
                <a:solidFill>
                  <a:srgbClr val="000000"/>
                </a:solidFill>
                <a:latin typeface="Courier New" panose="02070309020205020404" pitchFamily="49" charset="0"/>
              </a:rPr>
              <a:t>o </a:t>
            </a:r>
            <a:r>
              <a:rPr lang="de-DE" sz="1800" b="0" i="0" u="none" strike="noStrike" baseline="0" dirty="0">
                <a:solidFill>
                  <a:srgbClr val="000000"/>
                </a:solidFill>
                <a:latin typeface="Calibri" panose="020F0502020204030204" pitchFamily="34" charset="0"/>
              </a:rPr>
              <a:t>Tropfpipetten &amp; Knautschfläschchen im gedrückten Zustand herausziehen </a:t>
            </a:r>
          </a:p>
          <a:p>
            <a:r>
              <a:rPr lang="de-DE" sz="1800" b="0" i="0" u="none" strike="noStrike" baseline="0" dirty="0">
                <a:solidFill>
                  <a:srgbClr val="000000"/>
                </a:solidFill>
                <a:latin typeface="Courier New" panose="02070309020205020404" pitchFamily="49" charset="0"/>
              </a:rPr>
              <a:t>o </a:t>
            </a:r>
            <a:r>
              <a:rPr lang="de-DE" sz="1800" b="0" i="0" u="none" strike="noStrike" baseline="0" dirty="0">
                <a:solidFill>
                  <a:srgbClr val="000000"/>
                </a:solidFill>
                <a:latin typeface="Calibri" panose="020F0502020204030204" pitchFamily="34" charset="0"/>
              </a:rPr>
              <a:t>Abschwellende Substanzen maximal 7 Tage – Gewöhnungsgefahr! </a:t>
            </a:r>
          </a:p>
          <a:p>
            <a:r>
              <a:rPr lang="de-DE" sz="1800" b="0" i="0" u="none" strike="noStrike" baseline="0" dirty="0">
                <a:solidFill>
                  <a:srgbClr val="000000"/>
                </a:solidFill>
                <a:latin typeface="Courier New" panose="02070309020205020404" pitchFamily="49" charset="0"/>
              </a:rPr>
              <a:t>o Aufbrauchfrist nach Anbruch beachten </a:t>
            </a:r>
          </a:p>
          <a:p>
            <a:r>
              <a:rPr lang="de-DE" sz="1800" b="0" i="0" u="none" strike="noStrike" baseline="0" dirty="0">
                <a:solidFill>
                  <a:srgbClr val="000000"/>
                </a:solidFill>
                <a:latin typeface="Courier New" panose="02070309020205020404" pitchFamily="49" charset="0"/>
              </a:rPr>
              <a:t>o 1 Spray / Tropfen pro Person!!! (Keime!!!) </a:t>
            </a:r>
          </a:p>
          <a:p>
            <a:r>
              <a:rPr lang="de-DE" sz="1800" b="0" i="0" u="none" strike="noStrike" baseline="0" dirty="0">
                <a:solidFill>
                  <a:srgbClr val="000000"/>
                </a:solidFill>
                <a:latin typeface="Courier New" panose="02070309020205020404" pitchFamily="49" charset="0"/>
              </a:rPr>
              <a:t>o Meist lokal, systemisch bei Geburtsvorbereitung, Osteoporose </a:t>
            </a:r>
          </a:p>
        </p:txBody>
      </p:sp>
      <p:pic>
        <p:nvPicPr>
          <p:cNvPr id="5" name="Grafik 4">
            <a:extLst>
              <a:ext uri="{FF2B5EF4-FFF2-40B4-BE49-F238E27FC236}">
                <a16:creationId xmlns:a16="http://schemas.microsoft.com/office/drawing/2014/main" id="{3094DBE8-2326-D962-C101-FC3CBBBBBFDE}"/>
              </a:ext>
            </a:extLst>
          </p:cNvPr>
          <p:cNvPicPr>
            <a:picLocks noChangeAspect="1"/>
          </p:cNvPicPr>
          <p:nvPr/>
        </p:nvPicPr>
        <p:blipFill>
          <a:blip r:embed="rId2"/>
          <a:stretch>
            <a:fillRect/>
          </a:stretch>
        </p:blipFill>
        <p:spPr>
          <a:xfrm>
            <a:off x="884110" y="3300286"/>
            <a:ext cx="2684834" cy="2889115"/>
          </a:xfrm>
          <a:prstGeom prst="rect">
            <a:avLst/>
          </a:prstGeom>
        </p:spPr>
      </p:pic>
    </p:spTree>
    <p:extLst>
      <p:ext uri="{BB962C8B-B14F-4D97-AF65-F5344CB8AC3E}">
        <p14:creationId xmlns:p14="http://schemas.microsoft.com/office/powerpoint/2010/main" val="2487501475"/>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A1F70553-2B8D-5FD4-5B1D-6B46776516FC}"/>
              </a:ext>
            </a:extLst>
          </p:cNvPr>
          <p:cNvSpPr txBox="1"/>
          <p:nvPr/>
        </p:nvSpPr>
        <p:spPr>
          <a:xfrm>
            <a:off x="289932" y="468351"/>
            <a:ext cx="11519209" cy="2031325"/>
          </a:xfrm>
          <a:prstGeom prst="rect">
            <a:avLst/>
          </a:prstGeom>
          <a:noFill/>
        </p:spPr>
        <p:txBody>
          <a:bodyPr wrap="square">
            <a:spAutoFit/>
          </a:bodyPr>
          <a:lstStyle/>
          <a:p>
            <a:r>
              <a:rPr lang="de-DE" sz="1800" b="0" i="0" u="none" strike="noStrike" baseline="0" dirty="0">
                <a:solidFill>
                  <a:srgbClr val="FF0000"/>
                </a:solidFill>
                <a:latin typeface="Calibri" panose="020F0502020204030204" pitchFamily="34" charset="0"/>
              </a:rPr>
              <a:t>22.5.3. Richtige Anwendung von Ohrentropfen </a:t>
            </a:r>
          </a:p>
          <a:p>
            <a:r>
              <a:rPr lang="de-DE" sz="1800" b="0" i="0" u="none" strike="noStrike" baseline="0" dirty="0">
                <a:solidFill>
                  <a:srgbClr val="000000"/>
                </a:solidFill>
                <a:latin typeface="Courier New" panose="02070309020205020404" pitchFamily="49" charset="0"/>
              </a:rPr>
              <a:t>o </a:t>
            </a:r>
            <a:r>
              <a:rPr lang="de-DE" sz="1800" b="0" i="0" u="none" strike="noStrike" baseline="0" dirty="0">
                <a:solidFill>
                  <a:srgbClr val="000000"/>
                </a:solidFill>
                <a:latin typeface="Calibri" panose="020F0502020204030204" pitchFamily="34" charset="0"/>
              </a:rPr>
              <a:t>Ohrentropfen körperwarm anwenden </a:t>
            </a:r>
          </a:p>
          <a:p>
            <a:r>
              <a:rPr lang="de-DE" sz="1800" b="0" i="0" u="none" strike="noStrike" baseline="0" dirty="0">
                <a:solidFill>
                  <a:srgbClr val="000000"/>
                </a:solidFill>
                <a:latin typeface="Courier New" panose="02070309020205020404" pitchFamily="49" charset="0"/>
              </a:rPr>
              <a:t>o Beim Einträufeln Krümmung des Ohres ausgleichen </a:t>
            </a:r>
          </a:p>
          <a:p>
            <a:r>
              <a:rPr lang="de-DE" sz="1800" b="0" i="0" u="none" strike="noStrike" baseline="0" dirty="0">
                <a:solidFill>
                  <a:srgbClr val="000000"/>
                </a:solidFill>
                <a:latin typeface="Courier New" panose="02070309020205020404" pitchFamily="49" charset="0"/>
              </a:rPr>
              <a:t>o Seitliches Liegen </a:t>
            </a:r>
          </a:p>
          <a:p>
            <a:r>
              <a:rPr lang="de-DE" sz="1800" b="0" i="0" u="none" strike="noStrike" baseline="0" dirty="0">
                <a:solidFill>
                  <a:srgbClr val="000000"/>
                </a:solidFill>
                <a:latin typeface="Courier New" panose="02070309020205020404" pitchFamily="49" charset="0"/>
              </a:rPr>
              <a:t>o Lage 5 Minuten beibehalten </a:t>
            </a:r>
          </a:p>
          <a:p>
            <a:r>
              <a:rPr lang="de-DE" sz="1800" b="0" i="0" u="none" strike="noStrike" baseline="0" dirty="0">
                <a:solidFill>
                  <a:srgbClr val="000000"/>
                </a:solidFill>
                <a:latin typeface="Courier New" panose="02070309020205020404" pitchFamily="49" charset="0"/>
              </a:rPr>
              <a:t>o Beim Ausspülen Gebrauchsanweisung genau befolgen </a:t>
            </a:r>
          </a:p>
          <a:p>
            <a:r>
              <a:rPr lang="de-DE" sz="1800" b="0" i="0" u="none" strike="noStrike" baseline="0" dirty="0">
                <a:solidFill>
                  <a:srgbClr val="000000"/>
                </a:solidFill>
                <a:latin typeface="Courier New" panose="02070309020205020404" pitchFamily="49" charset="0"/>
              </a:rPr>
              <a:t>o Nach Anwendung Gehörgang nicht mit Watte verschließen </a:t>
            </a:r>
          </a:p>
        </p:txBody>
      </p:sp>
      <p:pic>
        <p:nvPicPr>
          <p:cNvPr id="6146" name="Picture 2">
            <a:extLst>
              <a:ext uri="{FF2B5EF4-FFF2-40B4-BE49-F238E27FC236}">
                <a16:creationId xmlns:a16="http://schemas.microsoft.com/office/drawing/2014/main" id="{298AD16C-9D50-E6B2-205A-CF465803406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86374" y="2733674"/>
            <a:ext cx="4852707" cy="21745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86627233"/>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25074180-674C-AA30-E72C-872A48734A57}"/>
              </a:ext>
            </a:extLst>
          </p:cNvPr>
          <p:cNvSpPr txBox="1"/>
          <p:nvPr/>
        </p:nvSpPr>
        <p:spPr>
          <a:xfrm>
            <a:off x="457200" y="501805"/>
            <a:ext cx="11218127" cy="1015663"/>
          </a:xfrm>
          <a:prstGeom prst="rect">
            <a:avLst/>
          </a:prstGeom>
          <a:noFill/>
        </p:spPr>
        <p:txBody>
          <a:bodyPr wrap="square">
            <a:spAutoFit/>
          </a:bodyPr>
          <a:lstStyle/>
          <a:p>
            <a:r>
              <a:rPr lang="de-DE" sz="2400" b="0" i="0" u="none" strike="noStrike" baseline="0" dirty="0">
                <a:solidFill>
                  <a:srgbClr val="FF0000"/>
                </a:solidFill>
                <a:latin typeface="Calibri" panose="020F0502020204030204" pitchFamily="34" charset="0"/>
              </a:rPr>
              <a:t>22.6. Arzneimittel zur rektalen Anwendung </a:t>
            </a:r>
          </a:p>
          <a:p>
            <a:r>
              <a:rPr lang="de-DE" sz="1800" b="0" i="0" u="none" strike="noStrike" baseline="0" dirty="0">
                <a:solidFill>
                  <a:srgbClr val="000000"/>
                </a:solidFill>
                <a:latin typeface="Courier New" panose="02070309020205020404" pitchFamily="49" charset="0"/>
              </a:rPr>
              <a:t>o </a:t>
            </a:r>
            <a:r>
              <a:rPr lang="de-DE" sz="1800" b="0" i="0" u="none" strike="noStrike" baseline="0" dirty="0">
                <a:solidFill>
                  <a:srgbClr val="000000"/>
                </a:solidFill>
                <a:latin typeface="Calibri" panose="020F0502020204030204" pitchFamily="34" charset="0"/>
              </a:rPr>
              <a:t>Lokal für Erkrankungen der Analregion (Hämorrhoiden) oder </a:t>
            </a:r>
          </a:p>
          <a:p>
            <a:r>
              <a:rPr lang="de-DE" sz="1800" b="0" i="0" u="none" strike="noStrike" baseline="0" dirty="0">
                <a:solidFill>
                  <a:srgbClr val="000000"/>
                </a:solidFill>
                <a:latin typeface="Courier New" panose="02070309020205020404" pitchFamily="49" charset="0"/>
              </a:rPr>
              <a:t>o </a:t>
            </a:r>
            <a:r>
              <a:rPr lang="de-DE" sz="1800" b="0" i="0" u="none" strike="noStrike" baseline="0" dirty="0">
                <a:solidFill>
                  <a:srgbClr val="000000"/>
                </a:solidFill>
                <a:latin typeface="Calibri" panose="020F0502020204030204" pitchFamily="34" charset="0"/>
              </a:rPr>
              <a:t>Systemisch (Schmerz, Erbrechen) </a:t>
            </a:r>
          </a:p>
        </p:txBody>
      </p:sp>
      <p:pic>
        <p:nvPicPr>
          <p:cNvPr id="5" name="Grafik 4">
            <a:extLst>
              <a:ext uri="{FF2B5EF4-FFF2-40B4-BE49-F238E27FC236}">
                <a16:creationId xmlns:a16="http://schemas.microsoft.com/office/drawing/2014/main" id="{5D7E67E9-DFD6-0EFE-3D98-50EE2C8972C6}"/>
              </a:ext>
            </a:extLst>
          </p:cNvPr>
          <p:cNvPicPr>
            <a:picLocks noChangeAspect="1"/>
          </p:cNvPicPr>
          <p:nvPr/>
        </p:nvPicPr>
        <p:blipFill>
          <a:blip r:embed="rId2"/>
          <a:stretch>
            <a:fillRect/>
          </a:stretch>
        </p:blipFill>
        <p:spPr>
          <a:xfrm>
            <a:off x="457200" y="1614247"/>
            <a:ext cx="5001993" cy="4741947"/>
          </a:xfrm>
          <a:prstGeom prst="rect">
            <a:avLst/>
          </a:prstGeom>
        </p:spPr>
      </p:pic>
      <p:sp>
        <p:nvSpPr>
          <p:cNvPr id="7" name="Textfeld 6">
            <a:extLst>
              <a:ext uri="{FF2B5EF4-FFF2-40B4-BE49-F238E27FC236}">
                <a16:creationId xmlns:a16="http://schemas.microsoft.com/office/drawing/2014/main" id="{C1A3BC1C-1D7C-B912-95EE-92BF674D31DB}"/>
              </a:ext>
            </a:extLst>
          </p:cNvPr>
          <p:cNvSpPr txBox="1"/>
          <p:nvPr/>
        </p:nvSpPr>
        <p:spPr>
          <a:xfrm>
            <a:off x="5631365" y="2999677"/>
            <a:ext cx="5765181" cy="923330"/>
          </a:xfrm>
          <a:prstGeom prst="rect">
            <a:avLst/>
          </a:prstGeom>
          <a:noFill/>
        </p:spPr>
        <p:txBody>
          <a:bodyPr wrap="square">
            <a:spAutoFit/>
          </a:bodyPr>
          <a:lstStyle/>
          <a:p>
            <a:r>
              <a:rPr lang="de-DE" sz="1800" b="0" i="1" u="none" strike="noStrike" baseline="0" dirty="0">
                <a:solidFill>
                  <a:srgbClr val="000000"/>
                </a:solidFill>
                <a:latin typeface="Calibri" panose="020F0502020204030204" pitchFamily="34" charset="0"/>
              </a:rPr>
              <a:t>Zielgruppe </a:t>
            </a:r>
            <a:endParaRPr lang="de-DE" sz="1800" b="0" i="0" u="none" strike="noStrike" baseline="0" dirty="0">
              <a:solidFill>
                <a:srgbClr val="000000"/>
              </a:solidFill>
              <a:latin typeface="Calibri" panose="020F0502020204030204" pitchFamily="34" charset="0"/>
            </a:endParaRPr>
          </a:p>
          <a:p>
            <a:r>
              <a:rPr lang="de-DE" sz="1800" b="0" i="0" u="none" strike="noStrike" baseline="0" dirty="0">
                <a:solidFill>
                  <a:srgbClr val="000000"/>
                </a:solidFill>
                <a:latin typeface="Calibri" panose="020F0502020204030204" pitchFamily="34" charset="0"/>
              </a:rPr>
              <a:t>Kinder, KlientInnen mit </a:t>
            </a:r>
          </a:p>
          <a:p>
            <a:r>
              <a:rPr lang="de-DE" sz="1800" b="0" i="0" u="none" strike="noStrike" baseline="0" dirty="0">
                <a:solidFill>
                  <a:srgbClr val="000000"/>
                </a:solidFill>
                <a:latin typeface="Calibri" panose="020F0502020204030204" pitchFamily="34" charset="0"/>
              </a:rPr>
              <a:t>Magen- &amp; Schluckbeschwerden </a:t>
            </a:r>
            <a:endParaRPr lang="de-DE" dirty="0"/>
          </a:p>
        </p:txBody>
      </p:sp>
    </p:spTree>
    <p:extLst>
      <p:ext uri="{BB962C8B-B14F-4D97-AF65-F5344CB8AC3E}">
        <p14:creationId xmlns:p14="http://schemas.microsoft.com/office/powerpoint/2010/main" val="1628593608"/>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61AA6966-A240-36A8-AFEC-2F866F466AF6}"/>
              </a:ext>
            </a:extLst>
          </p:cNvPr>
          <p:cNvSpPr txBox="1"/>
          <p:nvPr/>
        </p:nvSpPr>
        <p:spPr>
          <a:xfrm>
            <a:off x="412594" y="367990"/>
            <a:ext cx="11441151" cy="1200329"/>
          </a:xfrm>
          <a:prstGeom prst="rect">
            <a:avLst/>
          </a:prstGeom>
          <a:noFill/>
        </p:spPr>
        <p:txBody>
          <a:bodyPr wrap="square">
            <a:spAutoFit/>
          </a:bodyPr>
          <a:lstStyle/>
          <a:p>
            <a:r>
              <a:rPr lang="de-DE" sz="1800" b="0" i="1" u="none" strike="noStrike" baseline="0" dirty="0">
                <a:solidFill>
                  <a:srgbClr val="FF0000"/>
                </a:solidFill>
                <a:latin typeface="Calibri" panose="020F0502020204030204" pitchFamily="34" charset="0"/>
              </a:rPr>
              <a:t>Vor- &amp; Nachteile </a:t>
            </a:r>
            <a:endParaRPr lang="de-DE" sz="1800" b="0" i="0" u="none" strike="noStrike" baseline="0" dirty="0">
              <a:solidFill>
                <a:srgbClr val="FF0000"/>
              </a:solidFill>
              <a:latin typeface="Calibri" panose="020F0502020204030204" pitchFamily="34" charset="0"/>
            </a:endParaRPr>
          </a:p>
          <a:p>
            <a:r>
              <a:rPr lang="de-DE" sz="1800" b="0" i="0" u="none" strike="noStrike" baseline="0" dirty="0">
                <a:solidFill>
                  <a:srgbClr val="000000"/>
                </a:solidFill>
                <a:latin typeface="Calibri" panose="020F0502020204030204" pitchFamily="34" charset="0"/>
              </a:rPr>
              <a:t>Umgehung des First-pass-Effekts, Art &amp; Intensität der Wirkung nicht so gut steuerbar </a:t>
            </a:r>
          </a:p>
          <a:p>
            <a:r>
              <a:rPr lang="de-DE" sz="1800" b="0" i="1" u="none" strike="noStrike" baseline="0" dirty="0">
                <a:solidFill>
                  <a:srgbClr val="FF0000"/>
                </a:solidFill>
                <a:latin typeface="Calibri" panose="020F0502020204030204" pitchFamily="34" charset="0"/>
              </a:rPr>
              <a:t>Allgemeines </a:t>
            </a:r>
            <a:endParaRPr lang="de-DE" sz="1800" b="0" i="0" u="none" strike="noStrike" baseline="0" dirty="0">
              <a:solidFill>
                <a:srgbClr val="FF0000"/>
              </a:solidFill>
              <a:latin typeface="Calibri" panose="020F0502020204030204" pitchFamily="34" charset="0"/>
            </a:endParaRPr>
          </a:p>
          <a:p>
            <a:r>
              <a:rPr lang="de-DE" sz="1800" b="0" i="0" u="none" strike="noStrike" baseline="0" dirty="0">
                <a:solidFill>
                  <a:srgbClr val="000000"/>
                </a:solidFill>
                <a:latin typeface="Calibri" panose="020F0502020204030204" pitchFamily="34" charset="0"/>
              </a:rPr>
              <a:t>Zäpfchen (Suppositorien) (1 bis 3 Gramm), Rektalkapseln, Klysmen (Klistiere, Einläufe </a:t>
            </a:r>
            <a:endParaRPr lang="de-DE" dirty="0"/>
          </a:p>
        </p:txBody>
      </p:sp>
      <p:pic>
        <p:nvPicPr>
          <p:cNvPr id="7170" name="Picture 2" descr="Klistier &amp; Zäpfchen: Unbeliebte Helfer bei Verstopfung? | APOTHEKE ADHOC">
            <a:extLst>
              <a:ext uri="{FF2B5EF4-FFF2-40B4-BE49-F238E27FC236}">
                <a16:creationId xmlns:a16="http://schemas.microsoft.com/office/drawing/2014/main" id="{9F7BC86C-4CE3-3647-B638-EA4D706344A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52098" y="2390195"/>
            <a:ext cx="2619375" cy="1743075"/>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Wie benutze ich ein Klistier? | Apotheken Umschau">
            <a:extLst>
              <a:ext uri="{FF2B5EF4-FFF2-40B4-BE49-F238E27FC236}">
                <a16:creationId xmlns:a16="http://schemas.microsoft.com/office/drawing/2014/main" id="{8B039DD0-38F3-BBDA-9347-E4D17A9D32F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81525" y="2671763"/>
            <a:ext cx="3028950" cy="1514475"/>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So funktioniert der Einlauf bei Darmproblemen">
            <a:extLst>
              <a:ext uri="{FF2B5EF4-FFF2-40B4-BE49-F238E27FC236}">
                <a16:creationId xmlns:a16="http://schemas.microsoft.com/office/drawing/2014/main" id="{60E2CE1A-A260-679B-F8FF-6B2C8171CDA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25277" y="2500313"/>
            <a:ext cx="2714625" cy="1685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4911121"/>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A0E622CA-1C36-D3EB-05D9-93182A337F46}"/>
              </a:ext>
            </a:extLst>
          </p:cNvPr>
          <p:cNvSpPr txBox="1"/>
          <p:nvPr/>
        </p:nvSpPr>
        <p:spPr>
          <a:xfrm>
            <a:off x="301083" y="245327"/>
            <a:ext cx="11653024" cy="4339650"/>
          </a:xfrm>
          <a:prstGeom prst="rect">
            <a:avLst/>
          </a:prstGeom>
          <a:noFill/>
        </p:spPr>
        <p:txBody>
          <a:bodyPr wrap="square">
            <a:spAutoFit/>
          </a:bodyPr>
          <a:lstStyle/>
          <a:p>
            <a:r>
              <a:rPr lang="de-DE" sz="2400" b="0" i="0" u="none" strike="noStrike" baseline="0" dirty="0">
                <a:solidFill>
                  <a:srgbClr val="FF0000"/>
                </a:solidFill>
                <a:latin typeface="Calibri" panose="020F0502020204030204" pitchFamily="34" charset="0"/>
              </a:rPr>
              <a:t>22.7. Arzneimittel für die vaginale Anwendung </a:t>
            </a:r>
          </a:p>
          <a:p>
            <a:r>
              <a:rPr lang="de-DE" sz="1800" b="0" i="1" u="none" strike="noStrike" baseline="0" dirty="0">
                <a:solidFill>
                  <a:srgbClr val="FF0000"/>
                </a:solidFill>
                <a:latin typeface="Calibri" panose="020F0502020204030204" pitchFamily="34" charset="0"/>
              </a:rPr>
              <a:t>Anwendung finden </a:t>
            </a:r>
            <a:endParaRPr lang="de-DE" sz="1800" b="0" i="0" u="none" strike="noStrike" baseline="0" dirty="0">
              <a:solidFill>
                <a:srgbClr val="FF0000"/>
              </a:solidFill>
              <a:latin typeface="Calibri" panose="020F0502020204030204" pitchFamily="34" charset="0"/>
            </a:endParaRPr>
          </a:p>
          <a:p>
            <a:r>
              <a:rPr lang="de-DE" sz="1800" b="0" i="0" u="none" strike="noStrike" baseline="0" dirty="0">
                <a:solidFill>
                  <a:srgbClr val="000000"/>
                </a:solidFill>
                <a:latin typeface="Courier New" panose="02070309020205020404" pitchFamily="49" charset="0"/>
              </a:rPr>
              <a:t>o </a:t>
            </a:r>
            <a:r>
              <a:rPr lang="de-DE" sz="1800" b="0" i="0" u="none" strike="noStrike" baseline="0" dirty="0">
                <a:solidFill>
                  <a:srgbClr val="000000"/>
                </a:solidFill>
                <a:latin typeface="Calibri" panose="020F0502020204030204" pitchFamily="34" charset="0"/>
              </a:rPr>
              <a:t>Globuli, Ovula, Vaginalkapseln, - </a:t>
            </a:r>
            <a:r>
              <a:rPr lang="de-DE" sz="1800" b="0" i="0" u="none" strike="noStrike" baseline="0" dirty="0" err="1">
                <a:solidFill>
                  <a:srgbClr val="000000"/>
                </a:solidFill>
                <a:latin typeface="Calibri" panose="020F0502020204030204" pitchFamily="34" charset="0"/>
              </a:rPr>
              <a:t>zäpfchen</a:t>
            </a:r>
            <a:r>
              <a:rPr lang="de-DE" sz="1800" b="0" i="0" u="none" strike="noStrike" baseline="0" dirty="0">
                <a:solidFill>
                  <a:srgbClr val="000000"/>
                </a:solidFill>
                <a:latin typeface="Calibri" panose="020F0502020204030204" pitchFamily="34" charset="0"/>
              </a:rPr>
              <a:t>, Spülungen </a:t>
            </a:r>
          </a:p>
          <a:p>
            <a:endParaRPr lang="de-DE" sz="1800" b="0" i="0" u="none" strike="noStrike" baseline="0" dirty="0">
              <a:solidFill>
                <a:srgbClr val="000000"/>
              </a:solidFill>
              <a:latin typeface="Calibri" panose="020F0502020204030204" pitchFamily="34" charset="0"/>
            </a:endParaRPr>
          </a:p>
          <a:p>
            <a:r>
              <a:rPr lang="de-DE" sz="1800" b="0" i="1" u="none" strike="noStrike" baseline="0" dirty="0">
                <a:solidFill>
                  <a:srgbClr val="FF0000"/>
                </a:solidFill>
                <a:latin typeface="Calibri" panose="020F0502020204030204" pitchFamily="34" charset="0"/>
              </a:rPr>
              <a:t>Lagerhinweise </a:t>
            </a:r>
            <a:endParaRPr lang="de-DE" sz="1800" b="0" i="0" u="none" strike="noStrike" baseline="0" dirty="0">
              <a:solidFill>
                <a:srgbClr val="FF0000"/>
              </a:solidFill>
              <a:latin typeface="Calibri" panose="020F0502020204030204" pitchFamily="34" charset="0"/>
            </a:endParaRPr>
          </a:p>
          <a:p>
            <a:r>
              <a:rPr lang="de-DE" sz="1800" b="0" i="0" u="none" strike="noStrike" baseline="0" dirty="0">
                <a:solidFill>
                  <a:srgbClr val="000000"/>
                </a:solidFill>
                <a:latin typeface="Courier New" panose="02070309020205020404" pitchFamily="49" charset="0"/>
              </a:rPr>
              <a:t>o </a:t>
            </a:r>
            <a:r>
              <a:rPr lang="de-DE" sz="1800" b="0" i="0" u="none" strike="noStrike" baseline="0" dirty="0">
                <a:solidFill>
                  <a:srgbClr val="000000"/>
                </a:solidFill>
                <a:latin typeface="Calibri" panose="020F0502020204030204" pitchFamily="34" charset="0"/>
              </a:rPr>
              <a:t>Vor Feuchtigkeit &amp; Temperaturen über 25° C schützen </a:t>
            </a:r>
          </a:p>
          <a:p>
            <a:endParaRPr lang="de-DE" sz="1800" b="0" i="0" u="none" strike="noStrike" baseline="0" dirty="0">
              <a:solidFill>
                <a:srgbClr val="000000"/>
              </a:solidFill>
              <a:latin typeface="Calibri" panose="020F0502020204030204" pitchFamily="34" charset="0"/>
            </a:endParaRPr>
          </a:p>
          <a:p>
            <a:r>
              <a:rPr lang="de-DE" sz="1800" b="0" i="1" u="none" strike="noStrike" baseline="0" dirty="0">
                <a:solidFill>
                  <a:srgbClr val="FF0000"/>
                </a:solidFill>
                <a:latin typeface="Calibri" panose="020F0502020204030204" pitchFamily="34" charset="0"/>
              </a:rPr>
              <a:t>Anwendungshinweis </a:t>
            </a:r>
            <a:endParaRPr lang="de-DE" sz="1800" b="0" i="0" u="none" strike="noStrike" baseline="0" dirty="0">
              <a:solidFill>
                <a:srgbClr val="FF0000"/>
              </a:solidFill>
              <a:latin typeface="Calibri" panose="020F0502020204030204" pitchFamily="34" charset="0"/>
            </a:endParaRPr>
          </a:p>
          <a:p>
            <a:r>
              <a:rPr lang="de-DE" sz="1800" b="0" i="0" u="none" strike="noStrike" baseline="0" dirty="0">
                <a:solidFill>
                  <a:srgbClr val="000000"/>
                </a:solidFill>
                <a:latin typeface="Courier New" panose="02070309020205020404" pitchFamily="49" charset="0"/>
              </a:rPr>
              <a:t>o Zum besseren Einführen kurz vorher in Wasser eintauchen, </a:t>
            </a:r>
          </a:p>
          <a:p>
            <a:r>
              <a:rPr lang="de-DE" sz="1800" b="0" i="0" u="none" strike="noStrike" baseline="0" dirty="0">
                <a:solidFill>
                  <a:srgbClr val="000000"/>
                </a:solidFill>
                <a:latin typeface="Courier New" panose="02070309020205020404" pitchFamily="49" charset="0"/>
              </a:rPr>
              <a:t>o Applikation: abends </a:t>
            </a:r>
          </a:p>
          <a:p>
            <a:r>
              <a:rPr lang="de-DE" sz="1800" b="0" i="0" u="none" strike="noStrike" baseline="0" dirty="0">
                <a:solidFill>
                  <a:srgbClr val="000000"/>
                </a:solidFill>
                <a:latin typeface="Courier New" panose="02070309020205020404" pitchFamily="49" charset="0"/>
              </a:rPr>
              <a:t>o Keine Verwendung eines Applikators während der </a:t>
            </a:r>
          </a:p>
          <a:p>
            <a:r>
              <a:rPr lang="de-DE" sz="1800" b="0" i="0" u="none" strike="noStrike" baseline="0" dirty="0">
                <a:solidFill>
                  <a:srgbClr val="000000"/>
                </a:solidFill>
                <a:latin typeface="Courier New" panose="02070309020205020404" pitchFamily="49" charset="0"/>
              </a:rPr>
              <a:t>Schwangerschaft </a:t>
            </a:r>
          </a:p>
          <a:p>
            <a:pPr algn="l"/>
            <a:endParaRPr lang="de-DE" sz="1800" b="0" i="0" u="none" strike="noStrike" baseline="0" dirty="0">
              <a:solidFill>
                <a:srgbClr val="000000"/>
              </a:solidFill>
              <a:latin typeface="Calibri" panose="020F0502020204030204" pitchFamily="34" charset="0"/>
            </a:endParaRPr>
          </a:p>
          <a:p>
            <a:r>
              <a:rPr lang="de-DE" sz="1800" b="0" i="1" u="none" strike="noStrike" baseline="0" dirty="0" err="1">
                <a:solidFill>
                  <a:srgbClr val="000000"/>
                </a:solidFill>
                <a:latin typeface="Calibri" panose="020F0502020204030204" pitchFamily="34" charset="0"/>
              </a:rPr>
              <a:t>NuvaRing</a:t>
            </a:r>
            <a:r>
              <a:rPr lang="de-DE" sz="1800" b="0" i="1" u="none" strike="noStrike" baseline="0" dirty="0">
                <a:solidFill>
                  <a:srgbClr val="000000"/>
                </a:solidFill>
                <a:latin typeface="Calibri" panose="020F0502020204030204" pitchFamily="34" charset="0"/>
              </a:rPr>
              <a:t>® (Schwangerschaftsverhütung </a:t>
            </a:r>
            <a:endParaRPr lang="de-DE" sz="1800" b="0" i="0" u="none" strike="noStrike" baseline="0" dirty="0">
              <a:solidFill>
                <a:srgbClr val="000000"/>
              </a:solidFill>
              <a:latin typeface="Calibri" panose="020F0502020204030204" pitchFamily="34" charset="0"/>
            </a:endParaRPr>
          </a:p>
          <a:p>
            <a:endParaRPr lang="de-DE" sz="1800" b="0" i="0" u="none" strike="noStrike" baseline="0" dirty="0">
              <a:solidFill>
                <a:srgbClr val="000000"/>
              </a:solidFill>
              <a:latin typeface="Courier New" panose="02070309020205020404" pitchFamily="49" charset="0"/>
            </a:endParaRPr>
          </a:p>
        </p:txBody>
      </p:sp>
      <p:pic>
        <p:nvPicPr>
          <p:cNvPr id="5" name="Grafik 4">
            <a:extLst>
              <a:ext uri="{FF2B5EF4-FFF2-40B4-BE49-F238E27FC236}">
                <a16:creationId xmlns:a16="http://schemas.microsoft.com/office/drawing/2014/main" id="{AD00752F-8B21-5119-763C-14465BAE65FA}"/>
              </a:ext>
            </a:extLst>
          </p:cNvPr>
          <p:cNvPicPr>
            <a:picLocks noChangeAspect="1"/>
          </p:cNvPicPr>
          <p:nvPr/>
        </p:nvPicPr>
        <p:blipFill>
          <a:blip r:embed="rId2"/>
          <a:stretch>
            <a:fillRect/>
          </a:stretch>
        </p:blipFill>
        <p:spPr>
          <a:xfrm>
            <a:off x="8145294" y="1174887"/>
            <a:ext cx="4046706" cy="3910519"/>
          </a:xfrm>
          <a:prstGeom prst="rect">
            <a:avLst/>
          </a:prstGeom>
        </p:spPr>
      </p:pic>
    </p:spTree>
    <p:extLst>
      <p:ext uri="{BB962C8B-B14F-4D97-AF65-F5344CB8AC3E}">
        <p14:creationId xmlns:p14="http://schemas.microsoft.com/office/powerpoint/2010/main" val="36768058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nlinemedien 1" title="Pharmakodynamik | Medikamentenlehre | Pflege Kanal">
            <a:hlinkClick r:id="" action="ppaction://media"/>
            <a:extLst>
              <a:ext uri="{FF2B5EF4-FFF2-40B4-BE49-F238E27FC236}">
                <a16:creationId xmlns:a16="http://schemas.microsoft.com/office/drawing/2014/main" id="{BA586A83-64F9-C706-A327-E0081EBB454D}"/>
              </a:ext>
            </a:extLst>
          </p:cNvPr>
          <p:cNvPicPr>
            <a:picLocks noRot="1" noChangeAspect="1"/>
          </p:cNvPicPr>
          <p:nvPr>
            <a:videoFile r:link="rId1"/>
          </p:nvPr>
        </p:nvPicPr>
        <p:blipFill>
          <a:blip r:embed="rId3"/>
          <a:stretch>
            <a:fillRect/>
          </a:stretch>
        </p:blipFill>
        <p:spPr>
          <a:xfrm>
            <a:off x="4302125" y="2987675"/>
            <a:ext cx="2540000" cy="1435100"/>
          </a:xfrm>
          <a:prstGeom prst="rect">
            <a:avLst/>
          </a:prstGeom>
        </p:spPr>
      </p:pic>
    </p:spTree>
    <p:extLst>
      <p:ext uri="{BB962C8B-B14F-4D97-AF65-F5344CB8AC3E}">
        <p14:creationId xmlns:p14="http://schemas.microsoft.com/office/powerpoint/2010/main" val="1053709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6A65EC9D-D48D-F1A8-A629-213F3307103A}"/>
              </a:ext>
            </a:extLst>
          </p:cNvPr>
          <p:cNvSpPr txBox="1"/>
          <p:nvPr/>
        </p:nvSpPr>
        <p:spPr>
          <a:xfrm>
            <a:off x="0" y="282388"/>
            <a:ext cx="11772900" cy="3724096"/>
          </a:xfrm>
          <a:prstGeom prst="rect">
            <a:avLst/>
          </a:prstGeom>
          <a:noFill/>
        </p:spPr>
        <p:txBody>
          <a:bodyPr wrap="square">
            <a:spAutoFit/>
          </a:bodyPr>
          <a:lstStyle/>
          <a:p>
            <a:pPr algn="l"/>
            <a:endParaRPr lang="de-DE" sz="2000" b="0" i="0" u="none" strike="noStrike" baseline="0" dirty="0">
              <a:solidFill>
                <a:srgbClr val="000000"/>
              </a:solidFill>
              <a:latin typeface="Calibri" panose="020F0502020204030204" pitchFamily="34" charset="0"/>
            </a:endParaRPr>
          </a:p>
          <a:p>
            <a:r>
              <a:rPr lang="de-DE" sz="1800" b="0" i="0" u="none" strike="noStrike" baseline="0" dirty="0">
                <a:solidFill>
                  <a:srgbClr val="FF0000"/>
                </a:solidFill>
                <a:latin typeface="Calibri" panose="020F0502020204030204" pitchFamily="34" charset="0"/>
              </a:rPr>
              <a:t>22.7.1. Korrekte Anwendung von vaginalen &amp; </a:t>
            </a:r>
            <a:r>
              <a:rPr lang="de-DE" sz="1800" b="0" i="0" u="none" strike="noStrike" baseline="0" dirty="0" err="1">
                <a:solidFill>
                  <a:srgbClr val="FF0000"/>
                </a:solidFill>
                <a:latin typeface="Calibri" panose="020F0502020204030204" pitchFamily="34" charset="0"/>
              </a:rPr>
              <a:t>rectalen</a:t>
            </a:r>
            <a:r>
              <a:rPr lang="de-DE" sz="1800" b="0" i="0" u="none" strike="noStrike" baseline="0" dirty="0">
                <a:solidFill>
                  <a:srgbClr val="FF0000"/>
                </a:solidFill>
                <a:latin typeface="Calibri" panose="020F0502020204030204" pitchFamily="34" charset="0"/>
              </a:rPr>
              <a:t> Arzneimitteln </a:t>
            </a:r>
          </a:p>
          <a:p>
            <a:r>
              <a:rPr lang="de-DE" sz="1800" b="0" i="0" u="none" strike="noStrike" baseline="0" dirty="0">
                <a:solidFill>
                  <a:srgbClr val="000000"/>
                </a:solidFill>
                <a:latin typeface="Courier New" panose="02070309020205020404" pitchFamily="49" charset="0"/>
              </a:rPr>
              <a:t>Gegossene Zäpfchen in Kunststoffformen </a:t>
            </a:r>
          </a:p>
          <a:p>
            <a:r>
              <a:rPr lang="de-DE" sz="1800" b="0" i="0" u="none" strike="noStrike" baseline="0" dirty="0">
                <a:solidFill>
                  <a:srgbClr val="000000"/>
                </a:solidFill>
                <a:latin typeface="Courier New" panose="02070309020205020404" pitchFamily="49" charset="0"/>
              </a:rPr>
              <a:t>Öffnen der Folien nicht einfach, aufschneiden </a:t>
            </a:r>
          </a:p>
          <a:p>
            <a:r>
              <a:rPr lang="de-DE" sz="1800" b="0" i="0" u="none" strike="noStrike" baseline="0" dirty="0">
                <a:solidFill>
                  <a:srgbClr val="000000"/>
                </a:solidFill>
                <a:latin typeface="Courier New" panose="02070309020205020404" pitchFamily="49" charset="0"/>
              </a:rPr>
              <a:t>Halbieren erlaubt? </a:t>
            </a:r>
          </a:p>
          <a:p>
            <a:r>
              <a:rPr lang="de-DE" sz="1800" b="0" i="0" u="none" strike="noStrike" baseline="0" dirty="0">
                <a:solidFill>
                  <a:srgbClr val="000000"/>
                </a:solidFill>
                <a:latin typeface="Courier New" panose="02070309020205020404" pitchFamily="49" charset="0"/>
              </a:rPr>
              <a:t>Einführrichtung? </a:t>
            </a:r>
          </a:p>
          <a:p>
            <a:r>
              <a:rPr lang="de-DE" sz="1800" b="0" i="0" u="none" strike="noStrike" baseline="0" dirty="0">
                <a:solidFill>
                  <a:srgbClr val="000000"/>
                </a:solidFill>
                <a:latin typeface="Calibri" panose="020F0502020204030204" pitchFamily="34" charset="0"/>
              </a:rPr>
              <a:t>Klistiere auf Raumtemperatur erwärmen </a:t>
            </a:r>
          </a:p>
          <a:p>
            <a:r>
              <a:rPr lang="de-DE" sz="1800" b="0" i="0" u="none" strike="noStrike" baseline="0" dirty="0">
                <a:solidFill>
                  <a:srgbClr val="000000"/>
                </a:solidFill>
                <a:latin typeface="Courier New" panose="02070309020205020404" pitchFamily="49" charset="0"/>
              </a:rPr>
              <a:t>Nach Verabreichung mit zusammengedrücktem Füllkörper wieder herausziehen </a:t>
            </a:r>
          </a:p>
          <a:p>
            <a:r>
              <a:rPr lang="de-DE" sz="1800" b="0" i="0" u="none" strike="noStrike" baseline="0" dirty="0">
                <a:solidFill>
                  <a:srgbClr val="000000"/>
                </a:solidFill>
                <a:latin typeface="Courier New" panose="02070309020205020404" pitchFamily="49" charset="0"/>
              </a:rPr>
              <a:t>Vor Temperaturen über 25 Grad C schützen </a:t>
            </a:r>
          </a:p>
          <a:p>
            <a:r>
              <a:rPr lang="de-DE" sz="1800" b="0" i="0" u="none" strike="noStrike" baseline="0" dirty="0">
                <a:solidFill>
                  <a:srgbClr val="000000"/>
                </a:solidFill>
                <a:latin typeface="Courier New" panose="02070309020205020404" pitchFamily="49" charset="0"/>
              </a:rPr>
              <a:t>Intimbereich, vor Verabreichung von Suppositorien </a:t>
            </a:r>
            <a:r>
              <a:rPr lang="de-DE" sz="1800" b="0" i="0" u="none" strike="noStrike" baseline="0" dirty="0">
                <a:solidFill>
                  <a:srgbClr val="000000"/>
                </a:solidFill>
                <a:latin typeface="Calibri" panose="020F0502020204030204" pitchFamily="34" charset="0"/>
              </a:rPr>
              <a:t>(=Zäpfchen) oder Klistieren Toilettengang anbieten </a:t>
            </a:r>
          </a:p>
          <a:p>
            <a:r>
              <a:rPr lang="de-DE" sz="1800" b="0" i="0" u="none" strike="noStrike" baseline="0" dirty="0">
                <a:solidFill>
                  <a:srgbClr val="000000"/>
                </a:solidFill>
                <a:latin typeface="Calibri" panose="020F0502020204030204" pitchFamily="34" charset="0"/>
              </a:rPr>
              <a:t>Fingerling, Handschuh, Applikator, Schürze </a:t>
            </a:r>
          </a:p>
          <a:p>
            <a:r>
              <a:rPr lang="de-DE" sz="1800" b="0" i="0" u="none" strike="noStrike" baseline="0" dirty="0">
                <a:solidFill>
                  <a:srgbClr val="FF0000"/>
                </a:solidFill>
                <a:latin typeface="Calibri" panose="020F0502020204030204" pitchFamily="34" charset="0"/>
              </a:rPr>
              <a:t>Merke</a:t>
            </a:r>
            <a:r>
              <a:rPr lang="de-DE" sz="1800" b="0" i="0" u="none" strike="noStrike" baseline="0" dirty="0">
                <a:solidFill>
                  <a:srgbClr val="000000"/>
                </a:solidFill>
                <a:latin typeface="Calibri" panose="020F0502020204030204" pitchFamily="34" charset="0"/>
              </a:rPr>
              <a:t>: </a:t>
            </a:r>
            <a:r>
              <a:rPr lang="de-DE" sz="1800" b="0" i="0" u="none" strike="noStrike" baseline="0" dirty="0" err="1">
                <a:solidFill>
                  <a:srgbClr val="000000"/>
                </a:solidFill>
                <a:latin typeface="Calibri" panose="020F0502020204030204" pitchFamily="34" charset="0"/>
              </a:rPr>
              <a:t>HeimhelferInnen</a:t>
            </a:r>
            <a:r>
              <a:rPr lang="de-DE" sz="1800" b="0" i="0" u="none" strike="noStrike" baseline="0" dirty="0">
                <a:solidFill>
                  <a:srgbClr val="000000"/>
                </a:solidFill>
                <a:latin typeface="Calibri" panose="020F0502020204030204" pitchFamily="34" charset="0"/>
              </a:rPr>
              <a:t> </a:t>
            </a:r>
          </a:p>
          <a:p>
            <a:r>
              <a:rPr lang="de-DE" sz="1800" b="0" i="0" u="none" strike="noStrike" baseline="0" dirty="0">
                <a:solidFill>
                  <a:srgbClr val="000000"/>
                </a:solidFill>
                <a:latin typeface="Calibri" panose="020F0502020204030204" pitchFamily="34" charset="0"/>
              </a:rPr>
              <a:t>dürfen weder Suppositorien noch Klistiere oder Einläufe verabreichen </a:t>
            </a:r>
            <a:endParaRPr lang="de-DE" dirty="0"/>
          </a:p>
        </p:txBody>
      </p:sp>
      <p:pic>
        <p:nvPicPr>
          <p:cNvPr id="5" name="Grafik 4">
            <a:extLst>
              <a:ext uri="{FF2B5EF4-FFF2-40B4-BE49-F238E27FC236}">
                <a16:creationId xmlns:a16="http://schemas.microsoft.com/office/drawing/2014/main" id="{DABA5D92-13CB-1200-D9DD-C80343717367}"/>
              </a:ext>
            </a:extLst>
          </p:cNvPr>
          <p:cNvPicPr>
            <a:picLocks noChangeAspect="1"/>
          </p:cNvPicPr>
          <p:nvPr/>
        </p:nvPicPr>
        <p:blipFill>
          <a:blip r:embed="rId2"/>
          <a:stretch>
            <a:fillRect/>
          </a:stretch>
        </p:blipFill>
        <p:spPr>
          <a:xfrm>
            <a:off x="7036178" y="3219569"/>
            <a:ext cx="4474723" cy="3356043"/>
          </a:xfrm>
          <a:prstGeom prst="rect">
            <a:avLst/>
          </a:prstGeom>
        </p:spPr>
      </p:pic>
    </p:spTree>
    <p:extLst>
      <p:ext uri="{BB962C8B-B14F-4D97-AF65-F5344CB8AC3E}">
        <p14:creationId xmlns:p14="http://schemas.microsoft.com/office/powerpoint/2010/main" val="1370097586"/>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FE1FD5F5-A21C-C977-6D59-0EA031DE64D0}"/>
              </a:ext>
            </a:extLst>
          </p:cNvPr>
          <p:cNvSpPr txBox="1"/>
          <p:nvPr/>
        </p:nvSpPr>
        <p:spPr>
          <a:xfrm>
            <a:off x="144966" y="379141"/>
            <a:ext cx="11675327" cy="738664"/>
          </a:xfrm>
          <a:prstGeom prst="rect">
            <a:avLst/>
          </a:prstGeom>
          <a:noFill/>
        </p:spPr>
        <p:txBody>
          <a:bodyPr wrap="square">
            <a:spAutoFit/>
          </a:bodyPr>
          <a:lstStyle/>
          <a:p>
            <a:r>
              <a:rPr lang="de-DE" sz="2400" b="0" i="0" u="none" strike="noStrike" baseline="0" dirty="0">
                <a:solidFill>
                  <a:srgbClr val="FF0000"/>
                </a:solidFill>
                <a:latin typeface="Calibri" panose="020F0502020204030204" pitchFamily="34" charset="0"/>
              </a:rPr>
              <a:t>Parenterale Verabreichung von Arzneimitteln </a:t>
            </a:r>
          </a:p>
          <a:p>
            <a:r>
              <a:rPr lang="de-DE" sz="1800" b="0" i="0" u="none" strike="noStrike" baseline="0" dirty="0">
                <a:solidFill>
                  <a:srgbClr val="000000"/>
                </a:solidFill>
                <a:latin typeface="Calibri" panose="020F0502020204030204" pitchFamily="34" charset="0"/>
              </a:rPr>
              <a:t>Bei der parenteralen Verabreichung von Arzneimitteln wird der Darm als Ort der Medikamentenresorption umgangen </a:t>
            </a:r>
            <a:endParaRPr lang="de-DE" dirty="0"/>
          </a:p>
        </p:txBody>
      </p:sp>
      <p:sp>
        <p:nvSpPr>
          <p:cNvPr id="5" name="Textfeld 4">
            <a:extLst>
              <a:ext uri="{FF2B5EF4-FFF2-40B4-BE49-F238E27FC236}">
                <a16:creationId xmlns:a16="http://schemas.microsoft.com/office/drawing/2014/main" id="{022816EC-E86C-BAD6-3E7F-F35FAD2E771F}"/>
              </a:ext>
            </a:extLst>
          </p:cNvPr>
          <p:cNvSpPr txBox="1"/>
          <p:nvPr/>
        </p:nvSpPr>
        <p:spPr>
          <a:xfrm>
            <a:off x="356839" y="1572322"/>
            <a:ext cx="8784372" cy="646331"/>
          </a:xfrm>
          <a:prstGeom prst="rect">
            <a:avLst/>
          </a:prstGeom>
          <a:noFill/>
        </p:spPr>
        <p:txBody>
          <a:bodyPr wrap="square">
            <a:spAutoFit/>
          </a:bodyPr>
          <a:lstStyle/>
          <a:p>
            <a:r>
              <a:rPr lang="de-DE" sz="1800" b="0" i="0" u="none" strike="noStrike" baseline="0" dirty="0">
                <a:solidFill>
                  <a:srgbClr val="FF0000"/>
                </a:solidFill>
                <a:latin typeface="Calibri" panose="020F0502020204030204" pitchFamily="34" charset="0"/>
              </a:rPr>
              <a:t>Resorption: </a:t>
            </a:r>
            <a:r>
              <a:rPr lang="de-DE" sz="1800" b="0" i="0" u="none" strike="noStrike" baseline="0" dirty="0">
                <a:solidFill>
                  <a:srgbClr val="000000"/>
                </a:solidFill>
                <a:latin typeface="Calibri" panose="020F0502020204030204" pitchFamily="34" charset="0"/>
              </a:rPr>
              <a:t>Stoffaufnahme in biologischen Systemen.  Aufnahme von Stoffen aus dem Nahrungsbrei im Darm während der Verdauung</a:t>
            </a:r>
            <a:endParaRPr lang="de-DE" dirty="0"/>
          </a:p>
        </p:txBody>
      </p:sp>
      <p:sp>
        <p:nvSpPr>
          <p:cNvPr id="7" name="Textfeld 6">
            <a:extLst>
              <a:ext uri="{FF2B5EF4-FFF2-40B4-BE49-F238E27FC236}">
                <a16:creationId xmlns:a16="http://schemas.microsoft.com/office/drawing/2014/main" id="{B9F417F2-4918-9CD4-7977-23B0EA974958}"/>
              </a:ext>
            </a:extLst>
          </p:cNvPr>
          <p:cNvSpPr txBox="1"/>
          <p:nvPr/>
        </p:nvSpPr>
        <p:spPr>
          <a:xfrm>
            <a:off x="356838" y="2673169"/>
            <a:ext cx="11385396" cy="923330"/>
          </a:xfrm>
          <a:prstGeom prst="rect">
            <a:avLst/>
          </a:prstGeom>
          <a:noFill/>
        </p:spPr>
        <p:txBody>
          <a:bodyPr wrap="square">
            <a:spAutoFit/>
          </a:bodyPr>
          <a:lstStyle/>
          <a:p>
            <a:r>
              <a:rPr lang="de-DE" sz="1800" b="0" i="0" u="none" strike="noStrike" baseline="0" dirty="0">
                <a:solidFill>
                  <a:srgbClr val="FF0000"/>
                </a:solidFill>
                <a:latin typeface="Calibri" panose="020F0502020204030204" pitchFamily="34" charset="0"/>
              </a:rPr>
              <a:t>Warum &amp; in welchen Fällen wird der Darm als Resorptionsort umgangen</a:t>
            </a:r>
            <a:r>
              <a:rPr lang="de-DE" sz="1800" b="0" i="0" u="none" strike="noStrike" baseline="0" dirty="0">
                <a:solidFill>
                  <a:srgbClr val="000000"/>
                </a:solidFill>
                <a:latin typeface="Calibri" panose="020F0502020204030204" pitchFamily="34" charset="0"/>
              </a:rPr>
              <a:t>? </a:t>
            </a:r>
          </a:p>
          <a:p>
            <a:r>
              <a:rPr lang="de-DE" sz="1800" b="0" i="0" u="none" strike="noStrike" baseline="0" dirty="0">
                <a:solidFill>
                  <a:srgbClr val="000000"/>
                </a:solidFill>
                <a:latin typeface="Courier New" panose="02070309020205020404" pitchFamily="49" charset="0"/>
              </a:rPr>
              <a:t>o Z. B. wenn die Darmresorption gestört ist </a:t>
            </a:r>
          </a:p>
          <a:p>
            <a:r>
              <a:rPr lang="de-DE" sz="1800" b="0" i="0" u="none" strike="noStrike" baseline="0" dirty="0">
                <a:solidFill>
                  <a:srgbClr val="000000"/>
                </a:solidFill>
                <a:latin typeface="Courier New" panose="02070309020205020404" pitchFamily="49" charset="0"/>
              </a:rPr>
              <a:t>o Das Arzneimittel für den Darm nicht geeignet ist oder </a:t>
            </a:r>
            <a:r>
              <a:rPr lang="de-DE" sz="1800" b="0" i="0" u="none" strike="noStrike" baseline="0" dirty="0">
                <a:solidFill>
                  <a:srgbClr val="000000"/>
                </a:solidFill>
                <a:latin typeface="Calibri" panose="020F0502020204030204" pitchFamily="34" charset="0"/>
              </a:rPr>
              <a:t>Die KlientInnen bewusstlos sind </a:t>
            </a:r>
          </a:p>
        </p:txBody>
      </p:sp>
      <p:pic>
        <p:nvPicPr>
          <p:cNvPr id="8194" name="Picture 2" descr="Bauchschmerzen sind ein häufiges Symptom, wenn der Darm chronisch entzündet ist.">
            <a:extLst>
              <a:ext uri="{FF2B5EF4-FFF2-40B4-BE49-F238E27FC236}">
                <a16:creationId xmlns:a16="http://schemas.microsoft.com/office/drawing/2014/main" id="{3D2AD910-9A5D-9DE7-68A3-FBD807A5325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13394" y="3832698"/>
            <a:ext cx="4521355" cy="2544290"/>
          </a:xfrm>
          <a:prstGeom prst="rect">
            <a:avLst/>
          </a:prstGeom>
          <a:noFill/>
          <a:extLst>
            <a:ext uri="{909E8E84-426E-40DD-AFC4-6F175D3DCCD1}">
              <a14:hiddenFill xmlns:a14="http://schemas.microsoft.com/office/drawing/2010/main">
                <a:solidFill>
                  <a:srgbClr val="FFFFFF"/>
                </a:solidFill>
              </a14:hiddenFill>
            </a:ext>
          </a:extLst>
        </p:spPr>
      </p:pic>
      <p:sp>
        <p:nvSpPr>
          <p:cNvPr id="9" name="Textfeld 8">
            <a:extLst>
              <a:ext uri="{FF2B5EF4-FFF2-40B4-BE49-F238E27FC236}">
                <a16:creationId xmlns:a16="http://schemas.microsoft.com/office/drawing/2014/main" id="{F050AB06-E636-2825-4E7A-313C60894234}"/>
              </a:ext>
            </a:extLst>
          </p:cNvPr>
          <p:cNvSpPr txBox="1"/>
          <p:nvPr/>
        </p:nvSpPr>
        <p:spPr>
          <a:xfrm rot="10800000" flipV="1">
            <a:off x="713677" y="3752166"/>
            <a:ext cx="5820937" cy="646331"/>
          </a:xfrm>
          <a:prstGeom prst="rect">
            <a:avLst/>
          </a:prstGeom>
          <a:noFill/>
        </p:spPr>
        <p:txBody>
          <a:bodyPr wrap="square">
            <a:spAutoFit/>
          </a:bodyPr>
          <a:lstStyle/>
          <a:p>
            <a:r>
              <a:rPr lang="de-DE" sz="1800" b="0" i="0" u="none" strike="noStrike" baseline="0" dirty="0">
                <a:solidFill>
                  <a:srgbClr val="000000"/>
                </a:solidFill>
                <a:latin typeface="Calibri" panose="020F0502020204030204" pitchFamily="34" charset="0"/>
              </a:rPr>
              <a:t>In diesen Fällen werden z.B. Injektionen oder Infusionen verabreicht </a:t>
            </a:r>
            <a:endParaRPr lang="de-DE" dirty="0"/>
          </a:p>
        </p:txBody>
      </p:sp>
    </p:spTree>
    <p:extLst>
      <p:ext uri="{BB962C8B-B14F-4D97-AF65-F5344CB8AC3E}">
        <p14:creationId xmlns:p14="http://schemas.microsoft.com/office/powerpoint/2010/main" val="3059554937"/>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le 2">
            <a:extLst>
              <a:ext uri="{FF2B5EF4-FFF2-40B4-BE49-F238E27FC236}">
                <a16:creationId xmlns:a16="http://schemas.microsoft.com/office/drawing/2014/main" id="{8498A878-0B6B-AAF8-4C93-EA573F241736}"/>
              </a:ext>
            </a:extLst>
          </p:cNvPr>
          <p:cNvGraphicFramePr>
            <a:graphicFrameLocks noGrp="1"/>
          </p:cNvGraphicFramePr>
          <p:nvPr>
            <p:extLst>
              <p:ext uri="{D42A27DB-BD31-4B8C-83A1-F6EECF244321}">
                <p14:modId xmlns:p14="http://schemas.microsoft.com/office/powerpoint/2010/main" val="3187396371"/>
              </p:ext>
            </p:extLst>
          </p:nvPr>
        </p:nvGraphicFramePr>
        <p:xfrm>
          <a:off x="2032000" y="719666"/>
          <a:ext cx="8128000" cy="457708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2314690013"/>
                    </a:ext>
                  </a:extLst>
                </a:gridCol>
                <a:gridCol w="4064000">
                  <a:extLst>
                    <a:ext uri="{9D8B030D-6E8A-4147-A177-3AD203B41FA5}">
                      <a16:colId xmlns:a16="http://schemas.microsoft.com/office/drawing/2014/main" val="3811652985"/>
                    </a:ext>
                  </a:extLst>
                </a:gridCol>
              </a:tblGrid>
              <a:tr h="370840">
                <a:tc>
                  <a:txBody>
                    <a:bodyPr/>
                    <a:lstStyle/>
                    <a:p>
                      <a:r>
                        <a:rPr lang="de-DE" dirty="0"/>
                        <a:t>Vorteile</a:t>
                      </a:r>
                    </a:p>
                  </a:txBody>
                  <a:tcPr/>
                </a:tc>
                <a:tc>
                  <a:txBody>
                    <a:bodyPr/>
                    <a:lstStyle/>
                    <a:p>
                      <a:r>
                        <a:rPr lang="de-DE" dirty="0"/>
                        <a:t>Nachteile</a:t>
                      </a:r>
                    </a:p>
                  </a:txBody>
                  <a:tcPr/>
                </a:tc>
                <a:extLst>
                  <a:ext uri="{0D108BD9-81ED-4DB2-BD59-A6C34878D82A}">
                    <a16:rowId xmlns:a16="http://schemas.microsoft.com/office/drawing/2014/main" val="1797642179"/>
                  </a:ext>
                </a:extLst>
              </a:tr>
              <a:tr h="370840">
                <a:tc>
                  <a:txBody>
                    <a:bodyPr/>
                    <a:lstStyle/>
                    <a:p>
                      <a:endParaRPr lang="de-DE" sz="1800" b="0" i="0" u="none" strike="noStrike" kern="1200" baseline="0" dirty="0">
                        <a:solidFill>
                          <a:schemeClr val="dk1"/>
                        </a:solidFill>
                        <a:latin typeface="+mn-lt"/>
                        <a:ea typeface="+mn-ea"/>
                        <a:cs typeface="+mn-cs"/>
                      </a:endParaRPr>
                    </a:p>
                    <a:p>
                      <a:r>
                        <a:rPr lang="de-DE" sz="1800" b="0" i="0" u="none" strike="noStrike" kern="1200" baseline="0" dirty="0">
                          <a:solidFill>
                            <a:schemeClr val="dk1"/>
                          </a:solidFill>
                          <a:latin typeface="+mn-lt"/>
                          <a:ea typeface="+mn-ea"/>
                          <a:cs typeface="+mn-cs"/>
                        </a:rPr>
                        <a:t>Umgehung des Magen-Darm-Traktes</a:t>
                      </a:r>
                    </a:p>
                    <a:p>
                      <a:endParaRPr lang="de-DE" dirty="0"/>
                    </a:p>
                  </a:txBody>
                  <a:tcPr/>
                </a:tc>
                <a:tc>
                  <a:txBody>
                    <a:bodyPr/>
                    <a:lstStyle/>
                    <a:p>
                      <a:endParaRPr lang="de-DE" sz="1800" b="0" i="0" u="none" strike="noStrike" kern="1200" baseline="0" dirty="0">
                        <a:solidFill>
                          <a:schemeClr val="dk1"/>
                        </a:solidFill>
                        <a:latin typeface="+mn-lt"/>
                        <a:ea typeface="+mn-ea"/>
                        <a:cs typeface="+mn-cs"/>
                      </a:endParaRPr>
                    </a:p>
                    <a:p>
                      <a:r>
                        <a:rPr lang="de-DE" sz="1800" b="0" i="0" u="none" strike="noStrike" kern="1200" baseline="0" dirty="0">
                          <a:solidFill>
                            <a:schemeClr val="dk1"/>
                          </a:solidFill>
                          <a:latin typeface="+mn-lt"/>
                          <a:ea typeface="+mn-ea"/>
                          <a:cs typeface="+mn-cs"/>
                        </a:rPr>
                        <a:t>Höheres Allergierisiko 	</a:t>
                      </a:r>
                    </a:p>
                    <a:p>
                      <a:endParaRPr lang="de-DE" dirty="0"/>
                    </a:p>
                  </a:txBody>
                  <a:tcPr/>
                </a:tc>
                <a:extLst>
                  <a:ext uri="{0D108BD9-81ED-4DB2-BD59-A6C34878D82A}">
                    <a16:rowId xmlns:a16="http://schemas.microsoft.com/office/drawing/2014/main" val="819144000"/>
                  </a:ext>
                </a:extLst>
              </a:tr>
              <a:tr h="370840">
                <a:tc>
                  <a:txBody>
                    <a:bodyPr/>
                    <a:lstStyle/>
                    <a:p>
                      <a:endParaRPr lang="de-DE" sz="1800" b="0" i="0" u="none" strike="noStrike" kern="1200" baseline="0" dirty="0">
                        <a:solidFill>
                          <a:schemeClr val="dk1"/>
                        </a:solidFill>
                        <a:latin typeface="+mn-lt"/>
                        <a:ea typeface="+mn-ea"/>
                        <a:cs typeface="+mn-cs"/>
                      </a:endParaRPr>
                    </a:p>
                    <a:p>
                      <a:r>
                        <a:rPr lang="de-DE" sz="1800" b="0" i="0" u="none" strike="noStrike" kern="1200" baseline="0" dirty="0">
                          <a:solidFill>
                            <a:schemeClr val="dk1"/>
                          </a:solidFill>
                          <a:latin typeface="+mn-lt"/>
                          <a:ea typeface="+mn-ea"/>
                          <a:cs typeface="+mn-cs"/>
                        </a:rPr>
                        <a:t>Schnelle Resorption 	</a:t>
                      </a:r>
                    </a:p>
                    <a:p>
                      <a:endParaRPr lang="de-DE" dirty="0"/>
                    </a:p>
                  </a:txBody>
                  <a:tcPr/>
                </a:tc>
                <a:tc>
                  <a:txBody>
                    <a:bodyPr/>
                    <a:lstStyle/>
                    <a:p>
                      <a:endParaRPr lang="de-DE" sz="1800" b="0" i="0" u="none" strike="noStrike" kern="1200" baseline="0" dirty="0">
                        <a:solidFill>
                          <a:schemeClr val="dk1"/>
                        </a:solidFill>
                        <a:latin typeface="+mn-lt"/>
                        <a:ea typeface="+mn-ea"/>
                        <a:cs typeface="+mn-cs"/>
                      </a:endParaRPr>
                    </a:p>
                    <a:p>
                      <a:r>
                        <a:rPr lang="de-DE" sz="1800" b="0" i="0" u="none" strike="noStrike" kern="1200" baseline="0" dirty="0">
                          <a:solidFill>
                            <a:schemeClr val="dk1"/>
                          </a:solidFill>
                          <a:latin typeface="+mn-lt"/>
                          <a:ea typeface="+mn-ea"/>
                          <a:cs typeface="+mn-cs"/>
                        </a:rPr>
                        <a:t>Höheres Nebenwirkungsrisiko 	</a:t>
                      </a:r>
                    </a:p>
                    <a:p>
                      <a:endParaRPr lang="de-DE" dirty="0"/>
                    </a:p>
                  </a:txBody>
                  <a:tcPr/>
                </a:tc>
                <a:extLst>
                  <a:ext uri="{0D108BD9-81ED-4DB2-BD59-A6C34878D82A}">
                    <a16:rowId xmlns:a16="http://schemas.microsoft.com/office/drawing/2014/main" val="4002939710"/>
                  </a:ext>
                </a:extLst>
              </a:tr>
              <a:tr h="370840">
                <a:tc>
                  <a:txBody>
                    <a:bodyPr/>
                    <a:lstStyle/>
                    <a:p>
                      <a:endParaRPr lang="de-DE" sz="1800" b="0" i="0" u="none" strike="noStrike" kern="1200" baseline="0" dirty="0">
                        <a:solidFill>
                          <a:schemeClr val="dk1"/>
                        </a:solidFill>
                        <a:latin typeface="+mn-lt"/>
                        <a:ea typeface="+mn-ea"/>
                        <a:cs typeface="+mn-cs"/>
                      </a:endParaRPr>
                    </a:p>
                    <a:p>
                      <a:r>
                        <a:rPr lang="de-DE" sz="1800" b="0" i="0" u="none" strike="noStrike" kern="1200" baseline="0" dirty="0">
                          <a:solidFill>
                            <a:schemeClr val="dk1"/>
                          </a:solidFill>
                          <a:latin typeface="+mn-lt"/>
                          <a:ea typeface="+mn-ea"/>
                          <a:cs typeface="+mn-cs"/>
                        </a:rPr>
                        <a:t>Geringerer Wirkstoffaufwand 	</a:t>
                      </a:r>
                    </a:p>
                    <a:p>
                      <a:endParaRPr lang="de-DE" dirty="0"/>
                    </a:p>
                  </a:txBody>
                  <a:tcPr/>
                </a:tc>
                <a:tc>
                  <a:txBody>
                    <a:bodyPr/>
                    <a:lstStyle/>
                    <a:p>
                      <a:endParaRPr lang="de-DE" sz="1800" b="0" i="0" u="none" strike="noStrike" kern="1200" baseline="0" dirty="0">
                        <a:solidFill>
                          <a:schemeClr val="dk1"/>
                        </a:solidFill>
                        <a:latin typeface="+mn-lt"/>
                        <a:ea typeface="+mn-ea"/>
                        <a:cs typeface="+mn-cs"/>
                      </a:endParaRPr>
                    </a:p>
                    <a:p>
                      <a:r>
                        <a:rPr lang="de-DE" sz="1800" b="0" i="0" u="none" strike="noStrike" kern="1200" baseline="0" dirty="0">
                          <a:solidFill>
                            <a:schemeClr val="dk1"/>
                          </a:solidFill>
                          <a:latin typeface="+mn-lt"/>
                          <a:ea typeface="+mn-ea"/>
                          <a:cs typeface="+mn-cs"/>
                        </a:rPr>
                        <a:t>Höheres Infektionsrisiko </a:t>
                      </a:r>
                    </a:p>
                    <a:p>
                      <a:r>
                        <a:rPr lang="de-DE" sz="1800" b="0" i="0" u="none" strike="noStrike" kern="1200" baseline="0" dirty="0">
                          <a:solidFill>
                            <a:schemeClr val="dk1"/>
                          </a:solidFill>
                          <a:latin typeface="+mn-lt"/>
                          <a:ea typeface="+mn-ea"/>
                          <a:cs typeface="+mn-cs"/>
                        </a:rPr>
                        <a:t>	</a:t>
                      </a:r>
                    </a:p>
                    <a:p>
                      <a:endParaRPr lang="de-DE" dirty="0"/>
                    </a:p>
                  </a:txBody>
                  <a:tcPr/>
                </a:tc>
                <a:extLst>
                  <a:ext uri="{0D108BD9-81ED-4DB2-BD59-A6C34878D82A}">
                    <a16:rowId xmlns:a16="http://schemas.microsoft.com/office/drawing/2014/main" val="3816339693"/>
                  </a:ext>
                </a:extLst>
              </a:tr>
              <a:tr h="370840">
                <a:tc>
                  <a:txBody>
                    <a:bodyPr/>
                    <a:lstStyle/>
                    <a:p>
                      <a:endParaRPr lang="de-DE" sz="1800" b="0" i="0" u="none" strike="noStrike" kern="1200" baseline="0" dirty="0">
                        <a:solidFill>
                          <a:schemeClr val="dk1"/>
                        </a:solidFill>
                        <a:latin typeface="+mn-lt"/>
                        <a:ea typeface="+mn-ea"/>
                        <a:cs typeface="+mn-cs"/>
                      </a:endParaRPr>
                    </a:p>
                    <a:p>
                      <a:r>
                        <a:rPr lang="de-DE" sz="1800" b="0" i="0" u="none" strike="noStrike" kern="1200" baseline="0" dirty="0">
                          <a:solidFill>
                            <a:schemeClr val="dk1"/>
                          </a:solidFill>
                          <a:latin typeface="+mn-lt"/>
                          <a:ea typeface="+mn-ea"/>
                          <a:cs typeface="+mn-cs"/>
                        </a:rPr>
                        <a:t>Verabreichung von Arzneimitteln, die oral nicht möglich sind 	</a:t>
                      </a:r>
                    </a:p>
                    <a:p>
                      <a:endParaRPr lang="de-DE" dirty="0"/>
                    </a:p>
                  </a:txBody>
                  <a:tcPr/>
                </a:tc>
                <a:tc>
                  <a:txBody>
                    <a:bodyPr/>
                    <a:lstStyle/>
                    <a:p>
                      <a:endParaRPr lang="de-DE" sz="1800" b="0" i="0" u="none" strike="noStrike" kern="1200" baseline="0" dirty="0">
                        <a:solidFill>
                          <a:schemeClr val="dk1"/>
                        </a:solidFill>
                        <a:latin typeface="+mn-lt"/>
                        <a:ea typeface="+mn-ea"/>
                        <a:cs typeface="+mn-cs"/>
                      </a:endParaRPr>
                    </a:p>
                    <a:p>
                      <a:r>
                        <a:rPr lang="de-DE" sz="1800" b="0" i="0" u="none" strike="noStrike" kern="1200" baseline="0" dirty="0">
                          <a:solidFill>
                            <a:schemeClr val="dk1"/>
                          </a:solidFill>
                          <a:latin typeface="+mn-lt"/>
                          <a:ea typeface="+mn-ea"/>
                          <a:cs typeface="+mn-cs"/>
                        </a:rPr>
                        <a:t>Die Wirkung ist nicht mehr rückgängig zu machen 	</a:t>
                      </a:r>
                    </a:p>
                    <a:p>
                      <a:endParaRPr lang="de-DE" dirty="0"/>
                    </a:p>
                  </a:txBody>
                  <a:tcPr/>
                </a:tc>
                <a:extLst>
                  <a:ext uri="{0D108BD9-81ED-4DB2-BD59-A6C34878D82A}">
                    <a16:rowId xmlns:a16="http://schemas.microsoft.com/office/drawing/2014/main" val="1646582131"/>
                  </a:ext>
                </a:extLst>
              </a:tr>
            </a:tbl>
          </a:graphicData>
        </a:graphic>
      </p:graphicFrame>
    </p:spTree>
    <p:extLst>
      <p:ext uri="{BB962C8B-B14F-4D97-AF65-F5344CB8AC3E}">
        <p14:creationId xmlns:p14="http://schemas.microsoft.com/office/powerpoint/2010/main" val="883051352"/>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C3A85BEE-13E7-91E7-1218-C364A2166742}"/>
              </a:ext>
            </a:extLst>
          </p:cNvPr>
          <p:cNvSpPr txBox="1"/>
          <p:nvPr/>
        </p:nvSpPr>
        <p:spPr>
          <a:xfrm>
            <a:off x="223024" y="156117"/>
            <a:ext cx="11686478" cy="369332"/>
          </a:xfrm>
          <a:prstGeom prst="rect">
            <a:avLst/>
          </a:prstGeom>
          <a:noFill/>
        </p:spPr>
        <p:txBody>
          <a:bodyPr wrap="square">
            <a:spAutoFit/>
          </a:bodyPr>
          <a:lstStyle/>
          <a:p>
            <a:r>
              <a:rPr lang="de-DE" sz="1800" b="0" i="0" u="none" strike="noStrike" baseline="0" dirty="0">
                <a:solidFill>
                  <a:srgbClr val="FF0000"/>
                </a:solidFill>
                <a:latin typeface="Calibri" panose="020F0502020204030204" pitchFamily="34" charset="0"/>
              </a:rPr>
              <a:t>22.8.2. Parenterale Verabreichungsmöglichkeiten </a:t>
            </a:r>
            <a:endParaRPr lang="de-DE" dirty="0">
              <a:solidFill>
                <a:srgbClr val="FF0000"/>
              </a:solidFill>
            </a:endParaRPr>
          </a:p>
        </p:txBody>
      </p:sp>
      <p:graphicFrame>
        <p:nvGraphicFramePr>
          <p:cNvPr id="4" name="Tabelle 4">
            <a:extLst>
              <a:ext uri="{FF2B5EF4-FFF2-40B4-BE49-F238E27FC236}">
                <a16:creationId xmlns:a16="http://schemas.microsoft.com/office/drawing/2014/main" id="{E5BFDB3E-DB13-9806-0762-43482850853E}"/>
              </a:ext>
            </a:extLst>
          </p:cNvPr>
          <p:cNvGraphicFramePr>
            <a:graphicFrameLocks noGrp="1"/>
          </p:cNvGraphicFramePr>
          <p:nvPr>
            <p:extLst>
              <p:ext uri="{D42A27DB-BD31-4B8C-83A1-F6EECF244321}">
                <p14:modId xmlns:p14="http://schemas.microsoft.com/office/powerpoint/2010/main" val="3622620322"/>
              </p:ext>
            </p:extLst>
          </p:nvPr>
        </p:nvGraphicFramePr>
        <p:xfrm>
          <a:off x="223024" y="525449"/>
          <a:ext cx="11686478" cy="6239235"/>
        </p:xfrm>
        <a:graphic>
          <a:graphicData uri="http://schemas.openxmlformats.org/drawingml/2006/table">
            <a:tbl>
              <a:tblPr firstRow="1" bandRow="1">
                <a:tableStyleId>{5C22544A-7EE6-4342-B048-85BDC9FD1C3A}</a:tableStyleId>
              </a:tblPr>
              <a:tblGrid>
                <a:gridCol w="6633692">
                  <a:extLst>
                    <a:ext uri="{9D8B030D-6E8A-4147-A177-3AD203B41FA5}">
                      <a16:colId xmlns:a16="http://schemas.microsoft.com/office/drawing/2014/main" val="4180098848"/>
                    </a:ext>
                  </a:extLst>
                </a:gridCol>
                <a:gridCol w="5052786">
                  <a:extLst>
                    <a:ext uri="{9D8B030D-6E8A-4147-A177-3AD203B41FA5}">
                      <a16:colId xmlns:a16="http://schemas.microsoft.com/office/drawing/2014/main" val="2083854368"/>
                    </a:ext>
                  </a:extLst>
                </a:gridCol>
              </a:tblGrid>
              <a:tr h="897427">
                <a:tc>
                  <a:txBody>
                    <a:bodyPr/>
                    <a:lstStyle/>
                    <a:p>
                      <a:r>
                        <a:rPr lang="de-DE" sz="1800" b="0" i="0" u="none" strike="noStrike" kern="1200" baseline="0" dirty="0">
                          <a:solidFill>
                            <a:schemeClr val="tx1"/>
                          </a:solidFill>
                          <a:latin typeface="+mn-lt"/>
                          <a:ea typeface="+mn-ea"/>
                          <a:cs typeface="+mn-cs"/>
                        </a:rPr>
                        <a:t>Intravenös (</a:t>
                      </a:r>
                      <a:r>
                        <a:rPr lang="de-DE" sz="1800" b="0" i="0" u="none" strike="noStrike" kern="1200" baseline="0" dirty="0" err="1">
                          <a:solidFill>
                            <a:schemeClr val="tx1"/>
                          </a:solidFill>
                          <a:latin typeface="+mn-lt"/>
                          <a:ea typeface="+mn-ea"/>
                          <a:cs typeface="+mn-cs"/>
                        </a:rPr>
                        <a:t>i.v.</a:t>
                      </a:r>
                      <a:r>
                        <a:rPr lang="de-DE" sz="1800" b="0" i="0" u="none" strike="noStrike" kern="1200" baseline="0" dirty="0">
                          <a:solidFill>
                            <a:schemeClr val="tx1"/>
                          </a:solidFill>
                          <a:latin typeface="+mn-lt"/>
                          <a:ea typeface="+mn-ea"/>
                          <a:cs typeface="+mn-cs"/>
                        </a:rPr>
                        <a:t>) </a:t>
                      </a:r>
                    </a:p>
                    <a:p>
                      <a:r>
                        <a:rPr lang="de-DE" sz="1800" b="0" i="1" u="none" strike="noStrike" kern="1200" baseline="0" dirty="0">
                          <a:solidFill>
                            <a:schemeClr val="tx1"/>
                          </a:solidFill>
                          <a:latin typeface="+mn-lt"/>
                          <a:ea typeface="+mn-ea"/>
                          <a:cs typeface="+mn-cs"/>
                        </a:rPr>
                        <a:t>Injektion in die Vene </a:t>
                      </a:r>
                      <a:r>
                        <a:rPr lang="de-DE" sz="1800" b="0" i="0" u="none" strike="noStrike" kern="1200" baseline="0" dirty="0">
                          <a:solidFill>
                            <a:schemeClr val="lt1"/>
                          </a:solidFill>
                          <a:latin typeface="+mn-lt"/>
                          <a:ea typeface="+mn-ea"/>
                          <a:cs typeface="+mn-cs"/>
                        </a:rPr>
                        <a:t>	</a:t>
                      </a:r>
                    </a:p>
                    <a:p>
                      <a:endParaRPr lang="de-DE"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b="0" i="0" u="none" strike="noStrike" kern="1200" baseline="0" dirty="0">
                          <a:solidFill>
                            <a:schemeClr val="tx1"/>
                          </a:solidFill>
                          <a:latin typeface="+mn-lt"/>
                          <a:ea typeface="+mn-ea"/>
                          <a:cs typeface="+mn-cs"/>
                        </a:rPr>
                        <a:t>Direkt in die Vene</a:t>
                      </a:r>
                      <a:endParaRPr lang="de-DE" dirty="0">
                        <a:solidFill>
                          <a:schemeClr val="tx1"/>
                        </a:solidFill>
                      </a:endParaRPr>
                    </a:p>
                  </a:txBody>
                  <a:tcPr/>
                </a:tc>
                <a:extLst>
                  <a:ext uri="{0D108BD9-81ED-4DB2-BD59-A6C34878D82A}">
                    <a16:rowId xmlns:a16="http://schemas.microsoft.com/office/drawing/2014/main" val="602217235"/>
                  </a:ext>
                </a:extLst>
              </a:tr>
              <a:tr h="999017">
                <a:tc>
                  <a:txBody>
                    <a:bodyPr/>
                    <a:lstStyle/>
                    <a:p>
                      <a:r>
                        <a:rPr lang="de-DE" sz="1800" b="0" i="0" u="none" strike="noStrike" kern="1200" baseline="0" dirty="0">
                          <a:solidFill>
                            <a:schemeClr val="dk1"/>
                          </a:solidFill>
                          <a:latin typeface="+mn-lt"/>
                          <a:ea typeface="+mn-ea"/>
                          <a:cs typeface="+mn-cs"/>
                        </a:rPr>
                        <a:t>Intramuskulär (</a:t>
                      </a:r>
                      <a:r>
                        <a:rPr lang="de-DE" sz="1800" b="0" i="0" u="none" strike="noStrike" kern="1200" baseline="0" dirty="0" err="1">
                          <a:solidFill>
                            <a:schemeClr val="dk1"/>
                          </a:solidFill>
                          <a:latin typeface="+mn-lt"/>
                          <a:ea typeface="+mn-ea"/>
                          <a:cs typeface="+mn-cs"/>
                        </a:rPr>
                        <a:t>i.m</a:t>
                      </a:r>
                      <a:r>
                        <a:rPr lang="de-DE" sz="1800" b="0" i="0" u="none" strike="noStrike" kern="1200" baseline="0" dirty="0">
                          <a:solidFill>
                            <a:schemeClr val="dk1"/>
                          </a:solidFill>
                          <a:latin typeface="+mn-lt"/>
                          <a:ea typeface="+mn-ea"/>
                          <a:cs typeface="+mn-cs"/>
                        </a:rPr>
                        <a:t>.) </a:t>
                      </a:r>
                    </a:p>
                    <a:p>
                      <a:r>
                        <a:rPr lang="de-DE" sz="1800" b="0" i="1" u="none" strike="noStrike" kern="1200" baseline="0" dirty="0">
                          <a:solidFill>
                            <a:schemeClr val="dk1"/>
                          </a:solidFill>
                          <a:latin typeface="+mn-lt"/>
                          <a:ea typeface="+mn-ea"/>
                          <a:cs typeface="+mn-cs"/>
                        </a:rPr>
                        <a:t>Injektion in den Muskel </a:t>
                      </a:r>
                      <a:r>
                        <a:rPr lang="de-DE" sz="1800" b="0" i="0" u="none" strike="noStrike" kern="1200" baseline="0" dirty="0">
                          <a:solidFill>
                            <a:schemeClr val="dk1"/>
                          </a:solidFill>
                          <a:latin typeface="+mn-lt"/>
                          <a:ea typeface="+mn-ea"/>
                          <a:cs typeface="+mn-cs"/>
                        </a:rPr>
                        <a:t>	</a:t>
                      </a:r>
                      <a:endParaRPr lang="de-DE"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b="0" i="0" u="none" strike="noStrike" kern="1200" baseline="0" dirty="0">
                          <a:solidFill>
                            <a:schemeClr val="dk1"/>
                          </a:solidFill>
                          <a:latin typeface="+mn-lt"/>
                          <a:ea typeface="+mn-ea"/>
                          <a:cs typeface="+mn-cs"/>
                        </a:rPr>
                        <a:t>Z. B. bei Impfungen, nicht bei KlientInnen die Blutverdünner (z. B. Marcoumar) einnehmen, Anwendung für Depotmedikamente </a:t>
                      </a:r>
                      <a:endParaRPr lang="de-DE" dirty="0"/>
                    </a:p>
                  </a:txBody>
                  <a:tcPr/>
                </a:tc>
                <a:extLst>
                  <a:ext uri="{0D108BD9-81ED-4DB2-BD59-A6C34878D82A}">
                    <a16:rowId xmlns:a16="http://schemas.microsoft.com/office/drawing/2014/main" val="1634286267"/>
                  </a:ext>
                </a:extLst>
              </a:tr>
              <a:tr h="897427">
                <a:tc>
                  <a:txBody>
                    <a:bodyPr/>
                    <a:lstStyle/>
                    <a:p>
                      <a:r>
                        <a:rPr lang="de-DE" sz="1800" b="0" i="0" u="none" strike="noStrike" kern="1200" baseline="0" dirty="0" err="1">
                          <a:solidFill>
                            <a:schemeClr val="dk1"/>
                          </a:solidFill>
                          <a:latin typeface="+mn-lt"/>
                          <a:ea typeface="+mn-ea"/>
                          <a:cs typeface="+mn-cs"/>
                        </a:rPr>
                        <a:t>Subcutan</a:t>
                      </a:r>
                      <a:r>
                        <a:rPr lang="de-DE" sz="1800" b="0" i="0" u="none" strike="noStrike" kern="1200" baseline="0" dirty="0">
                          <a:solidFill>
                            <a:schemeClr val="dk1"/>
                          </a:solidFill>
                          <a:latin typeface="+mn-lt"/>
                          <a:ea typeface="+mn-ea"/>
                          <a:cs typeface="+mn-cs"/>
                        </a:rPr>
                        <a:t> (</a:t>
                      </a:r>
                      <a:r>
                        <a:rPr lang="de-DE" sz="1800" b="0" i="0" u="none" strike="noStrike" kern="1200" baseline="0" dirty="0" err="1">
                          <a:solidFill>
                            <a:schemeClr val="dk1"/>
                          </a:solidFill>
                          <a:latin typeface="+mn-lt"/>
                          <a:ea typeface="+mn-ea"/>
                          <a:cs typeface="+mn-cs"/>
                        </a:rPr>
                        <a:t>s.c</a:t>
                      </a:r>
                      <a:r>
                        <a:rPr lang="de-DE" sz="1800" b="0" i="0" u="none" strike="noStrike" kern="1200" baseline="0" dirty="0">
                          <a:solidFill>
                            <a:schemeClr val="dk1"/>
                          </a:solidFill>
                          <a:latin typeface="+mn-lt"/>
                          <a:ea typeface="+mn-ea"/>
                          <a:cs typeface="+mn-cs"/>
                        </a:rPr>
                        <a:t>.) </a:t>
                      </a:r>
                    </a:p>
                    <a:p>
                      <a:r>
                        <a:rPr lang="de-DE" sz="1800" b="0" i="1" u="none" strike="noStrike" kern="1200" baseline="0" dirty="0">
                          <a:solidFill>
                            <a:schemeClr val="dk1"/>
                          </a:solidFill>
                          <a:latin typeface="+mn-lt"/>
                          <a:ea typeface="+mn-ea"/>
                          <a:cs typeface="+mn-cs"/>
                        </a:rPr>
                        <a:t>Injektion unter die Haut </a:t>
                      </a:r>
                      <a:endParaRPr lang="de-DE" dirty="0"/>
                    </a:p>
                  </a:txBody>
                  <a:tcPr/>
                </a:tc>
                <a:tc>
                  <a:txBody>
                    <a:bodyPr/>
                    <a:lstStyle/>
                    <a:p>
                      <a:r>
                        <a:rPr lang="de-DE" sz="1800" b="0" i="0" u="none" strike="noStrike" kern="1200" baseline="0" dirty="0">
                          <a:solidFill>
                            <a:schemeClr val="dk1"/>
                          </a:solidFill>
                          <a:latin typeface="+mn-lt"/>
                          <a:ea typeface="+mn-ea"/>
                          <a:cs typeface="+mn-cs"/>
                        </a:rPr>
                        <a:t>Langsamere Stoffaufnahme </a:t>
                      </a:r>
                    </a:p>
                    <a:p>
                      <a:r>
                        <a:rPr lang="de-DE" sz="1800" b="0" i="0" u="none" strike="noStrike" kern="1200" baseline="0" dirty="0">
                          <a:solidFill>
                            <a:schemeClr val="dk1"/>
                          </a:solidFill>
                          <a:latin typeface="+mn-lt"/>
                          <a:ea typeface="+mn-ea"/>
                          <a:cs typeface="+mn-cs"/>
                        </a:rPr>
                        <a:t>z. B.: Heparin &amp; Insulin 	</a:t>
                      </a:r>
                    </a:p>
                    <a:p>
                      <a:endParaRPr lang="de-DE" dirty="0"/>
                    </a:p>
                  </a:txBody>
                  <a:tcPr/>
                </a:tc>
                <a:extLst>
                  <a:ext uri="{0D108BD9-81ED-4DB2-BD59-A6C34878D82A}">
                    <a16:rowId xmlns:a16="http://schemas.microsoft.com/office/drawing/2014/main" val="310065991"/>
                  </a:ext>
                </a:extLst>
              </a:tr>
              <a:tr h="897427">
                <a:tc>
                  <a:txBody>
                    <a:bodyPr/>
                    <a:lstStyle/>
                    <a:p>
                      <a:r>
                        <a:rPr lang="de-DE" sz="1800" b="0" i="0" u="none" strike="noStrike" kern="1200" baseline="0" dirty="0" err="1">
                          <a:solidFill>
                            <a:schemeClr val="dk1"/>
                          </a:solidFill>
                          <a:latin typeface="+mn-lt"/>
                          <a:ea typeface="+mn-ea"/>
                          <a:cs typeface="+mn-cs"/>
                        </a:rPr>
                        <a:t>Intracutan</a:t>
                      </a:r>
                      <a:r>
                        <a:rPr lang="de-DE" sz="1800" b="0" i="0" u="none" strike="noStrike" kern="1200" baseline="0" dirty="0">
                          <a:solidFill>
                            <a:schemeClr val="dk1"/>
                          </a:solidFill>
                          <a:latin typeface="+mn-lt"/>
                          <a:ea typeface="+mn-ea"/>
                          <a:cs typeface="+mn-cs"/>
                        </a:rPr>
                        <a:t> (</a:t>
                      </a:r>
                      <a:r>
                        <a:rPr lang="de-DE" sz="1800" b="0" i="0" u="none" strike="noStrike" kern="1200" baseline="0" dirty="0" err="1">
                          <a:solidFill>
                            <a:schemeClr val="dk1"/>
                          </a:solidFill>
                          <a:latin typeface="+mn-lt"/>
                          <a:ea typeface="+mn-ea"/>
                          <a:cs typeface="+mn-cs"/>
                        </a:rPr>
                        <a:t>i.c</a:t>
                      </a:r>
                      <a:r>
                        <a:rPr lang="de-DE" sz="1800" b="0" i="0" u="none" strike="noStrike" kern="1200" baseline="0" dirty="0">
                          <a:solidFill>
                            <a:schemeClr val="dk1"/>
                          </a:solidFill>
                          <a:latin typeface="+mn-lt"/>
                          <a:ea typeface="+mn-ea"/>
                          <a:cs typeface="+mn-cs"/>
                        </a:rPr>
                        <a:t>.) </a:t>
                      </a:r>
                    </a:p>
                    <a:p>
                      <a:r>
                        <a:rPr lang="de-DE" sz="1800" b="0" i="1" u="none" strike="noStrike" kern="1200" baseline="0" dirty="0">
                          <a:solidFill>
                            <a:schemeClr val="dk1"/>
                          </a:solidFill>
                          <a:latin typeface="+mn-lt"/>
                          <a:ea typeface="+mn-ea"/>
                          <a:cs typeface="+mn-cs"/>
                        </a:rPr>
                        <a:t>Injektion in die Haut </a:t>
                      </a:r>
                      <a:r>
                        <a:rPr lang="de-DE" sz="1800" b="0" i="0" u="none" strike="noStrike" kern="1200" baseline="0" dirty="0">
                          <a:solidFill>
                            <a:schemeClr val="dk1"/>
                          </a:solidFill>
                          <a:latin typeface="+mn-lt"/>
                          <a:ea typeface="+mn-ea"/>
                          <a:cs typeface="+mn-cs"/>
                        </a:rPr>
                        <a:t>	</a:t>
                      </a:r>
                    </a:p>
                    <a:p>
                      <a:endParaRPr lang="de-DE"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b="0" i="0" u="none" strike="noStrike" kern="1200" baseline="0" dirty="0">
                          <a:solidFill>
                            <a:schemeClr val="dk1"/>
                          </a:solidFill>
                          <a:latin typeface="+mn-lt"/>
                          <a:ea typeface="+mn-ea"/>
                          <a:cs typeface="+mn-cs"/>
                        </a:rPr>
                        <a:t>Z. B. bei Allergietests</a:t>
                      </a:r>
                      <a:endParaRPr lang="de-DE" dirty="0"/>
                    </a:p>
                  </a:txBody>
                  <a:tcPr/>
                </a:tc>
                <a:extLst>
                  <a:ext uri="{0D108BD9-81ED-4DB2-BD59-A6C34878D82A}">
                    <a16:rowId xmlns:a16="http://schemas.microsoft.com/office/drawing/2014/main" val="1191468728"/>
                  </a:ext>
                </a:extLst>
              </a:tr>
              <a:tr h="1088463">
                <a:tc>
                  <a:txBody>
                    <a:bodyPr/>
                    <a:lstStyle/>
                    <a:p>
                      <a:r>
                        <a:rPr lang="de-DE" sz="1800" b="0" i="0" u="none" strike="noStrike" kern="1200" baseline="0" dirty="0">
                          <a:solidFill>
                            <a:schemeClr val="dk1"/>
                          </a:solidFill>
                          <a:latin typeface="+mn-lt"/>
                          <a:ea typeface="+mn-ea"/>
                          <a:cs typeface="+mn-cs"/>
                        </a:rPr>
                        <a:t>Intraarteriell (i.a.) </a:t>
                      </a:r>
                    </a:p>
                    <a:p>
                      <a:r>
                        <a:rPr lang="de-DE" sz="1800" b="0" i="1" u="none" strike="noStrike" kern="1200" baseline="0" dirty="0">
                          <a:solidFill>
                            <a:schemeClr val="dk1"/>
                          </a:solidFill>
                          <a:latin typeface="+mn-lt"/>
                          <a:ea typeface="+mn-ea"/>
                          <a:cs typeface="+mn-cs"/>
                        </a:rPr>
                        <a:t>Injektion in die Arterie </a:t>
                      </a:r>
                      <a:endParaRPr lang="de-DE" dirty="0"/>
                    </a:p>
                  </a:txBody>
                  <a:tcPr/>
                </a:tc>
                <a:tc>
                  <a:txBody>
                    <a:bodyPr/>
                    <a:lstStyle/>
                    <a:p>
                      <a:r>
                        <a:rPr lang="de-DE" sz="1800" b="0" i="0" u="none" strike="noStrike" kern="1200" baseline="0" dirty="0">
                          <a:solidFill>
                            <a:schemeClr val="dk1"/>
                          </a:solidFill>
                          <a:latin typeface="+mn-lt"/>
                          <a:ea typeface="+mn-ea"/>
                          <a:cs typeface="+mn-cs"/>
                        </a:rPr>
                        <a:t>Z. B. Röntgenkontrastmittel zur Darstellung von </a:t>
                      </a:r>
                    </a:p>
                    <a:p>
                      <a:r>
                        <a:rPr lang="de-DE" sz="1800" b="0" i="0" u="none" strike="noStrike" kern="1200" baseline="0" dirty="0">
                          <a:solidFill>
                            <a:schemeClr val="dk1"/>
                          </a:solidFill>
                          <a:latin typeface="+mn-lt"/>
                          <a:ea typeface="+mn-ea"/>
                          <a:cs typeface="+mn-cs"/>
                        </a:rPr>
                        <a:t>Blutgefäßen 	</a:t>
                      </a:r>
                    </a:p>
                    <a:p>
                      <a:endParaRPr lang="de-DE" dirty="0"/>
                    </a:p>
                  </a:txBody>
                  <a:tcPr/>
                </a:tc>
                <a:extLst>
                  <a:ext uri="{0D108BD9-81ED-4DB2-BD59-A6C34878D82A}">
                    <a16:rowId xmlns:a16="http://schemas.microsoft.com/office/drawing/2014/main" val="2467940757"/>
                  </a:ext>
                </a:extLst>
              </a:tr>
              <a:tr h="768475">
                <a:tc>
                  <a:txBody>
                    <a:bodyPr/>
                    <a:lstStyle/>
                    <a:p>
                      <a:r>
                        <a:rPr lang="de-DE" sz="1800" b="0" i="0" u="none" strike="noStrike" kern="1200" baseline="0" dirty="0" err="1">
                          <a:solidFill>
                            <a:schemeClr val="dk1"/>
                          </a:solidFill>
                          <a:latin typeface="+mn-lt"/>
                          <a:ea typeface="+mn-ea"/>
                          <a:cs typeface="+mn-cs"/>
                        </a:rPr>
                        <a:t>Buccal</a:t>
                      </a:r>
                      <a:r>
                        <a:rPr lang="de-DE" sz="1800" b="0" i="0" u="none" strike="noStrike" kern="1200" baseline="0" dirty="0">
                          <a:solidFill>
                            <a:schemeClr val="dk1"/>
                          </a:solidFill>
                          <a:latin typeface="+mn-lt"/>
                          <a:ea typeface="+mn-ea"/>
                          <a:cs typeface="+mn-cs"/>
                        </a:rPr>
                        <a:t> </a:t>
                      </a:r>
                    </a:p>
                    <a:p>
                      <a:r>
                        <a:rPr lang="de-DE" sz="1800" b="0" i="1" u="none" strike="noStrike" kern="1200" baseline="0" dirty="0">
                          <a:solidFill>
                            <a:schemeClr val="dk1"/>
                          </a:solidFill>
                          <a:latin typeface="+mn-lt"/>
                          <a:ea typeface="+mn-ea"/>
                          <a:cs typeface="+mn-cs"/>
                        </a:rPr>
                        <a:t>In die Wangentasche </a:t>
                      </a:r>
                      <a:endParaRPr lang="de-DE"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b="0" i="0" u="none" strike="noStrike" kern="1200" baseline="0" dirty="0">
                          <a:solidFill>
                            <a:schemeClr val="dk1"/>
                          </a:solidFill>
                          <a:latin typeface="+mn-lt"/>
                          <a:ea typeface="+mn-ea"/>
                          <a:cs typeface="+mn-cs"/>
                        </a:rPr>
                        <a:t>Z. B. Mundspray </a:t>
                      </a:r>
                      <a:endParaRPr lang="de-DE" dirty="0"/>
                    </a:p>
                  </a:txBody>
                  <a:tcPr/>
                </a:tc>
                <a:extLst>
                  <a:ext uri="{0D108BD9-81ED-4DB2-BD59-A6C34878D82A}">
                    <a16:rowId xmlns:a16="http://schemas.microsoft.com/office/drawing/2014/main" val="496303775"/>
                  </a:ext>
                </a:extLst>
              </a:tr>
              <a:tr h="62819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b="0" i="0" u="none" strike="noStrike" kern="1200" baseline="0" dirty="0">
                          <a:solidFill>
                            <a:schemeClr val="dk1"/>
                          </a:solidFill>
                          <a:latin typeface="+mn-lt"/>
                          <a:ea typeface="+mn-ea"/>
                          <a:cs typeface="+mn-cs"/>
                        </a:rPr>
                        <a:t>Schleimhaut (Narkose) 	</a:t>
                      </a:r>
                    </a:p>
                    <a:p>
                      <a:endParaRPr lang="de-DE"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b="0" i="0" u="none" strike="noStrike" kern="1200" baseline="0" dirty="0">
                          <a:solidFill>
                            <a:schemeClr val="dk1"/>
                          </a:solidFill>
                          <a:latin typeface="+mn-lt"/>
                          <a:ea typeface="+mn-ea"/>
                          <a:cs typeface="+mn-cs"/>
                        </a:rPr>
                        <a:t>Z. B. bei einer Narkose 	</a:t>
                      </a:r>
                    </a:p>
                    <a:p>
                      <a:endParaRPr lang="de-DE" dirty="0"/>
                    </a:p>
                  </a:txBody>
                  <a:tcPr/>
                </a:tc>
                <a:extLst>
                  <a:ext uri="{0D108BD9-81ED-4DB2-BD59-A6C34878D82A}">
                    <a16:rowId xmlns:a16="http://schemas.microsoft.com/office/drawing/2014/main" val="1658532349"/>
                  </a:ext>
                </a:extLst>
              </a:tr>
            </a:tbl>
          </a:graphicData>
        </a:graphic>
      </p:graphicFrame>
    </p:spTree>
    <p:extLst>
      <p:ext uri="{BB962C8B-B14F-4D97-AF65-F5344CB8AC3E}">
        <p14:creationId xmlns:p14="http://schemas.microsoft.com/office/powerpoint/2010/main" val="1811772809"/>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66C4BC73-5CD6-A1D7-2140-B938B9FFCE04}"/>
              </a:ext>
            </a:extLst>
          </p:cNvPr>
          <p:cNvPicPr>
            <a:picLocks noChangeAspect="1"/>
          </p:cNvPicPr>
          <p:nvPr/>
        </p:nvPicPr>
        <p:blipFill>
          <a:blip r:embed="rId2"/>
          <a:stretch>
            <a:fillRect/>
          </a:stretch>
        </p:blipFill>
        <p:spPr>
          <a:xfrm>
            <a:off x="2224391" y="997085"/>
            <a:ext cx="7743217" cy="4863830"/>
          </a:xfrm>
          <a:prstGeom prst="rect">
            <a:avLst/>
          </a:prstGeom>
        </p:spPr>
      </p:pic>
    </p:spTree>
    <p:extLst>
      <p:ext uri="{BB962C8B-B14F-4D97-AF65-F5344CB8AC3E}">
        <p14:creationId xmlns:p14="http://schemas.microsoft.com/office/powerpoint/2010/main" val="503016317"/>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9365CB9A-C2B1-EAD9-108C-4E33E5221DAA}"/>
              </a:ext>
            </a:extLst>
          </p:cNvPr>
          <p:cNvSpPr txBox="1"/>
          <p:nvPr/>
        </p:nvSpPr>
        <p:spPr>
          <a:xfrm>
            <a:off x="724829" y="234176"/>
            <a:ext cx="8817826" cy="369332"/>
          </a:xfrm>
          <a:prstGeom prst="rect">
            <a:avLst/>
          </a:prstGeom>
          <a:noFill/>
        </p:spPr>
        <p:txBody>
          <a:bodyPr wrap="square">
            <a:spAutoFit/>
          </a:bodyPr>
          <a:lstStyle/>
          <a:p>
            <a:r>
              <a:rPr lang="de-DE" sz="1800" b="0" i="0" u="none" strike="noStrike" baseline="0" dirty="0">
                <a:solidFill>
                  <a:srgbClr val="FF0000"/>
                </a:solidFill>
                <a:latin typeface="Calibri" panose="020F0502020204030204" pitchFamily="34" charset="0"/>
              </a:rPr>
              <a:t>22.8.3. Parenterale Arzneimittel </a:t>
            </a:r>
            <a:endParaRPr lang="de-DE" dirty="0">
              <a:solidFill>
                <a:srgbClr val="FF0000"/>
              </a:solidFill>
            </a:endParaRPr>
          </a:p>
        </p:txBody>
      </p:sp>
      <p:graphicFrame>
        <p:nvGraphicFramePr>
          <p:cNvPr id="4" name="Tabelle 4">
            <a:extLst>
              <a:ext uri="{FF2B5EF4-FFF2-40B4-BE49-F238E27FC236}">
                <a16:creationId xmlns:a16="http://schemas.microsoft.com/office/drawing/2014/main" id="{2EF6927C-8AF7-0614-F42B-9B62C98A600D}"/>
              </a:ext>
            </a:extLst>
          </p:cNvPr>
          <p:cNvGraphicFramePr>
            <a:graphicFrameLocks noGrp="1"/>
          </p:cNvGraphicFramePr>
          <p:nvPr>
            <p:extLst>
              <p:ext uri="{D42A27DB-BD31-4B8C-83A1-F6EECF244321}">
                <p14:modId xmlns:p14="http://schemas.microsoft.com/office/powerpoint/2010/main" val="4076841639"/>
              </p:ext>
            </p:extLst>
          </p:nvPr>
        </p:nvGraphicFramePr>
        <p:xfrm>
          <a:off x="72326" y="863104"/>
          <a:ext cx="11422129" cy="5760720"/>
        </p:xfrm>
        <a:graphic>
          <a:graphicData uri="http://schemas.openxmlformats.org/drawingml/2006/table">
            <a:tbl>
              <a:tblPr firstRow="1" bandRow="1">
                <a:tableStyleId>{5C22544A-7EE6-4342-B048-85BDC9FD1C3A}</a:tableStyleId>
              </a:tblPr>
              <a:tblGrid>
                <a:gridCol w="4064776">
                  <a:extLst>
                    <a:ext uri="{9D8B030D-6E8A-4147-A177-3AD203B41FA5}">
                      <a16:colId xmlns:a16="http://schemas.microsoft.com/office/drawing/2014/main" val="1210084276"/>
                    </a:ext>
                  </a:extLst>
                </a:gridCol>
                <a:gridCol w="7357353">
                  <a:extLst>
                    <a:ext uri="{9D8B030D-6E8A-4147-A177-3AD203B41FA5}">
                      <a16:colId xmlns:a16="http://schemas.microsoft.com/office/drawing/2014/main" val="1302964784"/>
                    </a:ext>
                  </a:extLst>
                </a:gridCol>
              </a:tblGrid>
              <a:tr h="228026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b="0" i="0" u="none" strike="noStrike" kern="1200" baseline="0" dirty="0">
                          <a:solidFill>
                            <a:schemeClr val="tx1"/>
                          </a:solidFill>
                          <a:latin typeface="+mn-lt"/>
                          <a:ea typeface="+mn-ea"/>
                          <a:cs typeface="+mn-cs"/>
                        </a:rPr>
                        <a:t>Brech- oder Sägeampulle</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800" b="0" i="0" u="none" strike="noStrike" kern="1200" baseline="0" dirty="0">
                        <a:solidFill>
                          <a:schemeClr val="lt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800" b="0" i="0" u="none" strike="noStrike" kern="1200" baseline="0" dirty="0">
                        <a:solidFill>
                          <a:schemeClr val="lt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800" b="0" i="0" u="none" strike="noStrike" kern="1200" baseline="0" dirty="0">
                        <a:solidFill>
                          <a:schemeClr val="lt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800" b="0" i="0" u="none" strike="noStrike" kern="1200" baseline="0" dirty="0">
                        <a:solidFill>
                          <a:schemeClr val="lt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800" b="0" i="0" u="none" strike="noStrike" kern="1200" baseline="0" dirty="0">
                        <a:solidFill>
                          <a:schemeClr val="lt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800" b="0" i="0" u="none" strike="noStrike" kern="1200" baseline="0" dirty="0">
                        <a:solidFill>
                          <a:schemeClr val="lt1"/>
                        </a:solidFill>
                        <a:latin typeface="+mn-lt"/>
                        <a:ea typeface="+mn-ea"/>
                        <a:cs typeface="+mn-cs"/>
                      </a:endParaRPr>
                    </a:p>
                    <a:p>
                      <a:endParaRPr lang="de-DE" dirty="0"/>
                    </a:p>
                  </a:txBody>
                  <a:tcPr/>
                </a:tc>
                <a:tc>
                  <a:txBody>
                    <a:bodyPr/>
                    <a:lstStyle/>
                    <a:p>
                      <a:r>
                        <a:rPr lang="de-DE" sz="1800" b="0" i="0" u="none" strike="noStrike" kern="1200" baseline="0" dirty="0">
                          <a:solidFill>
                            <a:schemeClr val="tx1"/>
                          </a:solidFill>
                          <a:latin typeface="+mn-lt"/>
                          <a:ea typeface="+mn-ea"/>
                          <a:cs typeface="+mn-cs"/>
                        </a:rPr>
                        <a:t>aufgesägt oder aufgebrochen. Sofortigen Verwendung geeignet</a:t>
                      </a:r>
                      <a:r>
                        <a:rPr lang="de-DE" sz="1800" b="0" i="0" u="none" strike="noStrike" kern="1200" baseline="0" dirty="0">
                          <a:solidFill>
                            <a:schemeClr val="lt1"/>
                          </a:solidFill>
                          <a:latin typeface="+mn-lt"/>
                          <a:ea typeface="+mn-ea"/>
                          <a:cs typeface="+mn-cs"/>
                        </a:rPr>
                        <a:t>. 	</a:t>
                      </a:r>
                    </a:p>
                    <a:p>
                      <a:endParaRPr lang="de-DE" dirty="0"/>
                    </a:p>
                  </a:txBody>
                  <a:tcPr/>
                </a:tc>
                <a:extLst>
                  <a:ext uri="{0D108BD9-81ED-4DB2-BD59-A6C34878D82A}">
                    <a16:rowId xmlns:a16="http://schemas.microsoft.com/office/drawing/2014/main" val="2417011756"/>
                  </a:ext>
                </a:extLst>
              </a:tr>
              <a:tr h="200663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b="0" i="0" u="none" strike="noStrike" kern="1200" baseline="0" dirty="0">
                          <a:solidFill>
                            <a:schemeClr val="dk1"/>
                          </a:solidFill>
                          <a:latin typeface="+mn-lt"/>
                          <a:ea typeface="+mn-ea"/>
                          <a:cs typeface="+mn-cs"/>
                        </a:rPr>
                        <a:t>Stechampulle</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800" b="0" i="0" u="none" strike="noStrike" kern="1200" baseline="0" dirty="0">
                        <a:solidFill>
                          <a:schemeClr val="dk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800" b="0" i="0" u="none" strike="noStrike" kern="1200" baseline="0" dirty="0">
                        <a:solidFill>
                          <a:schemeClr val="dk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800" b="0" i="0" u="none" strike="noStrike" kern="1200" baseline="0" dirty="0">
                        <a:solidFill>
                          <a:schemeClr val="dk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800" b="0" i="0" u="none" strike="noStrike" kern="1200" baseline="0" dirty="0">
                        <a:solidFill>
                          <a:schemeClr val="dk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DE" sz="1800" b="0" i="0" u="none" strike="noStrike" kern="1200" baseline="0" dirty="0">
                          <a:solidFill>
                            <a:schemeClr val="dk1"/>
                          </a:solidFill>
                          <a:latin typeface="+mn-lt"/>
                          <a:ea typeface="+mn-ea"/>
                          <a:cs typeface="+mn-cs"/>
                        </a:rPr>
                        <a:t> 	</a:t>
                      </a:r>
                    </a:p>
                    <a:p>
                      <a:endParaRPr lang="de-DE"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b="0" i="0" u="none" strike="noStrike" kern="1200" baseline="0" dirty="0">
                          <a:solidFill>
                            <a:schemeClr val="dk1"/>
                          </a:solidFill>
                          <a:latin typeface="+mn-lt"/>
                          <a:ea typeface="+mn-ea"/>
                          <a:cs typeface="+mn-cs"/>
                        </a:rPr>
                        <a:t>Einzel- &amp; Mehrfachdosen </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800" b="0" i="0" u="none" strike="noStrike" kern="1200" baseline="0" dirty="0">
                          <a:solidFill>
                            <a:schemeClr val="dk1"/>
                          </a:solidFill>
                          <a:latin typeface="+mn-lt"/>
                          <a:ea typeface="+mn-ea"/>
                          <a:cs typeface="+mn-cs"/>
                        </a:rPr>
                        <a:t>Der Gummistopfen (Gummimembran zum Verschluss der Stechampulle) muss vor jedem Anstechen desinfiziert werden, bei der Erstentnahme muss die Stechampulle mit dem Erstentnahmedatum beschriftet werden. Korrekte Lagerung 	</a:t>
                      </a:r>
                    </a:p>
                    <a:p>
                      <a:endParaRPr lang="de-DE" dirty="0"/>
                    </a:p>
                  </a:txBody>
                  <a:tcPr/>
                </a:tc>
                <a:extLst>
                  <a:ext uri="{0D108BD9-81ED-4DB2-BD59-A6C34878D82A}">
                    <a16:rowId xmlns:a16="http://schemas.microsoft.com/office/drawing/2014/main" val="1291139051"/>
                  </a:ext>
                </a:extLst>
              </a:tr>
              <a:tr h="145936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b="0" i="0" u="none" strike="noStrike" kern="1200" baseline="0" dirty="0">
                          <a:solidFill>
                            <a:schemeClr val="dk1"/>
                          </a:solidFill>
                          <a:latin typeface="+mn-lt"/>
                          <a:ea typeface="+mn-ea"/>
                          <a:cs typeface="+mn-cs"/>
                        </a:rPr>
                        <a:t>Trockenstechampullen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800" b="0" i="0" u="none" strike="noStrike" kern="1200" baseline="0" dirty="0">
                        <a:solidFill>
                          <a:schemeClr val="dk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800" b="0" i="0" u="none" strike="noStrike" kern="1200" baseline="0" dirty="0">
                        <a:solidFill>
                          <a:schemeClr val="dk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DE" sz="1800" b="0" i="0" u="none" strike="noStrike" kern="1200" baseline="0" dirty="0">
                          <a:solidFill>
                            <a:schemeClr val="dk1"/>
                          </a:solidFill>
                          <a:latin typeface="+mn-lt"/>
                          <a:ea typeface="+mn-ea"/>
                          <a:cs typeface="+mn-cs"/>
                        </a:rPr>
                        <a:t> 	</a:t>
                      </a:r>
                    </a:p>
                    <a:p>
                      <a:endParaRPr lang="de-DE"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b="0" i="0" u="none" strike="noStrike" kern="1200" baseline="0" dirty="0">
                          <a:solidFill>
                            <a:schemeClr val="dk1"/>
                          </a:solidFill>
                          <a:latin typeface="+mn-lt"/>
                          <a:ea typeface="+mn-ea"/>
                          <a:cs typeface="+mn-cs"/>
                        </a:rPr>
                        <a:t>Eine Trockensubstanz wird aufgelöst 	</a:t>
                      </a:r>
                    </a:p>
                    <a:p>
                      <a:endParaRPr lang="de-DE" dirty="0"/>
                    </a:p>
                  </a:txBody>
                  <a:tcPr/>
                </a:tc>
                <a:extLst>
                  <a:ext uri="{0D108BD9-81ED-4DB2-BD59-A6C34878D82A}">
                    <a16:rowId xmlns:a16="http://schemas.microsoft.com/office/drawing/2014/main" val="111500249"/>
                  </a:ext>
                </a:extLst>
              </a:tr>
            </a:tbl>
          </a:graphicData>
        </a:graphic>
      </p:graphicFrame>
      <p:pic>
        <p:nvPicPr>
          <p:cNvPr id="6" name="Grafik 5">
            <a:extLst>
              <a:ext uri="{FF2B5EF4-FFF2-40B4-BE49-F238E27FC236}">
                <a16:creationId xmlns:a16="http://schemas.microsoft.com/office/drawing/2014/main" id="{A7B0328C-FEAF-38B7-1691-C880A5274CEC}"/>
              </a:ext>
            </a:extLst>
          </p:cNvPr>
          <p:cNvPicPr>
            <a:picLocks noChangeAspect="1"/>
          </p:cNvPicPr>
          <p:nvPr/>
        </p:nvPicPr>
        <p:blipFill>
          <a:blip r:embed="rId2"/>
          <a:stretch>
            <a:fillRect/>
          </a:stretch>
        </p:blipFill>
        <p:spPr>
          <a:xfrm>
            <a:off x="724829" y="1174987"/>
            <a:ext cx="2451370" cy="1964987"/>
          </a:xfrm>
          <a:prstGeom prst="rect">
            <a:avLst/>
          </a:prstGeom>
        </p:spPr>
      </p:pic>
      <p:pic>
        <p:nvPicPr>
          <p:cNvPr id="8" name="Grafik 7">
            <a:extLst>
              <a:ext uri="{FF2B5EF4-FFF2-40B4-BE49-F238E27FC236}">
                <a16:creationId xmlns:a16="http://schemas.microsoft.com/office/drawing/2014/main" id="{FE569B42-302C-B91F-0620-222BA37E5864}"/>
              </a:ext>
            </a:extLst>
          </p:cNvPr>
          <p:cNvPicPr>
            <a:picLocks noChangeAspect="1"/>
          </p:cNvPicPr>
          <p:nvPr/>
        </p:nvPicPr>
        <p:blipFill>
          <a:blip r:embed="rId3"/>
          <a:stretch>
            <a:fillRect/>
          </a:stretch>
        </p:blipFill>
        <p:spPr>
          <a:xfrm>
            <a:off x="6573130" y="1473385"/>
            <a:ext cx="2101174" cy="1391055"/>
          </a:xfrm>
          <a:prstGeom prst="rect">
            <a:avLst/>
          </a:prstGeom>
        </p:spPr>
      </p:pic>
      <p:pic>
        <p:nvPicPr>
          <p:cNvPr id="10" name="Grafik 9">
            <a:extLst>
              <a:ext uri="{FF2B5EF4-FFF2-40B4-BE49-F238E27FC236}">
                <a16:creationId xmlns:a16="http://schemas.microsoft.com/office/drawing/2014/main" id="{58CC4715-D0D4-3E3A-1EAA-D36A92AFE6AD}"/>
              </a:ext>
            </a:extLst>
          </p:cNvPr>
          <p:cNvPicPr>
            <a:picLocks noChangeAspect="1"/>
          </p:cNvPicPr>
          <p:nvPr/>
        </p:nvPicPr>
        <p:blipFill>
          <a:blip r:embed="rId4"/>
          <a:stretch>
            <a:fillRect/>
          </a:stretch>
        </p:blipFill>
        <p:spPr>
          <a:xfrm>
            <a:off x="724829" y="3493612"/>
            <a:ext cx="2023353" cy="1325490"/>
          </a:xfrm>
          <a:prstGeom prst="rect">
            <a:avLst/>
          </a:prstGeom>
        </p:spPr>
      </p:pic>
      <p:pic>
        <p:nvPicPr>
          <p:cNvPr id="12" name="Grafik 11">
            <a:extLst>
              <a:ext uri="{FF2B5EF4-FFF2-40B4-BE49-F238E27FC236}">
                <a16:creationId xmlns:a16="http://schemas.microsoft.com/office/drawing/2014/main" id="{A373BC56-1711-5265-410C-EAB72918DB77}"/>
              </a:ext>
            </a:extLst>
          </p:cNvPr>
          <p:cNvPicPr>
            <a:picLocks noChangeAspect="1"/>
          </p:cNvPicPr>
          <p:nvPr/>
        </p:nvPicPr>
        <p:blipFill>
          <a:blip r:embed="rId5"/>
          <a:stretch>
            <a:fillRect/>
          </a:stretch>
        </p:blipFill>
        <p:spPr>
          <a:xfrm rot="10800000" flipV="1">
            <a:off x="724829" y="5452410"/>
            <a:ext cx="1731791" cy="1084972"/>
          </a:xfrm>
          <a:prstGeom prst="rect">
            <a:avLst/>
          </a:prstGeom>
        </p:spPr>
      </p:pic>
    </p:spTree>
    <p:extLst>
      <p:ext uri="{BB962C8B-B14F-4D97-AF65-F5344CB8AC3E}">
        <p14:creationId xmlns:p14="http://schemas.microsoft.com/office/powerpoint/2010/main" val="1178996475"/>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le 1">
            <a:extLst>
              <a:ext uri="{FF2B5EF4-FFF2-40B4-BE49-F238E27FC236}">
                <a16:creationId xmlns:a16="http://schemas.microsoft.com/office/drawing/2014/main" id="{9357DCA0-2A9F-2A54-EF17-358AE7881D4F}"/>
              </a:ext>
            </a:extLst>
          </p:cNvPr>
          <p:cNvGraphicFramePr>
            <a:graphicFrameLocks noGrp="1"/>
          </p:cNvGraphicFramePr>
          <p:nvPr>
            <p:extLst>
              <p:ext uri="{D42A27DB-BD31-4B8C-83A1-F6EECF244321}">
                <p14:modId xmlns:p14="http://schemas.microsoft.com/office/powerpoint/2010/main" val="3606336516"/>
              </p:ext>
            </p:extLst>
          </p:nvPr>
        </p:nvGraphicFramePr>
        <p:xfrm>
          <a:off x="525966" y="1742712"/>
          <a:ext cx="9936976" cy="4297680"/>
        </p:xfrm>
        <a:graphic>
          <a:graphicData uri="http://schemas.openxmlformats.org/drawingml/2006/table">
            <a:tbl>
              <a:tblPr firstRow="1" bandRow="1">
                <a:tableStyleId>{5C22544A-7EE6-4342-B048-85BDC9FD1C3A}</a:tableStyleId>
              </a:tblPr>
              <a:tblGrid>
                <a:gridCol w="3214370">
                  <a:extLst>
                    <a:ext uri="{9D8B030D-6E8A-4147-A177-3AD203B41FA5}">
                      <a16:colId xmlns:a16="http://schemas.microsoft.com/office/drawing/2014/main" val="1845598695"/>
                    </a:ext>
                  </a:extLst>
                </a:gridCol>
                <a:gridCol w="6722606">
                  <a:extLst>
                    <a:ext uri="{9D8B030D-6E8A-4147-A177-3AD203B41FA5}">
                      <a16:colId xmlns:a16="http://schemas.microsoft.com/office/drawing/2014/main" val="1894691592"/>
                    </a:ext>
                  </a:extLst>
                </a:gridCol>
              </a:tblGrid>
              <a:tr h="36991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b="0" i="0" u="none" strike="noStrike" kern="1200" baseline="0" dirty="0">
                          <a:solidFill>
                            <a:schemeClr val="tx1"/>
                          </a:solidFill>
                          <a:latin typeface="+mn-lt"/>
                          <a:ea typeface="+mn-ea"/>
                          <a:cs typeface="+mn-cs"/>
                        </a:rPr>
                        <a:t>Fertigspritzen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800" b="0" i="0" u="none" strike="noStrike" kern="1200" baseline="0" dirty="0">
                        <a:solidFill>
                          <a:schemeClr val="lt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800" b="0" i="0" u="none" strike="noStrike" kern="1200" baseline="0" dirty="0">
                        <a:solidFill>
                          <a:schemeClr val="lt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800" b="0" i="0" u="none" strike="noStrike" kern="1200" baseline="0" dirty="0">
                        <a:solidFill>
                          <a:schemeClr val="lt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800" b="0" i="0" u="none" strike="noStrike" kern="1200" baseline="0" dirty="0">
                        <a:solidFill>
                          <a:schemeClr val="lt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800" b="0" i="0" u="none" strike="noStrike" kern="1200" baseline="0" dirty="0">
                        <a:solidFill>
                          <a:schemeClr val="lt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DE" sz="1800" b="0" i="0" u="none" strike="noStrike" kern="1200" baseline="0" dirty="0">
                          <a:solidFill>
                            <a:schemeClr val="lt1"/>
                          </a:solidFill>
                          <a:latin typeface="+mn-lt"/>
                          <a:ea typeface="+mn-ea"/>
                          <a:cs typeface="+mn-cs"/>
                        </a:rPr>
                        <a:t>	</a:t>
                      </a:r>
                    </a:p>
                    <a:p>
                      <a:endParaRPr lang="de-DE" dirty="0"/>
                    </a:p>
                  </a:txBody>
                  <a:tcPr/>
                </a:tc>
                <a:tc>
                  <a:txBody>
                    <a:bodyPr/>
                    <a:lstStyle/>
                    <a:p>
                      <a:r>
                        <a:rPr lang="de-DE" sz="1800" b="0" i="0" u="none" strike="noStrike" kern="1200" baseline="0" dirty="0">
                          <a:solidFill>
                            <a:schemeClr val="tx1"/>
                          </a:solidFill>
                          <a:latin typeface="+mn-lt"/>
                          <a:ea typeface="+mn-ea"/>
                          <a:cs typeface="+mn-cs"/>
                        </a:rPr>
                        <a:t>Fertig für die Verabreichung </a:t>
                      </a:r>
                      <a:r>
                        <a:rPr lang="de-DE" sz="1800" b="0" i="0" u="none" strike="noStrike" kern="1200" baseline="0" dirty="0">
                          <a:solidFill>
                            <a:schemeClr val="lt1"/>
                          </a:solidFill>
                          <a:latin typeface="+mn-lt"/>
                          <a:ea typeface="+mn-ea"/>
                          <a:cs typeface="+mn-cs"/>
                        </a:rPr>
                        <a:t>	</a:t>
                      </a:r>
                    </a:p>
                    <a:p>
                      <a:endParaRPr lang="de-DE" dirty="0"/>
                    </a:p>
                  </a:txBody>
                  <a:tcPr/>
                </a:tc>
                <a:extLst>
                  <a:ext uri="{0D108BD9-81ED-4DB2-BD59-A6C34878D82A}">
                    <a16:rowId xmlns:a16="http://schemas.microsoft.com/office/drawing/2014/main" val="3678006615"/>
                  </a:ext>
                </a:extLst>
              </a:tr>
              <a:tr h="36991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b="0" i="0" u="none" strike="noStrike" kern="1200" baseline="0" dirty="0">
                          <a:solidFill>
                            <a:schemeClr val="tx1"/>
                          </a:solidFill>
                          <a:latin typeface="+mn-lt"/>
                          <a:ea typeface="+mn-ea"/>
                          <a:cs typeface="+mn-cs"/>
                        </a:rPr>
                        <a:t>Pen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800" b="0" i="0" u="none" strike="noStrike" kern="1200" baseline="0" dirty="0">
                        <a:solidFill>
                          <a:schemeClr val="lt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800" b="0" i="0" u="none" strike="noStrike" kern="1200" baseline="0" dirty="0">
                        <a:solidFill>
                          <a:schemeClr val="lt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800" b="0" i="0" u="none" strike="noStrike" kern="1200" baseline="0" dirty="0">
                        <a:solidFill>
                          <a:schemeClr val="lt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800" b="0" i="0" u="none" strike="noStrike" kern="1200" baseline="0" dirty="0">
                        <a:solidFill>
                          <a:schemeClr val="lt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DE" sz="1800" b="0" i="0" u="none" strike="noStrike" kern="1200" baseline="0" dirty="0">
                          <a:solidFill>
                            <a:schemeClr val="lt1"/>
                          </a:solidFill>
                          <a:latin typeface="+mn-lt"/>
                          <a:ea typeface="+mn-ea"/>
                          <a:cs typeface="+mn-cs"/>
                        </a:rPr>
                        <a:t> 	</a:t>
                      </a:r>
                    </a:p>
                    <a:p>
                      <a:endParaRPr lang="de-DE"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b="0" i="0" u="none" strike="noStrike" kern="1200" baseline="0" dirty="0">
                          <a:solidFill>
                            <a:schemeClr val="dk1"/>
                          </a:solidFill>
                          <a:latin typeface="+mn-lt"/>
                          <a:ea typeface="+mn-ea"/>
                          <a:cs typeface="+mn-cs"/>
                        </a:rPr>
                        <a:t>Ist ein Behälter zur mehrmaligen Abgabe (Verabreichung) eines Medikamentes z. B. Insulinpen 	</a:t>
                      </a:r>
                    </a:p>
                    <a:p>
                      <a:endParaRPr lang="de-DE" dirty="0"/>
                    </a:p>
                  </a:txBody>
                  <a:tcPr/>
                </a:tc>
                <a:extLst>
                  <a:ext uri="{0D108BD9-81ED-4DB2-BD59-A6C34878D82A}">
                    <a16:rowId xmlns:a16="http://schemas.microsoft.com/office/drawing/2014/main" val="4170026705"/>
                  </a:ext>
                </a:extLst>
              </a:tr>
            </a:tbl>
          </a:graphicData>
        </a:graphic>
      </p:graphicFrame>
      <p:pic>
        <p:nvPicPr>
          <p:cNvPr id="4" name="Grafik 3">
            <a:extLst>
              <a:ext uri="{FF2B5EF4-FFF2-40B4-BE49-F238E27FC236}">
                <a16:creationId xmlns:a16="http://schemas.microsoft.com/office/drawing/2014/main" id="{C86034CB-1D75-B9AF-FF7D-B5D9B4EB689D}"/>
              </a:ext>
            </a:extLst>
          </p:cNvPr>
          <p:cNvPicPr>
            <a:picLocks noChangeAspect="1"/>
          </p:cNvPicPr>
          <p:nvPr/>
        </p:nvPicPr>
        <p:blipFill>
          <a:blip r:embed="rId2"/>
          <a:stretch>
            <a:fillRect/>
          </a:stretch>
        </p:blipFill>
        <p:spPr>
          <a:xfrm>
            <a:off x="693233" y="2248328"/>
            <a:ext cx="2980421" cy="1643224"/>
          </a:xfrm>
          <a:prstGeom prst="rect">
            <a:avLst/>
          </a:prstGeom>
        </p:spPr>
      </p:pic>
      <p:pic>
        <p:nvPicPr>
          <p:cNvPr id="6" name="Grafik 5">
            <a:extLst>
              <a:ext uri="{FF2B5EF4-FFF2-40B4-BE49-F238E27FC236}">
                <a16:creationId xmlns:a16="http://schemas.microsoft.com/office/drawing/2014/main" id="{8C09E31B-38B4-BF82-ACF6-6B704101E5FB}"/>
              </a:ext>
            </a:extLst>
          </p:cNvPr>
          <p:cNvPicPr>
            <a:picLocks noChangeAspect="1"/>
          </p:cNvPicPr>
          <p:nvPr/>
        </p:nvPicPr>
        <p:blipFill>
          <a:blip r:embed="rId3"/>
          <a:stretch>
            <a:fillRect/>
          </a:stretch>
        </p:blipFill>
        <p:spPr>
          <a:xfrm>
            <a:off x="960863" y="4397168"/>
            <a:ext cx="2184176" cy="1643224"/>
          </a:xfrm>
          <a:prstGeom prst="rect">
            <a:avLst/>
          </a:prstGeom>
        </p:spPr>
      </p:pic>
    </p:spTree>
    <p:extLst>
      <p:ext uri="{BB962C8B-B14F-4D97-AF65-F5344CB8AC3E}">
        <p14:creationId xmlns:p14="http://schemas.microsoft.com/office/powerpoint/2010/main" val="1201692474"/>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AB14D5E1-77A6-5C97-42D5-21A64E02B661}"/>
              </a:ext>
            </a:extLst>
          </p:cNvPr>
          <p:cNvSpPr txBox="1"/>
          <p:nvPr/>
        </p:nvSpPr>
        <p:spPr>
          <a:xfrm>
            <a:off x="579862" y="468352"/>
            <a:ext cx="11329639" cy="3139321"/>
          </a:xfrm>
          <a:prstGeom prst="rect">
            <a:avLst/>
          </a:prstGeom>
          <a:noFill/>
        </p:spPr>
        <p:txBody>
          <a:bodyPr wrap="square">
            <a:spAutoFit/>
          </a:bodyPr>
          <a:lstStyle/>
          <a:p>
            <a:r>
              <a:rPr lang="de-DE" sz="1800" b="0" i="0" u="none" strike="noStrike" baseline="0" dirty="0">
                <a:solidFill>
                  <a:srgbClr val="FF0000"/>
                </a:solidFill>
                <a:latin typeface="Calibri" panose="020F0502020204030204" pitchFamily="34" charset="0"/>
              </a:rPr>
              <a:t>Infusionen </a:t>
            </a:r>
          </a:p>
          <a:p>
            <a:r>
              <a:rPr lang="de-DE" sz="1800" b="0" i="0" u="none" strike="noStrike" baseline="0" dirty="0">
                <a:solidFill>
                  <a:srgbClr val="FF0000"/>
                </a:solidFill>
                <a:latin typeface="Calibri" panose="020F0502020204030204" pitchFamily="34" charset="0"/>
              </a:rPr>
              <a:t>Behältnisse für Infusionen sind: </a:t>
            </a:r>
          </a:p>
          <a:p>
            <a:r>
              <a:rPr lang="de-DE" sz="1800" b="0" i="0" u="none" strike="noStrike" baseline="0" dirty="0">
                <a:solidFill>
                  <a:srgbClr val="000000"/>
                </a:solidFill>
                <a:latin typeface="Courier New" panose="02070309020205020404" pitchFamily="49" charset="0"/>
              </a:rPr>
              <a:t>o Glasflaschen </a:t>
            </a:r>
          </a:p>
          <a:p>
            <a:r>
              <a:rPr lang="de-DE" sz="1800" b="0" i="0" u="none" strike="noStrike" baseline="0" dirty="0">
                <a:solidFill>
                  <a:srgbClr val="000000"/>
                </a:solidFill>
                <a:latin typeface="Courier New" panose="02070309020205020404" pitchFamily="49" charset="0"/>
              </a:rPr>
              <a:t>o Kunststoffflaschen </a:t>
            </a:r>
          </a:p>
          <a:p>
            <a:r>
              <a:rPr lang="de-DE" sz="1800" b="0" i="0" u="none" strike="noStrike" baseline="0" dirty="0">
                <a:solidFill>
                  <a:srgbClr val="000000"/>
                </a:solidFill>
                <a:latin typeface="Courier New" panose="02070309020205020404" pitchFamily="49" charset="0"/>
              </a:rPr>
              <a:t>o Beutel </a:t>
            </a:r>
          </a:p>
          <a:p>
            <a:endParaRPr lang="de-DE" sz="1800" b="0" i="0" u="none" strike="noStrike" baseline="0" dirty="0">
              <a:solidFill>
                <a:srgbClr val="000000"/>
              </a:solidFill>
              <a:latin typeface="Courier New" panose="02070309020205020404" pitchFamily="49" charset="0"/>
            </a:endParaRPr>
          </a:p>
          <a:p>
            <a:r>
              <a:rPr lang="de-DE" sz="1800" b="0" i="0" u="none" strike="noStrike" baseline="0" dirty="0">
                <a:solidFill>
                  <a:srgbClr val="FF0000"/>
                </a:solidFill>
                <a:latin typeface="Calibri" panose="020F0502020204030204" pitchFamily="34" charset="0"/>
              </a:rPr>
              <a:t>Infusionen dienen </a:t>
            </a:r>
          </a:p>
          <a:p>
            <a:r>
              <a:rPr lang="de-DE" sz="1800" b="0" i="0" u="none" strike="noStrike" baseline="0" dirty="0">
                <a:solidFill>
                  <a:srgbClr val="000000"/>
                </a:solidFill>
                <a:latin typeface="Courier New" panose="02070309020205020404" pitchFamily="49" charset="0"/>
              </a:rPr>
              <a:t>o </a:t>
            </a:r>
            <a:r>
              <a:rPr lang="de-DE" sz="1800" b="0" i="0" u="none" strike="noStrike" baseline="0" dirty="0">
                <a:solidFill>
                  <a:srgbClr val="000000"/>
                </a:solidFill>
                <a:latin typeface="Calibri" panose="020F0502020204030204" pitchFamily="34" charset="0"/>
              </a:rPr>
              <a:t>Als Trägerlösung für Arzneimittel </a:t>
            </a:r>
          </a:p>
          <a:p>
            <a:r>
              <a:rPr lang="de-DE" sz="1800" b="0" i="0" u="none" strike="noStrike" baseline="0" dirty="0">
                <a:solidFill>
                  <a:srgbClr val="000000"/>
                </a:solidFill>
                <a:latin typeface="Courier New" panose="02070309020205020404" pitchFamily="49" charset="0"/>
              </a:rPr>
              <a:t>o </a:t>
            </a:r>
            <a:r>
              <a:rPr lang="de-DE" sz="1800" b="0" i="0" u="none" strike="noStrike" baseline="0" dirty="0">
                <a:solidFill>
                  <a:srgbClr val="000000"/>
                </a:solidFill>
                <a:latin typeface="Calibri" panose="020F0502020204030204" pitchFamily="34" charset="0"/>
              </a:rPr>
              <a:t>Zur Parenteralen Ernährung </a:t>
            </a:r>
          </a:p>
          <a:p>
            <a:r>
              <a:rPr lang="de-DE" sz="1800" b="0" i="0" u="none" strike="noStrike" baseline="0" dirty="0">
                <a:solidFill>
                  <a:srgbClr val="000000"/>
                </a:solidFill>
                <a:latin typeface="Courier New" panose="02070309020205020404" pitchFamily="49" charset="0"/>
              </a:rPr>
              <a:t>o </a:t>
            </a:r>
            <a:r>
              <a:rPr lang="de-DE" sz="1800" b="0" i="0" u="none" strike="noStrike" baseline="0" dirty="0">
                <a:solidFill>
                  <a:srgbClr val="000000"/>
                </a:solidFill>
                <a:latin typeface="Calibri" panose="020F0502020204030204" pitchFamily="34" charset="0"/>
              </a:rPr>
              <a:t>Zum Flüssigkeitsersatz </a:t>
            </a:r>
          </a:p>
          <a:p>
            <a:r>
              <a:rPr lang="de-DE" sz="1800" b="0" i="0" u="none" strike="noStrike" baseline="0" dirty="0">
                <a:solidFill>
                  <a:srgbClr val="000000"/>
                </a:solidFill>
                <a:latin typeface="Courier New" panose="02070309020205020404" pitchFamily="49" charset="0"/>
              </a:rPr>
              <a:t>o Zum Blutersatz </a:t>
            </a:r>
          </a:p>
        </p:txBody>
      </p:sp>
      <p:pic>
        <p:nvPicPr>
          <p:cNvPr id="5" name="Grafik 4">
            <a:extLst>
              <a:ext uri="{FF2B5EF4-FFF2-40B4-BE49-F238E27FC236}">
                <a16:creationId xmlns:a16="http://schemas.microsoft.com/office/drawing/2014/main" id="{FFA2BA93-0EF3-DF0C-8D39-6D0DD7A01F48}"/>
              </a:ext>
            </a:extLst>
          </p:cNvPr>
          <p:cNvPicPr>
            <a:picLocks noChangeAspect="1"/>
          </p:cNvPicPr>
          <p:nvPr/>
        </p:nvPicPr>
        <p:blipFill>
          <a:blip r:embed="rId2"/>
          <a:stretch>
            <a:fillRect/>
          </a:stretch>
        </p:blipFill>
        <p:spPr>
          <a:xfrm>
            <a:off x="5056094" y="403147"/>
            <a:ext cx="3204526" cy="3204526"/>
          </a:xfrm>
          <a:prstGeom prst="rect">
            <a:avLst/>
          </a:prstGeom>
        </p:spPr>
      </p:pic>
      <p:pic>
        <p:nvPicPr>
          <p:cNvPr id="7" name="Grafik 6">
            <a:extLst>
              <a:ext uri="{FF2B5EF4-FFF2-40B4-BE49-F238E27FC236}">
                <a16:creationId xmlns:a16="http://schemas.microsoft.com/office/drawing/2014/main" id="{FEB76119-1C68-9060-5CB1-15F1CC955610}"/>
              </a:ext>
            </a:extLst>
          </p:cNvPr>
          <p:cNvPicPr>
            <a:picLocks noChangeAspect="1"/>
          </p:cNvPicPr>
          <p:nvPr/>
        </p:nvPicPr>
        <p:blipFill>
          <a:blip r:embed="rId3"/>
          <a:stretch>
            <a:fillRect/>
          </a:stretch>
        </p:blipFill>
        <p:spPr>
          <a:xfrm>
            <a:off x="8592103" y="228335"/>
            <a:ext cx="3204526" cy="3204526"/>
          </a:xfrm>
          <a:prstGeom prst="rect">
            <a:avLst/>
          </a:prstGeom>
        </p:spPr>
      </p:pic>
      <p:pic>
        <p:nvPicPr>
          <p:cNvPr id="9" name="Grafik 8">
            <a:extLst>
              <a:ext uri="{FF2B5EF4-FFF2-40B4-BE49-F238E27FC236}">
                <a16:creationId xmlns:a16="http://schemas.microsoft.com/office/drawing/2014/main" id="{45799C0E-B6F3-7824-F71C-3563071DD9A6}"/>
              </a:ext>
            </a:extLst>
          </p:cNvPr>
          <p:cNvPicPr>
            <a:picLocks noChangeAspect="1"/>
          </p:cNvPicPr>
          <p:nvPr/>
        </p:nvPicPr>
        <p:blipFill>
          <a:blip r:embed="rId4"/>
          <a:stretch>
            <a:fillRect/>
          </a:stretch>
        </p:blipFill>
        <p:spPr>
          <a:xfrm>
            <a:off x="5056094" y="3607673"/>
            <a:ext cx="2960547" cy="2954166"/>
          </a:xfrm>
          <a:prstGeom prst="rect">
            <a:avLst/>
          </a:prstGeom>
        </p:spPr>
      </p:pic>
      <p:pic>
        <p:nvPicPr>
          <p:cNvPr id="11" name="Grafik 10">
            <a:extLst>
              <a:ext uri="{FF2B5EF4-FFF2-40B4-BE49-F238E27FC236}">
                <a16:creationId xmlns:a16="http://schemas.microsoft.com/office/drawing/2014/main" id="{D9C425F8-1D06-C920-3129-488921A2B866}"/>
              </a:ext>
            </a:extLst>
          </p:cNvPr>
          <p:cNvPicPr>
            <a:picLocks noChangeAspect="1"/>
          </p:cNvPicPr>
          <p:nvPr/>
        </p:nvPicPr>
        <p:blipFill>
          <a:blip r:embed="rId5"/>
          <a:stretch>
            <a:fillRect/>
          </a:stretch>
        </p:blipFill>
        <p:spPr>
          <a:xfrm>
            <a:off x="8193777" y="3672878"/>
            <a:ext cx="3602852" cy="2526216"/>
          </a:xfrm>
          <a:prstGeom prst="rect">
            <a:avLst/>
          </a:prstGeom>
        </p:spPr>
      </p:pic>
    </p:spTree>
    <p:extLst>
      <p:ext uri="{BB962C8B-B14F-4D97-AF65-F5344CB8AC3E}">
        <p14:creationId xmlns:p14="http://schemas.microsoft.com/office/powerpoint/2010/main" val="1147509069"/>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107C9C5F-24E1-7764-700C-BF5ED6AC6913}"/>
              </a:ext>
            </a:extLst>
          </p:cNvPr>
          <p:cNvSpPr txBox="1"/>
          <p:nvPr/>
        </p:nvSpPr>
        <p:spPr>
          <a:xfrm>
            <a:off x="301084" y="278780"/>
            <a:ext cx="11496906" cy="6247417"/>
          </a:xfrm>
          <a:prstGeom prst="rect">
            <a:avLst/>
          </a:prstGeom>
          <a:noFill/>
        </p:spPr>
        <p:txBody>
          <a:bodyPr wrap="square">
            <a:spAutoFit/>
          </a:bodyPr>
          <a:lstStyle/>
          <a:p>
            <a:pPr algn="ctr"/>
            <a:r>
              <a:rPr lang="de-DE" sz="2000" b="0" i="0" u="none" strike="noStrike" baseline="0" dirty="0">
                <a:solidFill>
                  <a:srgbClr val="FF0000"/>
                </a:solidFill>
                <a:latin typeface="Calibri" panose="020F0502020204030204" pitchFamily="34" charset="0"/>
              </a:rPr>
              <a:t>23. Übersicht spezielle Arzneimittellehre </a:t>
            </a:r>
          </a:p>
          <a:p>
            <a:r>
              <a:rPr lang="de-DE" sz="2000" b="0" i="0" u="none" strike="noStrike" baseline="0" dirty="0">
                <a:solidFill>
                  <a:srgbClr val="000000"/>
                </a:solidFill>
                <a:latin typeface="Courier New" panose="02070309020205020404" pitchFamily="49" charset="0"/>
              </a:rPr>
              <a:t>o </a:t>
            </a:r>
            <a:r>
              <a:rPr lang="de-DE" sz="2000" b="0" i="0" u="none" strike="noStrike" baseline="0" dirty="0">
                <a:solidFill>
                  <a:srgbClr val="000000"/>
                </a:solidFill>
                <a:latin typeface="Calibri" panose="020F0502020204030204" pitchFamily="34" charset="0"/>
              </a:rPr>
              <a:t>Magen – Darm Trakt </a:t>
            </a:r>
          </a:p>
          <a:p>
            <a:endParaRPr lang="de-DE" sz="2000" b="0" i="0" u="none" strike="noStrike" baseline="0" dirty="0">
              <a:solidFill>
                <a:srgbClr val="000000"/>
              </a:solidFill>
              <a:latin typeface="Calibri" panose="020F0502020204030204" pitchFamily="34" charset="0"/>
            </a:endParaRPr>
          </a:p>
          <a:p>
            <a:r>
              <a:rPr lang="de-DE" sz="2000" b="0" i="0" u="none" strike="noStrike" baseline="0" dirty="0">
                <a:solidFill>
                  <a:srgbClr val="000000"/>
                </a:solidFill>
                <a:latin typeface="Courier New" panose="02070309020205020404" pitchFamily="49" charset="0"/>
              </a:rPr>
              <a:t>o </a:t>
            </a:r>
            <a:r>
              <a:rPr lang="de-DE" sz="2000" b="0" i="0" u="none" strike="noStrike" baseline="0" dirty="0">
                <a:solidFill>
                  <a:srgbClr val="000000"/>
                </a:solidFill>
                <a:latin typeface="Calibri" panose="020F0502020204030204" pitchFamily="34" charset="0"/>
              </a:rPr>
              <a:t>Herz – Kreislauf –System </a:t>
            </a:r>
          </a:p>
          <a:p>
            <a:endParaRPr lang="de-DE" sz="2000" b="0" i="0" u="none" strike="noStrike" baseline="0" dirty="0">
              <a:solidFill>
                <a:srgbClr val="000000"/>
              </a:solidFill>
              <a:latin typeface="Calibri" panose="020F0502020204030204" pitchFamily="34" charset="0"/>
            </a:endParaRPr>
          </a:p>
          <a:p>
            <a:r>
              <a:rPr lang="de-DE" sz="2000" b="0" i="0" u="none" strike="noStrike" baseline="0" dirty="0">
                <a:solidFill>
                  <a:srgbClr val="000000"/>
                </a:solidFill>
                <a:latin typeface="Courier New" panose="02070309020205020404" pitchFamily="49" charset="0"/>
              </a:rPr>
              <a:t>o Diabetes mellitus </a:t>
            </a:r>
          </a:p>
          <a:p>
            <a:endParaRPr lang="de-DE" sz="2000" b="0" i="0" u="none" strike="noStrike" baseline="0" dirty="0">
              <a:solidFill>
                <a:srgbClr val="000000"/>
              </a:solidFill>
              <a:latin typeface="Courier New" panose="02070309020205020404" pitchFamily="49" charset="0"/>
            </a:endParaRPr>
          </a:p>
          <a:p>
            <a:r>
              <a:rPr lang="de-DE" sz="2000" b="0" i="0" u="none" strike="noStrike" baseline="0" dirty="0">
                <a:solidFill>
                  <a:srgbClr val="000000"/>
                </a:solidFill>
                <a:latin typeface="Courier New" panose="02070309020205020404" pitchFamily="49" charset="0"/>
              </a:rPr>
              <a:t>o Lipidsenker </a:t>
            </a:r>
          </a:p>
          <a:p>
            <a:endParaRPr lang="de-DE" sz="2000" b="0" i="0" u="none" strike="noStrike" baseline="0" dirty="0">
              <a:solidFill>
                <a:srgbClr val="000000"/>
              </a:solidFill>
              <a:latin typeface="Courier New" panose="02070309020205020404" pitchFamily="49" charset="0"/>
            </a:endParaRPr>
          </a:p>
          <a:p>
            <a:r>
              <a:rPr lang="de-DE" sz="2000" b="0" i="0" u="none" strike="noStrike" baseline="0" dirty="0">
                <a:solidFill>
                  <a:srgbClr val="000000"/>
                </a:solidFill>
                <a:latin typeface="Courier New" panose="02070309020205020404" pitchFamily="49" charset="0"/>
              </a:rPr>
              <a:t>o Therapie der Gicht </a:t>
            </a:r>
          </a:p>
          <a:p>
            <a:endParaRPr lang="de-DE" sz="2000" b="0" i="0" u="none" strike="noStrike" baseline="0" dirty="0">
              <a:solidFill>
                <a:srgbClr val="000000"/>
              </a:solidFill>
              <a:latin typeface="Courier New" panose="02070309020205020404" pitchFamily="49" charset="0"/>
            </a:endParaRPr>
          </a:p>
          <a:p>
            <a:r>
              <a:rPr lang="de-DE" sz="2000" b="0" i="0" u="none" strike="noStrike" baseline="0" dirty="0">
                <a:solidFill>
                  <a:srgbClr val="000000"/>
                </a:solidFill>
                <a:latin typeface="Courier New" panose="02070309020205020404" pitchFamily="49" charset="0"/>
              </a:rPr>
              <a:t>o Osteoporose </a:t>
            </a:r>
          </a:p>
          <a:p>
            <a:endParaRPr lang="de-DE" sz="3200" b="0" i="0" u="none" strike="noStrike" baseline="0" dirty="0">
              <a:solidFill>
                <a:srgbClr val="000000"/>
              </a:solidFill>
              <a:latin typeface="Courier New" panose="02070309020205020404" pitchFamily="49" charset="0"/>
            </a:endParaRPr>
          </a:p>
          <a:p>
            <a:r>
              <a:rPr lang="de-DE" sz="2000" b="0" i="0" u="none" strike="noStrike" baseline="0" dirty="0">
                <a:solidFill>
                  <a:srgbClr val="000000"/>
                </a:solidFill>
                <a:latin typeface="Courier New" panose="02070309020205020404" pitchFamily="49" charset="0"/>
              </a:rPr>
              <a:t>o </a:t>
            </a:r>
            <a:r>
              <a:rPr lang="de-DE" sz="2000" b="0" i="0" u="none" strike="noStrike" baseline="0" dirty="0">
                <a:solidFill>
                  <a:srgbClr val="000000"/>
                </a:solidFill>
                <a:latin typeface="Calibri" panose="020F0502020204030204" pitchFamily="34" charset="0"/>
              </a:rPr>
              <a:t>Antiinfektiva: Antibiotika, Antimykotika, antivirale Therapie </a:t>
            </a:r>
          </a:p>
          <a:p>
            <a:endParaRPr lang="de-DE" sz="2000" b="0" i="0" u="none" strike="noStrike" baseline="0" dirty="0">
              <a:solidFill>
                <a:srgbClr val="000000"/>
              </a:solidFill>
              <a:latin typeface="Calibri" panose="020F0502020204030204" pitchFamily="34" charset="0"/>
            </a:endParaRPr>
          </a:p>
          <a:p>
            <a:r>
              <a:rPr lang="de-DE" sz="2000" b="0" i="0" u="none" strike="noStrike" baseline="0" dirty="0">
                <a:solidFill>
                  <a:srgbClr val="000000"/>
                </a:solidFill>
                <a:latin typeface="Courier New" panose="02070309020205020404" pitchFamily="49" charset="0"/>
              </a:rPr>
              <a:t>o Schmerztherapie </a:t>
            </a:r>
          </a:p>
          <a:p>
            <a:endParaRPr lang="de-DE" sz="2000" b="0" i="0" u="none" strike="noStrike" baseline="0" dirty="0">
              <a:solidFill>
                <a:srgbClr val="000000"/>
              </a:solidFill>
              <a:latin typeface="Courier New" panose="02070309020205020404" pitchFamily="49" charset="0"/>
            </a:endParaRPr>
          </a:p>
          <a:p>
            <a:r>
              <a:rPr lang="de-DE" sz="2000" b="0" i="0" u="none" strike="noStrike" baseline="0" dirty="0">
                <a:solidFill>
                  <a:srgbClr val="000000"/>
                </a:solidFill>
                <a:latin typeface="Courier New" panose="02070309020205020404" pitchFamily="49" charset="0"/>
              </a:rPr>
              <a:t>o Nervensystem </a:t>
            </a:r>
          </a:p>
          <a:p>
            <a:endParaRPr lang="de-DE" sz="2000" b="0" i="0" u="none" strike="noStrike" baseline="0" dirty="0">
              <a:solidFill>
                <a:srgbClr val="000000"/>
              </a:solidFill>
              <a:latin typeface="Courier New" panose="02070309020205020404" pitchFamily="49" charset="0"/>
            </a:endParaRPr>
          </a:p>
        </p:txBody>
      </p:sp>
      <p:pic>
        <p:nvPicPr>
          <p:cNvPr id="5" name="Grafik 4">
            <a:extLst>
              <a:ext uri="{FF2B5EF4-FFF2-40B4-BE49-F238E27FC236}">
                <a16:creationId xmlns:a16="http://schemas.microsoft.com/office/drawing/2014/main" id="{D3EE938E-BF4E-EFBE-D1AE-4E93EC6F3765}"/>
              </a:ext>
            </a:extLst>
          </p:cNvPr>
          <p:cNvPicPr>
            <a:picLocks noChangeAspect="1"/>
          </p:cNvPicPr>
          <p:nvPr/>
        </p:nvPicPr>
        <p:blipFill>
          <a:blip r:embed="rId2"/>
          <a:stretch>
            <a:fillRect/>
          </a:stretch>
        </p:blipFill>
        <p:spPr>
          <a:xfrm>
            <a:off x="3994826" y="648550"/>
            <a:ext cx="2101174" cy="1167319"/>
          </a:xfrm>
          <a:prstGeom prst="rect">
            <a:avLst/>
          </a:prstGeom>
        </p:spPr>
      </p:pic>
      <p:pic>
        <p:nvPicPr>
          <p:cNvPr id="7" name="Grafik 6">
            <a:extLst>
              <a:ext uri="{FF2B5EF4-FFF2-40B4-BE49-F238E27FC236}">
                <a16:creationId xmlns:a16="http://schemas.microsoft.com/office/drawing/2014/main" id="{42B26C97-DA26-5D38-CB2B-69CB83AC1C86}"/>
              </a:ext>
            </a:extLst>
          </p:cNvPr>
          <p:cNvPicPr>
            <a:picLocks noChangeAspect="1"/>
          </p:cNvPicPr>
          <p:nvPr/>
        </p:nvPicPr>
        <p:blipFill>
          <a:blip r:embed="rId3"/>
          <a:stretch>
            <a:fillRect/>
          </a:stretch>
        </p:blipFill>
        <p:spPr>
          <a:xfrm>
            <a:off x="5778309" y="1207890"/>
            <a:ext cx="1906621" cy="1215957"/>
          </a:xfrm>
          <a:prstGeom prst="rect">
            <a:avLst/>
          </a:prstGeom>
        </p:spPr>
      </p:pic>
      <p:pic>
        <p:nvPicPr>
          <p:cNvPr id="9" name="Grafik 8">
            <a:extLst>
              <a:ext uri="{FF2B5EF4-FFF2-40B4-BE49-F238E27FC236}">
                <a16:creationId xmlns:a16="http://schemas.microsoft.com/office/drawing/2014/main" id="{01E05397-B155-AA9A-2E07-8EC8644B336D}"/>
              </a:ext>
            </a:extLst>
          </p:cNvPr>
          <p:cNvPicPr>
            <a:picLocks noChangeAspect="1"/>
          </p:cNvPicPr>
          <p:nvPr/>
        </p:nvPicPr>
        <p:blipFill>
          <a:blip r:embed="rId4"/>
          <a:stretch>
            <a:fillRect/>
          </a:stretch>
        </p:blipFill>
        <p:spPr>
          <a:xfrm>
            <a:off x="3994826" y="1825714"/>
            <a:ext cx="2014654" cy="1527243"/>
          </a:xfrm>
          <a:prstGeom prst="rect">
            <a:avLst/>
          </a:prstGeom>
        </p:spPr>
      </p:pic>
      <p:pic>
        <p:nvPicPr>
          <p:cNvPr id="11" name="Grafik 10">
            <a:extLst>
              <a:ext uri="{FF2B5EF4-FFF2-40B4-BE49-F238E27FC236}">
                <a16:creationId xmlns:a16="http://schemas.microsoft.com/office/drawing/2014/main" id="{7BBAC081-7431-F154-B34D-ADF9B6EC8B93}"/>
              </a:ext>
            </a:extLst>
          </p:cNvPr>
          <p:cNvPicPr>
            <a:picLocks noChangeAspect="1"/>
          </p:cNvPicPr>
          <p:nvPr/>
        </p:nvPicPr>
        <p:blipFill>
          <a:blip r:embed="rId5"/>
          <a:stretch>
            <a:fillRect/>
          </a:stretch>
        </p:blipFill>
        <p:spPr>
          <a:xfrm>
            <a:off x="2451886" y="2185639"/>
            <a:ext cx="1634247" cy="904672"/>
          </a:xfrm>
          <a:prstGeom prst="rect">
            <a:avLst/>
          </a:prstGeom>
        </p:spPr>
      </p:pic>
      <p:pic>
        <p:nvPicPr>
          <p:cNvPr id="13" name="Grafik 12">
            <a:extLst>
              <a:ext uri="{FF2B5EF4-FFF2-40B4-BE49-F238E27FC236}">
                <a16:creationId xmlns:a16="http://schemas.microsoft.com/office/drawing/2014/main" id="{A870266D-3D62-4A6C-C00D-288E3A895C7A}"/>
              </a:ext>
            </a:extLst>
          </p:cNvPr>
          <p:cNvPicPr>
            <a:picLocks noChangeAspect="1"/>
          </p:cNvPicPr>
          <p:nvPr/>
        </p:nvPicPr>
        <p:blipFill>
          <a:blip r:embed="rId6"/>
          <a:stretch>
            <a:fillRect/>
          </a:stretch>
        </p:blipFill>
        <p:spPr>
          <a:xfrm>
            <a:off x="5025957" y="2665378"/>
            <a:ext cx="2140085" cy="1527243"/>
          </a:xfrm>
          <a:prstGeom prst="rect">
            <a:avLst/>
          </a:prstGeom>
        </p:spPr>
      </p:pic>
      <p:pic>
        <p:nvPicPr>
          <p:cNvPr id="15" name="Grafik 14">
            <a:extLst>
              <a:ext uri="{FF2B5EF4-FFF2-40B4-BE49-F238E27FC236}">
                <a16:creationId xmlns:a16="http://schemas.microsoft.com/office/drawing/2014/main" id="{E5F4294D-8EA0-177D-887F-320FFEB1F95A}"/>
              </a:ext>
            </a:extLst>
          </p:cNvPr>
          <p:cNvPicPr>
            <a:picLocks noChangeAspect="1"/>
          </p:cNvPicPr>
          <p:nvPr/>
        </p:nvPicPr>
        <p:blipFill>
          <a:blip r:embed="rId7"/>
          <a:stretch>
            <a:fillRect/>
          </a:stretch>
        </p:blipFill>
        <p:spPr>
          <a:xfrm>
            <a:off x="7166042" y="2819019"/>
            <a:ext cx="4298906" cy="1527243"/>
          </a:xfrm>
          <a:prstGeom prst="rect">
            <a:avLst/>
          </a:prstGeom>
        </p:spPr>
      </p:pic>
      <p:pic>
        <p:nvPicPr>
          <p:cNvPr id="17" name="Grafik 16">
            <a:extLst>
              <a:ext uri="{FF2B5EF4-FFF2-40B4-BE49-F238E27FC236}">
                <a16:creationId xmlns:a16="http://schemas.microsoft.com/office/drawing/2014/main" id="{06919B44-9630-E461-9072-1A9F5CA4C0D3}"/>
              </a:ext>
            </a:extLst>
          </p:cNvPr>
          <p:cNvPicPr>
            <a:picLocks noChangeAspect="1"/>
          </p:cNvPicPr>
          <p:nvPr/>
        </p:nvPicPr>
        <p:blipFill>
          <a:blip r:embed="rId8"/>
          <a:stretch>
            <a:fillRect/>
          </a:stretch>
        </p:blipFill>
        <p:spPr>
          <a:xfrm>
            <a:off x="7166042" y="4407257"/>
            <a:ext cx="2996119" cy="1682885"/>
          </a:xfrm>
          <a:prstGeom prst="rect">
            <a:avLst/>
          </a:prstGeom>
        </p:spPr>
      </p:pic>
      <p:pic>
        <p:nvPicPr>
          <p:cNvPr id="19" name="Grafik 18">
            <a:extLst>
              <a:ext uri="{FF2B5EF4-FFF2-40B4-BE49-F238E27FC236}">
                <a16:creationId xmlns:a16="http://schemas.microsoft.com/office/drawing/2014/main" id="{33B2578C-B960-3F18-8B4E-BF1E35CC0DF7}"/>
              </a:ext>
            </a:extLst>
          </p:cNvPr>
          <p:cNvPicPr>
            <a:picLocks noChangeAspect="1"/>
          </p:cNvPicPr>
          <p:nvPr/>
        </p:nvPicPr>
        <p:blipFill>
          <a:blip r:embed="rId9"/>
          <a:stretch>
            <a:fillRect/>
          </a:stretch>
        </p:blipFill>
        <p:spPr>
          <a:xfrm>
            <a:off x="4964578" y="4809324"/>
            <a:ext cx="2062264" cy="1147864"/>
          </a:xfrm>
          <a:prstGeom prst="rect">
            <a:avLst/>
          </a:prstGeom>
        </p:spPr>
      </p:pic>
      <p:pic>
        <p:nvPicPr>
          <p:cNvPr id="21" name="Grafik 20">
            <a:extLst>
              <a:ext uri="{FF2B5EF4-FFF2-40B4-BE49-F238E27FC236}">
                <a16:creationId xmlns:a16="http://schemas.microsoft.com/office/drawing/2014/main" id="{5DBFC5E9-F443-6C67-6400-49C9225632AC}"/>
              </a:ext>
            </a:extLst>
          </p:cNvPr>
          <p:cNvPicPr>
            <a:picLocks noChangeAspect="1"/>
          </p:cNvPicPr>
          <p:nvPr/>
        </p:nvPicPr>
        <p:blipFill>
          <a:blip r:embed="rId10"/>
          <a:stretch>
            <a:fillRect/>
          </a:stretch>
        </p:blipFill>
        <p:spPr>
          <a:xfrm>
            <a:off x="2899358" y="5383256"/>
            <a:ext cx="2373549" cy="1384127"/>
          </a:xfrm>
          <a:prstGeom prst="rect">
            <a:avLst/>
          </a:prstGeom>
        </p:spPr>
      </p:pic>
    </p:spTree>
    <p:extLst>
      <p:ext uri="{BB962C8B-B14F-4D97-AF65-F5344CB8AC3E}">
        <p14:creationId xmlns:p14="http://schemas.microsoft.com/office/powerpoint/2010/main" val="1716749168"/>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FF3FAC2E-CF37-A9D8-8497-2C62492BAE13}"/>
              </a:ext>
            </a:extLst>
          </p:cNvPr>
          <p:cNvSpPr txBox="1"/>
          <p:nvPr/>
        </p:nvSpPr>
        <p:spPr>
          <a:xfrm>
            <a:off x="501804" y="245327"/>
            <a:ext cx="11218127" cy="738664"/>
          </a:xfrm>
          <a:prstGeom prst="rect">
            <a:avLst/>
          </a:prstGeom>
          <a:noFill/>
        </p:spPr>
        <p:txBody>
          <a:bodyPr wrap="square">
            <a:spAutoFit/>
          </a:bodyPr>
          <a:lstStyle/>
          <a:p>
            <a:r>
              <a:rPr lang="de-DE" sz="2400" b="0" i="0" u="none" strike="noStrike" baseline="0" dirty="0">
                <a:solidFill>
                  <a:srgbClr val="FF0000"/>
                </a:solidFill>
                <a:latin typeface="Calibri" panose="020F0502020204030204" pitchFamily="34" charset="0"/>
              </a:rPr>
              <a:t>23.1. Magen </a:t>
            </a:r>
          </a:p>
          <a:p>
            <a:r>
              <a:rPr lang="de-DE" sz="1800" b="0" i="0" u="none" strike="noStrike" baseline="0" dirty="0">
                <a:solidFill>
                  <a:srgbClr val="000000"/>
                </a:solidFill>
                <a:latin typeface="Calibri" panose="020F0502020204030204" pitchFamily="34" charset="0"/>
              </a:rPr>
              <a:t>Übermäßige Magensäureproduktion kann Gastritis, </a:t>
            </a:r>
            <a:r>
              <a:rPr lang="de-DE" sz="1800" b="0" i="0" u="none" strike="noStrike" baseline="0" dirty="0" err="1">
                <a:solidFill>
                  <a:srgbClr val="000000"/>
                </a:solidFill>
                <a:latin typeface="Calibri" panose="020F0502020204030204" pitchFamily="34" charset="0"/>
              </a:rPr>
              <a:t>Magengeschwür,Sodbrennen</a:t>
            </a:r>
            <a:r>
              <a:rPr lang="de-DE" sz="1800" b="0" i="0" u="none" strike="noStrike" baseline="0" dirty="0">
                <a:solidFill>
                  <a:srgbClr val="000000"/>
                </a:solidFill>
                <a:latin typeface="Calibri" panose="020F0502020204030204" pitchFamily="34" charset="0"/>
              </a:rPr>
              <a:t> oder Refluxkrankheit verursachen. </a:t>
            </a:r>
            <a:endParaRPr lang="de-DE" dirty="0"/>
          </a:p>
        </p:txBody>
      </p:sp>
      <p:graphicFrame>
        <p:nvGraphicFramePr>
          <p:cNvPr id="4" name="Tabelle 4">
            <a:extLst>
              <a:ext uri="{FF2B5EF4-FFF2-40B4-BE49-F238E27FC236}">
                <a16:creationId xmlns:a16="http://schemas.microsoft.com/office/drawing/2014/main" id="{614A6528-9A0D-5E39-97EA-7E218AC81DB9}"/>
              </a:ext>
            </a:extLst>
          </p:cNvPr>
          <p:cNvGraphicFramePr>
            <a:graphicFrameLocks noGrp="1"/>
          </p:cNvGraphicFramePr>
          <p:nvPr>
            <p:extLst>
              <p:ext uri="{D42A27DB-BD31-4B8C-83A1-F6EECF244321}">
                <p14:modId xmlns:p14="http://schemas.microsoft.com/office/powerpoint/2010/main" val="962630136"/>
              </p:ext>
            </p:extLst>
          </p:nvPr>
        </p:nvGraphicFramePr>
        <p:xfrm>
          <a:off x="345689" y="983992"/>
          <a:ext cx="8497228" cy="5394960"/>
        </p:xfrm>
        <a:graphic>
          <a:graphicData uri="http://schemas.openxmlformats.org/drawingml/2006/table">
            <a:tbl>
              <a:tblPr firstRow="1" bandRow="1">
                <a:tableStyleId>{5C22544A-7EE6-4342-B048-85BDC9FD1C3A}</a:tableStyleId>
              </a:tblPr>
              <a:tblGrid>
                <a:gridCol w="4079552">
                  <a:extLst>
                    <a:ext uri="{9D8B030D-6E8A-4147-A177-3AD203B41FA5}">
                      <a16:colId xmlns:a16="http://schemas.microsoft.com/office/drawing/2014/main" val="4131215881"/>
                    </a:ext>
                  </a:extLst>
                </a:gridCol>
                <a:gridCol w="4417676">
                  <a:extLst>
                    <a:ext uri="{9D8B030D-6E8A-4147-A177-3AD203B41FA5}">
                      <a16:colId xmlns:a16="http://schemas.microsoft.com/office/drawing/2014/main" val="2357495671"/>
                    </a:ext>
                  </a:extLst>
                </a:gridCol>
              </a:tblGrid>
              <a:tr h="2277393">
                <a:tc>
                  <a:txBody>
                    <a:bodyPr/>
                    <a:lstStyle/>
                    <a:p>
                      <a:r>
                        <a:rPr lang="de-DE" sz="1800" b="0" i="0" u="none" strike="noStrike" kern="1200" baseline="0" dirty="0">
                          <a:solidFill>
                            <a:schemeClr val="tx1"/>
                          </a:solidFill>
                          <a:latin typeface="+mn-lt"/>
                          <a:ea typeface="+mn-ea"/>
                          <a:cs typeface="+mn-cs"/>
                        </a:rPr>
                        <a:t>Antazida: </a:t>
                      </a:r>
                    </a:p>
                    <a:p>
                      <a:r>
                        <a:rPr lang="de-DE" sz="1800" b="0" i="0" u="none" strike="noStrike" kern="1200" baseline="0" dirty="0">
                          <a:solidFill>
                            <a:schemeClr val="lt1"/>
                          </a:solidFill>
                          <a:latin typeface="+mn-lt"/>
                          <a:ea typeface="+mn-ea"/>
                          <a:cs typeface="+mn-cs"/>
                        </a:rPr>
                        <a:t>o </a:t>
                      </a:r>
                      <a:r>
                        <a:rPr lang="de-DE" sz="1800" b="0" i="0" u="none" strike="noStrike" kern="1200" baseline="0" dirty="0">
                          <a:solidFill>
                            <a:schemeClr val="tx1"/>
                          </a:solidFill>
                          <a:latin typeface="+mn-lt"/>
                          <a:ea typeface="+mn-ea"/>
                          <a:cs typeface="+mn-cs"/>
                        </a:rPr>
                        <a:t>Neutralisieren überschüssige Magensäure, </a:t>
                      </a:r>
                    </a:p>
                    <a:p>
                      <a:r>
                        <a:rPr lang="de-DE" sz="1800" b="0" i="0" u="none" strike="noStrike" kern="1200" baseline="0" dirty="0">
                          <a:solidFill>
                            <a:schemeClr val="tx1"/>
                          </a:solidFill>
                          <a:latin typeface="+mn-lt"/>
                          <a:ea typeface="+mn-ea"/>
                          <a:cs typeface="+mn-cs"/>
                        </a:rPr>
                        <a:t>o Einnahme 1 Stunde nach dem Essen &amp; vor dem Schlafengehen </a:t>
                      </a:r>
                    </a:p>
                    <a:p>
                      <a:endParaRPr lang="de-DE" sz="1800" b="0" i="0" u="none" strike="noStrike" kern="1200" baseline="0" dirty="0">
                        <a:solidFill>
                          <a:schemeClr val="tx1"/>
                        </a:solidFill>
                        <a:latin typeface="+mn-lt"/>
                        <a:ea typeface="+mn-ea"/>
                        <a:cs typeface="+mn-cs"/>
                      </a:endParaRPr>
                    </a:p>
                    <a:p>
                      <a:endParaRPr lang="de-DE" sz="1800" b="0" i="0" u="none" strike="noStrike" kern="1200" baseline="0" dirty="0">
                        <a:solidFill>
                          <a:schemeClr val="tx1"/>
                        </a:solidFill>
                        <a:latin typeface="+mn-lt"/>
                        <a:ea typeface="+mn-ea"/>
                        <a:cs typeface="+mn-cs"/>
                      </a:endParaRPr>
                    </a:p>
                    <a:p>
                      <a:endParaRPr lang="de-DE" sz="1800" b="0" i="0" u="none" strike="noStrike" kern="1200" baseline="0" dirty="0">
                        <a:solidFill>
                          <a:schemeClr val="tx1"/>
                        </a:solidFill>
                        <a:latin typeface="+mn-lt"/>
                        <a:ea typeface="+mn-ea"/>
                        <a:cs typeface="+mn-cs"/>
                      </a:endParaRPr>
                    </a:p>
                    <a:p>
                      <a:endParaRPr lang="de-DE" sz="1800" b="0" i="0" u="none" strike="noStrike" kern="1200" baseline="0" dirty="0">
                        <a:solidFill>
                          <a:schemeClr val="tx1"/>
                        </a:solidFill>
                        <a:latin typeface="+mn-lt"/>
                        <a:ea typeface="+mn-ea"/>
                        <a:cs typeface="+mn-cs"/>
                      </a:endParaRPr>
                    </a:p>
                    <a:p>
                      <a:r>
                        <a:rPr lang="de-DE" sz="1800" b="0" i="0" u="none" strike="noStrike" kern="1200" baseline="0" dirty="0">
                          <a:solidFill>
                            <a:schemeClr val="tx1"/>
                          </a:solidFill>
                          <a:latin typeface="+mn-lt"/>
                          <a:ea typeface="+mn-ea"/>
                          <a:cs typeface="+mn-cs"/>
                        </a:rPr>
                        <a:t>	</a:t>
                      </a:r>
                    </a:p>
                    <a:p>
                      <a:endParaRPr lang="de-DE" dirty="0"/>
                    </a:p>
                  </a:txBody>
                  <a:tcPr/>
                </a:tc>
                <a:tc>
                  <a:txBody>
                    <a:bodyPr/>
                    <a:lstStyle/>
                    <a:p>
                      <a:r>
                        <a:rPr lang="de-DE" sz="1800" b="0" i="0" u="none" strike="noStrike" kern="1200" baseline="0" dirty="0" err="1">
                          <a:solidFill>
                            <a:schemeClr val="tx1"/>
                          </a:solidFill>
                          <a:latin typeface="+mn-lt"/>
                          <a:ea typeface="+mn-ea"/>
                          <a:cs typeface="+mn-cs"/>
                        </a:rPr>
                        <a:t>Sucralfat</a:t>
                      </a:r>
                      <a:r>
                        <a:rPr lang="de-DE" sz="1800" b="0" i="0" u="none" strike="noStrike" kern="1200" baseline="0" dirty="0">
                          <a:solidFill>
                            <a:schemeClr val="tx1"/>
                          </a:solidFill>
                          <a:latin typeface="+mn-lt"/>
                          <a:ea typeface="+mn-ea"/>
                          <a:cs typeface="+mn-cs"/>
                        </a:rPr>
                        <a:t>: </a:t>
                      </a:r>
                    </a:p>
                    <a:p>
                      <a:r>
                        <a:rPr lang="de-DE" sz="1800" b="0" i="0" u="none" strike="noStrike" kern="1200" baseline="0" dirty="0">
                          <a:solidFill>
                            <a:schemeClr val="tx1"/>
                          </a:solidFill>
                          <a:latin typeface="+mn-lt"/>
                          <a:ea typeface="+mn-ea"/>
                          <a:cs typeface="+mn-cs"/>
                        </a:rPr>
                        <a:t>o Gelartige Schutzschicht an Magenschleimhaut </a:t>
                      </a:r>
                    </a:p>
                    <a:p>
                      <a:r>
                        <a:rPr lang="de-DE" sz="1800" b="0" i="0" u="none" strike="noStrike" kern="1200" baseline="0" dirty="0">
                          <a:solidFill>
                            <a:schemeClr val="tx1"/>
                          </a:solidFill>
                          <a:latin typeface="+mn-lt"/>
                          <a:ea typeface="+mn-ea"/>
                          <a:cs typeface="+mn-cs"/>
                        </a:rPr>
                        <a:t>o 2-Stunden-Abstand bei Medikamenteneinnahme beachten </a:t>
                      </a:r>
                    </a:p>
                    <a:p>
                      <a:r>
                        <a:rPr lang="de-DE" sz="1800" b="0" i="0" u="none" strike="noStrike" kern="1200" baseline="0" dirty="0">
                          <a:solidFill>
                            <a:schemeClr val="tx1"/>
                          </a:solidFill>
                          <a:latin typeface="+mn-lt"/>
                          <a:ea typeface="+mn-ea"/>
                          <a:cs typeface="+mn-cs"/>
                        </a:rPr>
                        <a:t>	</a:t>
                      </a:r>
                    </a:p>
                    <a:p>
                      <a:endParaRPr lang="de-DE" dirty="0"/>
                    </a:p>
                  </a:txBody>
                  <a:tcPr/>
                </a:tc>
                <a:extLst>
                  <a:ext uri="{0D108BD9-81ED-4DB2-BD59-A6C34878D82A}">
                    <a16:rowId xmlns:a16="http://schemas.microsoft.com/office/drawing/2014/main" val="3156444149"/>
                  </a:ext>
                </a:extLst>
              </a:tr>
              <a:tr h="1678605">
                <a:tc>
                  <a:txBody>
                    <a:bodyPr/>
                    <a:lstStyle/>
                    <a:p>
                      <a:r>
                        <a:rPr lang="de-DE" sz="1800" b="0" i="0" u="none" strike="noStrike" kern="1200" baseline="0" dirty="0">
                          <a:solidFill>
                            <a:schemeClr val="dk1"/>
                          </a:solidFill>
                          <a:latin typeface="+mn-lt"/>
                          <a:ea typeface="+mn-ea"/>
                          <a:cs typeface="+mn-cs"/>
                        </a:rPr>
                        <a:t>H2-Histaminblocker: </a:t>
                      </a:r>
                    </a:p>
                    <a:p>
                      <a:r>
                        <a:rPr lang="de-DE" sz="1800" b="0" i="0" u="none" strike="noStrike" kern="1200" baseline="0" dirty="0">
                          <a:solidFill>
                            <a:schemeClr val="dk1"/>
                          </a:solidFill>
                          <a:latin typeface="+mn-lt"/>
                          <a:ea typeface="+mn-ea"/>
                          <a:cs typeface="+mn-cs"/>
                        </a:rPr>
                        <a:t>o Hemmen die Freisetzung von Magensäure </a:t>
                      </a:r>
                    </a:p>
                    <a:p>
                      <a:r>
                        <a:rPr lang="de-DE" sz="1800" b="0" i="0" u="none" strike="noStrike" kern="1200" baseline="0" dirty="0">
                          <a:solidFill>
                            <a:schemeClr val="dk1"/>
                          </a:solidFill>
                          <a:latin typeface="+mn-lt"/>
                          <a:ea typeface="+mn-ea"/>
                          <a:cs typeface="+mn-cs"/>
                        </a:rPr>
                        <a:t>	</a:t>
                      </a:r>
                    </a:p>
                    <a:p>
                      <a:endParaRPr lang="de-DE" dirty="0"/>
                    </a:p>
                  </a:txBody>
                  <a:tcPr/>
                </a:tc>
                <a:tc>
                  <a:txBody>
                    <a:bodyPr/>
                    <a:lstStyle/>
                    <a:p>
                      <a:r>
                        <a:rPr lang="de-DE" sz="1800" b="0" i="0" u="none" strike="noStrike" kern="1200" baseline="0" dirty="0">
                          <a:solidFill>
                            <a:schemeClr val="dk1"/>
                          </a:solidFill>
                          <a:latin typeface="+mn-lt"/>
                          <a:ea typeface="+mn-ea"/>
                          <a:cs typeface="+mn-cs"/>
                        </a:rPr>
                        <a:t>Protonenpumpenhemmer: </a:t>
                      </a:r>
                    </a:p>
                    <a:p>
                      <a:r>
                        <a:rPr lang="de-DE" sz="1800" b="0" i="0" u="none" strike="noStrike" kern="1200" baseline="0" dirty="0">
                          <a:solidFill>
                            <a:schemeClr val="dk1"/>
                          </a:solidFill>
                          <a:latin typeface="+mn-lt"/>
                          <a:ea typeface="+mn-ea"/>
                          <a:cs typeface="+mn-cs"/>
                        </a:rPr>
                        <a:t>o Blockieren direkt Magensäure</a:t>
                      </a:r>
                    </a:p>
                    <a:p>
                      <a:r>
                        <a:rPr lang="de-DE" sz="1800" b="0" i="0" u="none" strike="noStrike" kern="1200" baseline="0" dirty="0" err="1">
                          <a:solidFill>
                            <a:schemeClr val="dk1"/>
                          </a:solidFill>
                          <a:latin typeface="+mn-lt"/>
                          <a:ea typeface="+mn-ea"/>
                          <a:cs typeface="+mn-cs"/>
                        </a:rPr>
                        <a:t>ausschüttung</a:t>
                      </a:r>
                      <a:r>
                        <a:rPr lang="de-DE" sz="1800" b="0" i="0" u="none" strike="noStrike" kern="1200" baseline="0" dirty="0">
                          <a:solidFill>
                            <a:schemeClr val="dk1"/>
                          </a:solidFill>
                          <a:latin typeface="+mn-lt"/>
                          <a:ea typeface="+mn-ea"/>
                          <a:cs typeface="+mn-cs"/>
                        </a:rPr>
                        <a:t> </a:t>
                      </a:r>
                    </a:p>
                    <a:p>
                      <a:r>
                        <a:rPr lang="de-DE" sz="1800" b="0" i="0" u="none" strike="noStrike" kern="1200" baseline="0" dirty="0">
                          <a:solidFill>
                            <a:schemeClr val="dk1"/>
                          </a:solidFill>
                          <a:latin typeface="+mn-lt"/>
                          <a:ea typeface="+mn-ea"/>
                          <a:cs typeface="+mn-cs"/>
                        </a:rPr>
                        <a:t>o Bei starken Beschwerden </a:t>
                      </a:r>
                    </a:p>
                    <a:p>
                      <a:r>
                        <a:rPr lang="de-DE" sz="1800" b="0" i="0" u="none" strike="noStrike" kern="1200" baseline="0" dirty="0">
                          <a:solidFill>
                            <a:schemeClr val="dk1"/>
                          </a:solidFill>
                          <a:latin typeface="+mn-lt"/>
                          <a:ea typeface="+mn-ea"/>
                          <a:cs typeface="+mn-cs"/>
                        </a:rPr>
                        <a:t>o Als Schutz bei</a:t>
                      </a:r>
                    </a:p>
                    <a:p>
                      <a:r>
                        <a:rPr lang="de-DE" sz="1800" b="0" i="0" u="none" strike="noStrike" kern="1200" baseline="0" dirty="0">
                          <a:solidFill>
                            <a:schemeClr val="dk1"/>
                          </a:solidFill>
                          <a:latin typeface="+mn-lt"/>
                          <a:ea typeface="+mn-ea"/>
                          <a:cs typeface="+mn-cs"/>
                        </a:rPr>
                        <a:t> Schmerzmittel </a:t>
                      </a:r>
                    </a:p>
                    <a:p>
                      <a:r>
                        <a:rPr lang="de-DE" sz="1800" b="0" i="0" u="none" strike="noStrike" kern="1200" baseline="0" dirty="0">
                          <a:solidFill>
                            <a:schemeClr val="dk1"/>
                          </a:solidFill>
                          <a:latin typeface="+mn-lt"/>
                          <a:ea typeface="+mn-ea"/>
                          <a:cs typeface="+mn-cs"/>
                        </a:rPr>
                        <a:t>	</a:t>
                      </a:r>
                    </a:p>
                    <a:p>
                      <a:endParaRPr lang="de-DE" dirty="0"/>
                    </a:p>
                  </a:txBody>
                  <a:tcPr/>
                </a:tc>
                <a:extLst>
                  <a:ext uri="{0D108BD9-81ED-4DB2-BD59-A6C34878D82A}">
                    <a16:rowId xmlns:a16="http://schemas.microsoft.com/office/drawing/2014/main" val="2127284777"/>
                  </a:ext>
                </a:extLst>
              </a:tr>
            </a:tbl>
          </a:graphicData>
        </a:graphic>
      </p:graphicFrame>
      <p:pic>
        <p:nvPicPr>
          <p:cNvPr id="6" name="Grafik 5">
            <a:extLst>
              <a:ext uri="{FF2B5EF4-FFF2-40B4-BE49-F238E27FC236}">
                <a16:creationId xmlns:a16="http://schemas.microsoft.com/office/drawing/2014/main" id="{7E4C56A3-BDB4-D6FA-A2B5-A680C6605C30}"/>
              </a:ext>
            </a:extLst>
          </p:cNvPr>
          <p:cNvPicPr>
            <a:picLocks noChangeAspect="1"/>
          </p:cNvPicPr>
          <p:nvPr/>
        </p:nvPicPr>
        <p:blipFill>
          <a:blip r:embed="rId2"/>
          <a:stretch>
            <a:fillRect/>
          </a:stretch>
        </p:blipFill>
        <p:spPr>
          <a:xfrm>
            <a:off x="8273177" y="983991"/>
            <a:ext cx="3817249" cy="4625072"/>
          </a:xfrm>
          <a:prstGeom prst="rect">
            <a:avLst/>
          </a:prstGeom>
        </p:spPr>
      </p:pic>
      <p:pic>
        <p:nvPicPr>
          <p:cNvPr id="8" name="Grafik 7">
            <a:extLst>
              <a:ext uri="{FF2B5EF4-FFF2-40B4-BE49-F238E27FC236}">
                <a16:creationId xmlns:a16="http://schemas.microsoft.com/office/drawing/2014/main" id="{D965ADBA-DD5C-50AF-50CA-00A5FCB8D1B6}"/>
              </a:ext>
            </a:extLst>
          </p:cNvPr>
          <p:cNvPicPr>
            <a:picLocks noChangeAspect="1"/>
          </p:cNvPicPr>
          <p:nvPr/>
        </p:nvPicPr>
        <p:blipFill>
          <a:blip r:embed="rId3"/>
          <a:stretch>
            <a:fillRect/>
          </a:stretch>
        </p:blipFill>
        <p:spPr>
          <a:xfrm>
            <a:off x="9279897" y="4858420"/>
            <a:ext cx="2373549" cy="1832312"/>
          </a:xfrm>
          <a:prstGeom prst="rect">
            <a:avLst/>
          </a:prstGeom>
        </p:spPr>
      </p:pic>
      <p:pic>
        <p:nvPicPr>
          <p:cNvPr id="12" name="Grafik 11" descr="Ein Bild, das Text, Veröffentlichung, Buch, Allgemeine Versorgung enthält.&#10;&#10;Automatisch generierte Beschreibung">
            <a:extLst>
              <a:ext uri="{FF2B5EF4-FFF2-40B4-BE49-F238E27FC236}">
                <a16:creationId xmlns:a16="http://schemas.microsoft.com/office/drawing/2014/main" id="{35714EC7-9F8A-109D-201A-4B9396871B41}"/>
              </a:ext>
            </a:extLst>
          </p:cNvPr>
          <p:cNvPicPr>
            <a:picLocks noChangeAspect="1"/>
          </p:cNvPicPr>
          <p:nvPr/>
        </p:nvPicPr>
        <p:blipFill>
          <a:blip r:embed="rId4"/>
          <a:stretch>
            <a:fillRect/>
          </a:stretch>
        </p:blipFill>
        <p:spPr>
          <a:xfrm>
            <a:off x="501804" y="2405875"/>
            <a:ext cx="2857500" cy="1600200"/>
          </a:xfrm>
          <a:prstGeom prst="rect">
            <a:avLst/>
          </a:prstGeom>
        </p:spPr>
      </p:pic>
      <p:pic>
        <p:nvPicPr>
          <p:cNvPr id="14" name="Grafik 13" descr="Ein Bild, das Text, Screenshot, Visitenkarte, Design enthält.&#10;&#10;Automatisch generierte Beschreibung">
            <a:extLst>
              <a:ext uri="{FF2B5EF4-FFF2-40B4-BE49-F238E27FC236}">
                <a16:creationId xmlns:a16="http://schemas.microsoft.com/office/drawing/2014/main" id="{61390322-1937-D998-87A4-11C0D4E93082}"/>
              </a:ext>
            </a:extLst>
          </p:cNvPr>
          <p:cNvPicPr>
            <a:picLocks noChangeAspect="1"/>
          </p:cNvPicPr>
          <p:nvPr/>
        </p:nvPicPr>
        <p:blipFill>
          <a:blip r:embed="rId5"/>
          <a:stretch>
            <a:fillRect/>
          </a:stretch>
        </p:blipFill>
        <p:spPr>
          <a:xfrm>
            <a:off x="4786312" y="2557463"/>
            <a:ext cx="2372771" cy="1334314"/>
          </a:xfrm>
          <a:prstGeom prst="rect">
            <a:avLst/>
          </a:prstGeom>
        </p:spPr>
      </p:pic>
      <p:pic>
        <p:nvPicPr>
          <p:cNvPr id="16" name="Grafik 15" descr="Ein Bild, das Text enthält.&#10;&#10;Automatisch generierte Beschreibung">
            <a:extLst>
              <a:ext uri="{FF2B5EF4-FFF2-40B4-BE49-F238E27FC236}">
                <a16:creationId xmlns:a16="http://schemas.microsoft.com/office/drawing/2014/main" id="{0760063B-4EDE-E8D2-9C74-F9B74FBE12FF}"/>
              </a:ext>
            </a:extLst>
          </p:cNvPr>
          <p:cNvPicPr>
            <a:picLocks noChangeAspect="1"/>
          </p:cNvPicPr>
          <p:nvPr/>
        </p:nvPicPr>
        <p:blipFill>
          <a:blip r:embed="rId6"/>
          <a:stretch>
            <a:fillRect/>
          </a:stretch>
        </p:blipFill>
        <p:spPr>
          <a:xfrm>
            <a:off x="1821450" y="4778606"/>
            <a:ext cx="2143125" cy="1600200"/>
          </a:xfrm>
          <a:prstGeom prst="rect">
            <a:avLst/>
          </a:prstGeom>
        </p:spPr>
      </p:pic>
      <p:pic>
        <p:nvPicPr>
          <p:cNvPr id="18" name="Grafik 17" descr="Ein Bild, das Text, Design enthält.&#10;&#10;Automatisch generierte Beschreibung">
            <a:extLst>
              <a:ext uri="{FF2B5EF4-FFF2-40B4-BE49-F238E27FC236}">
                <a16:creationId xmlns:a16="http://schemas.microsoft.com/office/drawing/2014/main" id="{8FB1E963-91C8-23B8-B1E8-576552081CD6}"/>
              </a:ext>
            </a:extLst>
          </p:cNvPr>
          <p:cNvPicPr>
            <a:picLocks noChangeAspect="1"/>
          </p:cNvPicPr>
          <p:nvPr/>
        </p:nvPicPr>
        <p:blipFill>
          <a:blip r:embed="rId7"/>
          <a:stretch>
            <a:fillRect/>
          </a:stretch>
        </p:blipFill>
        <p:spPr>
          <a:xfrm>
            <a:off x="6422397" y="5222432"/>
            <a:ext cx="2857500" cy="1600199"/>
          </a:xfrm>
          <a:prstGeom prst="rect">
            <a:avLst/>
          </a:prstGeom>
        </p:spPr>
      </p:pic>
    </p:spTree>
    <p:extLst>
      <p:ext uri="{BB962C8B-B14F-4D97-AF65-F5344CB8AC3E}">
        <p14:creationId xmlns:p14="http://schemas.microsoft.com/office/powerpoint/2010/main" val="40734844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Abbildung 1: Pharmakokinetik - Pharmakodynamik">
            <a:extLst>
              <a:ext uri="{FF2B5EF4-FFF2-40B4-BE49-F238E27FC236}">
                <a16:creationId xmlns:a16="http://schemas.microsoft.com/office/drawing/2014/main" id="{86343EBF-70DE-3355-6EBA-F2B9442AB66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0408" y="476003"/>
            <a:ext cx="5715000" cy="5019675"/>
          </a:xfrm>
          <a:prstGeom prst="rect">
            <a:avLst/>
          </a:prstGeom>
          <a:noFill/>
          <a:extLst>
            <a:ext uri="{909E8E84-426E-40DD-AFC4-6F175D3DCCD1}">
              <a14:hiddenFill xmlns:a14="http://schemas.microsoft.com/office/drawing/2010/main">
                <a:solidFill>
                  <a:srgbClr val="FFFFFF"/>
                </a:solidFill>
              </a14:hiddenFill>
            </a:ext>
          </a:extLst>
        </p:spPr>
      </p:pic>
      <p:pic>
        <p:nvPicPr>
          <p:cNvPr id="5122" name="Picture 2" descr="Grundlagen der allgemeinen Pharmakologie Teil 2: Pharmakodynamik">
            <a:extLst>
              <a:ext uri="{FF2B5EF4-FFF2-40B4-BE49-F238E27FC236}">
                <a16:creationId xmlns:a16="http://schemas.microsoft.com/office/drawing/2014/main" id="{55FEA629-D631-1C85-F640-FFD49D30725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87270" y="2003612"/>
            <a:ext cx="4560342" cy="17997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3589269"/>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B7B37607-9F99-4689-9574-C7BAD2BEE1FA}"/>
              </a:ext>
            </a:extLst>
          </p:cNvPr>
          <p:cNvSpPr txBox="1"/>
          <p:nvPr/>
        </p:nvSpPr>
        <p:spPr>
          <a:xfrm>
            <a:off x="479502" y="200723"/>
            <a:ext cx="11385396" cy="2308324"/>
          </a:xfrm>
          <a:prstGeom prst="rect">
            <a:avLst/>
          </a:prstGeom>
          <a:noFill/>
        </p:spPr>
        <p:txBody>
          <a:bodyPr wrap="square">
            <a:spAutoFit/>
          </a:bodyPr>
          <a:lstStyle/>
          <a:p>
            <a:r>
              <a:rPr lang="de-DE" sz="1800" b="0" i="0" u="none" strike="noStrike" baseline="0" dirty="0">
                <a:solidFill>
                  <a:srgbClr val="FF0000"/>
                </a:solidFill>
                <a:latin typeface="Calibri" panose="020F0502020204030204" pitchFamily="34" charset="0"/>
              </a:rPr>
              <a:t>Medikamentengabe bei Übelkeit &amp; Erbrechen </a:t>
            </a:r>
          </a:p>
          <a:p>
            <a:r>
              <a:rPr lang="de-DE" sz="1800" b="0" i="0" u="none" strike="noStrike" baseline="0" dirty="0">
                <a:solidFill>
                  <a:srgbClr val="000000"/>
                </a:solidFill>
                <a:latin typeface="Calibri" panose="020F0502020204030204" pitchFamily="34" charset="0"/>
              </a:rPr>
              <a:t>Symptom mit vielen Ursachen. Zum Beispiel: </a:t>
            </a:r>
          </a:p>
          <a:p>
            <a:r>
              <a:rPr lang="de-DE" sz="1800" b="0" i="0" u="none" strike="noStrike" baseline="0" dirty="0">
                <a:solidFill>
                  <a:srgbClr val="000000"/>
                </a:solidFill>
                <a:latin typeface="Courier New" panose="02070309020205020404" pitchFamily="49" charset="0"/>
              </a:rPr>
              <a:t>o akute Infekte </a:t>
            </a:r>
          </a:p>
          <a:p>
            <a:r>
              <a:rPr lang="de-DE" sz="1800" b="0" i="0" u="none" strike="noStrike" baseline="0" dirty="0">
                <a:solidFill>
                  <a:srgbClr val="000000"/>
                </a:solidFill>
                <a:latin typeface="Courier New" panose="02070309020205020404" pitchFamily="49" charset="0"/>
              </a:rPr>
              <a:t>o Schwangerschaft </a:t>
            </a:r>
          </a:p>
          <a:p>
            <a:r>
              <a:rPr lang="de-DE" sz="1800" b="0" i="0" u="none" strike="noStrike" baseline="0" dirty="0">
                <a:solidFill>
                  <a:srgbClr val="000000"/>
                </a:solidFill>
                <a:latin typeface="Courier New" panose="02070309020205020404" pitchFamily="49" charset="0"/>
              </a:rPr>
              <a:t>o Chemotherapie </a:t>
            </a:r>
          </a:p>
          <a:p>
            <a:r>
              <a:rPr lang="de-DE" sz="1800" b="0" i="0" u="none" strike="noStrike" baseline="0" dirty="0">
                <a:solidFill>
                  <a:srgbClr val="000000"/>
                </a:solidFill>
                <a:latin typeface="Courier New" panose="02070309020205020404" pitchFamily="49" charset="0"/>
              </a:rPr>
              <a:t>o </a:t>
            </a:r>
            <a:r>
              <a:rPr lang="de-DE" sz="1800" b="0" i="0" u="none" strike="noStrike" baseline="0" dirty="0">
                <a:solidFill>
                  <a:srgbClr val="000000"/>
                </a:solidFill>
                <a:latin typeface="Calibri" panose="020F0502020204030204" pitchFamily="34" charset="0"/>
              </a:rPr>
              <a:t>Magen-Darm-Trakt </a:t>
            </a:r>
          </a:p>
          <a:p>
            <a:r>
              <a:rPr lang="de-DE" sz="1800" b="0" i="0" u="none" strike="noStrike" baseline="0" dirty="0">
                <a:solidFill>
                  <a:srgbClr val="000000"/>
                </a:solidFill>
                <a:latin typeface="Courier New" panose="02070309020205020404" pitchFamily="49" charset="0"/>
              </a:rPr>
              <a:t>o Migräneanfall </a:t>
            </a:r>
          </a:p>
          <a:p>
            <a:r>
              <a:rPr lang="de-DE" sz="1800" b="0" i="0" u="none" strike="noStrike" baseline="0" dirty="0">
                <a:solidFill>
                  <a:srgbClr val="000000"/>
                </a:solidFill>
                <a:latin typeface="Courier New" panose="02070309020205020404" pitchFamily="49" charset="0"/>
              </a:rPr>
              <a:t>o </a:t>
            </a:r>
            <a:r>
              <a:rPr lang="de-DE" sz="1800" b="0" i="0" u="none" strike="noStrike" baseline="0" dirty="0">
                <a:solidFill>
                  <a:srgbClr val="000000"/>
                </a:solidFill>
                <a:latin typeface="Calibri" panose="020F0502020204030204" pitchFamily="34" charset="0"/>
              </a:rPr>
              <a:t>Bei langem &amp; häufigem Erbrechen Gefahr von schweren Elektrolytentgleisungen durch Flüssigkeitsverlust</a:t>
            </a:r>
            <a:endParaRPr lang="de-DE" dirty="0"/>
          </a:p>
        </p:txBody>
      </p:sp>
      <p:sp>
        <p:nvSpPr>
          <p:cNvPr id="5" name="Textfeld 4">
            <a:extLst>
              <a:ext uri="{FF2B5EF4-FFF2-40B4-BE49-F238E27FC236}">
                <a16:creationId xmlns:a16="http://schemas.microsoft.com/office/drawing/2014/main" id="{EF149B8E-C38C-5516-F62E-FE961ED6B106}"/>
              </a:ext>
            </a:extLst>
          </p:cNvPr>
          <p:cNvSpPr txBox="1"/>
          <p:nvPr/>
        </p:nvSpPr>
        <p:spPr>
          <a:xfrm>
            <a:off x="334537" y="3166946"/>
            <a:ext cx="11619570" cy="1077218"/>
          </a:xfrm>
          <a:prstGeom prst="rect">
            <a:avLst/>
          </a:prstGeom>
          <a:noFill/>
        </p:spPr>
        <p:txBody>
          <a:bodyPr wrap="square">
            <a:spAutoFit/>
          </a:bodyPr>
          <a:lstStyle/>
          <a:p>
            <a:r>
              <a:rPr lang="de-DE" sz="2400" b="0" i="0" u="none" strike="noStrike" baseline="0" dirty="0">
                <a:solidFill>
                  <a:srgbClr val="FF0000"/>
                </a:solidFill>
                <a:latin typeface="Calibri" panose="020F0502020204030204" pitchFamily="34" charset="0"/>
              </a:rPr>
              <a:t>23.2. Darm </a:t>
            </a:r>
          </a:p>
          <a:p>
            <a:r>
              <a:rPr lang="de-DE" sz="2000" b="0" i="0" u="none" strike="noStrike" baseline="0" dirty="0">
                <a:solidFill>
                  <a:srgbClr val="000000"/>
                </a:solidFill>
                <a:latin typeface="Calibri" panose="020F0502020204030204" pitchFamily="34" charset="0"/>
              </a:rPr>
              <a:t>Obstipation &amp; Diarrhoe </a:t>
            </a:r>
          </a:p>
          <a:p>
            <a:r>
              <a:rPr lang="de-DE" sz="2000" b="0" i="0" u="none" strike="noStrike" baseline="0" dirty="0">
                <a:solidFill>
                  <a:srgbClr val="000000"/>
                </a:solidFill>
                <a:latin typeface="Calibri" panose="020F0502020204030204" pitchFamily="34" charset="0"/>
              </a:rPr>
              <a:t>(Stuhlverstopfung &amp; Durchfall) </a:t>
            </a:r>
            <a:endParaRPr lang="de-DE" sz="2000" dirty="0"/>
          </a:p>
        </p:txBody>
      </p:sp>
      <p:pic>
        <p:nvPicPr>
          <p:cNvPr id="7" name="Grafik 6">
            <a:extLst>
              <a:ext uri="{FF2B5EF4-FFF2-40B4-BE49-F238E27FC236}">
                <a16:creationId xmlns:a16="http://schemas.microsoft.com/office/drawing/2014/main" id="{2996259D-A822-E976-9903-D700274DFF28}"/>
              </a:ext>
            </a:extLst>
          </p:cNvPr>
          <p:cNvPicPr>
            <a:picLocks noChangeAspect="1"/>
          </p:cNvPicPr>
          <p:nvPr/>
        </p:nvPicPr>
        <p:blipFill>
          <a:blip r:embed="rId2"/>
          <a:stretch>
            <a:fillRect/>
          </a:stretch>
        </p:blipFill>
        <p:spPr>
          <a:xfrm>
            <a:off x="4167051" y="2509048"/>
            <a:ext cx="5209950" cy="4148230"/>
          </a:xfrm>
          <a:prstGeom prst="rect">
            <a:avLst/>
          </a:prstGeom>
        </p:spPr>
      </p:pic>
    </p:spTree>
    <p:extLst>
      <p:ext uri="{BB962C8B-B14F-4D97-AF65-F5344CB8AC3E}">
        <p14:creationId xmlns:p14="http://schemas.microsoft.com/office/powerpoint/2010/main" val="1307591777"/>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D39AC2B3-7FF1-80F1-2D82-2DFBFB851299}"/>
              </a:ext>
            </a:extLst>
          </p:cNvPr>
          <p:cNvSpPr txBox="1"/>
          <p:nvPr/>
        </p:nvSpPr>
        <p:spPr>
          <a:xfrm>
            <a:off x="261257" y="457200"/>
            <a:ext cx="11260183" cy="2339102"/>
          </a:xfrm>
          <a:prstGeom prst="rect">
            <a:avLst/>
          </a:prstGeom>
          <a:noFill/>
        </p:spPr>
        <p:txBody>
          <a:bodyPr wrap="square">
            <a:spAutoFit/>
          </a:bodyPr>
          <a:lstStyle/>
          <a:p>
            <a:r>
              <a:rPr lang="de-DE" sz="2000" b="0" i="0" u="none" strike="noStrike" baseline="0" dirty="0">
                <a:solidFill>
                  <a:srgbClr val="FF0000"/>
                </a:solidFill>
                <a:latin typeface="Calibri" panose="020F0502020204030204" pitchFamily="34" charset="0"/>
              </a:rPr>
              <a:t>Obstipation </a:t>
            </a:r>
          </a:p>
          <a:p>
            <a:r>
              <a:rPr lang="de-DE" sz="1800" b="0" i="0" u="none" strike="noStrike" baseline="0" dirty="0">
                <a:solidFill>
                  <a:srgbClr val="000000"/>
                </a:solidFill>
                <a:latin typeface="Calibri" panose="020F0502020204030204" pitchFamily="34" charset="0"/>
              </a:rPr>
              <a:t>Medikamente zur Stuhlförderung (Laxantien) kurzfristig bei: </a:t>
            </a:r>
          </a:p>
          <a:p>
            <a:r>
              <a:rPr lang="de-DE" sz="1800" b="0" i="0" u="none" strike="noStrike" baseline="0" dirty="0">
                <a:solidFill>
                  <a:srgbClr val="000000"/>
                </a:solidFill>
                <a:latin typeface="Courier New" panose="02070309020205020404" pitchFamily="49" charset="0"/>
              </a:rPr>
              <a:t>o Röntgenuntersuchungen </a:t>
            </a:r>
          </a:p>
          <a:p>
            <a:r>
              <a:rPr lang="de-DE" sz="1800" b="0" i="0" u="none" strike="noStrike" baseline="0" dirty="0">
                <a:solidFill>
                  <a:srgbClr val="000000"/>
                </a:solidFill>
                <a:latin typeface="Courier New" panose="02070309020205020404" pitchFamily="49" charset="0"/>
              </a:rPr>
              <a:t>o Vor oder nach Operationen </a:t>
            </a:r>
          </a:p>
          <a:p>
            <a:r>
              <a:rPr lang="de-DE" sz="1800" b="0" i="0" u="none" strike="noStrike" baseline="0" dirty="0">
                <a:solidFill>
                  <a:srgbClr val="000000"/>
                </a:solidFill>
                <a:latin typeface="Courier New" panose="02070309020205020404" pitchFamily="49" charset="0"/>
              </a:rPr>
              <a:t>o Schmerzhafter Stuhlentleerung </a:t>
            </a:r>
          </a:p>
          <a:p>
            <a:r>
              <a:rPr lang="de-DE" sz="1800" b="0" i="0" u="none" strike="noStrike" baseline="0" dirty="0">
                <a:solidFill>
                  <a:srgbClr val="000000"/>
                </a:solidFill>
                <a:latin typeface="Courier New" panose="02070309020205020404" pitchFamily="49" charset="0"/>
              </a:rPr>
              <a:t>o Einnahme von giftigen Stoffen </a:t>
            </a:r>
          </a:p>
          <a:p>
            <a:r>
              <a:rPr lang="de-DE" sz="1800" b="0" i="0" u="none" strike="noStrike" baseline="0" dirty="0">
                <a:solidFill>
                  <a:srgbClr val="000000"/>
                </a:solidFill>
                <a:latin typeface="Courier New" panose="02070309020205020404" pitchFamily="49" charset="0"/>
              </a:rPr>
              <a:t>o Medikamentös bedingte Verstopfung </a:t>
            </a:r>
          </a:p>
          <a:p>
            <a:r>
              <a:rPr lang="de-DE" sz="1800" b="0" i="0" u="none" strike="noStrike" baseline="0" dirty="0">
                <a:solidFill>
                  <a:srgbClr val="000000"/>
                </a:solidFill>
                <a:latin typeface="Courier New" panose="02070309020205020404" pitchFamily="49" charset="0"/>
              </a:rPr>
              <a:t>o </a:t>
            </a:r>
            <a:r>
              <a:rPr lang="de-DE" sz="1800" b="0" i="0" u="none" strike="noStrike" baseline="0" dirty="0">
                <a:solidFill>
                  <a:srgbClr val="000000"/>
                </a:solidFill>
                <a:latin typeface="Calibri" panose="020F0502020204030204" pitchFamily="34" charset="0"/>
              </a:rPr>
              <a:t>Nach einer Geburt </a:t>
            </a:r>
          </a:p>
        </p:txBody>
      </p:sp>
      <p:pic>
        <p:nvPicPr>
          <p:cNvPr id="5" name="Grafik 4">
            <a:extLst>
              <a:ext uri="{FF2B5EF4-FFF2-40B4-BE49-F238E27FC236}">
                <a16:creationId xmlns:a16="http://schemas.microsoft.com/office/drawing/2014/main" id="{3DCC1E0C-8C30-5BBA-559E-642E32D16B05}"/>
              </a:ext>
            </a:extLst>
          </p:cNvPr>
          <p:cNvPicPr>
            <a:picLocks noChangeAspect="1"/>
          </p:cNvPicPr>
          <p:nvPr/>
        </p:nvPicPr>
        <p:blipFill>
          <a:blip r:embed="rId2"/>
          <a:stretch>
            <a:fillRect/>
          </a:stretch>
        </p:blipFill>
        <p:spPr>
          <a:xfrm>
            <a:off x="7092966" y="457200"/>
            <a:ext cx="2957209" cy="1955260"/>
          </a:xfrm>
          <a:prstGeom prst="rect">
            <a:avLst/>
          </a:prstGeom>
        </p:spPr>
      </p:pic>
      <p:sp>
        <p:nvSpPr>
          <p:cNvPr id="7" name="Textfeld 6">
            <a:extLst>
              <a:ext uri="{FF2B5EF4-FFF2-40B4-BE49-F238E27FC236}">
                <a16:creationId xmlns:a16="http://schemas.microsoft.com/office/drawing/2014/main" id="{E59CF72E-D7D8-5FAD-3E0F-9713B75E0CE2}"/>
              </a:ext>
            </a:extLst>
          </p:cNvPr>
          <p:cNvSpPr txBox="1"/>
          <p:nvPr/>
        </p:nvSpPr>
        <p:spPr>
          <a:xfrm>
            <a:off x="261256" y="3334215"/>
            <a:ext cx="11715153" cy="2031325"/>
          </a:xfrm>
          <a:prstGeom prst="rect">
            <a:avLst/>
          </a:prstGeom>
          <a:noFill/>
        </p:spPr>
        <p:txBody>
          <a:bodyPr wrap="square">
            <a:spAutoFit/>
          </a:bodyPr>
          <a:lstStyle/>
          <a:p>
            <a:r>
              <a:rPr lang="de-DE" sz="1800" b="0" i="0" u="none" strike="noStrike" baseline="0" dirty="0">
                <a:solidFill>
                  <a:srgbClr val="FF0000"/>
                </a:solidFill>
                <a:latin typeface="Calibri" panose="020F0502020204030204" pitchFamily="34" charset="0"/>
              </a:rPr>
              <a:t>Wirkungsprinzipien von Medikamenten zur Stuhlförderung (Abführmittel=Laxantien): </a:t>
            </a:r>
          </a:p>
          <a:p>
            <a:r>
              <a:rPr lang="de-DE" sz="1800" b="0" i="0" u="none" strike="noStrike" baseline="0" dirty="0">
                <a:solidFill>
                  <a:srgbClr val="000000"/>
                </a:solidFill>
                <a:latin typeface="Courier New" panose="02070309020205020404" pitchFamily="49" charset="0"/>
              </a:rPr>
              <a:t>o Quellung unter Aufnahme von Wasser </a:t>
            </a:r>
          </a:p>
          <a:p>
            <a:r>
              <a:rPr lang="de-DE" sz="1800" b="0" i="0" u="none" strike="noStrike" baseline="0" dirty="0">
                <a:solidFill>
                  <a:srgbClr val="000000"/>
                </a:solidFill>
                <a:latin typeface="Courier New" panose="02070309020205020404" pitchFamily="49" charset="0"/>
              </a:rPr>
              <a:t>o Zurückhaltung von Wasser im Darm </a:t>
            </a:r>
          </a:p>
          <a:p>
            <a:r>
              <a:rPr lang="de-DE" sz="1800" b="0" i="0" u="none" strike="noStrike" baseline="0" dirty="0">
                <a:solidFill>
                  <a:srgbClr val="000000"/>
                </a:solidFill>
                <a:latin typeface="Courier New" panose="02070309020205020404" pitchFamily="49" charset="0"/>
              </a:rPr>
              <a:t>o Wirkung auf Darmschleimhaut </a:t>
            </a:r>
          </a:p>
          <a:p>
            <a:r>
              <a:rPr lang="de-DE" sz="1800" b="0" i="0" u="none" strike="noStrike" baseline="0" dirty="0">
                <a:solidFill>
                  <a:srgbClr val="000000"/>
                </a:solidFill>
                <a:latin typeface="Courier New" panose="02070309020205020404" pitchFamily="49" charset="0"/>
              </a:rPr>
              <a:t>o Verminderung des Widerstandes durch Gleitmittel </a:t>
            </a:r>
          </a:p>
          <a:p>
            <a:r>
              <a:rPr lang="de-DE" sz="1800" b="0" i="0" u="none" strike="noStrike" baseline="0" dirty="0">
                <a:solidFill>
                  <a:srgbClr val="000000"/>
                </a:solidFill>
                <a:latin typeface="Courier New" panose="02070309020205020404" pitchFamily="49" charset="0"/>
              </a:rPr>
              <a:t>o Auslösung des Entleerungsreflexes </a:t>
            </a:r>
          </a:p>
          <a:p>
            <a:r>
              <a:rPr lang="de-DE" sz="1800" b="0" i="0" u="none" strike="noStrike" baseline="0" dirty="0">
                <a:solidFill>
                  <a:srgbClr val="000000"/>
                </a:solidFill>
                <a:latin typeface="Courier New" panose="02070309020205020404" pitchFamily="49" charset="0"/>
              </a:rPr>
              <a:t>o Anregung der normalen Darmtätigkeit </a:t>
            </a:r>
          </a:p>
        </p:txBody>
      </p:sp>
    </p:spTree>
    <p:extLst>
      <p:ext uri="{BB962C8B-B14F-4D97-AF65-F5344CB8AC3E}">
        <p14:creationId xmlns:p14="http://schemas.microsoft.com/office/powerpoint/2010/main" val="1343447403"/>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le 2">
            <a:extLst>
              <a:ext uri="{FF2B5EF4-FFF2-40B4-BE49-F238E27FC236}">
                <a16:creationId xmlns:a16="http://schemas.microsoft.com/office/drawing/2014/main" id="{CF350463-0257-516A-A2A2-A258ACBA12B9}"/>
              </a:ext>
            </a:extLst>
          </p:cNvPr>
          <p:cNvGraphicFramePr>
            <a:graphicFrameLocks noGrp="1"/>
          </p:cNvGraphicFramePr>
          <p:nvPr>
            <p:extLst>
              <p:ext uri="{D42A27DB-BD31-4B8C-83A1-F6EECF244321}">
                <p14:modId xmlns:p14="http://schemas.microsoft.com/office/powerpoint/2010/main" val="2784690796"/>
              </p:ext>
            </p:extLst>
          </p:nvPr>
        </p:nvGraphicFramePr>
        <p:xfrm>
          <a:off x="2032000" y="719666"/>
          <a:ext cx="8128000" cy="476504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354440836"/>
                    </a:ext>
                  </a:extLst>
                </a:gridCol>
                <a:gridCol w="4064000">
                  <a:extLst>
                    <a:ext uri="{9D8B030D-6E8A-4147-A177-3AD203B41FA5}">
                      <a16:colId xmlns:a16="http://schemas.microsoft.com/office/drawing/2014/main" val="200848477"/>
                    </a:ext>
                  </a:extLst>
                </a:gridCol>
              </a:tblGrid>
              <a:tr h="370840">
                <a:tc>
                  <a:txBody>
                    <a:bodyPr/>
                    <a:lstStyle/>
                    <a:p>
                      <a:r>
                        <a:rPr lang="de-DE" sz="1800" b="0" i="0" u="none" strike="noStrike" kern="1200" baseline="0" dirty="0">
                          <a:solidFill>
                            <a:schemeClr val="tx1"/>
                          </a:solidFill>
                          <a:latin typeface="+mn-lt"/>
                          <a:ea typeface="+mn-ea"/>
                          <a:cs typeface="+mn-cs"/>
                        </a:rPr>
                        <a:t>Quellstoffe: </a:t>
                      </a:r>
                    </a:p>
                    <a:p>
                      <a:r>
                        <a:rPr lang="de-DE" sz="1800" b="0" i="0" u="none" strike="noStrike" kern="1200" baseline="0" dirty="0">
                          <a:solidFill>
                            <a:schemeClr val="tx1"/>
                          </a:solidFill>
                          <a:latin typeface="+mn-lt"/>
                          <a:ea typeface="+mn-ea"/>
                          <a:cs typeface="+mn-cs"/>
                        </a:rPr>
                        <a:t>Mit genügend Wasser einnehmen. </a:t>
                      </a:r>
                    </a:p>
                    <a:p>
                      <a:r>
                        <a:rPr lang="de-DE" sz="1800" b="0" i="0" u="none" strike="noStrike" kern="1200" baseline="0" dirty="0">
                          <a:solidFill>
                            <a:schemeClr val="tx1"/>
                          </a:solidFill>
                          <a:latin typeface="+mn-lt"/>
                          <a:ea typeface="+mn-ea"/>
                          <a:cs typeface="+mn-cs"/>
                        </a:rPr>
                        <a:t>Z. B. Leinsamen, Weizenkleie, indischer Flohsamen </a:t>
                      </a:r>
                    </a:p>
                    <a:p>
                      <a:endParaRPr lang="de-DE" sz="1800" b="0" i="0" u="none" strike="noStrike" kern="1200" baseline="0" dirty="0">
                        <a:solidFill>
                          <a:schemeClr val="tx1"/>
                        </a:solidFill>
                        <a:latin typeface="+mn-lt"/>
                        <a:ea typeface="+mn-ea"/>
                        <a:cs typeface="+mn-cs"/>
                      </a:endParaRPr>
                    </a:p>
                    <a:p>
                      <a:endParaRPr lang="de-DE" sz="1800" b="0" i="0" u="none" strike="noStrike" kern="1200" baseline="0" dirty="0">
                        <a:solidFill>
                          <a:schemeClr val="tx1"/>
                        </a:solidFill>
                        <a:latin typeface="+mn-lt"/>
                        <a:ea typeface="+mn-ea"/>
                        <a:cs typeface="+mn-cs"/>
                      </a:endParaRPr>
                    </a:p>
                    <a:p>
                      <a:r>
                        <a:rPr lang="de-DE" sz="1800" b="0" i="0" u="none" strike="noStrike" kern="1200" baseline="0" dirty="0">
                          <a:solidFill>
                            <a:schemeClr val="tx1"/>
                          </a:solidFill>
                          <a:latin typeface="+mn-lt"/>
                          <a:ea typeface="+mn-ea"/>
                          <a:cs typeface="+mn-cs"/>
                        </a:rPr>
                        <a:t>	</a:t>
                      </a:r>
                    </a:p>
                    <a:p>
                      <a:endParaRPr lang="de-DE" dirty="0"/>
                    </a:p>
                  </a:txBody>
                  <a:tcPr/>
                </a:tc>
                <a:tc>
                  <a:txBody>
                    <a:bodyPr/>
                    <a:lstStyle/>
                    <a:p>
                      <a:r>
                        <a:rPr lang="de-DE" sz="1800" b="0" i="0" u="none" strike="noStrike" kern="1200" baseline="0" dirty="0">
                          <a:solidFill>
                            <a:schemeClr val="tx1"/>
                          </a:solidFill>
                          <a:latin typeface="+mn-lt"/>
                          <a:ea typeface="+mn-ea"/>
                          <a:cs typeface="+mn-cs"/>
                        </a:rPr>
                        <a:t>Wasseraufnahme: </a:t>
                      </a:r>
                    </a:p>
                    <a:p>
                      <a:r>
                        <a:rPr lang="de-DE" sz="1800" b="0" i="0" u="none" strike="noStrike" kern="1200" baseline="0" dirty="0">
                          <a:solidFill>
                            <a:schemeClr val="tx1"/>
                          </a:solidFill>
                          <a:latin typeface="+mn-lt"/>
                          <a:ea typeface="+mn-ea"/>
                          <a:cs typeface="+mn-cs"/>
                        </a:rPr>
                        <a:t>Stuhl wird verdünnt. Z. B. Bittersalz / Glaubersalz. Anwendung nur kurz – Elektrolytverlust</a:t>
                      </a:r>
                      <a:r>
                        <a:rPr lang="de-DE" sz="1800" b="0" i="0" u="none" strike="noStrike" kern="1200" baseline="0" dirty="0">
                          <a:solidFill>
                            <a:schemeClr val="lt1"/>
                          </a:solidFill>
                          <a:latin typeface="+mn-lt"/>
                          <a:ea typeface="+mn-ea"/>
                          <a:cs typeface="+mn-cs"/>
                        </a:rPr>
                        <a:t>! 	</a:t>
                      </a:r>
                    </a:p>
                    <a:p>
                      <a:endParaRPr lang="de-DE" dirty="0"/>
                    </a:p>
                  </a:txBody>
                  <a:tcPr/>
                </a:tc>
                <a:extLst>
                  <a:ext uri="{0D108BD9-81ED-4DB2-BD59-A6C34878D82A}">
                    <a16:rowId xmlns:a16="http://schemas.microsoft.com/office/drawing/2014/main" val="3451743184"/>
                  </a:ext>
                </a:extLst>
              </a:tr>
              <a:tr h="370840">
                <a:tc>
                  <a:txBody>
                    <a:bodyPr/>
                    <a:lstStyle/>
                    <a:p>
                      <a:r>
                        <a:rPr lang="de-DE" sz="1800" b="0" i="0" u="none" strike="noStrike" kern="1200" baseline="0" dirty="0">
                          <a:solidFill>
                            <a:schemeClr val="dk1"/>
                          </a:solidFill>
                          <a:latin typeface="+mn-lt"/>
                          <a:ea typeface="+mn-ea"/>
                          <a:cs typeface="+mn-cs"/>
                        </a:rPr>
                        <a:t>Wirkung auf Darmschleimhaut: </a:t>
                      </a:r>
                    </a:p>
                    <a:p>
                      <a:r>
                        <a:rPr lang="de-DE" sz="1800" b="0" i="0" u="none" strike="noStrike" kern="1200" baseline="0" dirty="0">
                          <a:solidFill>
                            <a:schemeClr val="dk1"/>
                          </a:solidFill>
                          <a:latin typeface="+mn-lt"/>
                          <a:ea typeface="+mn-ea"/>
                          <a:cs typeface="+mn-cs"/>
                        </a:rPr>
                        <a:t>Wirkprinzip: es kommt zu einer reduzierten Wasseraufnahme aus dem Stuhl 	</a:t>
                      </a:r>
                    </a:p>
                    <a:p>
                      <a:endParaRPr lang="de-DE" dirty="0"/>
                    </a:p>
                  </a:txBody>
                  <a:tcPr/>
                </a:tc>
                <a:tc>
                  <a:txBody>
                    <a:bodyPr/>
                    <a:lstStyle/>
                    <a:p>
                      <a:r>
                        <a:rPr lang="de-DE" sz="1800" b="0" i="0" u="none" strike="noStrike" kern="1200" baseline="0" dirty="0">
                          <a:solidFill>
                            <a:schemeClr val="dk1"/>
                          </a:solidFill>
                          <a:latin typeface="+mn-lt"/>
                          <a:ea typeface="+mn-ea"/>
                          <a:cs typeface="+mn-cs"/>
                        </a:rPr>
                        <a:t>Rektale Anwendung: </a:t>
                      </a:r>
                    </a:p>
                    <a:p>
                      <a:r>
                        <a:rPr lang="de-DE" sz="1800" b="0" i="0" u="none" strike="noStrike" kern="1200" baseline="0" dirty="0">
                          <a:solidFill>
                            <a:schemeClr val="dk1"/>
                          </a:solidFill>
                          <a:latin typeface="+mn-lt"/>
                          <a:ea typeface="+mn-ea"/>
                          <a:cs typeface="+mn-cs"/>
                        </a:rPr>
                        <a:t>Stuhlentleerung nach 15-30 Minuten. </a:t>
                      </a:r>
                    </a:p>
                    <a:p>
                      <a:r>
                        <a:rPr lang="de-DE" sz="1800" b="0" i="0" u="none" strike="noStrike" kern="1200" baseline="0" dirty="0">
                          <a:solidFill>
                            <a:schemeClr val="dk1"/>
                          </a:solidFill>
                          <a:latin typeface="+mn-lt"/>
                          <a:ea typeface="+mn-ea"/>
                          <a:cs typeface="+mn-cs"/>
                        </a:rPr>
                        <a:t>Z. B. Glyzerinzäpfchen, Einlauf, </a:t>
                      </a:r>
                      <a:r>
                        <a:rPr lang="de-DE" sz="1800" b="0" i="0" u="none" strike="noStrike" kern="1200" baseline="0" dirty="0" err="1">
                          <a:solidFill>
                            <a:schemeClr val="dk1"/>
                          </a:solidFill>
                          <a:latin typeface="+mn-lt"/>
                          <a:ea typeface="+mn-ea"/>
                          <a:cs typeface="+mn-cs"/>
                        </a:rPr>
                        <a:t>Microklist</a:t>
                      </a:r>
                      <a:r>
                        <a:rPr lang="de-DE" sz="1800" b="0" i="0" u="none" strike="noStrike" kern="1200" baseline="0" dirty="0">
                          <a:solidFill>
                            <a:schemeClr val="dk1"/>
                          </a:solidFill>
                          <a:latin typeface="+mn-lt"/>
                          <a:ea typeface="+mn-ea"/>
                          <a:cs typeface="+mn-cs"/>
                        </a:rPr>
                        <a:t> (keine Applikation durch </a:t>
                      </a:r>
                      <a:r>
                        <a:rPr lang="de-DE" sz="1800" b="0" i="0" u="none" strike="noStrike" kern="1200" baseline="0" dirty="0" err="1">
                          <a:solidFill>
                            <a:schemeClr val="dk1"/>
                          </a:solidFill>
                          <a:latin typeface="+mn-lt"/>
                          <a:ea typeface="+mn-ea"/>
                          <a:cs typeface="+mn-cs"/>
                        </a:rPr>
                        <a:t>HeimhelferInnen</a:t>
                      </a:r>
                      <a:r>
                        <a:rPr lang="de-DE" sz="1800" b="0" i="0" u="none" strike="noStrike" kern="1200" baseline="0" dirty="0">
                          <a:solidFill>
                            <a:schemeClr val="dk1"/>
                          </a:solidFill>
                          <a:latin typeface="+mn-lt"/>
                          <a:ea typeface="+mn-ea"/>
                          <a:cs typeface="+mn-cs"/>
                        </a:rPr>
                        <a:t>)! 	</a:t>
                      </a:r>
                    </a:p>
                    <a:p>
                      <a:endParaRPr lang="de-DE" dirty="0"/>
                    </a:p>
                  </a:txBody>
                  <a:tcPr/>
                </a:tc>
                <a:extLst>
                  <a:ext uri="{0D108BD9-81ED-4DB2-BD59-A6C34878D82A}">
                    <a16:rowId xmlns:a16="http://schemas.microsoft.com/office/drawing/2014/main" val="3527886962"/>
                  </a:ext>
                </a:extLst>
              </a:tr>
              <a:tr h="370840">
                <a:tc>
                  <a:txBody>
                    <a:bodyPr/>
                    <a:lstStyle/>
                    <a:p>
                      <a:endParaRPr lang="de-DE"/>
                    </a:p>
                  </a:txBody>
                  <a:tcPr/>
                </a:tc>
                <a:tc>
                  <a:txBody>
                    <a:bodyPr/>
                    <a:lstStyle/>
                    <a:p>
                      <a:endParaRPr lang="de-DE"/>
                    </a:p>
                  </a:txBody>
                  <a:tcPr/>
                </a:tc>
                <a:extLst>
                  <a:ext uri="{0D108BD9-81ED-4DB2-BD59-A6C34878D82A}">
                    <a16:rowId xmlns:a16="http://schemas.microsoft.com/office/drawing/2014/main" val="323966592"/>
                  </a:ext>
                </a:extLst>
              </a:tr>
              <a:tr h="370840">
                <a:tc>
                  <a:txBody>
                    <a:bodyPr/>
                    <a:lstStyle/>
                    <a:p>
                      <a:endParaRPr lang="de-DE"/>
                    </a:p>
                  </a:txBody>
                  <a:tcPr/>
                </a:tc>
                <a:tc>
                  <a:txBody>
                    <a:bodyPr/>
                    <a:lstStyle/>
                    <a:p>
                      <a:endParaRPr lang="de-DE" dirty="0"/>
                    </a:p>
                  </a:txBody>
                  <a:tcPr/>
                </a:tc>
                <a:extLst>
                  <a:ext uri="{0D108BD9-81ED-4DB2-BD59-A6C34878D82A}">
                    <a16:rowId xmlns:a16="http://schemas.microsoft.com/office/drawing/2014/main" val="998174543"/>
                  </a:ext>
                </a:extLst>
              </a:tr>
            </a:tbl>
          </a:graphicData>
        </a:graphic>
      </p:graphicFrame>
      <p:pic>
        <p:nvPicPr>
          <p:cNvPr id="4" name="Grafik 3" descr="Ein Bild, das Text, Essen enthält.&#10;&#10;Automatisch generierte Beschreibung">
            <a:extLst>
              <a:ext uri="{FF2B5EF4-FFF2-40B4-BE49-F238E27FC236}">
                <a16:creationId xmlns:a16="http://schemas.microsoft.com/office/drawing/2014/main" id="{33EB49B6-C655-8D2B-83EA-21600BFD557C}"/>
              </a:ext>
            </a:extLst>
          </p:cNvPr>
          <p:cNvPicPr>
            <a:picLocks noChangeAspect="1"/>
          </p:cNvPicPr>
          <p:nvPr/>
        </p:nvPicPr>
        <p:blipFill>
          <a:blip r:embed="rId2"/>
          <a:stretch>
            <a:fillRect/>
          </a:stretch>
        </p:blipFill>
        <p:spPr>
          <a:xfrm>
            <a:off x="3496720" y="1619143"/>
            <a:ext cx="2143125" cy="1324779"/>
          </a:xfrm>
          <a:prstGeom prst="rect">
            <a:avLst/>
          </a:prstGeom>
        </p:spPr>
      </p:pic>
    </p:spTree>
    <p:extLst>
      <p:ext uri="{BB962C8B-B14F-4D97-AF65-F5344CB8AC3E}">
        <p14:creationId xmlns:p14="http://schemas.microsoft.com/office/powerpoint/2010/main" val="1477494950"/>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D3A5FEE4-CE94-BF87-04B1-429B4555605C}"/>
              </a:ext>
            </a:extLst>
          </p:cNvPr>
          <p:cNvSpPr txBox="1"/>
          <p:nvPr/>
        </p:nvSpPr>
        <p:spPr>
          <a:xfrm>
            <a:off x="691376" y="323385"/>
            <a:ext cx="9244361" cy="954107"/>
          </a:xfrm>
          <a:prstGeom prst="rect">
            <a:avLst/>
          </a:prstGeom>
          <a:noFill/>
        </p:spPr>
        <p:txBody>
          <a:bodyPr wrap="square">
            <a:spAutoFit/>
          </a:bodyPr>
          <a:lstStyle/>
          <a:p>
            <a:r>
              <a:rPr lang="de-DE" sz="2000" b="0" i="0" u="none" strike="noStrike" baseline="0" dirty="0">
                <a:solidFill>
                  <a:srgbClr val="FF0000"/>
                </a:solidFill>
                <a:latin typeface="Calibri" panose="020F0502020204030204" pitchFamily="34" charset="0"/>
              </a:rPr>
              <a:t>Diarrhoe </a:t>
            </a:r>
          </a:p>
          <a:p>
            <a:r>
              <a:rPr lang="de-DE" sz="1800" b="0" i="0" u="none" strike="noStrike" baseline="0" dirty="0">
                <a:solidFill>
                  <a:srgbClr val="000000"/>
                </a:solidFill>
                <a:latin typeface="Calibri" panose="020F0502020204030204" pitchFamily="34" charset="0"/>
              </a:rPr>
              <a:t>Diarrhoe = Durchfall </a:t>
            </a:r>
          </a:p>
          <a:p>
            <a:r>
              <a:rPr lang="de-DE" sz="1800" b="0" i="0" u="none" strike="noStrike" baseline="0" dirty="0">
                <a:solidFill>
                  <a:srgbClr val="000000"/>
                </a:solidFill>
                <a:latin typeface="Courier New" panose="02070309020205020404" pitchFamily="49" charset="0"/>
              </a:rPr>
              <a:t>o </a:t>
            </a:r>
            <a:r>
              <a:rPr lang="de-DE" sz="1800" b="0" i="0" u="none" strike="noStrike" baseline="0" dirty="0">
                <a:solidFill>
                  <a:srgbClr val="000000"/>
                </a:solidFill>
                <a:latin typeface="Calibri" panose="020F0502020204030204" pitchFamily="34" charset="0"/>
              </a:rPr>
              <a:t>Gefahr bei Durchfall: Flüssigkeits- &amp; Mineralstoffverlust </a:t>
            </a:r>
          </a:p>
        </p:txBody>
      </p:sp>
      <p:sp>
        <p:nvSpPr>
          <p:cNvPr id="5" name="Textfeld 4">
            <a:extLst>
              <a:ext uri="{FF2B5EF4-FFF2-40B4-BE49-F238E27FC236}">
                <a16:creationId xmlns:a16="http://schemas.microsoft.com/office/drawing/2014/main" id="{772A94BD-4CEE-2FCD-8873-73178099086F}"/>
              </a:ext>
            </a:extLst>
          </p:cNvPr>
          <p:cNvSpPr txBox="1"/>
          <p:nvPr/>
        </p:nvSpPr>
        <p:spPr>
          <a:xfrm>
            <a:off x="591015" y="1996068"/>
            <a:ext cx="10961648" cy="2031325"/>
          </a:xfrm>
          <a:prstGeom prst="rect">
            <a:avLst/>
          </a:prstGeom>
          <a:noFill/>
        </p:spPr>
        <p:txBody>
          <a:bodyPr wrap="square">
            <a:spAutoFit/>
          </a:bodyPr>
          <a:lstStyle/>
          <a:p>
            <a:r>
              <a:rPr lang="de-DE" sz="1800" b="0" i="0" u="none" strike="noStrike" baseline="0" dirty="0">
                <a:solidFill>
                  <a:srgbClr val="FF0000"/>
                </a:solidFill>
                <a:latin typeface="Calibri" panose="020F0502020204030204" pitchFamily="34" charset="0"/>
              </a:rPr>
              <a:t>Behandlung: </a:t>
            </a:r>
          </a:p>
          <a:p>
            <a:r>
              <a:rPr lang="de-DE" sz="1800" b="0" i="0" u="none" strike="noStrike" baseline="0" dirty="0">
                <a:solidFill>
                  <a:srgbClr val="000000"/>
                </a:solidFill>
                <a:latin typeface="Courier New" panose="02070309020205020404" pitchFamily="49" charset="0"/>
              </a:rPr>
              <a:t>o </a:t>
            </a:r>
            <a:r>
              <a:rPr lang="de-DE" sz="1800" b="0" i="0" u="none" strike="noStrike" baseline="0" dirty="0">
                <a:solidFill>
                  <a:srgbClr val="000000"/>
                </a:solidFill>
                <a:latin typeface="Calibri" panose="020F0502020204030204" pitchFamily="34" charset="0"/>
              </a:rPr>
              <a:t>Zucker- &amp; salzhaltige Flüssigkeiten trinken </a:t>
            </a:r>
          </a:p>
          <a:p>
            <a:r>
              <a:rPr lang="de-DE" sz="1800" b="0" i="0" u="none" strike="noStrike" baseline="0" dirty="0">
                <a:solidFill>
                  <a:srgbClr val="000000"/>
                </a:solidFill>
                <a:latin typeface="Courier New" panose="02070309020205020404" pitchFamily="49" charset="0"/>
              </a:rPr>
              <a:t>o Bindung von Giftstoffen </a:t>
            </a:r>
          </a:p>
          <a:p>
            <a:r>
              <a:rPr lang="de-DE" sz="1800" b="0" i="0" u="none" strike="noStrike" baseline="0" dirty="0">
                <a:solidFill>
                  <a:srgbClr val="000000"/>
                </a:solidFill>
                <a:latin typeface="Courier New" panose="02070309020205020404" pitchFamily="49" charset="0"/>
              </a:rPr>
              <a:t>o Darmbewegungen hemmen </a:t>
            </a:r>
          </a:p>
          <a:p>
            <a:r>
              <a:rPr lang="de-DE" sz="1800" b="0" i="0" u="none" strike="noStrike" baseline="0" dirty="0">
                <a:solidFill>
                  <a:srgbClr val="000000"/>
                </a:solidFill>
                <a:latin typeface="Courier New" panose="02070309020205020404" pitchFamily="49" charset="0"/>
              </a:rPr>
              <a:t>o Aufbau der Darmflora </a:t>
            </a:r>
          </a:p>
          <a:p>
            <a:r>
              <a:rPr lang="de-DE" sz="1800" b="0" i="0" u="none" strike="noStrike" baseline="0" dirty="0">
                <a:solidFill>
                  <a:srgbClr val="000000"/>
                </a:solidFill>
                <a:latin typeface="Courier New" panose="02070309020205020404" pitchFamily="49" charset="0"/>
              </a:rPr>
              <a:t>o Infusion (bei sehr schwerem Verlauf) </a:t>
            </a:r>
          </a:p>
          <a:p>
            <a:r>
              <a:rPr lang="de-DE" sz="1800" b="0" i="0" u="none" strike="noStrike" baseline="0" dirty="0">
                <a:solidFill>
                  <a:srgbClr val="000000"/>
                </a:solidFill>
                <a:latin typeface="Courier New" panose="02070309020205020404" pitchFamily="49" charset="0"/>
              </a:rPr>
              <a:t>o </a:t>
            </a:r>
            <a:r>
              <a:rPr lang="de-DE" sz="1800" b="0" i="0" u="none" strike="noStrike" baseline="0" dirty="0">
                <a:solidFill>
                  <a:srgbClr val="000000"/>
                </a:solidFill>
                <a:latin typeface="Calibri" panose="020F0502020204030204" pitchFamily="34" charset="0"/>
              </a:rPr>
              <a:t>Zusätzlich Antibiotika-Gabe bei bakteriellen Infektionen z. B. </a:t>
            </a:r>
            <a:r>
              <a:rPr lang="de-DE" sz="1800" b="0" i="0" u="none" strike="noStrike" baseline="0" dirty="0">
                <a:solidFill>
                  <a:srgbClr val="FF0000"/>
                </a:solidFill>
                <a:latin typeface="Calibri" panose="020F0502020204030204" pitchFamily="34" charset="0"/>
              </a:rPr>
              <a:t>Salmonellen </a:t>
            </a:r>
          </a:p>
        </p:txBody>
      </p:sp>
      <p:sp>
        <p:nvSpPr>
          <p:cNvPr id="7" name="Textfeld 6">
            <a:extLst>
              <a:ext uri="{FF2B5EF4-FFF2-40B4-BE49-F238E27FC236}">
                <a16:creationId xmlns:a16="http://schemas.microsoft.com/office/drawing/2014/main" id="{2A1F10C4-7586-5313-1044-D241AC2ED838}"/>
              </a:ext>
            </a:extLst>
          </p:cNvPr>
          <p:cNvSpPr txBox="1"/>
          <p:nvPr/>
        </p:nvSpPr>
        <p:spPr>
          <a:xfrm rot="10800000" flipV="1">
            <a:off x="1014760" y="4093121"/>
            <a:ext cx="8151541" cy="646331"/>
          </a:xfrm>
          <a:prstGeom prst="rect">
            <a:avLst/>
          </a:prstGeom>
          <a:noFill/>
        </p:spPr>
        <p:txBody>
          <a:bodyPr wrap="square">
            <a:spAutoFit/>
          </a:bodyPr>
          <a:lstStyle/>
          <a:p>
            <a:r>
              <a:rPr lang="de-DE" dirty="0">
                <a:solidFill>
                  <a:srgbClr val="FF0000"/>
                </a:solidFill>
              </a:rPr>
              <a:t>Salmonellen sind Bakterien, die weltweit vorkommen. Eine Salmonellen-Erkrankung ist eine typische Lebensmittelinfektion, die Durchfall verursacht.</a:t>
            </a:r>
          </a:p>
        </p:txBody>
      </p:sp>
      <p:pic>
        <p:nvPicPr>
          <p:cNvPr id="9" name="Grafik 8">
            <a:extLst>
              <a:ext uri="{FF2B5EF4-FFF2-40B4-BE49-F238E27FC236}">
                <a16:creationId xmlns:a16="http://schemas.microsoft.com/office/drawing/2014/main" id="{F082EA2F-178F-02D5-8B6A-8545DF82B9DC}"/>
              </a:ext>
            </a:extLst>
          </p:cNvPr>
          <p:cNvPicPr>
            <a:picLocks noChangeAspect="1"/>
          </p:cNvPicPr>
          <p:nvPr/>
        </p:nvPicPr>
        <p:blipFill>
          <a:blip r:embed="rId2"/>
          <a:stretch>
            <a:fillRect/>
          </a:stretch>
        </p:blipFill>
        <p:spPr>
          <a:xfrm>
            <a:off x="8643124" y="477391"/>
            <a:ext cx="2857500" cy="2031325"/>
          </a:xfrm>
          <a:prstGeom prst="rect">
            <a:avLst/>
          </a:prstGeom>
        </p:spPr>
      </p:pic>
    </p:spTree>
    <p:extLst>
      <p:ext uri="{BB962C8B-B14F-4D97-AF65-F5344CB8AC3E}">
        <p14:creationId xmlns:p14="http://schemas.microsoft.com/office/powerpoint/2010/main" val="2245190369"/>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A12696CD-D3CD-13F3-B0C7-9C74E7466876}"/>
              </a:ext>
            </a:extLst>
          </p:cNvPr>
          <p:cNvSpPr txBox="1"/>
          <p:nvPr/>
        </p:nvSpPr>
        <p:spPr>
          <a:xfrm>
            <a:off x="713678" y="434898"/>
            <a:ext cx="10437542" cy="2123658"/>
          </a:xfrm>
          <a:prstGeom prst="rect">
            <a:avLst/>
          </a:prstGeom>
          <a:noFill/>
        </p:spPr>
        <p:txBody>
          <a:bodyPr wrap="square">
            <a:spAutoFit/>
          </a:bodyPr>
          <a:lstStyle/>
          <a:p>
            <a:r>
              <a:rPr lang="de-DE" sz="2400" b="0" i="0" u="none" strike="noStrike" baseline="0" dirty="0">
                <a:solidFill>
                  <a:srgbClr val="FF0000"/>
                </a:solidFill>
                <a:latin typeface="Calibri" panose="020F0502020204030204" pitchFamily="34" charset="0"/>
              </a:rPr>
              <a:t>23.3. Bluthochdruck </a:t>
            </a:r>
          </a:p>
          <a:p>
            <a:r>
              <a:rPr lang="de-DE" sz="1800" b="0" i="0" u="none" strike="noStrike" baseline="0" dirty="0">
                <a:solidFill>
                  <a:srgbClr val="000000"/>
                </a:solidFill>
                <a:latin typeface="Calibri" panose="020F0502020204030204" pitchFamily="34" charset="0"/>
              </a:rPr>
              <a:t>Bluthochdruck = Hypertonie </a:t>
            </a:r>
          </a:p>
          <a:p>
            <a:r>
              <a:rPr lang="de-DE" sz="1800" b="0" i="0" u="none" strike="noStrike" baseline="0" dirty="0">
                <a:solidFill>
                  <a:srgbClr val="000000"/>
                </a:solidFill>
                <a:latin typeface="Courier New" panose="02070309020205020404" pitchFamily="49" charset="0"/>
              </a:rPr>
              <a:t>o </a:t>
            </a:r>
            <a:r>
              <a:rPr lang="de-DE" sz="1800" b="0" i="0" u="none" strike="noStrike" baseline="0" dirty="0">
                <a:solidFill>
                  <a:srgbClr val="000000"/>
                </a:solidFill>
                <a:latin typeface="Calibri" panose="020F0502020204030204" pitchFamily="34" charset="0"/>
              </a:rPr>
              <a:t>Blutdruckgrenzwerte, Symptome bei Hypertonie / Hypotonie, Unterstützung bei der Blutdruckmessung, Pflege &amp; Betreuung bei hypertonen &amp; hypotonen Krisen: siehe GZ Betreuung </a:t>
            </a:r>
          </a:p>
          <a:p>
            <a:r>
              <a:rPr lang="de-DE" sz="1800" b="0" i="0" u="none" strike="noStrike" baseline="0" dirty="0">
                <a:solidFill>
                  <a:srgbClr val="000000"/>
                </a:solidFill>
                <a:latin typeface="Courier New" panose="02070309020205020404" pitchFamily="49" charset="0"/>
              </a:rPr>
              <a:t>o Ein kontinuierlich hoher Blutdruck kann Folgeschäden bewirken </a:t>
            </a:r>
          </a:p>
          <a:p>
            <a:r>
              <a:rPr lang="de-DE" sz="1800" b="0" i="0" u="none" strike="noStrike" baseline="0" dirty="0">
                <a:solidFill>
                  <a:srgbClr val="000000"/>
                </a:solidFill>
                <a:latin typeface="Courier New" panose="02070309020205020404" pitchFamily="49" charset="0"/>
              </a:rPr>
              <a:t>o Die Senkung des Blutdruckes kann diese vermeiden </a:t>
            </a:r>
          </a:p>
          <a:p>
            <a:r>
              <a:rPr lang="de-DE" sz="1800" b="0" i="0" u="none" strike="noStrike" baseline="0" dirty="0">
                <a:solidFill>
                  <a:srgbClr val="000000"/>
                </a:solidFill>
                <a:latin typeface="Courier New" panose="02070309020205020404" pitchFamily="49" charset="0"/>
              </a:rPr>
              <a:t>o Folgeschäden von kontinuierlich hohem Blutdruck sind z. B.: </a:t>
            </a:r>
          </a:p>
        </p:txBody>
      </p:sp>
      <p:pic>
        <p:nvPicPr>
          <p:cNvPr id="9218" name="Picture 2" descr="Bluthochdruck Symptome - wie erkenne ich eine Hypertonie? - visomat  Blutdruckmessgeräte">
            <a:extLst>
              <a:ext uri="{FF2B5EF4-FFF2-40B4-BE49-F238E27FC236}">
                <a16:creationId xmlns:a16="http://schemas.microsoft.com/office/drawing/2014/main" id="{05B54F70-0E15-3104-7B9B-34CF88E5B43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2571" y="2476441"/>
            <a:ext cx="2752725" cy="2123657"/>
          </a:xfrm>
          <a:prstGeom prst="rect">
            <a:avLst/>
          </a:prstGeom>
          <a:noFill/>
          <a:extLst>
            <a:ext uri="{909E8E84-426E-40DD-AFC4-6F175D3DCCD1}">
              <a14:hiddenFill xmlns:a14="http://schemas.microsoft.com/office/drawing/2010/main">
                <a:solidFill>
                  <a:srgbClr val="FFFFFF"/>
                </a:solidFill>
              </a14:hiddenFill>
            </a:ext>
          </a:extLst>
        </p:spPr>
      </p:pic>
      <p:pic>
        <p:nvPicPr>
          <p:cNvPr id="4" name="Grafik 3">
            <a:extLst>
              <a:ext uri="{FF2B5EF4-FFF2-40B4-BE49-F238E27FC236}">
                <a16:creationId xmlns:a16="http://schemas.microsoft.com/office/drawing/2014/main" id="{5D375002-8CE5-2DAB-052F-7BCE6181CD7C}"/>
              </a:ext>
            </a:extLst>
          </p:cNvPr>
          <p:cNvPicPr>
            <a:picLocks noChangeAspect="1"/>
          </p:cNvPicPr>
          <p:nvPr/>
        </p:nvPicPr>
        <p:blipFill>
          <a:blip r:embed="rId3"/>
          <a:stretch>
            <a:fillRect/>
          </a:stretch>
        </p:blipFill>
        <p:spPr>
          <a:xfrm>
            <a:off x="3818053" y="2476441"/>
            <a:ext cx="5675922" cy="3994319"/>
          </a:xfrm>
          <a:prstGeom prst="rect">
            <a:avLst/>
          </a:prstGeom>
        </p:spPr>
      </p:pic>
      <p:pic>
        <p:nvPicPr>
          <p:cNvPr id="9222" name="Picture 6" descr="Hypertonie: Bluthochdruck erkennen und senken I EnableMe">
            <a:extLst>
              <a:ext uri="{FF2B5EF4-FFF2-40B4-BE49-F238E27FC236}">
                <a16:creationId xmlns:a16="http://schemas.microsoft.com/office/drawing/2014/main" id="{CFD44843-916D-A10F-AAC9-3ADDCBB81D1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6517" y="4600098"/>
            <a:ext cx="3724835" cy="1956820"/>
          </a:xfrm>
          <a:prstGeom prst="rect">
            <a:avLst/>
          </a:prstGeom>
          <a:noFill/>
          <a:extLst>
            <a:ext uri="{909E8E84-426E-40DD-AFC4-6F175D3DCCD1}">
              <a14:hiddenFill xmlns:a14="http://schemas.microsoft.com/office/drawing/2010/main">
                <a:solidFill>
                  <a:srgbClr val="FFFFFF"/>
                </a:solidFill>
              </a14:hiddenFill>
            </a:ext>
          </a:extLst>
        </p:spPr>
      </p:pic>
      <p:pic>
        <p:nvPicPr>
          <p:cNvPr id="5" name="Grafik 4">
            <a:extLst>
              <a:ext uri="{FF2B5EF4-FFF2-40B4-BE49-F238E27FC236}">
                <a16:creationId xmlns:a16="http://schemas.microsoft.com/office/drawing/2014/main" id="{53DF8B8D-D295-E5A9-A169-2C7417D9F928}"/>
              </a:ext>
            </a:extLst>
          </p:cNvPr>
          <p:cNvPicPr>
            <a:picLocks noChangeAspect="1"/>
          </p:cNvPicPr>
          <p:nvPr/>
        </p:nvPicPr>
        <p:blipFill>
          <a:blip r:embed="rId5"/>
          <a:stretch>
            <a:fillRect/>
          </a:stretch>
        </p:blipFill>
        <p:spPr>
          <a:xfrm>
            <a:off x="9210676" y="1981009"/>
            <a:ext cx="2918124" cy="3128874"/>
          </a:xfrm>
          <a:prstGeom prst="rect">
            <a:avLst/>
          </a:prstGeom>
        </p:spPr>
      </p:pic>
    </p:spTree>
    <p:extLst>
      <p:ext uri="{BB962C8B-B14F-4D97-AF65-F5344CB8AC3E}">
        <p14:creationId xmlns:p14="http://schemas.microsoft.com/office/powerpoint/2010/main" val="922210440"/>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B08BFA16-37BF-2C07-2F82-C62C40FC61A0}"/>
              </a:ext>
            </a:extLst>
          </p:cNvPr>
          <p:cNvSpPr txBox="1"/>
          <p:nvPr/>
        </p:nvSpPr>
        <p:spPr>
          <a:xfrm>
            <a:off x="434897" y="245327"/>
            <a:ext cx="11128917" cy="1754326"/>
          </a:xfrm>
          <a:prstGeom prst="rect">
            <a:avLst/>
          </a:prstGeom>
          <a:noFill/>
        </p:spPr>
        <p:txBody>
          <a:bodyPr wrap="square">
            <a:spAutoFit/>
          </a:bodyPr>
          <a:lstStyle/>
          <a:p>
            <a:r>
              <a:rPr lang="de-DE" sz="1800" b="0" i="0" u="none" strike="noStrike" baseline="0" dirty="0">
                <a:solidFill>
                  <a:srgbClr val="FF0000"/>
                </a:solidFill>
                <a:latin typeface="Calibri" panose="020F0502020204030204" pitchFamily="34" charset="0"/>
              </a:rPr>
              <a:t>2 Arten </a:t>
            </a:r>
          </a:p>
          <a:p>
            <a:r>
              <a:rPr lang="de-DE" sz="1800" b="0" i="1" u="none" strike="noStrike" baseline="0" dirty="0">
                <a:solidFill>
                  <a:srgbClr val="000000"/>
                </a:solidFill>
                <a:latin typeface="Calibri" panose="020F0502020204030204" pitchFamily="34" charset="0"/>
              </a:rPr>
              <a:t>Primäre </a:t>
            </a:r>
            <a:r>
              <a:rPr lang="de-DE" sz="1800" b="0" i="0" u="none" strike="noStrike" baseline="0" dirty="0">
                <a:solidFill>
                  <a:srgbClr val="000000"/>
                </a:solidFill>
                <a:latin typeface="Calibri" panose="020F0502020204030204" pitchFamily="34" charset="0"/>
              </a:rPr>
              <a:t>Hypertonie (ca. 90 % der Fälle): Ursache unbekannt </a:t>
            </a:r>
          </a:p>
          <a:p>
            <a:r>
              <a:rPr lang="de-DE" sz="1800" b="0" i="1" u="none" strike="noStrike" baseline="0" dirty="0">
                <a:solidFill>
                  <a:srgbClr val="000000"/>
                </a:solidFill>
                <a:latin typeface="Calibri" panose="020F0502020204030204" pitchFamily="34" charset="0"/>
              </a:rPr>
              <a:t>Sekundäre </a:t>
            </a:r>
            <a:r>
              <a:rPr lang="de-DE" sz="1800" b="0" i="0" u="none" strike="noStrike" baseline="0" dirty="0">
                <a:solidFill>
                  <a:srgbClr val="000000"/>
                </a:solidFill>
                <a:latin typeface="Calibri" panose="020F0502020204030204" pitchFamily="34" charset="0"/>
              </a:rPr>
              <a:t>Hypertonie (ca. 10 % der Fälle): Folge einer Grunderkrankung wie z. B. einer Schilddrüsenüberfunktion</a:t>
            </a:r>
          </a:p>
          <a:p>
            <a:endParaRPr lang="de-DE" dirty="0">
              <a:solidFill>
                <a:srgbClr val="000000"/>
              </a:solidFill>
              <a:latin typeface="Calibri" panose="020F0502020204030204" pitchFamily="34" charset="0"/>
            </a:endParaRPr>
          </a:p>
          <a:p>
            <a:pPr algn="ctr"/>
            <a:r>
              <a:rPr lang="de-DE" sz="1800" b="0" i="0" u="none" strike="noStrike" baseline="0" dirty="0">
                <a:solidFill>
                  <a:srgbClr val="000000"/>
                </a:solidFill>
                <a:latin typeface="Calibri" panose="020F0502020204030204" pitchFamily="34" charset="0"/>
              </a:rPr>
              <a:t> </a:t>
            </a:r>
            <a:r>
              <a:rPr lang="de-DE" sz="1800" b="0" i="0" u="none" strike="noStrike" baseline="0" dirty="0">
                <a:solidFill>
                  <a:srgbClr val="FF0000"/>
                </a:solidFill>
                <a:latin typeface="Calibri" panose="020F0502020204030204" pitchFamily="34" charset="0"/>
              </a:rPr>
              <a:t>Bluthochdruck (Hypertonie </a:t>
            </a:r>
            <a:r>
              <a:rPr lang="de-DE" sz="1800" b="0" i="0" u="none" strike="noStrike" baseline="0" dirty="0">
                <a:solidFill>
                  <a:srgbClr val="000000"/>
                </a:solidFill>
                <a:latin typeface="Calibri" panose="020F0502020204030204" pitchFamily="34" charset="0"/>
              </a:rPr>
              <a:t>	</a:t>
            </a:r>
          </a:p>
          <a:p>
            <a:endParaRPr lang="de-DE" sz="1800" b="0" i="0" u="none" strike="noStrike" baseline="0" dirty="0">
              <a:solidFill>
                <a:srgbClr val="000000"/>
              </a:solidFill>
              <a:latin typeface="Calibri" panose="020F0502020204030204" pitchFamily="34" charset="0"/>
            </a:endParaRPr>
          </a:p>
        </p:txBody>
      </p:sp>
      <p:graphicFrame>
        <p:nvGraphicFramePr>
          <p:cNvPr id="4" name="Tabelle 4">
            <a:extLst>
              <a:ext uri="{FF2B5EF4-FFF2-40B4-BE49-F238E27FC236}">
                <a16:creationId xmlns:a16="http://schemas.microsoft.com/office/drawing/2014/main" id="{4C7CCE84-D90B-AC5C-58AE-89CEE36D97EA}"/>
              </a:ext>
            </a:extLst>
          </p:cNvPr>
          <p:cNvGraphicFramePr>
            <a:graphicFrameLocks noGrp="1"/>
          </p:cNvGraphicFramePr>
          <p:nvPr>
            <p:extLst>
              <p:ext uri="{D42A27DB-BD31-4B8C-83A1-F6EECF244321}">
                <p14:modId xmlns:p14="http://schemas.microsoft.com/office/powerpoint/2010/main" val="2226865433"/>
              </p:ext>
            </p:extLst>
          </p:nvPr>
        </p:nvGraphicFramePr>
        <p:xfrm>
          <a:off x="125377" y="1672684"/>
          <a:ext cx="10034626" cy="5045237"/>
        </p:xfrm>
        <a:graphic>
          <a:graphicData uri="http://schemas.openxmlformats.org/drawingml/2006/table">
            <a:tbl>
              <a:tblPr firstRow="1" bandRow="1">
                <a:tableStyleId>{5C22544A-7EE6-4342-B048-85BDC9FD1C3A}</a:tableStyleId>
              </a:tblPr>
              <a:tblGrid>
                <a:gridCol w="5017313">
                  <a:extLst>
                    <a:ext uri="{9D8B030D-6E8A-4147-A177-3AD203B41FA5}">
                      <a16:colId xmlns:a16="http://schemas.microsoft.com/office/drawing/2014/main" val="2163889211"/>
                    </a:ext>
                  </a:extLst>
                </a:gridCol>
                <a:gridCol w="5017313">
                  <a:extLst>
                    <a:ext uri="{9D8B030D-6E8A-4147-A177-3AD203B41FA5}">
                      <a16:colId xmlns:a16="http://schemas.microsoft.com/office/drawing/2014/main" val="2448105510"/>
                    </a:ext>
                  </a:extLst>
                </a:gridCol>
              </a:tblGrid>
              <a:tr h="63538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b="0" i="0" u="none" strike="noStrike" kern="1200" baseline="0" dirty="0">
                          <a:solidFill>
                            <a:schemeClr val="tx1"/>
                          </a:solidFill>
                          <a:latin typeface="+mn-lt"/>
                          <a:ea typeface="+mn-ea"/>
                          <a:cs typeface="+mn-cs"/>
                        </a:rPr>
                        <a:t>Risikofaktoren &amp; Ursachen 	</a:t>
                      </a:r>
                    </a:p>
                    <a:p>
                      <a:endParaRPr lang="de-DE"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b="0" i="0" u="none" strike="noStrike" kern="1200" baseline="0" dirty="0">
                          <a:solidFill>
                            <a:schemeClr val="tx1"/>
                          </a:solidFill>
                          <a:latin typeface="+mn-lt"/>
                          <a:ea typeface="+mn-ea"/>
                          <a:cs typeface="+mn-cs"/>
                        </a:rPr>
                        <a:t>Maßnahmen &amp; Behandlung 	</a:t>
                      </a:r>
                    </a:p>
                    <a:p>
                      <a:endParaRPr lang="de-DE" dirty="0"/>
                    </a:p>
                  </a:txBody>
                  <a:tcPr/>
                </a:tc>
                <a:extLst>
                  <a:ext uri="{0D108BD9-81ED-4DB2-BD59-A6C34878D82A}">
                    <a16:rowId xmlns:a16="http://schemas.microsoft.com/office/drawing/2014/main" val="807680074"/>
                  </a:ext>
                </a:extLst>
              </a:tr>
              <a:tr h="139233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b="0" i="0" u="none" strike="noStrike" kern="1200" baseline="0" dirty="0">
                          <a:solidFill>
                            <a:schemeClr val="dk1"/>
                          </a:solidFill>
                          <a:latin typeface="+mn-lt"/>
                          <a:ea typeface="+mn-ea"/>
                          <a:cs typeface="+mn-cs"/>
                        </a:rPr>
                        <a:t>Familiäre Neigung 	</a:t>
                      </a:r>
                      <a:endParaRPr lang="de-DE"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b="0" i="0" u="none" strike="noStrike" kern="1200" baseline="0" dirty="0">
                          <a:solidFill>
                            <a:schemeClr val="dk1"/>
                          </a:solidFill>
                          <a:latin typeface="+mn-lt"/>
                          <a:ea typeface="+mn-ea"/>
                          <a:cs typeface="+mn-cs"/>
                        </a:rPr>
                        <a:t>Vorbeugend (Früherkennung): jährliche </a:t>
                      </a:r>
                      <a:r>
                        <a:rPr lang="de-DE" sz="1800" b="0" i="0" u="none" strike="noStrike" kern="1200" baseline="0" dirty="0" err="1">
                          <a:solidFill>
                            <a:schemeClr val="dk1"/>
                          </a:solidFill>
                          <a:latin typeface="+mn-lt"/>
                          <a:ea typeface="+mn-ea"/>
                          <a:cs typeface="+mn-cs"/>
                        </a:rPr>
                        <a:t>Gesundenuntersuchung</a:t>
                      </a:r>
                      <a:r>
                        <a:rPr lang="de-DE" sz="1800" b="0" i="0" u="none" strike="noStrike" kern="1200" baseline="0" dirty="0">
                          <a:solidFill>
                            <a:schemeClr val="dk1"/>
                          </a:solidFill>
                          <a:latin typeface="+mn-lt"/>
                          <a:ea typeface="+mn-ea"/>
                          <a:cs typeface="+mn-cs"/>
                        </a:rPr>
                        <a:t>, regelmäßige Besuche bei </a:t>
                      </a:r>
                      <a:r>
                        <a:rPr lang="de-DE" sz="1800" b="0" i="0" u="none" strike="noStrike" kern="1200" baseline="0" dirty="0" err="1">
                          <a:solidFill>
                            <a:schemeClr val="dk1"/>
                          </a:solidFill>
                          <a:latin typeface="+mn-lt"/>
                          <a:ea typeface="+mn-ea"/>
                          <a:cs typeface="+mn-cs"/>
                        </a:rPr>
                        <a:t>HausärztInnen</a:t>
                      </a:r>
                      <a:r>
                        <a:rPr lang="de-DE" sz="1800" b="0" i="0" u="none" strike="noStrike" kern="1200" baseline="0" dirty="0">
                          <a:solidFill>
                            <a:schemeClr val="dk1"/>
                          </a:solidFill>
                          <a:latin typeface="+mn-lt"/>
                          <a:ea typeface="+mn-ea"/>
                          <a:cs typeface="+mn-cs"/>
                        </a:rPr>
                        <a:t>, einhalten des Behandlungsplanes der ÄrztInnen, Vermeidung von Risikofaktoren</a:t>
                      </a:r>
                      <a:endParaRPr lang="de-DE" dirty="0"/>
                    </a:p>
                  </a:txBody>
                  <a:tcPr/>
                </a:tc>
                <a:extLst>
                  <a:ext uri="{0D108BD9-81ED-4DB2-BD59-A6C34878D82A}">
                    <a16:rowId xmlns:a16="http://schemas.microsoft.com/office/drawing/2014/main" val="2408904654"/>
                  </a:ext>
                </a:extLst>
              </a:tr>
              <a:tr h="63538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b="0" i="0" u="none" strike="noStrike" kern="1200" baseline="0" dirty="0">
                          <a:solidFill>
                            <a:schemeClr val="dk1"/>
                          </a:solidFill>
                          <a:latin typeface="+mn-lt"/>
                          <a:ea typeface="+mn-ea"/>
                          <a:cs typeface="+mn-cs"/>
                        </a:rPr>
                        <a:t>Rauchen 	</a:t>
                      </a:r>
                      <a:endParaRPr lang="de-DE"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b="0" i="0" u="none" strike="noStrike" kern="1200" baseline="0" dirty="0">
                          <a:solidFill>
                            <a:schemeClr val="dk1"/>
                          </a:solidFill>
                          <a:latin typeface="+mn-lt"/>
                          <a:ea typeface="+mn-ea"/>
                          <a:cs typeface="+mn-cs"/>
                        </a:rPr>
                        <a:t>Entwöhnung vom Rauchen, Rauchfrei Telefon</a:t>
                      </a:r>
                      <a:endParaRPr lang="de-DE" dirty="0"/>
                    </a:p>
                  </a:txBody>
                  <a:tcPr/>
                </a:tc>
                <a:extLst>
                  <a:ext uri="{0D108BD9-81ED-4DB2-BD59-A6C34878D82A}">
                    <a16:rowId xmlns:a16="http://schemas.microsoft.com/office/drawing/2014/main" val="2022373542"/>
                  </a:ext>
                </a:extLst>
              </a:tr>
              <a:tr h="36307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b="0" i="0" u="none" strike="noStrike" kern="1200" baseline="0" dirty="0">
                          <a:solidFill>
                            <a:schemeClr val="dk1"/>
                          </a:solidFill>
                          <a:latin typeface="+mn-lt"/>
                          <a:ea typeface="+mn-ea"/>
                          <a:cs typeface="+mn-cs"/>
                        </a:rPr>
                        <a:t>Stress </a:t>
                      </a:r>
                      <a:endParaRPr lang="de-DE"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b="0" i="0" u="none" strike="noStrike" kern="1200" baseline="0" dirty="0">
                          <a:solidFill>
                            <a:schemeClr val="dk1"/>
                          </a:solidFill>
                          <a:latin typeface="+mn-lt"/>
                          <a:ea typeface="+mn-ea"/>
                          <a:cs typeface="+mn-cs"/>
                        </a:rPr>
                        <a:t>Zeitmanagement, Ruhepausen, Lebensstil</a:t>
                      </a:r>
                      <a:endParaRPr lang="de-DE" dirty="0"/>
                    </a:p>
                  </a:txBody>
                  <a:tcPr/>
                </a:tc>
                <a:extLst>
                  <a:ext uri="{0D108BD9-81ED-4DB2-BD59-A6C34878D82A}">
                    <a16:rowId xmlns:a16="http://schemas.microsoft.com/office/drawing/2014/main" val="940186528"/>
                  </a:ext>
                </a:extLst>
              </a:tr>
              <a:tr h="36307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b="0" i="0" u="none" strike="noStrike" kern="1200" baseline="0" dirty="0">
                          <a:solidFill>
                            <a:schemeClr val="dk1"/>
                          </a:solidFill>
                          <a:latin typeface="+mn-lt"/>
                          <a:ea typeface="+mn-ea"/>
                          <a:cs typeface="+mn-cs"/>
                        </a:rPr>
                        <a:t>Übergewicht 	</a:t>
                      </a:r>
                      <a:endParaRPr lang="de-DE"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b="0" i="0" u="none" strike="noStrike" kern="1200" baseline="0" dirty="0">
                          <a:solidFill>
                            <a:schemeClr val="dk1"/>
                          </a:solidFill>
                          <a:latin typeface="+mn-lt"/>
                          <a:ea typeface="+mn-ea"/>
                          <a:cs typeface="+mn-cs"/>
                        </a:rPr>
                        <a:t>Gewichtsreduktion, Diätberatung </a:t>
                      </a:r>
                      <a:endParaRPr lang="de-DE" dirty="0"/>
                    </a:p>
                  </a:txBody>
                  <a:tcPr/>
                </a:tc>
                <a:extLst>
                  <a:ext uri="{0D108BD9-81ED-4DB2-BD59-A6C34878D82A}">
                    <a16:rowId xmlns:a16="http://schemas.microsoft.com/office/drawing/2014/main" val="2802140823"/>
                  </a:ext>
                </a:extLst>
              </a:tr>
              <a:tr h="36307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b="0" i="0" u="none" strike="noStrike" kern="1200" baseline="0" dirty="0">
                          <a:solidFill>
                            <a:schemeClr val="dk1"/>
                          </a:solidFill>
                          <a:latin typeface="+mn-lt"/>
                          <a:ea typeface="+mn-ea"/>
                          <a:cs typeface="+mn-cs"/>
                        </a:rPr>
                        <a:t>Hoher Salzkonsum 	</a:t>
                      </a:r>
                      <a:endParaRPr lang="de-DE"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b="0" i="0" u="none" strike="noStrike" kern="1200" baseline="0" dirty="0">
                          <a:solidFill>
                            <a:schemeClr val="dk1"/>
                          </a:solidFill>
                          <a:latin typeface="+mn-lt"/>
                          <a:ea typeface="+mn-ea"/>
                          <a:cs typeface="+mn-cs"/>
                        </a:rPr>
                        <a:t>Salzarme Kost </a:t>
                      </a:r>
                      <a:endParaRPr lang="de-DE" dirty="0"/>
                    </a:p>
                  </a:txBody>
                  <a:tcPr/>
                </a:tc>
                <a:extLst>
                  <a:ext uri="{0D108BD9-81ED-4DB2-BD59-A6C34878D82A}">
                    <a16:rowId xmlns:a16="http://schemas.microsoft.com/office/drawing/2014/main" val="3303725918"/>
                  </a:ext>
                </a:extLst>
              </a:tr>
              <a:tr h="59383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b="0" i="0" u="none" strike="noStrike" kern="1200" baseline="0" dirty="0">
                          <a:solidFill>
                            <a:schemeClr val="dk1"/>
                          </a:solidFill>
                          <a:latin typeface="+mn-lt"/>
                          <a:ea typeface="+mn-ea"/>
                          <a:cs typeface="+mn-cs"/>
                        </a:rPr>
                        <a:t>Erkrankungen von Niere/Schilddrüse 	</a:t>
                      </a:r>
                      <a:endParaRPr lang="de-DE" dirty="0"/>
                    </a:p>
                  </a:txBody>
                  <a:tcPr/>
                </a:tc>
                <a:tc>
                  <a:txBody>
                    <a:bodyPr/>
                    <a:lstStyle/>
                    <a:p>
                      <a:r>
                        <a:rPr lang="de-DE" sz="1800" b="0" i="0" u="none" strike="noStrike" kern="1200" baseline="0" dirty="0">
                          <a:solidFill>
                            <a:schemeClr val="dk1"/>
                          </a:solidFill>
                          <a:latin typeface="+mn-lt"/>
                          <a:ea typeface="+mn-ea"/>
                          <a:cs typeface="+mn-cs"/>
                        </a:rPr>
                        <a:t>Behandlung von Sekundärerkrankungen </a:t>
                      </a:r>
                    </a:p>
                    <a:p>
                      <a:r>
                        <a:rPr lang="de-DE" sz="1800" b="0" i="0" u="none" strike="noStrike" kern="1200" baseline="0" dirty="0">
                          <a:solidFill>
                            <a:schemeClr val="dk1"/>
                          </a:solidFill>
                          <a:latin typeface="+mn-lt"/>
                          <a:ea typeface="+mn-ea"/>
                          <a:cs typeface="+mn-cs"/>
                        </a:rPr>
                        <a:t>(Auslöser des Bluthochdrucks) </a:t>
                      </a:r>
                      <a:endParaRPr lang="de-DE" dirty="0"/>
                    </a:p>
                  </a:txBody>
                  <a:tcPr/>
                </a:tc>
                <a:extLst>
                  <a:ext uri="{0D108BD9-81ED-4DB2-BD59-A6C34878D82A}">
                    <a16:rowId xmlns:a16="http://schemas.microsoft.com/office/drawing/2014/main" val="3834318732"/>
                  </a:ext>
                </a:extLst>
              </a:tr>
              <a:tr h="59383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b="0" i="0" u="none" strike="noStrike" kern="1200" baseline="0" dirty="0">
                          <a:solidFill>
                            <a:schemeClr val="dk1"/>
                          </a:solidFill>
                          <a:latin typeface="+mn-lt"/>
                          <a:ea typeface="+mn-ea"/>
                          <a:cs typeface="+mn-cs"/>
                        </a:rPr>
                        <a:t>Medikamente wie Kortison oder „Pille“</a:t>
                      </a:r>
                      <a:endParaRPr lang="de-DE"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b="0" i="0" u="none" strike="noStrike" kern="1200" baseline="0" dirty="0">
                          <a:solidFill>
                            <a:schemeClr val="dk1"/>
                          </a:solidFill>
                          <a:latin typeface="+mn-lt"/>
                          <a:ea typeface="+mn-ea"/>
                          <a:cs typeface="+mn-cs"/>
                        </a:rPr>
                        <a:t>ÄrztInnen fragen ob andere Medikamente möglich sind, grundsätzliche Einnahme &amp; Dosis hinterfragen </a:t>
                      </a:r>
                      <a:endParaRPr lang="de-DE" dirty="0"/>
                    </a:p>
                  </a:txBody>
                  <a:tcPr/>
                </a:tc>
                <a:extLst>
                  <a:ext uri="{0D108BD9-81ED-4DB2-BD59-A6C34878D82A}">
                    <a16:rowId xmlns:a16="http://schemas.microsoft.com/office/drawing/2014/main" val="604447067"/>
                  </a:ext>
                </a:extLst>
              </a:tr>
            </a:tbl>
          </a:graphicData>
        </a:graphic>
      </p:graphicFrame>
      <p:pic>
        <p:nvPicPr>
          <p:cNvPr id="6" name="Grafik 5">
            <a:extLst>
              <a:ext uri="{FF2B5EF4-FFF2-40B4-BE49-F238E27FC236}">
                <a16:creationId xmlns:a16="http://schemas.microsoft.com/office/drawing/2014/main" id="{7797A25A-AE2B-008C-DAAC-B5CD229E6D38}"/>
              </a:ext>
            </a:extLst>
          </p:cNvPr>
          <p:cNvPicPr>
            <a:picLocks noChangeAspect="1"/>
          </p:cNvPicPr>
          <p:nvPr/>
        </p:nvPicPr>
        <p:blipFill>
          <a:blip r:embed="rId2"/>
          <a:stretch>
            <a:fillRect/>
          </a:stretch>
        </p:blipFill>
        <p:spPr>
          <a:xfrm>
            <a:off x="10160002" y="3360288"/>
            <a:ext cx="1906621" cy="1498060"/>
          </a:xfrm>
          <a:prstGeom prst="rect">
            <a:avLst/>
          </a:prstGeom>
        </p:spPr>
      </p:pic>
    </p:spTree>
    <p:extLst>
      <p:ext uri="{BB962C8B-B14F-4D97-AF65-F5344CB8AC3E}">
        <p14:creationId xmlns:p14="http://schemas.microsoft.com/office/powerpoint/2010/main" val="323116684"/>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B259D84C-C262-95E4-2D08-A1BC182392A8}"/>
              </a:ext>
            </a:extLst>
          </p:cNvPr>
          <p:cNvSpPr txBox="1"/>
          <p:nvPr/>
        </p:nvSpPr>
        <p:spPr>
          <a:xfrm>
            <a:off x="223024" y="278780"/>
            <a:ext cx="11753386" cy="2862322"/>
          </a:xfrm>
          <a:prstGeom prst="rect">
            <a:avLst/>
          </a:prstGeom>
          <a:noFill/>
        </p:spPr>
        <p:txBody>
          <a:bodyPr wrap="square">
            <a:spAutoFit/>
          </a:bodyPr>
          <a:lstStyle/>
          <a:p>
            <a:r>
              <a:rPr lang="de-DE" sz="1800" b="0" i="0" u="none" strike="noStrike" baseline="0" dirty="0">
                <a:solidFill>
                  <a:srgbClr val="FF0000"/>
                </a:solidFill>
                <a:latin typeface="Calibri" panose="020F0502020204030204" pitchFamily="34" charset="0"/>
              </a:rPr>
              <a:t>Behandlung Bluthochdruck </a:t>
            </a:r>
          </a:p>
          <a:p>
            <a:r>
              <a:rPr lang="de-DE" sz="1800" b="0" i="0" u="none" strike="noStrike" baseline="0" dirty="0">
                <a:solidFill>
                  <a:srgbClr val="000000"/>
                </a:solidFill>
                <a:latin typeface="Courier New" panose="02070309020205020404" pitchFamily="49" charset="0"/>
              </a:rPr>
              <a:t>o Entwässerungsmittel (Diuretika) </a:t>
            </a:r>
          </a:p>
          <a:p>
            <a:r>
              <a:rPr lang="de-DE" sz="1800" b="0" i="0" u="none" strike="noStrike" baseline="0" dirty="0">
                <a:solidFill>
                  <a:srgbClr val="000000"/>
                </a:solidFill>
                <a:latin typeface="Courier New" panose="02070309020205020404" pitchFamily="49" charset="0"/>
              </a:rPr>
              <a:t>o </a:t>
            </a:r>
            <a:r>
              <a:rPr lang="de-DE" sz="1800" b="0" i="0" u="none" strike="noStrike" baseline="0" dirty="0">
                <a:solidFill>
                  <a:srgbClr val="000000"/>
                </a:solidFill>
                <a:latin typeface="Calibri" panose="020F0502020204030204" pitchFamily="34" charset="0"/>
              </a:rPr>
              <a:t>Betarezeptoren-Hemmer </a:t>
            </a:r>
          </a:p>
          <a:p>
            <a:r>
              <a:rPr lang="de-DE" sz="1800" b="0" i="0" u="none" strike="noStrike" baseline="0" dirty="0">
                <a:solidFill>
                  <a:srgbClr val="000000"/>
                </a:solidFill>
                <a:latin typeface="Courier New" panose="02070309020205020404" pitchFamily="49" charset="0"/>
              </a:rPr>
              <a:t>o </a:t>
            </a:r>
            <a:r>
              <a:rPr lang="de-DE" sz="1800" b="0" i="0" u="none" strike="noStrike" baseline="0" dirty="0">
                <a:solidFill>
                  <a:srgbClr val="000000"/>
                </a:solidFill>
                <a:latin typeface="Calibri" panose="020F0502020204030204" pitchFamily="34" charset="0"/>
              </a:rPr>
              <a:t>ACE-Hemmer </a:t>
            </a:r>
          </a:p>
          <a:p>
            <a:r>
              <a:rPr lang="de-DE" sz="1800" b="0" i="0" u="none" strike="noStrike" baseline="0" dirty="0">
                <a:solidFill>
                  <a:srgbClr val="000000"/>
                </a:solidFill>
                <a:latin typeface="Courier New" panose="02070309020205020404" pitchFamily="49" charset="0"/>
              </a:rPr>
              <a:t>o AT2-Hemmer </a:t>
            </a:r>
          </a:p>
          <a:p>
            <a:r>
              <a:rPr lang="de-DE" sz="1800" b="0" i="0" u="none" strike="noStrike" baseline="0" dirty="0">
                <a:solidFill>
                  <a:srgbClr val="000000"/>
                </a:solidFill>
                <a:latin typeface="Courier New" panose="02070309020205020404" pitchFamily="49" charset="0"/>
              </a:rPr>
              <a:t>o </a:t>
            </a:r>
            <a:r>
              <a:rPr lang="de-DE" sz="1800" b="0" i="0" u="none" strike="noStrike" baseline="0" dirty="0">
                <a:solidFill>
                  <a:srgbClr val="000000"/>
                </a:solidFill>
                <a:latin typeface="Calibri" panose="020F0502020204030204" pitchFamily="34" charset="0"/>
              </a:rPr>
              <a:t>Calcium-Antagonisten</a:t>
            </a:r>
          </a:p>
          <a:p>
            <a:r>
              <a:rPr lang="de-DE" sz="1800" b="0" i="0" u="none" strike="noStrike" baseline="0" dirty="0">
                <a:solidFill>
                  <a:srgbClr val="000000"/>
                </a:solidFill>
                <a:latin typeface="Calibri" panose="020F0502020204030204" pitchFamily="34" charset="0"/>
              </a:rPr>
              <a:t> </a:t>
            </a:r>
            <a:r>
              <a:rPr lang="de-DE" b="0" i="0" dirty="0">
                <a:solidFill>
                  <a:srgbClr val="FF0000"/>
                </a:solidFill>
                <a:effectLst/>
                <a:latin typeface="Google Sans"/>
              </a:rPr>
              <a:t>Antagonisten</a:t>
            </a:r>
            <a:r>
              <a:rPr lang="de-DE" b="0" i="0" dirty="0">
                <a:solidFill>
                  <a:srgbClr val="4D5156"/>
                </a:solidFill>
                <a:effectLst/>
                <a:latin typeface="Google Sans"/>
              </a:rPr>
              <a:t> = </a:t>
            </a:r>
            <a:r>
              <a:rPr lang="de-DE" b="0" i="0" dirty="0">
                <a:solidFill>
                  <a:srgbClr val="040C28"/>
                </a:solidFill>
                <a:effectLst/>
                <a:latin typeface="Google Sans"/>
              </a:rPr>
              <a:t>Substanz oder Struktur, </a:t>
            </a:r>
          </a:p>
          <a:p>
            <a:r>
              <a:rPr lang="de-DE" b="0" i="0" dirty="0">
                <a:solidFill>
                  <a:srgbClr val="040C28"/>
                </a:solidFill>
                <a:effectLst/>
                <a:latin typeface="Google Sans"/>
              </a:rPr>
              <a:t>die die Wirkung einer Referenzsubstanz oder -struktur (Agonist) </a:t>
            </a:r>
          </a:p>
          <a:p>
            <a:r>
              <a:rPr lang="de-DE" b="0" i="0" dirty="0">
                <a:solidFill>
                  <a:srgbClr val="040C28"/>
                </a:solidFill>
                <a:effectLst/>
                <a:latin typeface="Google Sans"/>
              </a:rPr>
              <a:t>aufhebt oder eine entgegengesetzte Wirkung entfaltet</a:t>
            </a:r>
            <a:r>
              <a:rPr lang="de-DE" b="0" i="0" dirty="0">
                <a:solidFill>
                  <a:srgbClr val="4D5156"/>
                </a:solidFill>
                <a:effectLst/>
                <a:latin typeface="Google Sans"/>
              </a:rPr>
              <a:t>.</a:t>
            </a:r>
            <a:endParaRPr lang="de-DE" sz="1800" b="0" i="0" u="none" strike="noStrike" baseline="0" dirty="0">
              <a:solidFill>
                <a:srgbClr val="000000"/>
              </a:solidFill>
              <a:latin typeface="Calibri" panose="020F0502020204030204" pitchFamily="34" charset="0"/>
            </a:endParaRPr>
          </a:p>
          <a:p>
            <a:r>
              <a:rPr lang="de-DE" sz="1800" b="0" i="0" u="none" strike="noStrike" baseline="0" dirty="0">
                <a:solidFill>
                  <a:srgbClr val="000000"/>
                </a:solidFill>
                <a:latin typeface="Courier New" panose="02070309020205020404" pitchFamily="49" charset="0"/>
              </a:rPr>
              <a:t>o Kombinationen </a:t>
            </a:r>
          </a:p>
        </p:txBody>
      </p:sp>
      <p:pic>
        <p:nvPicPr>
          <p:cNvPr id="10242" name="Picture 2" descr="Neurotransmitter • Definition, Einteilung und Beispiele · [mit Video]">
            <a:extLst>
              <a:ext uri="{FF2B5EF4-FFF2-40B4-BE49-F238E27FC236}">
                <a16:creationId xmlns:a16="http://schemas.microsoft.com/office/drawing/2014/main" id="{12BCE0F2-9383-0323-98FC-E69398F4507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79968" y="555780"/>
            <a:ext cx="4276028" cy="2031324"/>
          </a:xfrm>
          <a:prstGeom prst="rect">
            <a:avLst/>
          </a:prstGeom>
          <a:noFill/>
          <a:extLst>
            <a:ext uri="{909E8E84-426E-40DD-AFC4-6F175D3DCCD1}">
              <a14:hiddenFill xmlns:a14="http://schemas.microsoft.com/office/drawing/2010/main">
                <a:solidFill>
                  <a:srgbClr val="FFFFFF"/>
                </a:solidFill>
              </a14:hiddenFill>
            </a:ext>
          </a:extLst>
        </p:spPr>
      </p:pic>
      <p:sp>
        <p:nvSpPr>
          <p:cNvPr id="5" name="Textfeld 4">
            <a:extLst>
              <a:ext uri="{FF2B5EF4-FFF2-40B4-BE49-F238E27FC236}">
                <a16:creationId xmlns:a16="http://schemas.microsoft.com/office/drawing/2014/main" id="{748712BF-A607-99AC-3D60-31B680B94226}"/>
              </a:ext>
            </a:extLst>
          </p:cNvPr>
          <p:cNvSpPr txBox="1"/>
          <p:nvPr/>
        </p:nvSpPr>
        <p:spPr>
          <a:xfrm>
            <a:off x="1427356" y="3716899"/>
            <a:ext cx="7713855" cy="1200329"/>
          </a:xfrm>
          <a:prstGeom prst="rect">
            <a:avLst/>
          </a:prstGeom>
          <a:noFill/>
        </p:spPr>
        <p:txBody>
          <a:bodyPr wrap="square">
            <a:spAutoFit/>
          </a:bodyPr>
          <a:lstStyle/>
          <a:p>
            <a:r>
              <a:rPr lang="de-DE" b="0" i="0" dirty="0">
                <a:solidFill>
                  <a:srgbClr val="4D5156"/>
                </a:solidFill>
                <a:effectLst/>
                <a:latin typeface="Google Sans"/>
              </a:rPr>
              <a:t>Unter einem </a:t>
            </a:r>
            <a:r>
              <a:rPr lang="de-DE" b="0" i="0" dirty="0">
                <a:solidFill>
                  <a:srgbClr val="FF0000"/>
                </a:solidFill>
                <a:effectLst/>
                <a:latin typeface="Google Sans"/>
              </a:rPr>
              <a:t>Rezeptor</a:t>
            </a:r>
            <a:r>
              <a:rPr lang="de-DE" b="0" i="0" dirty="0">
                <a:solidFill>
                  <a:srgbClr val="4D5156"/>
                </a:solidFill>
                <a:effectLst/>
                <a:latin typeface="Google Sans"/>
              </a:rPr>
              <a:t> (</a:t>
            </a:r>
            <a:r>
              <a:rPr lang="de-DE" b="0" i="0" dirty="0" err="1">
                <a:solidFill>
                  <a:srgbClr val="4D5156"/>
                </a:solidFill>
                <a:effectLst/>
                <a:latin typeface="Google Sans"/>
              </a:rPr>
              <a:t>recipere</a:t>
            </a:r>
            <a:r>
              <a:rPr lang="de-DE" b="0" i="0" dirty="0">
                <a:solidFill>
                  <a:srgbClr val="4D5156"/>
                </a:solidFill>
                <a:effectLst/>
                <a:latin typeface="Google Sans"/>
              </a:rPr>
              <a:t>, lat. = annehmen, aufnehmen)= </a:t>
            </a:r>
            <a:r>
              <a:rPr lang="de-DE" b="0" i="0" dirty="0">
                <a:solidFill>
                  <a:srgbClr val="040C28"/>
                </a:solidFill>
                <a:effectLst/>
                <a:latin typeface="Google Sans"/>
              </a:rPr>
              <a:t>Zellen oder Zellbestandteile, die auf bestimmte Reize reagieren und Signale weiterleiten</a:t>
            </a:r>
            <a:r>
              <a:rPr lang="de-DE" b="0" i="0" dirty="0">
                <a:solidFill>
                  <a:srgbClr val="4D5156"/>
                </a:solidFill>
                <a:effectLst/>
                <a:latin typeface="Google Sans"/>
              </a:rPr>
              <a:t>. Dazu gehören Rezeptoren der Sinnesorgane (Sinneszellen): Im Auge zum Beispiel erfassen sie Lichtreize und leiten sie über Nerven an das Gehirn weiter.</a:t>
            </a:r>
            <a:endParaRPr lang="de-DE" dirty="0"/>
          </a:p>
        </p:txBody>
      </p:sp>
    </p:spTree>
    <p:extLst>
      <p:ext uri="{BB962C8B-B14F-4D97-AF65-F5344CB8AC3E}">
        <p14:creationId xmlns:p14="http://schemas.microsoft.com/office/powerpoint/2010/main" val="3398668544"/>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5D4BDC01-A749-E8EB-77B4-903A299AF73C}"/>
              </a:ext>
            </a:extLst>
          </p:cNvPr>
          <p:cNvSpPr txBox="1"/>
          <p:nvPr/>
        </p:nvSpPr>
        <p:spPr>
          <a:xfrm>
            <a:off x="189570" y="356839"/>
            <a:ext cx="10838985" cy="954107"/>
          </a:xfrm>
          <a:prstGeom prst="rect">
            <a:avLst/>
          </a:prstGeom>
          <a:noFill/>
        </p:spPr>
        <p:txBody>
          <a:bodyPr wrap="square">
            <a:spAutoFit/>
          </a:bodyPr>
          <a:lstStyle/>
          <a:p>
            <a:r>
              <a:rPr lang="de-DE" sz="2000" b="0" i="0" u="none" strike="noStrike" baseline="0" dirty="0">
                <a:solidFill>
                  <a:srgbClr val="FF0000"/>
                </a:solidFill>
                <a:latin typeface="Calibri" panose="020F0502020204030204" pitchFamily="34" charset="0"/>
              </a:rPr>
              <a:t>Diuretika </a:t>
            </a:r>
          </a:p>
          <a:p>
            <a:r>
              <a:rPr lang="de-DE" sz="1800" b="0" i="0" u="none" strike="noStrike" baseline="0" dirty="0">
                <a:solidFill>
                  <a:srgbClr val="000000"/>
                </a:solidFill>
                <a:latin typeface="Calibri" panose="020F0502020204030204" pitchFamily="34" charset="0"/>
              </a:rPr>
              <a:t>Harntreibende Mittel, steigern die Natriumausscheidung, Wasser folgt über die Niere passiv nach. </a:t>
            </a:r>
          </a:p>
          <a:p>
            <a:r>
              <a:rPr lang="de-DE" sz="1800" b="0" i="0" u="none" strike="noStrike" baseline="0" dirty="0">
                <a:solidFill>
                  <a:srgbClr val="000000"/>
                </a:solidFill>
                <a:latin typeface="Calibri" panose="020F0502020204030204" pitchFamily="34" charset="0"/>
              </a:rPr>
              <a:t>Keinen günstigen Einfluss auf Nierenerkrankungen !	</a:t>
            </a:r>
          </a:p>
        </p:txBody>
      </p:sp>
      <p:graphicFrame>
        <p:nvGraphicFramePr>
          <p:cNvPr id="4" name="Tabelle 4">
            <a:extLst>
              <a:ext uri="{FF2B5EF4-FFF2-40B4-BE49-F238E27FC236}">
                <a16:creationId xmlns:a16="http://schemas.microsoft.com/office/drawing/2014/main" id="{39E38AFC-7AB6-3054-7CBB-987028BA09DB}"/>
              </a:ext>
            </a:extLst>
          </p:cNvPr>
          <p:cNvGraphicFramePr>
            <a:graphicFrameLocks noGrp="1"/>
          </p:cNvGraphicFramePr>
          <p:nvPr>
            <p:extLst>
              <p:ext uri="{D42A27DB-BD31-4B8C-83A1-F6EECF244321}">
                <p14:modId xmlns:p14="http://schemas.microsoft.com/office/powerpoint/2010/main" val="4179055768"/>
              </p:ext>
            </p:extLst>
          </p:nvPr>
        </p:nvGraphicFramePr>
        <p:xfrm>
          <a:off x="490653" y="1538868"/>
          <a:ext cx="10359484" cy="5169381"/>
        </p:xfrm>
        <a:graphic>
          <a:graphicData uri="http://schemas.openxmlformats.org/drawingml/2006/table">
            <a:tbl>
              <a:tblPr firstRow="1" bandRow="1">
                <a:tableStyleId>{5C22544A-7EE6-4342-B048-85BDC9FD1C3A}</a:tableStyleId>
              </a:tblPr>
              <a:tblGrid>
                <a:gridCol w="5179742">
                  <a:extLst>
                    <a:ext uri="{9D8B030D-6E8A-4147-A177-3AD203B41FA5}">
                      <a16:colId xmlns:a16="http://schemas.microsoft.com/office/drawing/2014/main" val="1615887763"/>
                    </a:ext>
                  </a:extLst>
                </a:gridCol>
                <a:gridCol w="5179742">
                  <a:extLst>
                    <a:ext uri="{9D8B030D-6E8A-4147-A177-3AD203B41FA5}">
                      <a16:colId xmlns:a16="http://schemas.microsoft.com/office/drawing/2014/main" val="2529369005"/>
                    </a:ext>
                  </a:extLst>
                </a:gridCol>
              </a:tblGrid>
              <a:tr h="34037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b="0" i="0" u="none" strike="noStrike" kern="1200" baseline="0" dirty="0">
                          <a:solidFill>
                            <a:schemeClr val="tx1"/>
                          </a:solidFill>
                          <a:latin typeface="+mn-lt"/>
                          <a:ea typeface="+mn-ea"/>
                          <a:cs typeface="+mn-cs"/>
                        </a:rPr>
                        <a:t>Indikationen Diuretika </a:t>
                      </a:r>
                      <a:endParaRPr lang="de-DE"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b="0" i="0" u="none" strike="noStrike" kern="1200" baseline="0" dirty="0">
                          <a:solidFill>
                            <a:schemeClr val="tx1"/>
                          </a:solidFill>
                          <a:latin typeface="+mn-lt"/>
                          <a:ea typeface="+mn-ea"/>
                          <a:cs typeface="+mn-cs"/>
                        </a:rPr>
                        <a:t>Nebenwirkungen 	</a:t>
                      </a:r>
                      <a:endParaRPr lang="de-DE" dirty="0"/>
                    </a:p>
                  </a:txBody>
                  <a:tcPr/>
                </a:tc>
                <a:extLst>
                  <a:ext uri="{0D108BD9-81ED-4DB2-BD59-A6C34878D82A}">
                    <a16:rowId xmlns:a16="http://schemas.microsoft.com/office/drawing/2014/main" val="3855148829"/>
                  </a:ext>
                </a:extLst>
              </a:tr>
              <a:tr h="1036667">
                <a:tc>
                  <a:txBody>
                    <a:bodyPr/>
                    <a:lstStyle/>
                    <a:p>
                      <a:endParaRPr lang="de-DE" sz="1800" b="0" i="0" u="none" strike="noStrike" kern="1200" baseline="0" dirty="0">
                        <a:solidFill>
                          <a:schemeClr val="dk1"/>
                        </a:solidFill>
                        <a:latin typeface="+mn-lt"/>
                        <a:ea typeface="+mn-ea"/>
                        <a:cs typeface="+mn-cs"/>
                      </a:endParaRPr>
                    </a:p>
                    <a:p>
                      <a:r>
                        <a:rPr lang="de-DE" sz="1800" b="0" i="0" u="none" strike="noStrike" kern="1200" baseline="0" dirty="0">
                          <a:solidFill>
                            <a:schemeClr val="dk1"/>
                          </a:solidFill>
                          <a:latin typeface="+mn-lt"/>
                          <a:ea typeface="+mn-ea"/>
                          <a:cs typeface="+mn-cs"/>
                        </a:rPr>
                        <a:t>Bluthochdruck </a:t>
                      </a:r>
                    </a:p>
                    <a:p>
                      <a:endParaRPr lang="de-DE" dirty="0"/>
                    </a:p>
                  </a:txBody>
                  <a:tcPr/>
                </a:tc>
                <a:tc>
                  <a:txBody>
                    <a:bodyPr/>
                    <a:lstStyle/>
                    <a:p>
                      <a:endParaRPr lang="de-DE" sz="1800" b="0" i="0" u="none" strike="noStrike" kern="1200" baseline="0" dirty="0">
                        <a:solidFill>
                          <a:schemeClr val="dk1"/>
                        </a:solidFill>
                        <a:latin typeface="+mn-lt"/>
                        <a:ea typeface="+mn-ea"/>
                        <a:cs typeface="+mn-cs"/>
                      </a:endParaRPr>
                    </a:p>
                    <a:p>
                      <a:r>
                        <a:rPr lang="de-DE" sz="1800" b="0" i="0" u="none" strike="noStrike" kern="1200" baseline="0" dirty="0">
                          <a:solidFill>
                            <a:schemeClr val="dk1"/>
                          </a:solidFill>
                          <a:latin typeface="+mn-lt"/>
                          <a:ea typeface="+mn-ea"/>
                          <a:cs typeface="+mn-cs"/>
                        </a:rPr>
                        <a:t>Gefahr der </a:t>
                      </a:r>
                      <a:r>
                        <a:rPr lang="de-DE" sz="1800" b="0" i="0" u="none" strike="noStrike" kern="1200" baseline="0" dirty="0" err="1">
                          <a:solidFill>
                            <a:schemeClr val="dk1"/>
                          </a:solidFill>
                          <a:latin typeface="+mn-lt"/>
                          <a:ea typeface="+mn-ea"/>
                          <a:cs typeface="+mn-cs"/>
                        </a:rPr>
                        <a:t>Bluteindickung</a:t>
                      </a:r>
                      <a:r>
                        <a:rPr lang="de-DE" sz="1800" b="0" i="0" u="none" strike="noStrike" kern="1200" baseline="0" dirty="0">
                          <a:solidFill>
                            <a:schemeClr val="dk1"/>
                          </a:solidFill>
                          <a:latin typeface="+mn-lt"/>
                          <a:ea typeface="+mn-ea"/>
                          <a:cs typeface="+mn-cs"/>
                        </a:rPr>
                        <a:t> – Thrombosegefahr </a:t>
                      </a:r>
                    </a:p>
                    <a:p>
                      <a:endParaRPr lang="de-DE" dirty="0"/>
                    </a:p>
                  </a:txBody>
                  <a:tcPr/>
                </a:tc>
                <a:extLst>
                  <a:ext uri="{0D108BD9-81ED-4DB2-BD59-A6C34878D82A}">
                    <a16:rowId xmlns:a16="http://schemas.microsoft.com/office/drawing/2014/main" val="1206760239"/>
                  </a:ext>
                </a:extLst>
              </a:tr>
              <a:tr h="844215">
                <a:tc>
                  <a:txBody>
                    <a:bodyPr/>
                    <a:lstStyle/>
                    <a:p>
                      <a:r>
                        <a:rPr lang="de-DE" dirty="0"/>
                        <a:t>Herzschwäche</a:t>
                      </a:r>
                    </a:p>
                  </a:txBody>
                  <a:tcPr/>
                </a:tc>
                <a:tc>
                  <a:txBody>
                    <a:bodyPr/>
                    <a:lstStyle/>
                    <a:p>
                      <a:endParaRPr lang="de-DE" sz="1800" b="0" i="0" u="none" strike="noStrike" kern="1200" baseline="0" dirty="0">
                        <a:solidFill>
                          <a:schemeClr val="dk1"/>
                        </a:solidFill>
                        <a:latin typeface="+mn-lt"/>
                        <a:ea typeface="+mn-ea"/>
                        <a:cs typeface="+mn-cs"/>
                      </a:endParaRPr>
                    </a:p>
                    <a:p>
                      <a:r>
                        <a:rPr lang="de-DE" sz="1800" b="0" i="0" u="none" strike="noStrike" kern="1200" baseline="0" dirty="0">
                          <a:solidFill>
                            <a:schemeClr val="dk1"/>
                          </a:solidFill>
                          <a:latin typeface="+mn-lt"/>
                          <a:ea typeface="+mn-ea"/>
                          <a:cs typeface="+mn-cs"/>
                        </a:rPr>
                        <a:t>Stuhlverstopfung (Obstipation )</a:t>
                      </a:r>
                    </a:p>
                    <a:p>
                      <a:endParaRPr lang="de-DE" dirty="0"/>
                    </a:p>
                  </a:txBody>
                  <a:tcPr/>
                </a:tc>
                <a:extLst>
                  <a:ext uri="{0D108BD9-81ED-4DB2-BD59-A6C34878D82A}">
                    <a16:rowId xmlns:a16="http://schemas.microsoft.com/office/drawing/2014/main" val="4218994297"/>
                  </a:ext>
                </a:extLst>
              </a:tr>
              <a:tr h="1036667">
                <a:tc>
                  <a:txBody>
                    <a:bodyPr/>
                    <a:lstStyle/>
                    <a:p>
                      <a:r>
                        <a:rPr lang="de-DE" dirty="0"/>
                        <a:t>Ödeme</a:t>
                      </a:r>
                    </a:p>
                  </a:txBody>
                  <a:tcPr/>
                </a:tc>
                <a:tc>
                  <a:txBody>
                    <a:bodyPr/>
                    <a:lstStyle/>
                    <a:p>
                      <a:endParaRPr lang="de-DE" sz="1800" b="0" i="0" u="none" strike="noStrike" kern="1200" baseline="0" dirty="0">
                        <a:solidFill>
                          <a:schemeClr val="dk1"/>
                        </a:solidFill>
                        <a:latin typeface="+mn-lt"/>
                        <a:ea typeface="+mn-ea"/>
                        <a:cs typeface="+mn-cs"/>
                      </a:endParaRPr>
                    </a:p>
                    <a:p>
                      <a:r>
                        <a:rPr lang="de-DE" sz="1800" b="0" i="0" u="none" strike="noStrike" kern="1200" baseline="0" dirty="0">
                          <a:solidFill>
                            <a:schemeClr val="dk1"/>
                          </a:solidFill>
                          <a:latin typeface="+mn-lt"/>
                          <a:ea typeface="+mn-ea"/>
                          <a:cs typeface="+mn-cs"/>
                        </a:rPr>
                        <a:t>Herzrhythmusstörungen wegen Kaliummangel </a:t>
                      </a:r>
                    </a:p>
                    <a:p>
                      <a:endParaRPr lang="de-DE" dirty="0"/>
                    </a:p>
                  </a:txBody>
                  <a:tcPr/>
                </a:tc>
                <a:extLst>
                  <a:ext uri="{0D108BD9-81ED-4DB2-BD59-A6C34878D82A}">
                    <a16:rowId xmlns:a16="http://schemas.microsoft.com/office/drawing/2014/main" val="3215232193"/>
                  </a:ext>
                </a:extLst>
              </a:tr>
              <a:tr h="1815887">
                <a:tc>
                  <a:txBody>
                    <a:bodyPr/>
                    <a:lstStyle/>
                    <a:p>
                      <a:endParaRPr lang="de-DE"/>
                    </a:p>
                  </a:txBody>
                  <a:tcPr/>
                </a:tc>
                <a:tc>
                  <a:txBody>
                    <a:bodyPr/>
                    <a:lstStyle/>
                    <a:p>
                      <a:endParaRPr lang="de-DE" sz="1800" b="0" i="0" u="none" strike="noStrike" kern="1200" baseline="0" dirty="0">
                        <a:solidFill>
                          <a:schemeClr val="dk1"/>
                        </a:solidFill>
                        <a:latin typeface="+mn-lt"/>
                        <a:ea typeface="+mn-ea"/>
                        <a:cs typeface="+mn-cs"/>
                      </a:endParaRPr>
                    </a:p>
                    <a:p>
                      <a:r>
                        <a:rPr lang="de-DE" sz="1800" b="0" i="0" u="none" strike="noStrike" kern="1200" baseline="0" dirty="0">
                          <a:solidFill>
                            <a:schemeClr val="dk1"/>
                          </a:solidFill>
                          <a:latin typeface="+mn-lt"/>
                          <a:ea typeface="+mn-ea"/>
                          <a:cs typeface="+mn-cs"/>
                        </a:rPr>
                        <a:t>Erhöhung des Harnsäurespiegels </a:t>
                      </a:r>
                    </a:p>
                    <a:p>
                      <a:endParaRPr lang="de-DE" sz="1800" b="0" i="0" u="none" strike="noStrike" kern="1200" baseline="0" dirty="0">
                        <a:solidFill>
                          <a:schemeClr val="dk1"/>
                        </a:solidFill>
                        <a:latin typeface="+mn-lt"/>
                        <a:ea typeface="+mn-ea"/>
                        <a:cs typeface="+mn-cs"/>
                      </a:endParaRPr>
                    </a:p>
                    <a:p>
                      <a:r>
                        <a:rPr lang="de-DE" sz="1800" b="0" i="0" u="none" strike="noStrike" kern="1200" baseline="0" dirty="0">
                          <a:solidFill>
                            <a:schemeClr val="dk1"/>
                          </a:solidFill>
                          <a:latin typeface="+mn-lt"/>
                          <a:ea typeface="+mn-ea"/>
                          <a:cs typeface="+mn-cs"/>
                        </a:rPr>
                        <a:t>Muskelkrämpfe wegen Magnesium &amp; Calciumverlust </a:t>
                      </a:r>
                    </a:p>
                    <a:p>
                      <a:endParaRPr lang="de-DE" dirty="0"/>
                    </a:p>
                  </a:txBody>
                  <a:tcPr/>
                </a:tc>
                <a:extLst>
                  <a:ext uri="{0D108BD9-81ED-4DB2-BD59-A6C34878D82A}">
                    <a16:rowId xmlns:a16="http://schemas.microsoft.com/office/drawing/2014/main" val="88343822"/>
                  </a:ext>
                </a:extLst>
              </a:tr>
            </a:tbl>
          </a:graphicData>
        </a:graphic>
      </p:graphicFrame>
    </p:spTree>
    <p:extLst>
      <p:ext uri="{BB962C8B-B14F-4D97-AF65-F5344CB8AC3E}">
        <p14:creationId xmlns:p14="http://schemas.microsoft.com/office/powerpoint/2010/main" val="888117204"/>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285" name="Rectangle 11284">
            <a:extLst>
              <a:ext uri="{FF2B5EF4-FFF2-40B4-BE49-F238E27FC236}">
                <a16:creationId xmlns:a16="http://schemas.microsoft.com/office/drawing/2014/main" id="{9D9CE3C4-25D7-403C-9312-F3B39099D2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32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280" name="Picture 16" descr="Sartane Nebenwirkungen – Welche gibt es? | ZAVA">
            <a:extLst>
              <a:ext uri="{FF2B5EF4-FFF2-40B4-BE49-F238E27FC236}">
                <a16:creationId xmlns:a16="http://schemas.microsoft.com/office/drawing/2014/main" id="{DD045FAF-B478-0A08-0104-B104AA5B4377}"/>
              </a:ext>
            </a:extLst>
          </p:cNvPr>
          <p:cNvPicPr>
            <a:picLocks noChangeAspect="1" noChangeArrowheads="1"/>
          </p:cNvPicPr>
          <p:nvPr/>
        </p:nvPicPr>
        <p:blipFill>
          <a:blip r:embed="rId2">
            <a:alphaModFix/>
            <a:extLst>
              <a:ext uri="{28A0092B-C50C-407E-A947-70E740481C1C}">
                <a14:useLocalDpi xmlns:a14="http://schemas.microsoft.com/office/drawing/2010/main" val="0"/>
              </a:ext>
            </a:extLst>
          </a:blip>
          <a:srcRect r="10633" b="2"/>
          <a:stretch/>
        </p:blipFill>
        <p:spPr bwMode="auto">
          <a:xfrm>
            <a:off x="439383" y="4266005"/>
            <a:ext cx="3262425" cy="2737887"/>
          </a:xfrm>
          <a:custGeom>
            <a:avLst/>
            <a:gdLst/>
            <a:ahLst/>
            <a:cxnLst/>
            <a:rect l="l" t="t" r="r" b="b"/>
            <a:pathLst>
              <a:path w="4443799" h="3776782">
                <a:moveTo>
                  <a:pt x="0" y="0"/>
                </a:moveTo>
                <a:lnTo>
                  <a:pt x="4164578" y="0"/>
                </a:lnTo>
                <a:lnTo>
                  <a:pt x="4238884" y="154250"/>
                </a:lnTo>
                <a:cubicBezTo>
                  <a:pt x="4370833" y="466214"/>
                  <a:pt x="4443799" y="809200"/>
                  <a:pt x="4443799" y="1169228"/>
                </a:cubicBezTo>
                <a:cubicBezTo>
                  <a:pt x="4443799" y="2609341"/>
                  <a:pt x="3276357" y="3776782"/>
                  <a:pt x="1836244" y="3776782"/>
                </a:cubicBezTo>
                <a:cubicBezTo>
                  <a:pt x="1206195" y="3776782"/>
                  <a:pt x="628337" y="3553326"/>
                  <a:pt x="177598" y="3181344"/>
                </a:cubicBezTo>
                <a:lnTo>
                  <a:pt x="0" y="3019932"/>
                </a:lnTo>
                <a:close/>
              </a:path>
            </a:pathLst>
          </a:custGeom>
          <a:noFill/>
          <a:effectLst>
            <a:softEdge rad="0"/>
          </a:effectLst>
          <a:extLst>
            <a:ext uri="{909E8E84-426E-40DD-AFC4-6F175D3DCCD1}">
              <a14:hiddenFill xmlns:a14="http://schemas.microsoft.com/office/drawing/2010/main">
                <a:solidFill>
                  <a:srgbClr val="FFFFFF"/>
                </a:solidFill>
              </a14:hiddenFill>
            </a:ext>
          </a:extLst>
        </p:spPr>
      </p:pic>
      <p:pic>
        <p:nvPicPr>
          <p:cNvPr id="5" name="Grafik 4">
            <a:extLst>
              <a:ext uri="{FF2B5EF4-FFF2-40B4-BE49-F238E27FC236}">
                <a16:creationId xmlns:a16="http://schemas.microsoft.com/office/drawing/2014/main" id="{B3307722-5E69-13D4-82DE-20EED01DC714}"/>
              </a:ext>
            </a:extLst>
          </p:cNvPr>
          <p:cNvPicPr>
            <a:picLocks noChangeAspect="1"/>
          </p:cNvPicPr>
          <p:nvPr/>
        </p:nvPicPr>
        <p:blipFill>
          <a:blip r:embed="rId3">
            <a:alphaModFix/>
          </a:blip>
          <a:srcRect t="867" r="-5" b="13381"/>
          <a:stretch/>
        </p:blipFill>
        <p:spPr>
          <a:xfrm>
            <a:off x="646873" y="322706"/>
            <a:ext cx="3096828" cy="2655442"/>
          </a:xfrm>
          <a:custGeom>
            <a:avLst/>
            <a:gdLst/>
            <a:ahLst/>
            <a:cxnLst/>
            <a:rect l="l" t="t" r="r" b="b"/>
            <a:pathLst>
              <a:path w="3440586" h="2950205">
                <a:moveTo>
                  <a:pt x="1539166" y="0"/>
                </a:moveTo>
                <a:cubicBezTo>
                  <a:pt x="2589292" y="0"/>
                  <a:pt x="3440586" y="851294"/>
                  <a:pt x="3440586" y="1901419"/>
                </a:cubicBezTo>
                <a:cubicBezTo>
                  <a:pt x="3440586" y="2229583"/>
                  <a:pt x="3357452" y="2538330"/>
                  <a:pt x="3211095" y="2807749"/>
                </a:cubicBezTo>
                <a:lnTo>
                  <a:pt x="3124550" y="2950205"/>
                </a:lnTo>
                <a:lnTo>
                  <a:pt x="0" y="2950205"/>
                </a:lnTo>
                <a:lnTo>
                  <a:pt x="0" y="788141"/>
                </a:lnTo>
                <a:lnTo>
                  <a:pt x="71938" y="691940"/>
                </a:lnTo>
                <a:cubicBezTo>
                  <a:pt x="420687" y="269355"/>
                  <a:pt x="948471" y="0"/>
                  <a:pt x="1539166" y="0"/>
                </a:cubicBezTo>
                <a:close/>
              </a:path>
            </a:pathLst>
          </a:custGeom>
          <a:effectLst>
            <a:softEdge rad="0"/>
          </a:effectLst>
        </p:spPr>
      </p:pic>
      <p:grpSp>
        <p:nvGrpSpPr>
          <p:cNvPr id="11287" name="Group 11286">
            <a:extLst>
              <a:ext uri="{FF2B5EF4-FFF2-40B4-BE49-F238E27FC236}">
                <a16:creationId xmlns:a16="http://schemas.microsoft.com/office/drawing/2014/main" id="{2E56C079-9BED-4728-8FAD-2F9E3A17914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04" y="-20320"/>
            <a:ext cx="4619342" cy="3993680"/>
            <a:chOff x="6642" y="0"/>
            <a:chExt cx="4656944" cy="4026189"/>
          </a:xfrm>
        </p:grpSpPr>
        <p:sp>
          <p:nvSpPr>
            <p:cNvPr id="11288" name="Freeform: Shape 11287">
              <a:extLst>
                <a:ext uri="{FF2B5EF4-FFF2-40B4-BE49-F238E27FC236}">
                  <a16:creationId xmlns:a16="http://schemas.microsoft.com/office/drawing/2014/main" id="{4FE2DBDC-CA19-4342-8088-8ADCA94AAE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643" y="0"/>
              <a:ext cx="4481649" cy="3774194"/>
            </a:xfrm>
            <a:custGeom>
              <a:avLst/>
              <a:gdLst>
                <a:gd name="connsiteX0" fmla="*/ 3838758 w 4481649"/>
                <a:gd name="connsiteY0" fmla="*/ 0 h 3774194"/>
                <a:gd name="connsiteX1" fmla="*/ 4072279 w 4481649"/>
                <a:gd name="connsiteY1" fmla="*/ 0 h 3774194"/>
                <a:gd name="connsiteX2" fmla="*/ 4075362 w 4481649"/>
                <a:gd name="connsiteY2" fmla="*/ 4673 h 3774194"/>
                <a:gd name="connsiteX3" fmla="*/ 4106646 w 4481649"/>
                <a:gd name="connsiteY3" fmla="*/ 54070 h 3774194"/>
                <a:gd name="connsiteX4" fmla="*/ 4136804 w 4481649"/>
                <a:gd name="connsiteY4" fmla="*/ 104160 h 3774194"/>
                <a:gd name="connsiteX5" fmla="*/ 4246950 w 4481649"/>
                <a:gd name="connsiteY5" fmla="*/ 310241 h 3774194"/>
                <a:gd name="connsiteX6" fmla="*/ 4397741 w 4481649"/>
                <a:gd name="connsiteY6" fmla="*/ 750480 h 3774194"/>
                <a:gd name="connsiteX7" fmla="*/ 4433098 w 4481649"/>
                <a:gd name="connsiteY7" fmla="*/ 979526 h 3774194"/>
                <a:gd name="connsiteX8" fmla="*/ 4456064 w 4481649"/>
                <a:gd name="connsiteY8" fmla="*/ 1208745 h 3774194"/>
                <a:gd name="connsiteX9" fmla="*/ 4474350 w 4481649"/>
                <a:gd name="connsiteY9" fmla="*/ 1437964 h 3774194"/>
                <a:gd name="connsiteX10" fmla="*/ 4478075 w 4481649"/>
                <a:gd name="connsiteY10" fmla="*/ 1495420 h 3774194"/>
                <a:gd name="connsiteX11" fmla="*/ 4479722 w 4481649"/>
                <a:gd name="connsiteY11" fmla="*/ 1524971 h 3774194"/>
                <a:gd name="connsiteX12" fmla="*/ 4480936 w 4481649"/>
                <a:gd name="connsiteY12" fmla="*/ 1555043 h 3774194"/>
                <a:gd name="connsiteX13" fmla="*/ 4479288 w 4481649"/>
                <a:gd name="connsiteY13" fmla="*/ 1676195 h 3774194"/>
                <a:gd name="connsiteX14" fmla="*/ 4355883 w 4481649"/>
                <a:gd name="connsiteY14" fmla="*/ 2152052 h 3774194"/>
                <a:gd name="connsiteX15" fmla="*/ 4081600 w 4481649"/>
                <a:gd name="connsiteY15" fmla="*/ 2556153 h 3774194"/>
                <a:gd name="connsiteX16" fmla="*/ 3914431 w 4481649"/>
                <a:gd name="connsiteY16" fmla="*/ 2724623 h 3774194"/>
                <a:gd name="connsiteX17" fmla="*/ 3740156 w 4481649"/>
                <a:gd name="connsiteY17" fmla="*/ 2877753 h 3774194"/>
                <a:gd name="connsiteX18" fmla="*/ 3386143 w 4481649"/>
                <a:gd name="connsiteY18" fmla="*/ 3153683 h 3774194"/>
                <a:gd name="connsiteX19" fmla="*/ 3297056 w 4481649"/>
                <a:gd name="connsiteY19" fmla="*/ 3221018 h 3774194"/>
                <a:gd name="connsiteX20" fmla="*/ 3205542 w 4481649"/>
                <a:gd name="connsiteY20" fmla="*/ 3288787 h 3774194"/>
                <a:gd name="connsiteX21" fmla="*/ 3111775 w 4481649"/>
                <a:gd name="connsiteY21" fmla="*/ 3355690 h 3774194"/>
                <a:gd name="connsiteX22" fmla="*/ 3015060 w 4481649"/>
                <a:gd name="connsiteY22" fmla="*/ 3420685 h 3774194"/>
                <a:gd name="connsiteX23" fmla="*/ 2812014 w 4481649"/>
                <a:gd name="connsiteY23" fmla="*/ 3542705 h 3774194"/>
                <a:gd name="connsiteX24" fmla="*/ 2593627 w 4481649"/>
                <a:gd name="connsiteY24" fmla="*/ 3646439 h 3774194"/>
                <a:gd name="connsiteX25" fmla="*/ 2118377 w 4481649"/>
                <a:gd name="connsiteY25" fmla="*/ 3765771 h 3774194"/>
                <a:gd name="connsiteX26" fmla="*/ 1996011 w 4481649"/>
                <a:gd name="connsiteY26" fmla="*/ 3773484 h 3774194"/>
                <a:gd name="connsiteX27" fmla="*/ 1965420 w 4481649"/>
                <a:gd name="connsiteY27" fmla="*/ 3774177 h 3774194"/>
                <a:gd name="connsiteX28" fmla="*/ 1934915 w 4481649"/>
                <a:gd name="connsiteY28" fmla="*/ 3774003 h 3774194"/>
                <a:gd name="connsiteX29" fmla="*/ 1904497 w 4481649"/>
                <a:gd name="connsiteY29" fmla="*/ 3773658 h 3774194"/>
                <a:gd name="connsiteX30" fmla="*/ 1874945 w 4481649"/>
                <a:gd name="connsiteY30" fmla="*/ 3772531 h 3774194"/>
                <a:gd name="connsiteX31" fmla="*/ 1638881 w 4481649"/>
                <a:gd name="connsiteY31" fmla="*/ 3753725 h 3774194"/>
                <a:gd name="connsiteX32" fmla="*/ 1404288 w 4481649"/>
                <a:gd name="connsiteY32" fmla="*/ 3712301 h 3774194"/>
                <a:gd name="connsiteX33" fmla="*/ 1173856 w 4481649"/>
                <a:gd name="connsiteY33" fmla="*/ 3647392 h 3774194"/>
                <a:gd name="connsiteX34" fmla="*/ 732751 w 4481649"/>
                <a:gd name="connsiteY34" fmla="*/ 3452230 h 3774194"/>
                <a:gd name="connsiteX35" fmla="*/ 360973 w 4481649"/>
                <a:gd name="connsiteY35" fmla="*/ 3148396 h 3774194"/>
                <a:gd name="connsiteX36" fmla="*/ 210269 w 4481649"/>
                <a:gd name="connsiteY36" fmla="*/ 2965542 h 3774194"/>
                <a:gd name="connsiteX37" fmla="*/ 78631 w 4481649"/>
                <a:gd name="connsiteY37" fmla="*/ 2771940 h 3774194"/>
                <a:gd name="connsiteX38" fmla="*/ 47866 w 4481649"/>
                <a:gd name="connsiteY38" fmla="*/ 2722630 h 3774194"/>
                <a:gd name="connsiteX39" fmla="*/ 18488 w 4481649"/>
                <a:gd name="connsiteY39" fmla="*/ 2674792 h 3774194"/>
                <a:gd name="connsiteX40" fmla="*/ 0 w 4481649"/>
                <a:gd name="connsiteY40" fmla="*/ 2645223 h 3774194"/>
                <a:gd name="connsiteX41" fmla="*/ 0 w 4481649"/>
                <a:gd name="connsiteY41" fmla="*/ 2227021 h 3774194"/>
                <a:gd name="connsiteX42" fmla="*/ 25421 w 4481649"/>
                <a:gd name="connsiteY42" fmla="*/ 2260119 h 3774194"/>
                <a:gd name="connsiteX43" fmla="*/ 167979 w 4481649"/>
                <a:gd name="connsiteY43" fmla="*/ 2432922 h 3774194"/>
                <a:gd name="connsiteX44" fmla="*/ 238868 w 4481649"/>
                <a:gd name="connsiteY44" fmla="*/ 2523135 h 3774194"/>
                <a:gd name="connsiteX45" fmla="*/ 272926 w 4481649"/>
                <a:gd name="connsiteY45" fmla="*/ 2567420 h 3774194"/>
                <a:gd name="connsiteX46" fmla="*/ 306290 w 4481649"/>
                <a:gd name="connsiteY46" fmla="*/ 2609797 h 3774194"/>
                <a:gd name="connsiteX47" fmla="*/ 592966 w 4481649"/>
                <a:gd name="connsiteY47" fmla="*/ 2922991 h 3774194"/>
                <a:gd name="connsiteX48" fmla="*/ 745402 w 4481649"/>
                <a:gd name="connsiteY48" fmla="*/ 3063902 h 3774194"/>
                <a:gd name="connsiteX49" fmla="*/ 905033 w 4481649"/>
                <a:gd name="connsiteY49" fmla="*/ 3193806 h 3774194"/>
                <a:gd name="connsiteX50" fmla="*/ 1261644 w 4481649"/>
                <a:gd name="connsiteY50" fmla="*/ 3399280 h 3774194"/>
                <a:gd name="connsiteX51" fmla="*/ 1461138 w 4481649"/>
                <a:gd name="connsiteY51" fmla="*/ 3457343 h 3774194"/>
                <a:gd name="connsiteX52" fmla="*/ 1512268 w 4481649"/>
                <a:gd name="connsiteY52" fmla="*/ 3467570 h 3774194"/>
                <a:gd name="connsiteX53" fmla="*/ 1563832 w 4481649"/>
                <a:gd name="connsiteY53" fmla="*/ 3476149 h 3774194"/>
                <a:gd name="connsiteX54" fmla="*/ 1667912 w 4481649"/>
                <a:gd name="connsiteY54" fmla="*/ 3488455 h 3774194"/>
                <a:gd name="connsiteX55" fmla="*/ 1720255 w 4481649"/>
                <a:gd name="connsiteY55" fmla="*/ 3492441 h 3774194"/>
                <a:gd name="connsiteX56" fmla="*/ 1772771 w 4481649"/>
                <a:gd name="connsiteY56" fmla="*/ 3495215 h 3774194"/>
                <a:gd name="connsiteX57" fmla="*/ 1825462 w 4481649"/>
                <a:gd name="connsiteY57" fmla="*/ 3496428 h 3774194"/>
                <a:gd name="connsiteX58" fmla="*/ 1878238 w 4481649"/>
                <a:gd name="connsiteY58" fmla="*/ 3496167 h 3774194"/>
                <a:gd name="connsiteX59" fmla="*/ 1904671 w 4481649"/>
                <a:gd name="connsiteY59" fmla="*/ 3495907 h 3774194"/>
                <a:gd name="connsiteX60" fmla="*/ 1930149 w 4481649"/>
                <a:gd name="connsiteY60" fmla="*/ 3494782 h 3774194"/>
                <a:gd name="connsiteX61" fmla="*/ 1955541 w 4481649"/>
                <a:gd name="connsiteY61" fmla="*/ 3493482 h 3774194"/>
                <a:gd name="connsiteX62" fmla="*/ 1980846 w 4481649"/>
                <a:gd name="connsiteY62" fmla="*/ 3491401 h 3774194"/>
                <a:gd name="connsiteX63" fmla="*/ 2081199 w 4481649"/>
                <a:gd name="connsiteY63" fmla="*/ 3479010 h 3774194"/>
                <a:gd name="connsiteX64" fmla="*/ 2463462 w 4481649"/>
                <a:gd name="connsiteY64" fmla="*/ 3353524 h 3774194"/>
                <a:gd name="connsiteX65" fmla="*/ 2816606 w 4481649"/>
                <a:gd name="connsiteY65" fmla="*/ 3133490 h 3774194"/>
                <a:gd name="connsiteX66" fmla="*/ 2902227 w 4481649"/>
                <a:gd name="connsiteY66" fmla="*/ 3068842 h 3774194"/>
                <a:gd name="connsiteX67" fmla="*/ 2987849 w 4481649"/>
                <a:gd name="connsiteY67" fmla="*/ 3002026 h 3774194"/>
                <a:gd name="connsiteX68" fmla="*/ 3161258 w 4481649"/>
                <a:gd name="connsiteY68" fmla="*/ 2863368 h 3774194"/>
                <a:gd name="connsiteX69" fmla="*/ 3517696 w 4481649"/>
                <a:gd name="connsiteY69" fmla="*/ 2594978 h 3774194"/>
                <a:gd name="connsiteX70" fmla="*/ 3849781 w 4481649"/>
                <a:gd name="connsiteY70" fmla="*/ 2328061 h 3774194"/>
                <a:gd name="connsiteX71" fmla="*/ 4115313 w 4481649"/>
                <a:gd name="connsiteY71" fmla="*/ 2022147 h 3774194"/>
                <a:gd name="connsiteX72" fmla="*/ 4205786 w 4481649"/>
                <a:gd name="connsiteY72" fmla="*/ 1844318 h 3774194"/>
                <a:gd name="connsiteX73" fmla="*/ 4260902 w 4481649"/>
                <a:gd name="connsiteY73" fmla="*/ 1650024 h 3774194"/>
                <a:gd name="connsiteX74" fmla="*/ 4276155 w 4481649"/>
                <a:gd name="connsiteY74" fmla="*/ 1548110 h 3774194"/>
                <a:gd name="connsiteX75" fmla="*/ 4278669 w 4481649"/>
                <a:gd name="connsiteY75" fmla="*/ 1522285 h 3774194"/>
                <a:gd name="connsiteX76" fmla="*/ 4280575 w 4481649"/>
                <a:gd name="connsiteY76" fmla="*/ 1495940 h 3774194"/>
                <a:gd name="connsiteX77" fmla="*/ 4283348 w 4481649"/>
                <a:gd name="connsiteY77" fmla="*/ 1441517 h 3774194"/>
                <a:gd name="connsiteX78" fmla="*/ 4278582 w 4481649"/>
                <a:gd name="connsiteY78" fmla="*/ 1223910 h 3774194"/>
                <a:gd name="connsiteX79" fmla="*/ 4247990 w 4481649"/>
                <a:gd name="connsiteY79" fmla="*/ 1008990 h 3774194"/>
                <a:gd name="connsiteX80" fmla="*/ 4196080 w 4481649"/>
                <a:gd name="connsiteY80" fmla="*/ 799270 h 3774194"/>
                <a:gd name="connsiteX81" fmla="*/ 4062015 w 4481649"/>
                <a:gd name="connsiteY81" fmla="*/ 392396 h 3774194"/>
                <a:gd name="connsiteX82" fmla="*/ 3970675 w 4481649"/>
                <a:gd name="connsiteY82" fmla="*/ 199228 h 3774194"/>
                <a:gd name="connsiteX83" fmla="*/ 3944070 w 4481649"/>
                <a:gd name="connsiteY83" fmla="*/ 152951 h 3774194"/>
                <a:gd name="connsiteX84" fmla="*/ 3916078 w 4481649"/>
                <a:gd name="connsiteY84" fmla="*/ 107540 h 3774194"/>
                <a:gd name="connsiteX85" fmla="*/ 3886439 w 4481649"/>
                <a:gd name="connsiteY85" fmla="*/ 63170 h 3774194"/>
                <a:gd name="connsiteX86" fmla="*/ 3855502 w 4481649"/>
                <a:gd name="connsiteY86" fmla="*/ 19753 h 3774194"/>
                <a:gd name="connsiteX87" fmla="*/ 143864 w 4481649"/>
                <a:gd name="connsiteY87" fmla="*/ 0 h 3774194"/>
                <a:gd name="connsiteX88" fmla="*/ 437641 w 4481649"/>
                <a:gd name="connsiteY88" fmla="*/ 0 h 3774194"/>
                <a:gd name="connsiteX89" fmla="*/ 429955 w 4481649"/>
                <a:gd name="connsiteY89" fmla="*/ 6407 h 3774194"/>
                <a:gd name="connsiteX90" fmla="*/ 137300 w 4481649"/>
                <a:gd name="connsiteY90" fmla="*/ 320554 h 3774194"/>
                <a:gd name="connsiteX91" fmla="*/ 12931 w 4481649"/>
                <a:gd name="connsiteY91" fmla="*/ 495447 h 3774194"/>
                <a:gd name="connsiteX92" fmla="*/ 0 w 4481649"/>
                <a:gd name="connsiteY92" fmla="*/ 517906 h 3774194"/>
                <a:gd name="connsiteX93" fmla="*/ 0 w 4481649"/>
                <a:gd name="connsiteY93" fmla="*/ 176135 h 3774194"/>
                <a:gd name="connsiteX94" fmla="*/ 125001 w 4481649"/>
                <a:gd name="connsiteY94" fmla="*/ 19820 h 3774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4481649" h="3774194">
                  <a:moveTo>
                    <a:pt x="3838758" y="0"/>
                  </a:moveTo>
                  <a:lnTo>
                    <a:pt x="4072279" y="0"/>
                  </a:lnTo>
                  <a:lnTo>
                    <a:pt x="4075362" y="4673"/>
                  </a:lnTo>
                  <a:cubicBezTo>
                    <a:pt x="4085761" y="21140"/>
                    <a:pt x="4096420" y="37518"/>
                    <a:pt x="4106646" y="54070"/>
                  </a:cubicBezTo>
                  <a:lnTo>
                    <a:pt x="4136804" y="104160"/>
                  </a:lnTo>
                  <a:cubicBezTo>
                    <a:pt x="4176234" y="171410"/>
                    <a:pt x="4213413" y="239959"/>
                    <a:pt x="4246950" y="310241"/>
                  </a:cubicBezTo>
                  <a:cubicBezTo>
                    <a:pt x="4314200" y="450805"/>
                    <a:pt x="4366023" y="598737"/>
                    <a:pt x="4397741" y="750480"/>
                  </a:cubicBezTo>
                  <a:cubicBezTo>
                    <a:pt x="4413514" y="826396"/>
                    <a:pt x="4424520" y="902917"/>
                    <a:pt x="4433098" y="979526"/>
                  </a:cubicBezTo>
                  <a:cubicBezTo>
                    <a:pt x="4441851" y="1056048"/>
                    <a:pt x="4448872" y="1132484"/>
                    <a:pt x="4456064" y="1208745"/>
                  </a:cubicBezTo>
                  <a:cubicBezTo>
                    <a:pt x="4462910" y="1285094"/>
                    <a:pt x="4468976" y="1361442"/>
                    <a:pt x="4474350" y="1437964"/>
                  </a:cubicBezTo>
                  <a:lnTo>
                    <a:pt x="4478075" y="1495420"/>
                  </a:lnTo>
                  <a:cubicBezTo>
                    <a:pt x="4478769" y="1504867"/>
                    <a:pt x="4479203" y="1515005"/>
                    <a:pt x="4479722" y="1524971"/>
                  </a:cubicBezTo>
                  <a:cubicBezTo>
                    <a:pt x="4480243" y="1534938"/>
                    <a:pt x="4480762" y="1544991"/>
                    <a:pt x="4480936" y="1555043"/>
                  </a:cubicBezTo>
                  <a:cubicBezTo>
                    <a:pt x="4482236" y="1595167"/>
                    <a:pt x="4481802" y="1635638"/>
                    <a:pt x="4479288" y="1676195"/>
                  </a:cubicBezTo>
                  <a:cubicBezTo>
                    <a:pt x="4469929" y="1838512"/>
                    <a:pt x="4426339" y="2002042"/>
                    <a:pt x="4355883" y="2152052"/>
                  </a:cubicBezTo>
                  <a:cubicBezTo>
                    <a:pt x="4285601" y="2302496"/>
                    <a:pt x="4188714" y="2437514"/>
                    <a:pt x="4081600" y="2556153"/>
                  </a:cubicBezTo>
                  <a:cubicBezTo>
                    <a:pt x="4028043" y="2615690"/>
                    <a:pt x="3971801" y="2671500"/>
                    <a:pt x="3914431" y="2724623"/>
                  </a:cubicBezTo>
                  <a:cubicBezTo>
                    <a:pt x="3857061" y="2777747"/>
                    <a:pt x="3798911" y="2828876"/>
                    <a:pt x="3740156" y="2877753"/>
                  </a:cubicBezTo>
                  <a:cubicBezTo>
                    <a:pt x="3622902" y="2975940"/>
                    <a:pt x="3503050" y="3065461"/>
                    <a:pt x="3386143" y="3153683"/>
                  </a:cubicBezTo>
                  <a:lnTo>
                    <a:pt x="3297056" y="3221018"/>
                  </a:lnTo>
                  <a:cubicBezTo>
                    <a:pt x="3266898" y="3243636"/>
                    <a:pt x="3236480" y="3266429"/>
                    <a:pt x="3205542" y="3288787"/>
                  </a:cubicBezTo>
                  <a:cubicBezTo>
                    <a:pt x="3174691" y="3311233"/>
                    <a:pt x="3143492" y="3333591"/>
                    <a:pt x="3111775" y="3355690"/>
                  </a:cubicBezTo>
                  <a:cubicBezTo>
                    <a:pt x="3079970" y="3377615"/>
                    <a:pt x="3047905" y="3399367"/>
                    <a:pt x="3015060" y="3420685"/>
                  </a:cubicBezTo>
                  <a:cubicBezTo>
                    <a:pt x="2949718" y="3463410"/>
                    <a:pt x="2882296" y="3504834"/>
                    <a:pt x="2812014" y="3542705"/>
                  </a:cubicBezTo>
                  <a:cubicBezTo>
                    <a:pt x="2741818" y="3580750"/>
                    <a:pt x="2669196" y="3616108"/>
                    <a:pt x="2593627" y="3646439"/>
                  </a:cubicBezTo>
                  <a:cubicBezTo>
                    <a:pt x="2443183" y="3707968"/>
                    <a:pt x="2281560" y="3749478"/>
                    <a:pt x="2118377" y="3765771"/>
                  </a:cubicBezTo>
                  <a:cubicBezTo>
                    <a:pt x="2077559" y="3769671"/>
                    <a:pt x="2036742" y="3772618"/>
                    <a:pt x="1996011" y="3773484"/>
                  </a:cubicBezTo>
                  <a:lnTo>
                    <a:pt x="1965420" y="3774177"/>
                  </a:lnTo>
                  <a:cubicBezTo>
                    <a:pt x="1955280" y="3774264"/>
                    <a:pt x="1945054" y="3774003"/>
                    <a:pt x="1934915" y="3774003"/>
                  </a:cubicBezTo>
                  <a:lnTo>
                    <a:pt x="1904497" y="3773658"/>
                  </a:lnTo>
                  <a:lnTo>
                    <a:pt x="1874945" y="3772531"/>
                  </a:lnTo>
                  <a:cubicBezTo>
                    <a:pt x="1796257" y="3770017"/>
                    <a:pt x="1717395" y="3763778"/>
                    <a:pt x="1638881" y="3753725"/>
                  </a:cubicBezTo>
                  <a:cubicBezTo>
                    <a:pt x="1560279" y="3744192"/>
                    <a:pt x="1481850" y="3730500"/>
                    <a:pt x="1404288" y="3712301"/>
                  </a:cubicBezTo>
                  <a:cubicBezTo>
                    <a:pt x="1326813" y="3693928"/>
                    <a:pt x="1249944" y="3672177"/>
                    <a:pt x="1173856" y="3647392"/>
                  </a:cubicBezTo>
                  <a:cubicBezTo>
                    <a:pt x="1021938" y="3597388"/>
                    <a:pt x="871755" y="3535165"/>
                    <a:pt x="732751" y="3452230"/>
                  </a:cubicBezTo>
                  <a:cubicBezTo>
                    <a:pt x="593659" y="3369470"/>
                    <a:pt x="469474" y="3264522"/>
                    <a:pt x="360973" y="3148396"/>
                  </a:cubicBezTo>
                  <a:cubicBezTo>
                    <a:pt x="306463" y="3090420"/>
                    <a:pt x="256893" y="3028718"/>
                    <a:pt x="210269" y="2965542"/>
                  </a:cubicBezTo>
                  <a:cubicBezTo>
                    <a:pt x="163905" y="2902105"/>
                    <a:pt x="119795" y="2837716"/>
                    <a:pt x="78631" y="2771940"/>
                  </a:cubicBezTo>
                  <a:cubicBezTo>
                    <a:pt x="68059" y="2755648"/>
                    <a:pt x="58093" y="2739095"/>
                    <a:pt x="47866" y="2722630"/>
                  </a:cubicBezTo>
                  <a:lnTo>
                    <a:pt x="18488" y="2674792"/>
                  </a:lnTo>
                  <a:lnTo>
                    <a:pt x="0" y="2645223"/>
                  </a:lnTo>
                  <a:lnTo>
                    <a:pt x="0" y="2227021"/>
                  </a:lnTo>
                  <a:lnTo>
                    <a:pt x="25421" y="2260119"/>
                  </a:lnTo>
                  <a:cubicBezTo>
                    <a:pt x="71871" y="2316968"/>
                    <a:pt x="120401" y="2373818"/>
                    <a:pt x="167979" y="2432922"/>
                  </a:cubicBezTo>
                  <a:cubicBezTo>
                    <a:pt x="191810" y="2462385"/>
                    <a:pt x="215382" y="2492545"/>
                    <a:pt x="238868" y="2523135"/>
                  </a:cubicBezTo>
                  <a:lnTo>
                    <a:pt x="272926" y="2567420"/>
                  </a:lnTo>
                  <a:cubicBezTo>
                    <a:pt x="284104" y="2581545"/>
                    <a:pt x="294765" y="2596017"/>
                    <a:pt x="306290" y="2609797"/>
                  </a:cubicBezTo>
                  <a:cubicBezTo>
                    <a:pt x="396245" y="2721936"/>
                    <a:pt x="493826" y="2825149"/>
                    <a:pt x="592966" y="2922991"/>
                  </a:cubicBezTo>
                  <a:cubicBezTo>
                    <a:pt x="642796" y="2971695"/>
                    <a:pt x="693493" y="3018751"/>
                    <a:pt x="745402" y="3063902"/>
                  </a:cubicBezTo>
                  <a:cubicBezTo>
                    <a:pt x="797312" y="3109052"/>
                    <a:pt x="850176" y="3152729"/>
                    <a:pt x="905033" y="3193806"/>
                  </a:cubicBezTo>
                  <a:cubicBezTo>
                    <a:pt x="1014313" y="3276135"/>
                    <a:pt x="1132171" y="3349710"/>
                    <a:pt x="1261644" y="3399280"/>
                  </a:cubicBezTo>
                  <a:cubicBezTo>
                    <a:pt x="1326206" y="3424066"/>
                    <a:pt x="1393108" y="3443044"/>
                    <a:pt x="1461138" y="3457343"/>
                  </a:cubicBezTo>
                  <a:cubicBezTo>
                    <a:pt x="1478210" y="3460723"/>
                    <a:pt x="1495109" y="3464623"/>
                    <a:pt x="1512268" y="3467570"/>
                  </a:cubicBezTo>
                  <a:lnTo>
                    <a:pt x="1563832" y="3476149"/>
                  </a:lnTo>
                  <a:cubicBezTo>
                    <a:pt x="1598409" y="3480742"/>
                    <a:pt x="1632988" y="3485595"/>
                    <a:pt x="1667912" y="3488455"/>
                  </a:cubicBezTo>
                  <a:cubicBezTo>
                    <a:pt x="1685330" y="3490101"/>
                    <a:pt x="1702749" y="3491661"/>
                    <a:pt x="1720255" y="3492441"/>
                  </a:cubicBezTo>
                  <a:cubicBezTo>
                    <a:pt x="1737760" y="3493309"/>
                    <a:pt x="1755180" y="3494695"/>
                    <a:pt x="1772771" y="3495215"/>
                  </a:cubicBezTo>
                  <a:lnTo>
                    <a:pt x="1825462" y="3496428"/>
                  </a:lnTo>
                  <a:cubicBezTo>
                    <a:pt x="1842968" y="3496862"/>
                    <a:pt x="1860646" y="3496254"/>
                    <a:pt x="1878238" y="3496167"/>
                  </a:cubicBezTo>
                  <a:lnTo>
                    <a:pt x="1904671" y="3495907"/>
                  </a:lnTo>
                  <a:cubicBezTo>
                    <a:pt x="1913250" y="3495648"/>
                    <a:pt x="1921656" y="3495128"/>
                    <a:pt x="1930149" y="3494782"/>
                  </a:cubicBezTo>
                  <a:cubicBezTo>
                    <a:pt x="1938642" y="3494348"/>
                    <a:pt x="1947135" y="3494088"/>
                    <a:pt x="1955541" y="3493482"/>
                  </a:cubicBezTo>
                  <a:lnTo>
                    <a:pt x="1980846" y="3491401"/>
                  </a:lnTo>
                  <a:cubicBezTo>
                    <a:pt x="2014556" y="3488716"/>
                    <a:pt x="2048009" y="3484208"/>
                    <a:pt x="2081199" y="3479010"/>
                  </a:cubicBezTo>
                  <a:cubicBezTo>
                    <a:pt x="2214051" y="3456996"/>
                    <a:pt x="2341789" y="3413926"/>
                    <a:pt x="2463462" y="3353524"/>
                  </a:cubicBezTo>
                  <a:cubicBezTo>
                    <a:pt x="2585568" y="3293814"/>
                    <a:pt x="2701781" y="3217378"/>
                    <a:pt x="2816606" y="3133490"/>
                  </a:cubicBezTo>
                  <a:cubicBezTo>
                    <a:pt x="2845291" y="3112605"/>
                    <a:pt x="2873803" y="3090853"/>
                    <a:pt x="2902227" y="3068842"/>
                  </a:cubicBezTo>
                  <a:cubicBezTo>
                    <a:pt x="2930826" y="3046917"/>
                    <a:pt x="2959337" y="3024644"/>
                    <a:pt x="2987849" y="3002026"/>
                  </a:cubicBezTo>
                  <a:lnTo>
                    <a:pt x="3161258" y="2863368"/>
                  </a:lnTo>
                  <a:cubicBezTo>
                    <a:pt x="3280244" y="2768994"/>
                    <a:pt x="3400357" y="2681119"/>
                    <a:pt x="3517696" y="2594978"/>
                  </a:cubicBezTo>
                  <a:cubicBezTo>
                    <a:pt x="3634949" y="2508836"/>
                    <a:pt x="3747781" y="2421829"/>
                    <a:pt x="3849781" y="2328061"/>
                  </a:cubicBezTo>
                  <a:cubicBezTo>
                    <a:pt x="3951782" y="2234467"/>
                    <a:pt x="4043903" y="2134719"/>
                    <a:pt x="4115313" y="2022147"/>
                  </a:cubicBezTo>
                  <a:cubicBezTo>
                    <a:pt x="4151016" y="1965904"/>
                    <a:pt x="4181521" y="1906627"/>
                    <a:pt x="4205786" y="1844318"/>
                  </a:cubicBezTo>
                  <a:cubicBezTo>
                    <a:pt x="4230225" y="1782095"/>
                    <a:pt x="4247817" y="1716926"/>
                    <a:pt x="4260902" y="1650024"/>
                  </a:cubicBezTo>
                  <a:cubicBezTo>
                    <a:pt x="4267402" y="1616572"/>
                    <a:pt x="4272602" y="1582515"/>
                    <a:pt x="4276155" y="1548110"/>
                  </a:cubicBezTo>
                  <a:cubicBezTo>
                    <a:pt x="4277195" y="1539531"/>
                    <a:pt x="4277889" y="1530864"/>
                    <a:pt x="4278669" y="1522285"/>
                  </a:cubicBezTo>
                  <a:cubicBezTo>
                    <a:pt x="4279361" y="1513618"/>
                    <a:pt x="4280229" y="1505126"/>
                    <a:pt x="4280575" y="1495940"/>
                  </a:cubicBezTo>
                  <a:lnTo>
                    <a:pt x="4283348" y="1441517"/>
                  </a:lnTo>
                  <a:cubicBezTo>
                    <a:pt x="4285861" y="1368895"/>
                    <a:pt x="4284301" y="1296186"/>
                    <a:pt x="4278582" y="1223910"/>
                  </a:cubicBezTo>
                  <a:cubicBezTo>
                    <a:pt x="4273036" y="1151549"/>
                    <a:pt x="4262376" y="1079793"/>
                    <a:pt x="4247990" y="1008990"/>
                  </a:cubicBezTo>
                  <a:cubicBezTo>
                    <a:pt x="4233431" y="938189"/>
                    <a:pt x="4215232" y="868339"/>
                    <a:pt x="4196080" y="799270"/>
                  </a:cubicBezTo>
                  <a:cubicBezTo>
                    <a:pt x="4157862" y="661046"/>
                    <a:pt x="4115658" y="524642"/>
                    <a:pt x="4062015" y="392396"/>
                  </a:cubicBezTo>
                  <a:cubicBezTo>
                    <a:pt x="4035151" y="326360"/>
                    <a:pt x="4005165" y="261537"/>
                    <a:pt x="3970675" y="199228"/>
                  </a:cubicBezTo>
                  <a:cubicBezTo>
                    <a:pt x="3962269" y="183543"/>
                    <a:pt x="3952995" y="168290"/>
                    <a:pt x="3944070" y="152951"/>
                  </a:cubicBezTo>
                  <a:cubicBezTo>
                    <a:pt x="3934883" y="137699"/>
                    <a:pt x="3925350" y="122706"/>
                    <a:pt x="3916078" y="107540"/>
                  </a:cubicBezTo>
                  <a:lnTo>
                    <a:pt x="3886439" y="63170"/>
                  </a:lnTo>
                  <a:lnTo>
                    <a:pt x="3855502" y="19753"/>
                  </a:lnTo>
                  <a:close/>
                  <a:moveTo>
                    <a:pt x="143864" y="0"/>
                  </a:moveTo>
                  <a:lnTo>
                    <a:pt x="437641" y="0"/>
                  </a:lnTo>
                  <a:lnTo>
                    <a:pt x="429955" y="6407"/>
                  </a:lnTo>
                  <a:cubicBezTo>
                    <a:pt x="323796" y="102687"/>
                    <a:pt x="225436" y="207721"/>
                    <a:pt x="137300" y="320554"/>
                  </a:cubicBezTo>
                  <a:cubicBezTo>
                    <a:pt x="93146" y="376884"/>
                    <a:pt x="51592" y="435250"/>
                    <a:pt x="12931" y="495447"/>
                  </a:cubicBezTo>
                  <a:lnTo>
                    <a:pt x="0" y="517906"/>
                  </a:lnTo>
                  <a:lnTo>
                    <a:pt x="0" y="176135"/>
                  </a:lnTo>
                  <a:lnTo>
                    <a:pt x="125001" y="19820"/>
                  </a:ln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289" name="Freeform: Shape 11288">
              <a:extLst>
                <a:ext uri="{FF2B5EF4-FFF2-40B4-BE49-F238E27FC236}">
                  <a16:creationId xmlns:a16="http://schemas.microsoft.com/office/drawing/2014/main" id="{F5A22C1F-1C9F-4DFC-AD2E-4BF0D77136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642" y="0"/>
              <a:ext cx="4452858" cy="3729027"/>
            </a:xfrm>
            <a:custGeom>
              <a:avLst/>
              <a:gdLst>
                <a:gd name="connsiteX0" fmla="*/ 3491469 w 4452858"/>
                <a:gd name="connsiteY0" fmla="*/ 0 h 3729027"/>
                <a:gd name="connsiteX1" fmla="*/ 4038310 w 4452858"/>
                <a:gd name="connsiteY1" fmla="*/ 0 h 3729027"/>
                <a:gd name="connsiteX2" fmla="*/ 4126393 w 4452858"/>
                <a:gd name="connsiteY2" fmla="*/ 144253 h 3729027"/>
                <a:gd name="connsiteX3" fmla="*/ 4452858 w 4452858"/>
                <a:gd name="connsiteY3" fmla="*/ 1509806 h 3729027"/>
                <a:gd name="connsiteX4" fmla="*/ 3318809 w 4452858"/>
                <a:gd name="connsiteY4" fmla="*/ 3104286 h 3729027"/>
                <a:gd name="connsiteX5" fmla="*/ 1929716 w 4452858"/>
                <a:gd name="connsiteY5" fmla="*/ 3729027 h 3729027"/>
                <a:gd name="connsiteX6" fmla="*/ 92844 w 4452858"/>
                <a:gd name="connsiteY6" fmla="*/ 2672799 h 3729027"/>
                <a:gd name="connsiteX7" fmla="*/ 0 w 4452858"/>
                <a:gd name="connsiteY7" fmla="*/ 2540909 h 3729027"/>
                <a:gd name="connsiteX8" fmla="*/ 0 w 4452858"/>
                <a:gd name="connsiteY8" fmla="*/ 1684718 h 3729027"/>
                <a:gd name="connsiteX9" fmla="*/ 380 w 4452858"/>
                <a:gd name="connsiteY9" fmla="*/ 1686965 h 3729027"/>
                <a:gd name="connsiteX10" fmla="*/ 293898 w 4452858"/>
                <a:gd name="connsiteY10" fmla="*/ 2207948 h 3729027"/>
                <a:gd name="connsiteX11" fmla="*/ 451448 w 4452858"/>
                <a:gd name="connsiteY11" fmla="*/ 2429541 h 3729027"/>
                <a:gd name="connsiteX12" fmla="*/ 1929803 w 4452858"/>
                <a:gd name="connsiteY12" fmla="*/ 3295720 h 3729027"/>
                <a:gd name="connsiteX13" fmla="*/ 3052066 w 4452858"/>
                <a:gd name="connsiteY13" fmla="*/ 2762840 h 3729027"/>
                <a:gd name="connsiteX14" fmla="*/ 3188643 w 4452858"/>
                <a:gd name="connsiteY14" fmla="*/ 2657026 h 3729027"/>
                <a:gd name="connsiteX15" fmla="*/ 3809831 w 4452858"/>
                <a:gd name="connsiteY15" fmla="*/ 2103868 h 3729027"/>
                <a:gd name="connsiteX16" fmla="*/ 4019638 w 4452858"/>
                <a:gd name="connsiteY16" fmla="*/ 1509806 h 3729027"/>
                <a:gd name="connsiteX17" fmla="*/ 3548634 w 4452858"/>
                <a:gd name="connsiteY17" fmla="*/ 61263 h 3729027"/>
                <a:gd name="connsiteX18" fmla="*/ 185138 w 4452858"/>
                <a:gd name="connsiteY18" fmla="*/ 0 h 3729027"/>
                <a:gd name="connsiteX19" fmla="*/ 834013 w 4452858"/>
                <a:gd name="connsiteY19" fmla="*/ 0 h 3729027"/>
                <a:gd name="connsiteX20" fmla="*/ 691153 w 4452858"/>
                <a:gd name="connsiteY20" fmla="*/ 111873 h 3729027"/>
                <a:gd name="connsiteX21" fmla="*/ 170145 w 4452858"/>
                <a:gd name="connsiteY21" fmla="*/ 757933 h 3729027"/>
                <a:gd name="connsiteX22" fmla="*/ 28693 w 4452858"/>
                <a:gd name="connsiteY22" fmla="*/ 1128897 h 3729027"/>
                <a:gd name="connsiteX23" fmla="*/ 0 w 4452858"/>
                <a:gd name="connsiteY23" fmla="*/ 1281783 h 3729027"/>
                <a:gd name="connsiteX24" fmla="*/ 0 w 4452858"/>
                <a:gd name="connsiteY24" fmla="*/ 222263 h 3729027"/>
                <a:gd name="connsiteX25" fmla="*/ 56950 w 4452858"/>
                <a:gd name="connsiteY25" fmla="*/ 144253 h 3729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452858" h="3729027">
                  <a:moveTo>
                    <a:pt x="3491469" y="0"/>
                  </a:moveTo>
                  <a:lnTo>
                    <a:pt x="4038310" y="0"/>
                  </a:lnTo>
                  <a:lnTo>
                    <a:pt x="4126393" y="144253"/>
                  </a:lnTo>
                  <a:cubicBezTo>
                    <a:pt x="4339509" y="534059"/>
                    <a:pt x="4452858" y="1003975"/>
                    <a:pt x="4452858" y="1509806"/>
                  </a:cubicBezTo>
                  <a:cubicBezTo>
                    <a:pt x="4452858" y="2290190"/>
                    <a:pt x="3890946" y="2657200"/>
                    <a:pt x="3318809" y="3104286"/>
                  </a:cubicBezTo>
                  <a:cubicBezTo>
                    <a:pt x="2902054" y="3429958"/>
                    <a:pt x="2500553" y="3729027"/>
                    <a:pt x="1929716" y="3729027"/>
                  </a:cubicBezTo>
                  <a:cubicBezTo>
                    <a:pt x="1083208" y="3729027"/>
                    <a:pt x="533602" y="3322499"/>
                    <a:pt x="92844" y="2672799"/>
                  </a:cubicBezTo>
                  <a:lnTo>
                    <a:pt x="0" y="2540909"/>
                  </a:lnTo>
                  <a:lnTo>
                    <a:pt x="0" y="1684718"/>
                  </a:lnTo>
                  <a:lnTo>
                    <a:pt x="380" y="1686965"/>
                  </a:lnTo>
                  <a:cubicBezTo>
                    <a:pt x="38821" y="1851705"/>
                    <a:pt x="135502" y="1990731"/>
                    <a:pt x="293898" y="2207948"/>
                  </a:cubicBezTo>
                  <a:cubicBezTo>
                    <a:pt x="344854" y="2277797"/>
                    <a:pt x="397545" y="2350072"/>
                    <a:pt x="451448" y="2429541"/>
                  </a:cubicBezTo>
                  <a:cubicBezTo>
                    <a:pt x="863349" y="3036689"/>
                    <a:pt x="1305494" y="3295720"/>
                    <a:pt x="1929803" y="3295720"/>
                  </a:cubicBezTo>
                  <a:cubicBezTo>
                    <a:pt x="2339537" y="3295720"/>
                    <a:pt x="2640164" y="3084700"/>
                    <a:pt x="3052066" y="2762840"/>
                  </a:cubicBezTo>
                  <a:cubicBezTo>
                    <a:pt x="3098083" y="2726876"/>
                    <a:pt x="3144100" y="2691345"/>
                    <a:pt x="3188643" y="2657026"/>
                  </a:cubicBezTo>
                  <a:cubicBezTo>
                    <a:pt x="3430081" y="2470792"/>
                    <a:pt x="3658087" y="2294870"/>
                    <a:pt x="3809831" y="2103868"/>
                  </a:cubicBezTo>
                  <a:cubicBezTo>
                    <a:pt x="3954901" y="1921273"/>
                    <a:pt x="4019638" y="1738071"/>
                    <a:pt x="4019638" y="1509806"/>
                  </a:cubicBezTo>
                  <a:cubicBezTo>
                    <a:pt x="4019638" y="937667"/>
                    <a:pt x="3852382" y="423246"/>
                    <a:pt x="3548634" y="61263"/>
                  </a:cubicBezTo>
                  <a:close/>
                  <a:moveTo>
                    <a:pt x="185138" y="0"/>
                  </a:moveTo>
                  <a:lnTo>
                    <a:pt x="834013" y="0"/>
                  </a:lnTo>
                  <a:lnTo>
                    <a:pt x="691153" y="111873"/>
                  </a:lnTo>
                  <a:cubicBezTo>
                    <a:pt x="468086" y="302962"/>
                    <a:pt x="292771" y="520394"/>
                    <a:pt x="170145" y="757933"/>
                  </a:cubicBezTo>
                  <a:cubicBezTo>
                    <a:pt x="107489" y="879345"/>
                    <a:pt x="60259" y="1003292"/>
                    <a:pt x="28693" y="1128897"/>
                  </a:cubicBezTo>
                  <a:lnTo>
                    <a:pt x="0" y="1281783"/>
                  </a:lnTo>
                  <a:lnTo>
                    <a:pt x="0" y="222263"/>
                  </a:lnTo>
                  <a:lnTo>
                    <a:pt x="56950" y="144253"/>
                  </a:ln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290" name="Freeform: Shape 11289">
              <a:extLst>
                <a:ext uri="{FF2B5EF4-FFF2-40B4-BE49-F238E27FC236}">
                  <a16:creationId xmlns:a16="http://schemas.microsoft.com/office/drawing/2014/main" id="{44BBFF0F-32AB-4101-8F9E-5FB2BDAD4C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642" y="0"/>
              <a:ext cx="4452858" cy="3729027"/>
            </a:xfrm>
            <a:custGeom>
              <a:avLst/>
              <a:gdLst>
                <a:gd name="connsiteX0" fmla="*/ 185138 w 4452858"/>
                <a:gd name="connsiteY0" fmla="*/ 0 h 3729027"/>
                <a:gd name="connsiteX1" fmla="*/ 986505 w 4452858"/>
                <a:gd name="connsiteY1" fmla="*/ 0 h 3729027"/>
                <a:gd name="connsiteX2" fmla="*/ 913397 w 4452858"/>
                <a:gd name="connsiteY2" fmla="*/ 47750 h 3729027"/>
                <a:gd name="connsiteX3" fmla="*/ 747482 w 4452858"/>
                <a:gd name="connsiteY3" fmla="*/ 177649 h 3729027"/>
                <a:gd name="connsiteX4" fmla="*/ 247101 w 4452858"/>
                <a:gd name="connsiteY4" fmla="*/ 797624 h 3729027"/>
                <a:gd name="connsiteX5" fmla="*/ 67798 w 4452858"/>
                <a:gd name="connsiteY5" fmla="*/ 1509806 h 3729027"/>
                <a:gd name="connsiteX6" fmla="*/ 363833 w 4452858"/>
                <a:gd name="connsiteY6" fmla="*/ 2156904 h 3729027"/>
                <a:gd name="connsiteX7" fmla="*/ 523117 w 4452858"/>
                <a:gd name="connsiteY7" fmla="*/ 2380924 h 3729027"/>
                <a:gd name="connsiteX8" fmla="*/ 1130785 w 4452858"/>
                <a:gd name="connsiteY8" fmla="*/ 3001246 h 3729027"/>
                <a:gd name="connsiteX9" fmla="*/ 1929716 w 4452858"/>
                <a:gd name="connsiteY9" fmla="*/ 3209058 h 3729027"/>
                <a:gd name="connsiteX10" fmla="*/ 2443616 w 4452858"/>
                <a:gd name="connsiteY10" fmla="*/ 3076727 h 3729027"/>
                <a:gd name="connsiteX11" fmla="*/ 2998596 w 4452858"/>
                <a:gd name="connsiteY11" fmla="*/ 2694637 h 3729027"/>
                <a:gd name="connsiteX12" fmla="*/ 3135607 w 4452858"/>
                <a:gd name="connsiteY12" fmla="*/ 2588478 h 3729027"/>
                <a:gd name="connsiteX13" fmla="*/ 3741889 w 4452858"/>
                <a:gd name="connsiteY13" fmla="*/ 2049965 h 3729027"/>
                <a:gd name="connsiteX14" fmla="*/ 3932891 w 4452858"/>
                <a:gd name="connsiteY14" fmla="*/ 1509806 h 3729027"/>
                <a:gd name="connsiteX15" fmla="*/ 3482165 w 4452858"/>
                <a:gd name="connsiteY15" fmla="*/ 116986 h 3729027"/>
                <a:gd name="connsiteX16" fmla="*/ 3373043 w 4452858"/>
                <a:gd name="connsiteY16" fmla="*/ 0 h 3729027"/>
                <a:gd name="connsiteX17" fmla="*/ 4038310 w 4452858"/>
                <a:gd name="connsiteY17" fmla="*/ 0 h 3729027"/>
                <a:gd name="connsiteX18" fmla="*/ 4126393 w 4452858"/>
                <a:gd name="connsiteY18" fmla="*/ 144253 h 3729027"/>
                <a:gd name="connsiteX19" fmla="*/ 4452858 w 4452858"/>
                <a:gd name="connsiteY19" fmla="*/ 1509806 h 3729027"/>
                <a:gd name="connsiteX20" fmla="*/ 3318809 w 4452858"/>
                <a:gd name="connsiteY20" fmla="*/ 3104286 h 3729027"/>
                <a:gd name="connsiteX21" fmla="*/ 1929716 w 4452858"/>
                <a:gd name="connsiteY21" fmla="*/ 3729027 h 3729027"/>
                <a:gd name="connsiteX22" fmla="*/ 92844 w 4452858"/>
                <a:gd name="connsiteY22" fmla="*/ 2672799 h 3729027"/>
                <a:gd name="connsiteX23" fmla="*/ 0 w 4452858"/>
                <a:gd name="connsiteY23" fmla="*/ 2540909 h 3729027"/>
                <a:gd name="connsiteX24" fmla="*/ 0 w 4452858"/>
                <a:gd name="connsiteY24" fmla="*/ 222263 h 3729027"/>
                <a:gd name="connsiteX25" fmla="*/ 56950 w 4452858"/>
                <a:gd name="connsiteY25" fmla="*/ 144253 h 3729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452858" h="3729027">
                  <a:moveTo>
                    <a:pt x="185138" y="0"/>
                  </a:moveTo>
                  <a:lnTo>
                    <a:pt x="986505" y="0"/>
                  </a:lnTo>
                  <a:lnTo>
                    <a:pt x="913397" y="47750"/>
                  </a:lnTo>
                  <a:cubicBezTo>
                    <a:pt x="855880" y="88897"/>
                    <a:pt x="800433" y="132282"/>
                    <a:pt x="747482" y="177649"/>
                  </a:cubicBezTo>
                  <a:cubicBezTo>
                    <a:pt x="535943" y="358858"/>
                    <a:pt x="362967" y="573258"/>
                    <a:pt x="247101" y="797624"/>
                  </a:cubicBezTo>
                  <a:cubicBezTo>
                    <a:pt x="128115" y="1028056"/>
                    <a:pt x="67798" y="1267673"/>
                    <a:pt x="67798" y="1509806"/>
                  </a:cubicBezTo>
                  <a:cubicBezTo>
                    <a:pt x="67798" y="1741191"/>
                    <a:pt x="158533" y="1875430"/>
                    <a:pt x="363833" y="2156904"/>
                  </a:cubicBezTo>
                  <a:cubicBezTo>
                    <a:pt x="415223" y="2227360"/>
                    <a:pt x="468346" y="2300242"/>
                    <a:pt x="523117" y="2380924"/>
                  </a:cubicBezTo>
                  <a:cubicBezTo>
                    <a:pt x="716804" y="2666387"/>
                    <a:pt x="915519" y="2869346"/>
                    <a:pt x="1130785" y="3001246"/>
                  </a:cubicBezTo>
                  <a:cubicBezTo>
                    <a:pt x="1358964" y="3141116"/>
                    <a:pt x="1620335" y="3209058"/>
                    <a:pt x="1929716" y="3209058"/>
                  </a:cubicBezTo>
                  <a:cubicBezTo>
                    <a:pt x="2105291" y="3209058"/>
                    <a:pt x="2268560" y="3167028"/>
                    <a:pt x="2443616" y="3076727"/>
                  </a:cubicBezTo>
                  <a:cubicBezTo>
                    <a:pt x="2623352" y="2984000"/>
                    <a:pt x="2801267" y="2848808"/>
                    <a:pt x="2998596" y="2694637"/>
                  </a:cubicBezTo>
                  <a:cubicBezTo>
                    <a:pt x="3044873" y="2658500"/>
                    <a:pt x="3090975" y="2622883"/>
                    <a:pt x="3135607" y="2588478"/>
                  </a:cubicBezTo>
                  <a:cubicBezTo>
                    <a:pt x="3372711" y="2405536"/>
                    <a:pt x="3596645" y="2232733"/>
                    <a:pt x="3741889" y="2049965"/>
                  </a:cubicBezTo>
                  <a:cubicBezTo>
                    <a:pt x="3875781" y="1881496"/>
                    <a:pt x="3932891" y="1719959"/>
                    <a:pt x="3932891" y="1509806"/>
                  </a:cubicBezTo>
                  <a:cubicBezTo>
                    <a:pt x="3932891" y="958034"/>
                    <a:pt x="3772827" y="463371"/>
                    <a:pt x="3482165" y="116986"/>
                  </a:cubicBezTo>
                  <a:lnTo>
                    <a:pt x="3373043" y="0"/>
                  </a:lnTo>
                  <a:lnTo>
                    <a:pt x="4038310" y="0"/>
                  </a:lnTo>
                  <a:lnTo>
                    <a:pt x="4126393" y="144253"/>
                  </a:lnTo>
                  <a:cubicBezTo>
                    <a:pt x="4339509" y="534059"/>
                    <a:pt x="4452858" y="1003975"/>
                    <a:pt x="4452858" y="1509806"/>
                  </a:cubicBezTo>
                  <a:cubicBezTo>
                    <a:pt x="4452858" y="2290190"/>
                    <a:pt x="3890946" y="2657200"/>
                    <a:pt x="3318809" y="3104286"/>
                  </a:cubicBezTo>
                  <a:cubicBezTo>
                    <a:pt x="2902054" y="3429958"/>
                    <a:pt x="2500553" y="3729027"/>
                    <a:pt x="1929716" y="3729027"/>
                  </a:cubicBezTo>
                  <a:cubicBezTo>
                    <a:pt x="1083208" y="3729027"/>
                    <a:pt x="533602" y="3322499"/>
                    <a:pt x="92844" y="2672799"/>
                  </a:cubicBezTo>
                  <a:lnTo>
                    <a:pt x="0" y="2540909"/>
                  </a:lnTo>
                  <a:lnTo>
                    <a:pt x="0" y="222263"/>
                  </a:lnTo>
                  <a:lnTo>
                    <a:pt x="56950" y="144253"/>
                  </a:ln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11291" name="Freeform: Shape 11290">
              <a:extLst>
                <a:ext uri="{FF2B5EF4-FFF2-40B4-BE49-F238E27FC236}">
                  <a16:creationId xmlns:a16="http://schemas.microsoft.com/office/drawing/2014/main" id="{3F8E6D8D-90E6-4613-AA16-1E08EDD25E7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642" y="0"/>
              <a:ext cx="4656944" cy="4026189"/>
            </a:xfrm>
            <a:custGeom>
              <a:avLst/>
              <a:gdLst>
                <a:gd name="connsiteX0" fmla="*/ 1945140 w 4656944"/>
                <a:gd name="connsiteY0" fmla="*/ 3991264 h 4026189"/>
                <a:gd name="connsiteX1" fmla="*/ 1959526 w 4656944"/>
                <a:gd name="connsiteY1" fmla="*/ 3991438 h 4026189"/>
                <a:gd name="connsiteX2" fmla="*/ 1972179 w 4656944"/>
                <a:gd name="connsiteY2" fmla="*/ 3991351 h 4026189"/>
                <a:gd name="connsiteX3" fmla="*/ 1945140 w 4656944"/>
                <a:gd name="connsiteY3" fmla="*/ 3991264 h 4026189"/>
                <a:gd name="connsiteX4" fmla="*/ 3966403 w 4656944"/>
                <a:gd name="connsiteY4" fmla="*/ 0 h 4026189"/>
                <a:gd name="connsiteX5" fmla="*/ 4231031 w 4656944"/>
                <a:gd name="connsiteY5" fmla="*/ 0 h 4026189"/>
                <a:gd name="connsiteX6" fmla="*/ 4309866 w 4656944"/>
                <a:gd name="connsiteY6" fmla="*/ 126953 h 4026189"/>
                <a:gd name="connsiteX7" fmla="*/ 4656944 w 4656944"/>
                <a:gd name="connsiteY7" fmla="*/ 1425485 h 4026189"/>
                <a:gd name="connsiteX8" fmla="*/ 4452596 w 4656944"/>
                <a:gd name="connsiteY8" fmla="*/ 2437688 h 4026189"/>
                <a:gd name="connsiteX9" fmla="*/ 3895452 w 4656944"/>
                <a:gd name="connsiteY9" fmla="*/ 3264090 h 4026189"/>
                <a:gd name="connsiteX10" fmla="*/ 3069051 w 4656944"/>
                <a:gd name="connsiteY10" fmla="*/ 3821235 h 4026189"/>
                <a:gd name="connsiteX11" fmla="*/ 2057107 w 4656944"/>
                <a:gd name="connsiteY11" fmla="*/ 4025583 h 4026189"/>
                <a:gd name="connsiteX12" fmla="*/ 2036916 w 4656944"/>
                <a:gd name="connsiteY12" fmla="*/ 4025322 h 4026189"/>
                <a:gd name="connsiteX13" fmla="*/ 2027036 w 4656944"/>
                <a:gd name="connsiteY13" fmla="*/ 4025149 h 4026189"/>
                <a:gd name="connsiteX14" fmla="*/ 2005458 w 4656944"/>
                <a:gd name="connsiteY14" fmla="*/ 4025928 h 4026189"/>
                <a:gd name="connsiteX15" fmla="*/ 2004937 w 4656944"/>
                <a:gd name="connsiteY15" fmla="*/ 4025928 h 4026189"/>
                <a:gd name="connsiteX16" fmla="*/ 2004418 w 4656944"/>
                <a:gd name="connsiteY16" fmla="*/ 4025928 h 4026189"/>
                <a:gd name="connsiteX17" fmla="*/ 1972700 w 4656944"/>
                <a:gd name="connsiteY17" fmla="*/ 4026102 h 4026189"/>
                <a:gd name="connsiteX18" fmla="*/ 1959526 w 4656944"/>
                <a:gd name="connsiteY18" fmla="*/ 4026189 h 4026189"/>
                <a:gd name="connsiteX19" fmla="*/ 1919922 w 4656944"/>
                <a:gd name="connsiteY19" fmla="*/ 4025583 h 4026189"/>
                <a:gd name="connsiteX20" fmla="*/ 1908656 w 4656944"/>
                <a:gd name="connsiteY20" fmla="*/ 4025322 h 4026189"/>
                <a:gd name="connsiteX21" fmla="*/ 1799030 w 4656944"/>
                <a:gd name="connsiteY21" fmla="*/ 4020902 h 4026189"/>
                <a:gd name="connsiteX22" fmla="*/ 1782305 w 4656944"/>
                <a:gd name="connsiteY22" fmla="*/ 4020036 h 4026189"/>
                <a:gd name="connsiteX23" fmla="*/ 1781784 w 4656944"/>
                <a:gd name="connsiteY23" fmla="*/ 4020036 h 4026189"/>
                <a:gd name="connsiteX24" fmla="*/ 1781265 w 4656944"/>
                <a:gd name="connsiteY24" fmla="*/ 4019949 h 4026189"/>
                <a:gd name="connsiteX25" fmla="*/ 1765839 w 4656944"/>
                <a:gd name="connsiteY25" fmla="*/ 4018649 h 4026189"/>
                <a:gd name="connsiteX26" fmla="*/ 1655000 w 4656944"/>
                <a:gd name="connsiteY26" fmla="*/ 4007816 h 4026189"/>
                <a:gd name="connsiteX27" fmla="*/ 1402382 w 4656944"/>
                <a:gd name="connsiteY27" fmla="*/ 3964573 h 4026189"/>
                <a:gd name="connsiteX28" fmla="*/ 1154617 w 4656944"/>
                <a:gd name="connsiteY28" fmla="*/ 3889696 h 4026189"/>
                <a:gd name="connsiteX29" fmla="*/ 918639 w 4656944"/>
                <a:gd name="connsiteY29" fmla="*/ 3780850 h 4026189"/>
                <a:gd name="connsiteX30" fmla="*/ 741589 w 4656944"/>
                <a:gd name="connsiteY30" fmla="*/ 3668278 h 4026189"/>
                <a:gd name="connsiteX31" fmla="*/ 103549 w 4656944"/>
                <a:gd name="connsiteY31" fmla="*/ 3140728 h 4026189"/>
                <a:gd name="connsiteX32" fmla="*/ 0 w 4656944"/>
                <a:gd name="connsiteY32" fmla="*/ 3015106 h 4026189"/>
                <a:gd name="connsiteX33" fmla="*/ 0 w 4656944"/>
                <a:gd name="connsiteY33" fmla="*/ 2484097 h 4026189"/>
                <a:gd name="connsiteX34" fmla="*/ 17188 w 4656944"/>
                <a:gd name="connsiteY34" fmla="*/ 2506324 h 4026189"/>
                <a:gd name="connsiteX35" fmla="*/ 75252 w 4656944"/>
                <a:gd name="connsiteY35" fmla="*/ 2580765 h 4026189"/>
                <a:gd name="connsiteX36" fmla="*/ 148653 w 4656944"/>
                <a:gd name="connsiteY36" fmla="*/ 2676699 h 4026189"/>
                <a:gd name="connsiteX37" fmla="*/ 186177 w 4656944"/>
                <a:gd name="connsiteY37" fmla="*/ 2727656 h 4026189"/>
                <a:gd name="connsiteX38" fmla="*/ 219802 w 4656944"/>
                <a:gd name="connsiteY38" fmla="*/ 2773414 h 4026189"/>
                <a:gd name="connsiteX39" fmla="*/ 219975 w 4656944"/>
                <a:gd name="connsiteY39" fmla="*/ 2773586 h 4026189"/>
                <a:gd name="connsiteX40" fmla="*/ 220149 w 4656944"/>
                <a:gd name="connsiteY40" fmla="*/ 2773760 h 4026189"/>
                <a:gd name="connsiteX41" fmla="*/ 278992 w 4656944"/>
                <a:gd name="connsiteY41" fmla="*/ 2851322 h 4026189"/>
                <a:gd name="connsiteX42" fmla="*/ 290344 w 4656944"/>
                <a:gd name="connsiteY42" fmla="*/ 2865967 h 4026189"/>
                <a:gd name="connsiteX43" fmla="*/ 296065 w 4656944"/>
                <a:gd name="connsiteY43" fmla="*/ 2873075 h 4026189"/>
                <a:gd name="connsiteX44" fmla="*/ 363834 w 4656944"/>
                <a:gd name="connsiteY44" fmla="*/ 2955229 h 4026189"/>
                <a:gd name="connsiteX45" fmla="*/ 519304 w 4656944"/>
                <a:gd name="connsiteY45" fmla="*/ 3123178 h 4026189"/>
                <a:gd name="connsiteX46" fmla="*/ 867075 w 4656944"/>
                <a:gd name="connsiteY46" fmla="*/ 3402488 h 4026189"/>
                <a:gd name="connsiteX47" fmla="*/ 1058596 w 4656944"/>
                <a:gd name="connsiteY47" fmla="*/ 3507088 h 4026189"/>
                <a:gd name="connsiteX48" fmla="*/ 1058770 w 4656944"/>
                <a:gd name="connsiteY48" fmla="*/ 3507175 h 4026189"/>
                <a:gd name="connsiteX49" fmla="*/ 1058943 w 4656944"/>
                <a:gd name="connsiteY49" fmla="*/ 3507262 h 4026189"/>
                <a:gd name="connsiteX50" fmla="*/ 1261123 w 4656944"/>
                <a:gd name="connsiteY50" fmla="*/ 3586297 h 4026189"/>
                <a:gd name="connsiteX51" fmla="*/ 1472230 w 4656944"/>
                <a:gd name="connsiteY51" fmla="*/ 3640980 h 4026189"/>
                <a:gd name="connsiteX52" fmla="*/ 1579344 w 4656944"/>
                <a:gd name="connsiteY52" fmla="*/ 3659005 h 4026189"/>
                <a:gd name="connsiteX53" fmla="*/ 1686890 w 4656944"/>
                <a:gd name="connsiteY53" fmla="*/ 3671225 h 4026189"/>
                <a:gd name="connsiteX54" fmla="*/ 1909524 w 4656944"/>
                <a:gd name="connsiteY54" fmla="*/ 3680931 h 4026189"/>
                <a:gd name="connsiteX55" fmla="*/ 1920703 w 4656944"/>
                <a:gd name="connsiteY55" fmla="*/ 3680931 h 4026189"/>
                <a:gd name="connsiteX56" fmla="*/ 1935434 w 4656944"/>
                <a:gd name="connsiteY56" fmla="*/ 3681018 h 4026189"/>
                <a:gd name="connsiteX57" fmla="*/ 1964120 w 4656944"/>
                <a:gd name="connsiteY57" fmla="*/ 3680584 h 4026189"/>
                <a:gd name="connsiteX58" fmla="*/ 1964379 w 4656944"/>
                <a:gd name="connsiteY58" fmla="*/ 3680584 h 4026189"/>
                <a:gd name="connsiteX59" fmla="*/ 1964639 w 4656944"/>
                <a:gd name="connsiteY59" fmla="*/ 3680584 h 4026189"/>
                <a:gd name="connsiteX60" fmla="*/ 1991591 w 4656944"/>
                <a:gd name="connsiteY60" fmla="*/ 3679891 h 4026189"/>
                <a:gd name="connsiteX61" fmla="*/ 2018717 w 4656944"/>
                <a:gd name="connsiteY61" fmla="*/ 3678503 h 4026189"/>
                <a:gd name="connsiteX62" fmla="*/ 2124963 w 4656944"/>
                <a:gd name="connsiteY62" fmla="*/ 3669231 h 4026189"/>
                <a:gd name="connsiteX63" fmla="*/ 2535738 w 4656944"/>
                <a:gd name="connsiteY63" fmla="*/ 3558218 h 4026189"/>
                <a:gd name="connsiteX64" fmla="*/ 2730812 w 4656944"/>
                <a:gd name="connsiteY64" fmla="*/ 3461503 h 4026189"/>
                <a:gd name="connsiteX65" fmla="*/ 2920080 w 4656944"/>
                <a:gd name="connsiteY65" fmla="*/ 3343298 h 4026189"/>
                <a:gd name="connsiteX66" fmla="*/ 3105101 w 4656944"/>
                <a:gd name="connsiteY66" fmla="*/ 3208887 h 4026189"/>
                <a:gd name="connsiteX67" fmla="*/ 3196443 w 4656944"/>
                <a:gd name="connsiteY67" fmla="*/ 3137650 h 4026189"/>
                <a:gd name="connsiteX68" fmla="*/ 3289603 w 4656944"/>
                <a:gd name="connsiteY68" fmla="*/ 3063123 h 4026189"/>
                <a:gd name="connsiteX69" fmla="*/ 3446634 w 4656944"/>
                <a:gd name="connsiteY69" fmla="*/ 2940150 h 4026189"/>
                <a:gd name="connsiteX70" fmla="*/ 3662420 w 4656944"/>
                <a:gd name="connsiteY70" fmla="*/ 2769601 h 4026189"/>
                <a:gd name="connsiteX71" fmla="*/ 3998319 w 4656944"/>
                <a:gd name="connsiteY71" fmla="*/ 2463860 h 4026189"/>
                <a:gd name="connsiteX72" fmla="*/ 4137238 w 4656944"/>
                <a:gd name="connsiteY72" fmla="*/ 2295217 h 4026189"/>
                <a:gd name="connsiteX73" fmla="*/ 4247124 w 4656944"/>
                <a:gd name="connsiteY73" fmla="*/ 2111582 h 4026189"/>
                <a:gd name="connsiteX74" fmla="*/ 4361949 w 4656944"/>
                <a:gd name="connsiteY74" fmla="*/ 1700374 h 4026189"/>
                <a:gd name="connsiteX75" fmla="*/ 4368449 w 4656944"/>
                <a:gd name="connsiteY75" fmla="*/ 1590747 h 4026189"/>
                <a:gd name="connsiteX76" fmla="*/ 4368536 w 4656944"/>
                <a:gd name="connsiteY76" fmla="*/ 1586502 h 4026189"/>
                <a:gd name="connsiteX77" fmla="*/ 4368796 w 4656944"/>
                <a:gd name="connsiteY77" fmla="*/ 1534158 h 4026189"/>
                <a:gd name="connsiteX78" fmla="*/ 4368710 w 4656944"/>
                <a:gd name="connsiteY78" fmla="*/ 1517606 h 4026189"/>
                <a:gd name="connsiteX79" fmla="*/ 4368189 w 4656944"/>
                <a:gd name="connsiteY79" fmla="*/ 1476095 h 4026189"/>
                <a:gd name="connsiteX80" fmla="*/ 4356749 w 4656944"/>
                <a:gd name="connsiteY80" fmla="*/ 1244884 h 4026189"/>
                <a:gd name="connsiteX81" fmla="*/ 4287074 w 4656944"/>
                <a:gd name="connsiteY81" fmla="*/ 787052 h 4026189"/>
                <a:gd name="connsiteX82" fmla="*/ 4147029 w 4656944"/>
                <a:gd name="connsiteY82" fmla="*/ 346032 h 4026189"/>
                <a:gd name="connsiteX83" fmla="*/ 4100319 w 4656944"/>
                <a:gd name="connsiteY83" fmla="*/ 240307 h 4026189"/>
                <a:gd name="connsiteX84" fmla="*/ 4048323 w 4656944"/>
                <a:gd name="connsiteY84" fmla="*/ 136833 h 4026189"/>
                <a:gd name="connsiteX85" fmla="*/ 0 w 4656944"/>
                <a:gd name="connsiteY85" fmla="*/ 0 h 4026189"/>
                <a:gd name="connsiteX86" fmla="*/ 278246 w 4656944"/>
                <a:gd name="connsiteY86" fmla="*/ 0 h 4026189"/>
                <a:gd name="connsiteX87" fmla="*/ 193425 w 4656944"/>
                <a:gd name="connsiteY87" fmla="*/ 86981 h 4026189"/>
                <a:gd name="connsiteX88" fmla="*/ 48300 w 4656944"/>
                <a:gd name="connsiteY88" fmla="*/ 263444 h 4026189"/>
                <a:gd name="connsiteX89" fmla="*/ 0 w 4656944"/>
                <a:gd name="connsiteY89" fmla="*/ 333888 h 4026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4656944" h="4026189">
                  <a:moveTo>
                    <a:pt x="1945140" y="3991264"/>
                  </a:moveTo>
                  <a:cubicBezTo>
                    <a:pt x="1949907" y="3991351"/>
                    <a:pt x="1954673" y="3991438"/>
                    <a:pt x="1959526" y="3991438"/>
                  </a:cubicBezTo>
                  <a:cubicBezTo>
                    <a:pt x="1963686" y="3991438"/>
                    <a:pt x="1967847" y="3991438"/>
                    <a:pt x="1972179" y="3991351"/>
                  </a:cubicBezTo>
                  <a:cubicBezTo>
                    <a:pt x="1962994" y="3991523"/>
                    <a:pt x="1954067" y="3991351"/>
                    <a:pt x="1945140" y="3991264"/>
                  </a:cubicBezTo>
                  <a:close/>
                  <a:moveTo>
                    <a:pt x="3966403" y="0"/>
                  </a:moveTo>
                  <a:lnTo>
                    <a:pt x="4231031" y="0"/>
                  </a:lnTo>
                  <a:lnTo>
                    <a:pt x="4309866" y="126953"/>
                  </a:lnTo>
                  <a:cubicBezTo>
                    <a:pt x="4536919" y="519962"/>
                    <a:pt x="4656944" y="969040"/>
                    <a:pt x="4656944" y="1425485"/>
                  </a:cubicBezTo>
                  <a:cubicBezTo>
                    <a:pt x="4656944" y="1776462"/>
                    <a:pt x="4588222" y="2116955"/>
                    <a:pt x="4452596" y="2437688"/>
                  </a:cubicBezTo>
                  <a:cubicBezTo>
                    <a:pt x="4321651" y="2747329"/>
                    <a:pt x="4134204" y="3025338"/>
                    <a:pt x="3895452" y="3264090"/>
                  </a:cubicBezTo>
                  <a:cubicBezTo>
                    <a:pt x="3656701" y="3502841"/>
                    <a:pt x="3378605" y="3690290"/>
                    <a:pt x="3069051" y="3821235"/>
                  </a:cubicBezTo>
                  <a:cubicBezTo>
                    <a:pt x="2748577" y="3956859"/>
                    <a:pt x="2408086" y="4025583"/>
                    <a:pt x="2057107" y="4025583"/>
                  </a:cubicBezTo>
                  <a:cubicBezTo>
                    <a:pt x="2050348" y="4025583"/>
                    <a:pt x="2043675" y="4025409"/>
                    <a:pt x="2036916" y="4025322"/>
                  </a:cubicBezTo>
                  <a:cubicBezTo>
                    <a:pt x="2033621" y="4025236"/>
                    <a:pt x="2030329" y="4025149"/>
                    <a:pt x="2027036" y="4025149"/>
                  </a:cubicBezTo>
                  <a:lnTo>
                    <a:pt x="2005458" y="4025928"/>
                  </a:lnTo>
                  <a:lnTo>
                    <a:pt x="2004937" y="4025928"/>
                  </a:lnTo>
                  <a:lnTo>
                    <a:pt x="2004418" y="4025928"/>
                  </a:lnTo>
                  <a:lnTo>
                    <a:pt x="1972700" y="4026102"/>
                  </a:lnTo>
                  <a:cubicBezTo>
                    <a:pt x="1968279" y="4026189"/>
                    <a:pt x="1963860" y="4026189"/>
                    <a:pt x="1959526" y="4026189"/>
                  </a:cubicBezTo>
                  <a:cubicBezTo>
                    <a:pt x="1946008" y="4026189"/>
                    <a:pt x="1932749" y="4025928"/>
                    <a:pt x="1919922" y="4025583"/>
                  </a:cubicBezTo>
                  <a:lnTo>
                    <a:pt x="1908656" y="4025322"/>
                  </a:lnTo>
                  <a:cubicBezTo>
                    <a:pt x="1871913" y="4024889"/>
                    <a:pt x="1834908" y="4022809"/>
                    <a:pt x="1799030" y="4020902"/>
                  </a:cubicBezTo>
                  <a:lnTo>
                    <a:pt x="1782305" y="4020036"/>
                  </a:lnTo>
                  <a:lnTo>
                    <a:pt x="1781784" y="4020036"/>
                  </a:lnTo>
                  <a:lnTo>
                    <a:pt x="1781265" y="4019949"/>
                  </a:lnTo>
                  <a:lnTo>
                    <a:pt x="1765839" y="4018649"/>
                  </a:lnTo>
                  <a:cubicBezTo>
                    <a:pt x="1729528" y="4015616"/>
                    <a:pt x="1692003" y="4012496"/>
                    <a:pt x="1655000" y="4007816"/>
                  </a:cubicBezTo>
                  <a:cubicBezTo>
                    <a:pt x="1564178" y="3996984"/>
                    <a:pt x="1481504" y="3982858"/>
                    <a:pt x="1402382" y="3964573"/>
                  </a:cubicBezTo>
                  <a:cubicBezTo>
                    <a:pt x="1317886" y="3945074"/>
                    <a:pt x="1234519" y="3919856"/>
                    <a:pt x="1154617" y="3889696"/>
                  </a:cubicBezTo>
                  <a:cubicBezTo>
                    <a:pt x="1075495" y="3859799"/>
                    <a:pt x="996114" y="3823228"/>
                    <a:pt x="918639" y="3780850"/>
                  </a:cubicBezTo>
                  <a:cubicBezTo>
                    <a:pt x="857543" y="3746706"/>
                    <a:pt x="797920" y="3708834"/>
                    <a:pt x="741589" y="3668278"/>
                  </a:cubicBezTo>
                  <a:cubicBezTo>
                    <a:pt x="501863" y="3527345"/>
                    <a:pt x="286341" y="3348667"/>
                    <a:pt x="103549" y="3140728"/>
                  </a:cubicBezTo>
                  <a:lnTo>
                    <a:pt x="0" y="3015106"/>
                  </a:lnTo>
                  <a:lnTo>
                    <a:pt x="0" y="2484097"/>
                  </a:lnTo>
                  <a:lnTo>
                    <a:pt x="17188" y="2506324"/>
                  </a:lnTo>
                  <a:cubicBezTo>
                    <a:pt x="36254" y="2530676"/>
                    <a:pt x="56012" y="2555807"/>
                    <a:pt x="75252" y="2580765"/>
                  </a:cubicBezTo>
                  <a:cubicBezTo>
                    <a:pt x="95443" y="2606851"/>
                    <a:pt x="122048" y="2641256"/>
                    <a:pt x="148653" y="2676699"/>
                  </a:cubicBezTo>
                  <a:cubicBezTo>
                    <a:pt x="161306" y="2693426"/>
                    <a:pt x="173958" y="2710844"/>
                    <a:pt x="186177" y="2727656"/>
                  </a:cubicBezTo>
                  <a:cubicBezTo>
                    <a:pt x="197791" y="2743602"/>
                    <a:pt x="208797" y="2758768"/>
                    <a:pt x="219802" y="2773414"/>
                  </a:cubicBezTo>
                  <a:lnTo>
                    <a:pt x="219975" y="2773586"/>
                  </a:lnTo>
                  <a:lnTo>
                    <a:pt x="220149" y="2773760"/>
                  </a:lnTo>
                  <a:cubicBezTo>
                    <a:pt x="239128" y="2799846"/>
                    <a:pt x="259407" y="2826017"/>
                    <a:pt x="278992" y="2851322"/>
                  </a:cubicBezTo>
                  <a:lnTo>
                    <a:pt x="290344" y="2865967"/>
                  </a:lnTo>
                  <a:lnTo>
                    <a:pt x="296065" y="2873075"/>
                  </a:lnTo>
                  <a:cubicBezTo>
                    <a:pt x="318075" y="2900286"/>
                    <a:pt x="340695" y="2928451"/>
                    <a:pt x="363834" y="2955229"/>
                  </a:cubicBezTo>
                  <a:cubicBezTo>
                    <a:pt x="414704" y="3014852"/>
                    <a:pt x="467047" y="3071355"/>
                    <a:pt x="519304" y="3123178"/>
                  </a:cubicBezTo>
                  <a:cubicBezTo>
                    <a:pt x="630577" y="3232979"/>
                    <a:pt x="747655" y="3327005"/>
                    <a:pt x="867075" y="3402488"/>
                  </a:cubicBezTo>
                  <a:cubicBezTo>
                    <a:pt x="934671" y="3444865"/>
                    <a:pt x="997241" y="3479096"/>
                    <a:pt x="1058596" y="3507088"/>
                  </a:cubicBezTo>
                  <a:lnTo>
                    <a:pt x="1058770" y="3507175"/>
                  </a:lnTo>
                  <a:lnTo>
                    <a:pt x="1058943" y="3507262"/>
                  </a:lnTo>
                  <a:cubicBezTo>
                    <a:pt x="1121339" y="3536639"/>
                    <a:pt x="1189368" y="3563245"/>
                    <a:pt x="1261123" y="3586297"/>
                  </a:cubicBezTo>
                  <a:cubicBezTo>
                    <a:pt x="1327160" y="3607528"/>
                    <a:pt x="1398222" y="3625987"/>
                    <a:pt x="1472230" y="3640980"/>
                  </a:cubicBezTo>
                  <a:cubicBezTo>
                    <a:pt x="1506288" y="3647739"/>
                    <a:pt x="1542426" y="3653805"/>
                    <a:pt x="1579344" y="3659005"/>
                  </a:cubicBezTo>
                  <a:cubicBezTo>
                    <a:pt x="1614008" y="3663857"/>
                    <a:pt x="1650232" y="3667931"/>
                    <a:pt x="1686890" y="3671225"/>
                  </a:cubicBezTo>
                  <a:cubicBezTo>
                    <a:pt x="1756999" y="3677637"/>
                    <a:pt x="1829794" y="3680757"/>
                    <a:pt x="1909524" y="3680931"/>
                  </a:cubicBezTo>
                  <a:lnTo>
                    <a:pt x="1920703" y="3680931"/>
                  </a:lnTo>
                  <a:cubicBezTo>
                    <a:pt x="1925642" y="3681018"/>
                    <a:pt x="1930496" y="3681018"/>
                    <a:pt x="1935434" y="3681018"/>
                  </a:cubicBezTo>
                  <a:cubicBezTo>
                    <a:pt x="1947307" y="3681018"/>
                    <a:pt x="1956146" y="3680931"/>
                    <a:pt x="1964120" y="3680584"/>
                  </a:cubicBezTo>
                  <a:lnTo>
                    <a:pt x="1964379" y="3680584"/>
                  </a:lnTo>
                  <a:lnTo>
                    <a:pt x="1964639" y="3680584"/>
                  </a:lnTo>
                  <a:lnTo>
                    <a:pt x="1991591" y="3679891"/>
                  </a:lnTo>
                  <a:lnTo>
                    <a:pt x="2018717" y="3678503"/>
                  </a:lnTo>
                  <a:cubicBezTo>
                    <a:pt x="2049567" y="3677118"/>
                    <a:pt x="2082412" y="3674257"/>
                    <a:pt x="2124963" y="3669231"/>
                  </a:cubicBezTo>
                  <a:cubicBezTo>
                    <a:pt x="2263187" y="3652332"/>
                    <a:pt x="2401412" y="3614981"/>
                    <a:pt x="2535738" y="3558218"/>
                  </a:cubicBezTo>
                  <a:cubicBezTo>
                    <a:pt x="2597354" y="3532480"/>
                    <a:pt x="2661136" y="3500848"/>
                    <a:pt x="2730812" y="3461503"/>
                  </a:cubicBezTo>
                  <a:cubicBezTo>
                    <a:pt x="2790781" y="3427879"/>
                    <a:pt x="2852657" y="3389229"/>
                    <a:pt x="2920080" y="3343298"/>
                  </a:cubicBezTo>
                  <a:cubicBezTo>
                    <a:pt x="2975543" y="3305514"/>
                    <a:pt x="3034385" y="3262790"/>
                    <a:pt x="3105101" y="3208887"/>
                  </a:cubicBezTo>
                  <a:cubicBezTo>
                    <a:pt x="3136127" y="3185315"/>
                    <a:pt x="3167411" y="3160616"/>
                    <a:pt x="3196443" y="3137650"/>
                  </a:cubicBezTo>
                  <a:lnTo>
                    <a:pt x="3289603" y="3063123"/>
                  </a:lnTo>
                  <a:cubicBezTo>
                    <a:pt x="3342033" y="3021525"/>
                    <a:pt x="3395243" y="2980187"/>
                    <a:pt x="3446634" y="2940150"/>
                  </a:cubicBezTo>
                  <a:cubicBezTo>
                    <a:pt x="3518216" y="2884427"/>
                    <a:pt x="3592311" y="2826798"/>
                    <a:pt x="3662420" y="2769601"/>
                  </a:cubicBezTo>
                  <a:cubicBezTo>
                    <a:pt x="3806018" y="2653389"/>
                    <a:pt x="3909664" y="2559013"/>
                    <a:pt x="3998319" y="2463860"/>
                  </a:cubicBezTo>
                  <a:cubicBezTo>
                    <a:pt x="4052308" y="2405537"/>
                    <a:pt x="4097806" y="2350333"/>
                    <a:pt x="4137238" y="2295217"/>
                  </a:cubicBezTo>
                  <a:cubicBezTo>
                    <a:pt x="4181694" y="2232560"/>
                    <a:pt x="4217572" y="2172592"/>
                    <a:pt x="4247124" y="2111582"/>
                  </a:cubicBezTo>
                  <a:cubicBezTo>
                    <a:pt x="4308913" y="1985577"/>
                    <a:pt x="4347564" y="1847178"/>
                    <a:pt x="4361949" y="1700374"/>
                  </a:cubicBezTo>
                  <a:cubicBezTo>
                    <a:pt x="4365329" y="1665537"/>
                    <a:pt x="4367496" y="1628532"/>
                    <a:pt x="4368449" y="1590747"/>
                  </a:cubicBezTo>
                  <a:lnTo>
                    <a:pt x="4368536" y="1586502"/>
                  </a:lnTo>
                  <a:cubicBezTo>
                    <a:pt x="4368796" y="1569516"/>
                    <a:pt x="4369057" y="1552097"/>
                    <a:pt x="4368796" y="1534158"/>
                  </a:cubicBezTo>
                  <a:cubicBezTo>
                    <a:pt x="4368796" y="1528612"/>
                    <a:pt x="4368710" y="1523152"/>
                    <a:pt x="4368710" y="1517606"/>
                  </a:cubicBezTo>
                  <a:cubicBezTo>
                    <a:pt x="4368710" y="1504000"/>
                    <a:pt x="4368623" y="1490047"/>
                    <a:pt x="4368189" y="1476095"/>
                  </a:cubicBezTo>
                  <a:cubicBezTo>
                    <a:pt x="4366715" y="1397060"/>
                    <a:pt x="4362817" y="1319238"/>
                    <a:pt x="4356749" y="1244884"/>
                  </a:cubicBezTo>
                  <a:cubicBezTo>
                    <a:pt x="4343144" y="1083520"/>
                    <a:pt x="4319745" y="929522"/>
                    <a:pt x="4287074" y="787052"/>
                  </a:cubicBezTo>
                  <a:cubicBezTo>
                    <a:pt x="4251284" y="631321"/>
                    <a:pt x="4204139" y="482958"/>
                    <a:pt x="4147029" y="346032"/>
                  </a:cubicBezTo>
                  <a:cubicBezTo>
                    <a:pt x="4132211" y="310328"/>
                    <a:pt x="4116439" y="274710"/>
                    <a:pt x="4100319" y="240307"/>
                  </a:cubicBezTo>
                  <a:cubicBezTo>
                    <a:pt x="4084547" y="207028"/>
                    <a:pt x="4067041" y="172277"/>
                    <a:pt x="4048323" y="136833"/>
                  </a:cubicBezTo>
                  <a:close/>
                  <a:moveTo>
                    <a:pt x="0" y="0"/>
                  </a:moveTo>
                  <a:lnTo>
                    <a:pt x="278246" y="0"/>
                  </a:lnTo>
                  <a:lnTo>
                    <a:pt x="193425" y="86981"/>
                  </a:lnTo>
                  <a:cubicBezTo>
                    <a:pt x="142241" y="144090"/>
                    <a:pt x="93754" y="203041"/>
                    <a:pt x="48300" y="263444"/>
                  </a:cubicBezTo>
                  <a:lnTo>
                    <a:pt x="0" y="333888"/>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1276" name="Picture 12" descr="Captopril – Rezept für den ACE-Hemmer anfordern | ZAVA">
            <a:extLst>
              <a:ext uri="{FF2B5EF4-FFF2-40B4-BE49-F238E27FC236}">
                <a16:creationId xmlns:a16="http://schemas.microsoft.com/office/drawing/2014/main" id="{3B8086C1-9C75-4CD5-4EAD-B12552A55172}"/>
              </a:ext>
            </a:extLst>
          </p:cNvPr>
          <p:cNvPicPr>
            <a:picLocks noChangeAspect="1" noChangeArrowheads="1"/>
          </p:cNvPicPr>
          <p:nvPr/>
        </p:nvPicPr>
        <p:blipFill>
          <a:blip r:embed="rId4">
            <a:alphaModFix/>
            <a:extLst>
              <a:ext uri="{28A0092B-C50C-407E-A947-70E740481C1C}">
                <a14:useLocalDpi xmlns:a14="http://schemas.microsoft.com/office/drawing/2010/main" val="0"/>
              </a:ext>
            </a:extLst>
          </a:blip>
          <a:srcRect l="15095" r="9139" b="-1"/>
          <a:stretch/>
        </p:blipFill>
        <p:spPr bwMode="auto">
          <a:xfrm>
            <a:off x="1925347" y="1981830"/>
            <a:ext cx="3316388" cy="3278632"/>
          </a:xfrm>
          <a:custGeom>
            <a:avLst/>
            <a:gdLst/>
            <a:ahLst/>
            <a:cxnLst/>
            <a:rect l="l" t="t" r="r" b="b"/>
            <a:pathLst>
              <a:path w="6057610" h="6057610">
                <a:moveTo>
                  <a:pt x="3028805" y="0"/>
                </a:moveTo>
                <a:cubicBezTo>
                  <a:pt x="4701568" y="0"/>
                  <a:pt x="6057610" y="1356042"/>
                  <a:pt x="6057610" y="3028805"/>
                </a:cubicBezTo>
                <a:cubicBezTo>
                  <a:pt x="6057610" y="4701568"/>
                  <a:pt x="4701568" y="6057610"/>
                  <a:pt x="3028805" y="6057610"/>
                </a:cubicBezTo>
                <a:cubicBezTo>
                  <a:pt x="1356042" y="6057610"/>
                  <a:pt x="0" y="4701568"/>
                  <a:pt x="0" y="3028805"/>
                </a:cubicBezTo>
                <a:cubicBezTo>
                  <a:pt x="0" y="1356042"/>
                  <a:pt x="1356042" y="0"/>
                  <a:pt x="3028805" y="0"/>
                </a:cubicBezTo>
                <a:close/>
              </a:path>
            </a:pathLst>
          </a:custGeom>
          <a:noFill/>
          <a:effectLst>
            <a:softEdge rad="0"/>
          </a:effectLst>
          <a:extLst>
            <a:ext uri="{909E8E84-426E-40DD-AFC4-6F175D3DCCD1}">
              <a14:hiddenFill xmlns:a14="http://schemas.microsoft.com/office/drawing/2010/main">
                <a:solidFill>
                  <a:srgbClr val="FFFFFF"/>
                </a:solidFill>
              </a14:hiddenFill>
            </a:ext>
          </a:extLst>
        </p:spPr>
      </p:pic>
      <p:grpSp>
        <p:nvGrpSpPr>
          <p:cNvPr id="11293" name="Graphic 4">
            <a:extLst>
              <a:ext uri="{FF2B5EF4-FFF2-40B4-BE49-F238E27FC236}">
                <a16:creationId xmlns:a16="http://schemas.microsoft.com/office/drawing/2014/main" id="{DE51D1B5-E12D-46A1-B0B3-7BAB36C342F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125938" y="2543765"/>
            <a:ext cx="3375140" cy="3326212"/>
            <a:chOff x="3414665" y="738154"/>
            <a:chExt cx="5366579" cy="5378461"/>
          </a:xfrm>
          <a:solidFill>
            <a:schemeClr val="bg1">
              <a:alpha val="30000"/>
            </a:schemeClr>
          </a:solidFill>
        </p:grpSpPr>
        <p:sp>
          <p:nvSpPr>
            <p:cNvPr id="11294" name="Freeform: Shape 11293">
              <a:extLst>
                <a:ext uri="{FF2B5EF4-FFF2-40B4-BE49-F238E27FC236}">
                  <a16:creationId xmlns:a16="http://schemas.microsoft.com/office/drawing/2014/main" id="{DCD62F51-9CF9-43CF-BD8B-D030D6711E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567033" y="752474"/>
              <a:ext cx="5098846" cy="5278088"/>
            </a:xfrm>
            <a:custGeom>
              <a:avLst/>
              <a:gdLst>
                <a:gd name="connsiteX0" fmla="*/ 2413047 w 5098846"/>
                <a:gd name="connsiteY0" fmla="*/ 571500 h 5278088"/>
                <a:gd name="connsiteX1" fmla="*/ 2488866 w 5098846"/>
                <a:gd name="connsiteY1" fmla="*/ 572738 h 5278088"/>
                <a:gd name="connsiteX2" fmla="*/ 2498486 w 5098846"/>
                <a:gd name="connsiteY2" fmla="*/ 573024 h 5278088"/>
                <a:gd name="connsiteX3" fmla="*/ 2508107 w 5098846"/>
                <a:gd name="connsiteY3" fmla="*/ 573024 h 5278088"/>
                <a:gd name="connsiteX4" fmla="*/ 2513345 w 5098846"/>
                <a:gd name="connsiteY4" fmla="*/ 573024 h 5278088"/>
                <a:gd name="connsiteX5" fmla="*/ 3401742 w 5098846"/>
                <a:gd name="connsiteY5" fmla="*/ 751904 h 5278088"/>
                <a:gd name="connsiteX6" fmla="*/ 4014200 w 5098846"/>
                <a:gd name="connsiteY6" fmla="*/ 1210532 h 5278088"/>
                <a:gd name="connsiteX7" fmla="*/ 4395390 w 5098846"/>
                <a:gd name="connsiteY7" fmla="*/ 1879473 h 5278088"/>
                <a:gd name="connsiteX8" fmla="*/ 4527311 w 5098846"/>
                <a:gd name="connsiteY8" fmla="*/ 2668334 h 5278088"/>
                <a:gd name="connsiteX9" fmla="*/ 4399010 w 5098846"/>
                <a:gd name="connsiteY9" fmla="*/ 3439001 h 5278088"/>
                <a:gd name="connsiteX10" fmla="*/ 4025820 w 5098846"/>
                <a:gd name="connsiteY10" fmla="*/ 4084796 h 5278088"/>
                <a:gd name="connsiteX11" fmla="*/ 3412982 w 5098846"/>
                <a:gd name="connsiteY11" fmla="*/ 4529328 h 5278088"/>
                <a:gd name="connsiteX12" fmla="*/ 2496676 w 5098846"/>
                <a:gd name="connsiteY12" fmla="*/ 4705065 h 5278088"/>
                <a:gd name="connsiteX13" fmla="*/ 2489438 w 5098846"/>
                <a:gd name="connsiteY13" fmla="*/ 4705065 h 5278088"/>
                <a:gd name="connsiteX14" fmla="*/ 2479532 w 5098846"/>
                <a:gd name="connsiteY14" fmla="*/ 4705065 h 5278088"/>
                <a:gd name="connsiteX15" fmla="*/ 2469626 w 5098846"/>
                <a:gd name="connsiteY15" fmla="*/ 4705350 h 5278088"/>
                <a:gd name="connsiteX16" fmla="*/ 2389520 w 5098846"/>
                <a:gd name="connsiteY16" fmla="*/ 4706684 h 5278088"/>
                <a:gd name="connsiteX17" fmla="*/ 1585039 w 5098846"/>
                <a:gd name="connsiteY17" fmla="*/ 4538853 h 5278088"/>
                <a:gd name="connsiteX18" fmla="*/ 1036970 w 5098846"/>
                <a:gd name="connsiteY18" fmla="*/ 4105656 h 5278088"/>
                <a:gd name="connsiteX19" fmla="*/ 691880 w 5098846"/>
                <a:gd name="connsiteY19" fmla="*/ 3456718 h 5278088"/>
                <a:gd name="connsiteX20" fmla="*/ 571674 w 5098846"/>
                <a:gd name="connsiteY20" fmla="*/ 2673953 h 5278088"/>
                <a:gd name="connsiteX21" fmla="*/ 696166 w 5098846"/>
                <a:gd name="connsiteY21" fmla="*/ 1870710 h 5278088"/>
                <a:gd name="connsiteX22" fmla="*/ 1052782 w 5098846"/>
                <a:gd name="connsiteY22" fmla="*/ 1195959 h 5278088"/>
                <a:gd name="connsiteX23" fmla="*/ 1612090 w 5098846"/>
                <a:gd name="connsiteY23" fmla="*/ 744569 h 5278088"/>
                <a:gd name="connsiteX24" fmla="*/ 2413047 w 5098846"/>
                <a:gd name="connsiteY24" fmla="*/ 571500 h 5278088"/>
                <a:gd name="connsiteX25" fmla="*/ 2413047 w 5098846"/>
                <a:gd name="connsiteY25" fmla="*/ 0 h 5278088"/>
                <a:gd name="connsiteX26" fmla="*/ 2389425 w 5098846"/>
                <a:gd name="connsiteY26" fmla="*/ 5278089 h 5278088"/>
                <a:gd name="connsiteX27" fmla="*/ 2488104 w 5098846"/>
                <a:gd name="connsiteY27" fmla="*/ 5276469 h 5278088"/>
                <a:gd name="connsiteX28" fmla="*/ 2496676 w 5098846"/>
                <a:gd name="connsiteY28" fmla="*/ 5276469 h 5278088"/>
                <a:gd name="connsiteX29" fmla="*/ 2513441 w 5098846"/>
                <a:gd name="connsiteY29" fmla="*/ 1524 h 5278088"/>
                <a:gd name="connsiteX30" fmla="*/ 2507535 w 5098846"/>
                <a:gd name="connsiteY30" fmla="*/ 1524 h 5278088"/>
                <a:gd name="connsiteX31" fmla="*/ 2413047 w 5098846"/>
                <a:gd name="connsiteY31" fmla="*/ 0 h 5278088"/>
                <a:gd name="connsiteX32" fmla="*/ 2413047 w 5098846"/>
                <a:gd name="connsiteY32" fmla="*/ 0 h 5278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5098846" h="5278088">
                  <a:moveTo>
                    <a:pt x="2413047" y="571500"/>
                  </a:moveTo>
                  <a:cubicBezTo>
                    <a:pt x="2438384" y="571500"/>
                    <a:pt x="2463244" y="571881"/>
                    <a:pt x="2488866" y="572738"/>
                  </a:cubicBezTo>
                  <a:lnTo>
                    <a:pt x="2498486" y="573024"/>
                  </a:lnTo>
                  <a:lnTo>
                    <a:pt x="2508107" y="573024"/>
                  </a:lnTo>
                  <a:lnTo>
                    <a:pt x="2513345" y="573024"/>
                  </a:lnTo>
                  <a:cubicBezTo>
                    <a:pt x="2841101" y="573024"/>
                    <a:pt x="3139995" y="633222"/>
                    <a:pt x="3401742" y="751904"/>
                  </a:cubicBezTo>
                  <a:cubicBezTo>
                    <a:pt x="3637295" y="858774"/>
                    <a:pt x="3843416" y="1013079"/>
                    <a:pt x="4014200" y="1210532"/>
                  </a:cubicBezTo>
                  <a:cubicBezTo>
                    <a:pt x="4178601" y="1400651"/>
                    <a:pt x="4306903" y="1625727"/>
                    <a:pt x="4395390" y="1879473"/>
                  </a:cubicBezTo>
                  <a:cubicBezTo>
                    <a:pt x="4482925" y="2130362"/>
                    <a:pt x="4527311" y="2395728"/>
                    <a:pt x="4527311" y="2668334"/>
                  </a:cubicBezTo>
                  <a:cubicBezTo>
                    <a:pt x="4527311" y="2936843"/>
                    <a:pt x="4484163" y="3196114"/>
                    <a:pt x="4399010" y="3439001"/>
                  </a:cubicBezTo>
                  <a:cubicBezTo>
                    <a:pt x="4312808" y="3684937"/>
                    <a:pt x="4187269" y="3902202"/>
                    <a:pt x="4025820" y="4084796"/>
                  </a:cubicBezTo>
                  <a:cubicBezTo>
                    <a:pt x="3856751" y="4276058"/>
                    <a:pt x="3650535" y="4425601"/>
                    <a:pt x="3412982" y="4529328"/>
                  </a:cubicBezTo>
                  <a:cubicBezTo>
                    <a:pt x="3145710" y="4645914"/>
                    <a:pt x="2837481" y="4705065"/>
                    <a:pt x="2496676" y="4705065"/>
                  </a:cubicBezTo>
                  <a:lnTo>
                    <a:pt x="2489438" y="4705065"/>
                  </a:lnTo>
                  <a:lnTo>
                    <a:pt x="2479532" y="4705065"/>
                  </a:lnTo>
                  <a:lnTo>
                    <a:pt x="2469626" y="4705350"/>
                  </a:lnTo>
                  <a:cubicBezTo>
                    <a:pt x="2442765" y="4706207"/>
                    <a:pt x="2415809" y="4706684"/>
                    <a:pt x="2389520" y="4706684"/>
                  </a:cubicBezTo>
                  <a:cubicBezTo>
                    <a:pt x="2090245" y="4706684"/>
                    <a:pt x="1819640" y="4650200"/>
                    <a:pt x="1585039" y="4538853"/>
                  </a:cubicBezTo>
                  <a:cubicBezTo>
                    <a:pt x="1373774" y="4438555"/>
                    <a:pt x="1189370" y="4292823"/>
                    <a:pt x="1036970" y="4105656"/>
                  </a:cubicBezTo>
                  <a:cubicBezTo>
                    <a:pt x="888095" y="3922871"/>
                    <a:pt x="771985" y="3704463"/>
                    <a:pt x="691880" y="3456718"/>
                  </a:cubicBezTo>
                  <a:cubicBezTo>
                    <a:pt x="612060" y="3210020"/>
                    <a:pt x="571674" y="2946749"/>
                    <a:pt x="571674" y="2673953"/>
                  </a:cubicBezTo>
                  <a:cubicBezTo>
                    <a:pt x="571674" y="2396109"/>
                    <a:pt x="613584" y="2125790"/>
                    <a:pt x="696166" y="1870710"/>
                  </a:cubicBezTo>
                  <a:cubicBezTo>
                    <a:pt x="779224" y="1614011"/>
                    <a:pt x="899239" y="1387031"/>
                    <a:pt x="1052782" y="1195959"/>
                  </a:cubicBezTo>
                  <a:cubicBezTo>
                    <a:pt x="1209563" y="1000887"/>
                    <a:pt x="1397777" y="848963"/>
                    <a:pt x="1612090" y="744569"/>
                  </a:cubicBezTo>
                  <a:cubicBezTo>
                    <a:pt x="1847548" y="629698"/>
                    <a:pt x="2117105" y="571500"/>
                    <a:pt x="2413047" y="571500"/>
                  </a:cubicBezTo>
                  <a:moveTo>
                    <a:pt x="2413047" y="0"/>
                  </a:moveTo>
                  <a:cubicBezTo>
                    <a:pt x="-755635" y="0"/>
                    <a:pt x="-844694" y="5278089"/>
                    <a:pt x="2389425" y="5278089"/>
                  </a:cubicBezTo>
                  <a:cubicBezTo>
                    <a:pt x="2421810" y="5278089"/>
                    <a:pt x="2455052" y="5277517"/>
                    <a:pt x="2488104" y="5276469"/>
                  </a:cubicBezTo>
                  <a:cubicBezTo>
                    <a:pt x="2491152" y="5276469"/>
                    <a:pt x="2493629" y="5276469"/>
                    <a:pt x="2496676" y="5276469"/>
                  </a:cubicBezTo>
                  <a:cubicBezTo>
                    <a:pt x="6022832" y="5276469"/>
                    <a:pt x="5903674" y="1524"/>
                    <a:pt x="2513441" y="1524"/>
                  </a:cubicBezTo>
                  <a:cubicBezTo>
                    <a:pt x="2511536" y="1524"/>
                    <a:pt x="2509440" y="1524"/>
                    <a:pt x="2507535" y="1524"/>
                  </a:cubicBezTo>
                  <a:cubicBezTo>
                    <a:pt x="2475531" y="476"/>
                    <a:pt x="2444480" y="0"/>
                    <a:pt x="2413047" y="0"/>
                  </a:cubicBezTo>
                  <a:lnTo>
                    <a:pt x="2413047" y="0"/>
                  </a:lnTo>
                  <a:close/>
                </a:path>
              </a:pathLst>
            </a:custGeom>
            <a:grpFill/>
            <a:ln w="9525" cap="flat">
              <a:noFill/>
              <a:prstDash val="solid"/>
              <a:miter/>
            </a:ln>
          </p:spPr>
          <p:txBody>
            <a:bodyPr rtlCol="0" anchor="ctr"/>
            <a:lstStyle/>
            <a:p>
              <a:endParaRPr lang="en-US"/>
            </a:p>
          </p:txBody>
        </p:sp>
        <p:sp>
          <p:nvSpPr>
            <p:cNvPr id="11295" name="Freeform: Shape 11294">
              <a:extLst>
                <a:ext uri="{FF2B5EF4-FFF2-40B4-BE49-F238E27FC236}">
                  <a16:creationId xmlns:a16="http://schemas.microsoft.com/office/drawing/2014/main" id="{B245C1E2-FDA8-4E4F-92F2-DE5D880E6A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578615" y="772453"/>
              <a:ext cx="5079154" cy="5190747"/>
            </a:xfrm>
            <a:custGeom>
              <a:avLst/>
              <a:gdLst>
                <a:gd name="connsiteX0" fmla="*/ 2498620 w 5079154"/>
                <a:gd name="connsiteY0" fmla="*/ 24 h 5190747"/>
                <a:gd name="connsiteX1" fmla="*/ 3484267 w 5079154"/>
                <a:gd name="connsiteY1" fmla="*/ 172045 h 5190747"/>
                <a:gd name="connsiteX2" fmla="*/ 3543417 w 5079154"/>
                <a:gd name="connsiteY2" fmla="*/ 195382 h 5190747"/>
                <a:gd name="connsiteX3" fmla="*/ 3573040 w 5079154"/>
                <a:gd name="connsiteY3" fmla="*/ 207002 h 5190747"/>
                <a:gd name="connsiteX4" fmla="*/ 3602091 w 5079154"/>
                <a:gd name="connsiteY4" fmla="*/ 220051 h 5190747"/>
                <a:gd name="connsiteX5" fmla="*/ 3660099 w 5079154"/>
                <a:gd name="connsiteY5" fmla="*/ 246531 h 5190747"/>
                <a:gd name="connsiteX6" fmla="*/ 3689150 w 5079154"/>
                <a:gd name="connsiteY6" fmla="*/ 259771 h 5190747"/>
                <a:gd name="connsiteX7" fmla="*/ 3717534 w 5079154"/>
                <a:gd name="connsiteY7" fmla="*/ 274439 h 5190747"/>
                <a:gd name="connsiteX8" fmla="*/ 3774303 w 5079154"/>
                <a:gd name="connsiteY8" fmla="*/ 303871 h 5190747"/>
                <a:gd name="connsiteX9" fmla="*/ 3802688 w 5079154"/>
                <a:gd name="connsiteY9" fmla="*/ 318635 h 5190747"/>
                <a:gd name="connsiteX10" fmla="*/ 3830310 w 5079154"/>
                <a:gd name="connsiteY10" fmla="*/ 334732 h 5190747"/>
                <a:gd name="connsiteX11" fmla="*/ 3885555 w 5079154"/>
                <a:gd name="connsiteY11" fmla="*/ 367308 h 5190747"/>
                <a:gd name="connsiteX12" fmla="*/ 3913178 w 5079154"/>
                <a:gd name="connsiteY12" fmla="*/ 383691 h 5190747"/>
                <a:gd name="connsiteX13" fmla="*/ 3939943 w 5079154"/>
                <a:gd name="connsiteY13" fmla="*/ 401312 h 5190747"/>
                <a:gd name="connsiteX14" fmla="*/ 4339612 w 5079154"/>
                <a:gd name="connsiteY14" fmla="*/ 724972 h 5190747"/>
                <a:gd name="connsiteX15" fmla="*/ 4664034 w 5079154"/>
                <a:gd name="connsiteY15" fmla="*/ 1126832 h 5190747"/>
                <a:gd name="connsiteX16" fmla="*/ 4902539 w 5079154"/>
                <a:gd name="connsiteY16" fmla="*/ 1585460 h 5190747"/>
                <a:gd name="connsiteX17" fmla="*/ 5047891 w 5079154"/>
                <a:gd name="connsiteY17" fmla="*/ 2081046 h 5190747"/>
                <a:gd name="connsiteX18" fmla="*/ 5075228 w 5079154"/>
                <a:gd name="connsiteY18" fmla="*/ 2337554 h 5190747"/>
                <a:gd name="connsiteX19" fmla="*/ 5077609 w 5079154"/>
                <a:gd name="connsiteY19" fmla="*/ 2401943 h 5190747"/>
                <a:gd name="connsiteX20" fmla="*/ 5078847 w 5079154"/>
                <a:gd name="connsiteY20" fmla="*/ 2466237 h 5190747"/>
                <a:gd name="connsiteX21" fmla="*/ 5078466 w 5079154"/>
                <a:gd name="connsiteY21" fmla="*/ 2530531 h 5190747"/>
                <a:gd name="connsiteX22" fmla="*/ 5076942 w 5079154"/>
                <a:gd name="connsiteY22" fmla="*/ 2594729 h 5190747"/>
                <a:gd name="connsiteX23" fmla="*/ 4999028 w 5079154"/>
                <a:gd name="connsiteY23" fmla="*/ 3099269 h 5190747"/>
                <a:gd name="connsiteX24" fmla="*/ 4968738 w 5079154"/>
                <a:gd name="connsiteY24" fmla="*/ 3222141 h 5190747"/>
                <a:gd name="connsiteX25" fmla="*/ 4952451 w 5079154"/>
                <a:gd name="connsiteY25" fmla="*/ 3283101 h 5190747"/>
                <a:gd name="connsiteX26" fmla="*/ 4936925 w 5079154"/>
                <a:gd name="connsiteY26" fmla="*/ 3344156 h 5190747"/>
                <a:gd name="connsiteX27" fmla="*/ 4919875 w 5079154"/>
                <a:gd name="connsiteY27" fmla="*/ 3404831 h 5190747"/>
                <a:gd name="connsiteX28" fmla="*/ 4903016 w 5079154"/>
                <a:gd name="connsiteY28" fmla="*/ 3465410 h 5190747"/>
                <a:gd name="connsiteX29" fmla="*/ 4865297 w 5079154"/>
                <a:gd name="connsiteY29" fmla="*/ 3585520 h 5190747"/>
                <a:gd name="connsiteX30" fmla="*/ 4671177 w 5079154"/>
                <a:gd name="connsiteY30" fmla="*/ 4052340 h 5190747"/>
                <a:gd name="connsiteX31" fmla="*/ 4386094 w 5079154"/>
                <a:gd name="connsiteY31" fmla="*/ 4476393 h 5190747"/>
                <a:gd name="connsiteX32" fmla="*/ 4343708 w 5079154"/>
                <a:gd name="connsiteY32" fmla="*/ 4524875 h 5190747"/>
                <a:gd name="connsiteX33" fmla="*/ 4298655 w 5079154"/>
                <a:gd name="connsiteY33" fmla="*/ 4570976 h 5190747"/>
                <a:gd name="connsiteX34" fmla="*/ 4252935 w 5079154"/>
                <a:gd name="connsiteY34" fmla="*/ 4616411 h 5190747"/>
                <a:gd name="connsiteX35" fmla="*/ 4204738 w 5079154"/>
                <a:gd name="connsiteY35" fmla="*/ 4659273 h 5190747"/>
                <a:gd name="connsiteX36" fmla="*/ 4180354 w 5079154"/>
                <a:gd name="connsiteY36" fmla="*/ 4680419 h 5190747"/>
                <a:gd name="connsiteX37" fmla="*/ 4155494 w 5079154"/>
                <a:gd name="connsiteY37" fmla="*/ 4700898 h 5190747"/>
                <a:gd name="connsiteX38" fmla="*/ 4103964 w 5079154"/>
                <a:gd name="connsiteY38" fmla="*/ 4739664 h 5190747"/>
                <a:gd name="connsiteX39" fmla="*/ 4078151 w 5079154"/>
                <a:gd name="connsiteY39" fmla="*/ 4759000 h 5190747"/>
                <a:gd name="connsiteX40" fmla="*/ 4051766 w 5079154"/>
                <a:gd name="connsiteY40" fmla="*/ 4777479 h 5190747"/>
                <a:gd name="connsiteX41" fmla="*/ 3997950 w 5079154"/>
                <a:gd name="connsiteY41" fmla="*/ 4812816 h 5190747"/>
                <a:gd name="connsiteX42" fmla="*/ 3970994 w 5079154"/>
                <a:gd name="connsiteY42" fmla="*/ 4830342 h 5190747"/>
                <a:gd name="connsiteX43" fmla="*/ 3957469 w 5079154"/>
                <a:gd name="connsiteY43" fmla="*/ 4839010 h 5190747"/>
                <a:gd name="connsiteX44" fmla="*/ 3943563 w 5079154"/>
                <a:gd name="connsiteY44" fmla="*/ 4847011 h 5190747"/>
                <a:gd name="connsiteX45" fmla="*/ 3887746 w 5079154"/>
                <a:gd name="connsiteY45" fmla="*/ 4878824 h 5190747"/>
                <a:gd name="connsiteX46" fmla="*/ 3859742 w 5079154"/>
                <a:gd name="connsiteY46" fmla="*/ 4894541 h 5190747"/>
                <a:gd name="connsiteX47" fmla="*/ 3845741 w 5079154"/>
                <a:gd name="connsiteY47" fmla="*/ 4902351 h 5190747"/>
                <a:gd name="connsiteX48" fmla="*/ 3831358 w 5079154"/>
                <a:gd name="connsiteY48" fmla="*/ 4909400 h 5190747"/>
                <a:gd name="connsiteX49" fmla="*/ 3773827 w 5079154"/>
                <a:gd name="connsiteY49" fmla="*/ 4937498 h 5190747"/>
                <a:gd name="connsiteX50" fmla="*/ 3745157 w 5079154"/>
                <a:gd name="connsiteY50" fmla="*/ 4951500 h 5190747"/>
                <a:gd name="connsiteX51" fmla="*/ 3716106 w 5079154"/>
                <a:gd name="connsiteY51" fmla="*/ 4964835 h 5190747"/>
                <a:gd name="connsiteX52" fmla="*/ 3657146 w 5079154"/>
                <a:gd name="connsiteY52" fmla="*/ 4989314 h 5190747"/>
                <a:gd name="connsiteX53" fmla="*/ 3598091 w 5079154"/>
                <a:gd name="connsiteY53" fmla="*/ 5013032 h 5190747"/>
                <a:gd name="connsiteX54" fmla="*/ 3538083 w 5079154"/>
                <a:gd name="connsiteY54" fmla="*/ 5033986 h 5190747"/>
                <a:gd name="connsiteX55" fmla="*/ 3478171 w 5079154"/>
                <a:gd name="connsiteY55" fmla="*/ 5054656 h 5190747"/>
                <a:gd name="connsiteX56" fmla="*/ 3417306 w 5079154"/>
                <a:gd name="connsiteY56" fmla="*/ 5072086 h 5190747"/>
                <a:gd name="connsiteX57" fmla="*/ 3356632 w 5079154"/>
                <a:gd name="connsiteY57" fmla="*/ 5089422 h 5190747"/>
                <a:gd name="connsiteX58" fmla="*/ 3295386 w 5079154"/>
                <a:gd name="connsiteY58" fmla="*/ 5103996 h 5190747"/>
                <a:gd name="connsiteX59" fmla="*/ 3172514 w 5079154"/>
                <a:gd name="connsiteY59" fmla="*/ 5129999 h 5190747"/>
                <a:gd name="connsiteX60" fmla="*/ 3110887 w 5079154"/>
                <a:gd name="connsiteY60" fmla="*/ 5141143 h 5190747"/>
                <a:gd name="connsiteX61" fmla="*/ 3080121 w 5079154"/>
                <a:gd name="connsiteY61" fmla="*/ 5146667 h 5190747"/>
                <a:gd name="connsiteX62" fmla="*/ 3049165 w 5079154"/>
                <a:gd name="connsiteY62" fmla="*/ 5150954 h 5190747"/>
                <a:gd name="connsiteX63" fmla="*/ 2555008 w 5079154"/>
                <a:gd name="connsiteY63" fmla="*/ 5189435 h 5190747"/>
                <a:gd name="connsiteX64" fmla="*/ 2431945 w 5079154"/>
                <a:gd name="connsiteY64" fmla="*/ 5190483 h 5190747"/>
                <a:gd name="connsiteX65" fmla="*/ 2370318 w 5079154"/>
                <a:gd name="connsiteY65" fmla="*/ 5190387 h 5190747"/>
                <a:gd name="connsiteX66" fmla="*/ 2308501 w 5079154"/>
                <a:gd name="connsiteY66" fmla="*/ 5189244 h 5190747"/>
                <a:gd name="connsiteX67" fmla="*/ 2184200 w 5079154"/>
                <a:gd name="connsiteY67" fmla="*/ 5183434 h 5190747"/>
                <a:gd name="connsiteX68" fmla="*/ 2059994 w 5079154"/>
                <a:gd name="connsiteY68" fmla="*/ 5172099 h 5190747"/>
                <a:gd name="connsiteX69" fmla="*/ 1568027 w 5079154"/>
                <a:gd name="connsiteY69" fmla="*/ 5069134 h 5190747"/>
                <a:gd name="connsiteX70" fmla="*/ 1537738 w 5079154"/>
                <a:gd name="connsiteY70" fmla="*/ 5059704 h 5190747"/>
                <a:gd name="connsiteX71" fmla="*/ 1507829 w 5079154"/>
                <a:gd name="connsiteY71" fmla="*/ 5048941 h 5190747"/>
                <a:gd name="connsiteX72" fmla="*/ 1448298 w 5079154"/>
                <a:gd name="connsiteY72" fmla="*/ 5026557 h 5190747"/>
                <a:gd name="connsiteX73" fmla="*/ 1418485 w 5079154"/>
                <a:gd name="connsiteY73" fmla="*/ 5015318 h 5190747"/>
                <a:gd name="connsiteX74" fmla="*/ 1389243 w 5079154"/>
                <a:gd name="connsiteY74" fmla="*/ 5002649 h 5190747"/>
                <a:gd name="connsiteX75" fmla="*/ 1331045 w 5079154"/>
                <a:gd name="connsiteY75" fmla="*/ 4976360 h 5190747"/>
                <a:gd name="connsiteX76" fmla="*/ 1106446 w 5079154"/>
                <a:gd name="connsiteY76" fmla="*/ 4853583 h 5190747"/>
                <a:gd name="connsiteX77" fmla="*/ 710777 w 5079154"/>
                <a:gd name="connsiteY77" fmla="*/ 4526495 h 5190747"/>
                <a:gd name="connsiteX78" fmla="*/ 400834 w 5079154"/>
                <a:gd name="connsiteY78" fmla="*/ 4116824 h 5190747"/>
                <a:gd name="connsiteX79" fmla="*/ 181092 w 5079154"/>
                <a:gd name="connsiteY79" fmla="*/ 3653719 h 5190747"/>
                <a:gd name="connsiteX80" fmla="*/ 47361 w 5079154"/>
                <a:gd name="connsiteY80" fmla="*/ 3159943 h 5190747"/>
                <a:gd name="connsiteX81" fmla="*/ 36026 w 5079154"/>
                <a:gd name="connsiteY81" fmla="*/ 3096887 h 5190747"/>
                <a:gd name="connsiteX82" fmla="*/ 26882 w 5079154"/>
                <a:gd name="connsiteY82" fmla="*/ 3033546 h 5190747"/>
                <a:gd name="connsiteX83" fmla="*/ 18596 w 5079154"/>
                <a:gd name="connsiteY83" fmla="*/ 2970110 h 5190747"/>
                <a:gd name="connsiteX84" fmla="*/ 12214 w 5079154"/>
                <a:gd name="connsiteY84" fmla="*/ 2906482 h 5190747"/>
                <a:gd name="connsiteX85" fmla="*/ 3451 w 5079154"/>
                <a:gd name="connsiteY85" fmla="*/ 2778848 h 5190747"/>
                <a:gd name="connsiteX86" fmla="*/ 22 w 5079154"/>
                <a:gd name="connsiteY86" fmla="*/ 2650927 h 5190747"/>
                <a:gd name="connsiteX87" fmla="*/ 42313 w 5079154"/>
                <a:gd name="connsiteY87" fmla="*/ 2141625 h 5190747"/>
                <a:gd name="connsiteX88" fmla="*/ 165662 w 5079154"/>
                <a:gd name="connsiteY88" fmla="*/ 1644896 h 5190747"/>
                <a:gd name="connsiteX89" fmla="*/ 370259 w 5079154"/>
                <a:gd name="connsiteY89" fmla="*/ 1173504 h 5190747"/>
                <a:gd name="connsiteX90" fmla="*/ 661247 w 5079154"/>
                <a:gd name="connsiteY90" fmla="*/ 746022 h 5190747"/>
                <a:gd name="connsiteX91" fmla="*/ 704015 w 5079154"/>
                <a:gd name="connsiteY91" fmla="*/ 696968 h 5190747"/>
                <a:gd name="connsiteX92" fmla="*/ 747353 w 5079154"/>
                <a:gd name="connsiteY92" fmla="*/ 648486 h 5190747"/>
                <a:gd name="connsiteX93" fmla="*/ 792121 w 5079154"/>
                <a:gd name="connsiteY93" fmla="*/ 601147 h 5190747"/>
                <a:gd name="connsiteX94" fmla="*/ 814505 w 5079154"/>
                <a:gd name="connsiteY94" fmla="*/ 577429 h 5190747"/>
                <a:gd name="connsiteX95" fmla="*/ 838031 w 5079154"/>
                <a:gd name="connsiteY95" fmla="*/ 554855 h 5190747"/>
                <a:gd name="connsiteX96" fmla="*/ 885942 w 5079154"/>
                <a:gd name="connsiteY96" fmla="*/ 510469 h 5190747"/>
                <a:gd name="connsiteX97" fmla="*/ 910326 w 5079154"/>
                <a:gd name="connsiteY97" fmla="*/ 488752 h 5190747"/>
                <a:gd name="connsiteX98" fmla="*/ 935948 w 5079154"/>
                <a:gd name="connsiteY98" fmla="*/ 468368 h 5190747"/>
                <a:gd name="connsiteX99" fmla="*/ 1040533 w 5079154"/>
                <a:gd name="connsiteY99" fmla="*/ 390073 h 5190747"/>
                <a:gd name="connsiteX100" fmla="*/ 1501638 w 5079154"/>
                <a:gd name="connsiteY100" fmla="*/ 152614 h 5190747"/>
                <a:gd name="connsiteX101" fmla="*/ 1997700 w 5079154"/>
                <a:gd name="connsiteY101" fmla="*/ 32599 h 5190747"/>
                <a:gd name="connsiteX102" fmla="*/ 2498620 w 5079154"/>
                <a:gd name="connsiteY102" fmla="*/ 24 h 5190747"/>
                <a:gd name="connsiteX103" fmla="*/ 2496620 w 5079154"/>
                <a:gd name="connsiteY103" fmla="*/ 193572 h 5190747"/>
                <a:gd name="connsiteX104" fmla="*/ 2037229 w 5079154"/>
                <a:gd name="connsiteY104" fmla="*/ 241483 h 5190747"/>
                <a:gd name="connsiteX105" fmla="*/ 1613081 w 5079154"/>
                <a:gd name="connsiteY105" fmla="*/ 404646 h 5190747"/>
                <a:gd name="connsiteX106" fmla="*/ 1245892 w 5079154"/>
                <a:gd name="connsiteY106" fmla="*/ 657725 h 5190747"/>
                <a:gd name="connsiteX107" fmla="*/ 1163310 w 5079154"/>
                <a:gd name="connsiteY107" fmla="*/ 731639 h 5190747"/>
                <a:gd name="connsiteX108" fmla="*/ 1142831 w 5079154"/>
                <a:gd name="connsiteY108" fmla="*/ 750118 h 5190747"/>
                <a:gd name="connsiteX109" fmla="*/ 1123019 w 5079154"/>
                <a:gd name="connsiteY109" fmla="*/ 769453 h 5190747"/>
                <a:gd name="connsiteX110" fmla="*/ 1083014 w 5079154"/>
                <a:gd name="connsiteY110" fmla="*/ 807744 h 5190747"/>
                <a:gd name="connsiteX111" fmla="*/ 1062917 w 5079154"/>
                <a:gd name="connsiteY111" fmla="*/ 826794 h 5190747"/>
                <a:gd name="connsiteX112" fmla="*/ 1043676 w 5079154"/>
                <a:gd name="connsiteY112" fmla="*/ 846701 h 5190747"/>
                <a:gd name="connsiteX113" fmla="*/ 1005100 w 5079154"/>
                <a:gd name="connsiteY113" fmla="*/ 886516 h 5190747"/>
                <a:gd name="connsiteX114" fmla="*/ 968143 w 5079154"/>
                <a:gd name="connsiteY114" fmla="*/ 927949 h 5190747"/>
                <a:gd name="connsiteX115" fmla="*/ 932138 w 5079154"/>
                <a:gd name="connsiteY115" fmla="*/ 970336 h 5190747"/>
                <a:gd name="connsiteX116" fmla="*/ 514467 w 5079154"/>
                <a:gd name="connsiteY116" fmla="*/ 1759006 h 5190747"/>
                <a:gd name="connsiteX117" fmla="*/ 413693 w 5079154"/>
                <a:gd name="connsiteY117" fmla="*/ 2199918 h 5190747"/>
                <a:gd name="connsiteX118" fmla="*/ 380546 w 5079154"/>
                <a:gd name="connsiteY118" fmla="*/ 2651689 h 5190747"/>
                <a:gd name="connsiteX119" fmla="*/ 380260 w 5079154"/>
                <a:gd name="connsiteY119" fmla="*/ 2708363 h 5190747"/>
                <a:gd name="connsiteX120" fmla="*/ 381403 w 5079154"/>
                <a:gd name="connsiteY120" fmla="*/ 2765036 h 5190747"/>
                <a:gd name="connsiteX121" fmla="*/ 383117 w 5079154"/>
                <a:gd name="connsiteY121" fmla="*/ 2821710 h 5190747"/>
                <a:gd name="connsiteX122" fmla="*/ 384546 w 5079154"/>
                <a:gd name="connsiteY122" fmla="*/ 2849999 h 5190747"/>
                <a:gd name="connsiteX123" fmla="*/ 386261 w 5079154"/>
                <a:gd name="connsiteY123" fmla="*/ 2878289 h 5190747"/>
                <a:gd name="connsiteX124" fmla="*/ 389499 w 5079154"/>
                <a:gd name="connsiteY124" fmla="*/ 2934867 h 5190747"/>
                <a:gd name="connsiteX125" fmla="*/ 394547 w 5079154"/>
                <a:gd name="connsiteY125" fmla="*/ 2991255 h 5190747"/>
                <a:gd name="connsiteX126" fmla="*/ 399691 w 5079154"/>
                <a:gd name="connsiteY126" fmla="*/ 3047738 h 5190747"/>
                <a:gd name="connsiteX127" fmla="*/ 406644 w 5079154"/>
                <a:gd name="connsiteY127" fmla="*/ 3103936 h 5190747"/>
                <a:gd name="connsiteX128" fmla="*/ 500370 w 5079154"/>
                <a:gd name="connsiteY128" fmla="*/ 3546753 h 5190747"/>
                <a:gd name="connsiteX129" fmla="*/ 670677 w 5079154"/>
                <a:gd name="connsiteY129" fmla="*/ 3964710 h 5190747"/>
                <a:gd name="connsiteX130" fmla="*/ 920042 w 5079154"/>
                <a:gd name="connsiteY130" fmla="*/ 4339233 h 5190747"/>
                <a:gd name="connsiteX131" fmla="*/ 1248464 w 5079154"/>
                <a:gd name="connsiteY131" fmla="*/ 4646700 h 5190747"/>
                <a:gd name="connsiteX132" fmla="*/ 1294374 w 5079154"/>
                <a:gd name="connsiteY132" fmla="*/ 4679657 h 5190747"/>
                <a:gd name="connsiteX133" fmla="*/ 1317329 w 5079154"/>
                <a:gd name="connsiteY133" fmla="*/ 4696230 h 5190747"/>
                <a:gd name="connsiteX134" fmla="*/ 1341237 w 5079154"/>
                <a:gd name="connsiteY134" fmla="*/ 4711375 h 5190747"/>
                <a:gd name="connsiteX135" fmla="*/ 1388957 w 5079154"/>
                <a:gd name="connsiteY135" fmla="*/ 4742046 h 5190747"/>
                <a:gd name="connsiteX136" fmla="*/ 1412960 w 5079154"/>
                <a:gd name="connsiteY136" fmla="*/ 4757190 h 5190747"/>
                <a:gd name="connsiteX137" fmla="*/ 1437725 w 5079154"/>
                <a:gd name="connsiteY137" fmla="*/ 4771097 h 5190747"/>
                <a:gd name="connsiteX138" fmla="*/ 1487351 w 5079154"/>
                <a:gd name="connsiteY138" fmla="*/ 4798910 h 5190747"/>
                <a:gd name="connsiteX139" fmla="*/ 1512402 w 5079154"/>
                <a:gd name="connsiteY139" fmla="*/ 4812626 h 5190747"/>
                <a:gd name="connsiteX140" fmla="*/ 1538024 w 5079154"/>
                <a:gd name="connsiteY140" fmla="*/ 4825199 h 5190747"/>
                <a:gd name="connsiteX141" fmla="*/ 1589364 w 5079154"/>
                <a:gd name="connsiteY141" fmla="*/ 4850345 h 5190747"/>
                <a:gd name="connsiteX142" fmla="*/ 1615176 w 5079154"/>
                <a:gd name="connsiteY142" fmla="*/ 4862632 h 5190747"/>
                <a:gd name="connsiteX143" fmla="*/ 1641560 w 5079154"/>
                <a:gd name="connsiteY143" fmla="*/ 4873681 h 5190747"/>
                <a:gd name="connsiteX144" fmla="*/ 2083616 w 5079154"/>
                <a:gd name="connsiteY144" fmla="*/ 5005602 h 5190747"/>
                <a:gd name="connsiteX145" fmla="*/ 2199059 w 5079154"/>
                <a:gd name="connsiteY145" fmla="*/ 5021985 h 5190747"/>
                <a:gd name="connsiteX146" fmla="*/ 2315645 w 5079154"/>
                <a:gd name="connsiteY146" fmla="*/ 5031224 h 5190747"/>
                <a:gd name="connsiteX147" fmla="*/ 2374414 w 5079154"/>
                <a:gd name="connsiteY147" fmla="*/ 5033415 h 5190747"/>
                <a:gd name="connsiteX148" fmla="*/ 2433374 w 5079154"/>
                <a:gd name="connsiteY148" fmla="*/ 5034273 h 5190747"/>
                <a:gd name="connsiteX149" fmla="*/ 2551579 w 5079154"/>
                <a:gd name="connsiteY149" fmla="*/ 5033130 h 5190747"/>
                <a:gd name="connsiteX150" fmla="*/ 2669499 w 5079154"/>
                <a:gd name="connsiteY150" fmla="*/ 5027700 h 5190747"/>
                <a:gd name="connsiteX151" fmla="*/ 2727982 w 5079154"/>
                <a:gd name="connsiteY151" fmla="*/ 5022747 h 5190747"/>
                <a:gd name="connsiteX152" fmla="*/ 2757224 w 5079154"/>
                <a:gd name="connsiteY152" fmla="*/ 5020270 h 5190747"/>
                <a:gd name="connsiteX153" fmla="*/ 2771797 w 5079154"/>
                <a:gd name="connsiteY153" fmla="*/ 5018937 h 5190747"/>
                <a:gd name="connsiteX154" fmla="*/ 2786275 w 5079154"/>
                <a:gd name="connsiteY154" fmla="*/ 5016842 h 5190747"/>
                <a:gd name="connsiteX155" fmla="*/ 2902099 w 5079154"/>
                <a:gd name="connsiteY155" fmla="*/ 4999792 h 5190747"/>
                <a:gd name="connsiteX156" fmla="*/ 3016494 w 5079154"/>
                <a:gd name="connsiteY156" fmla="*/ 4976170 h 5190747"/>
                <a:gd name="connsiteX157" fmla="*/ 3452263 w 5079154"/>
                <a:gd name="connsiteY157" fmla="*/ 4822627 h 5190747"/>
                <a:gd name="connsiteX158" fmla="*/ 3503889 w 5079154"/>
                <a:gd name="connsiteY158" fmla="*/ 4797767 h 5190747"/>
                <a:gd name="connsiteX159" fmla="*/ 3554085 w 5079154"/>
                <a:gd name="connsiteY159" fmla="*/ 4770430 h 5190747"/>
                <a:gd name="connsiteX160" fmla="*/ 3603996 w 5079154"/>
                <a:gd name="connsiteY160" fmla="*/ 4742903 h 5190747"/>
                <a:gd name="connsiteX161" fmla="*/ 3628475 w 5079154"/>
                <a:gd name="connsiteY161" fmla="*/ 4728425 h 5190747"/>
                <a:gd name="connsiteX162" fmla="*/ 3652669 w 5079154"/>
                <a:gd name="connsiteY162" fmla="*/ 4713375 h 5190747"/>
                <a:gd name="connsiteX163" fmla="*/ 3700866 w 5079154"/>
                <a:gd name="connsiteY163" fmla="*/ 4683467 h 5190747"/>
                <a:gd name="connsiteX164" fmla="*/ 3712867 w 5079154"/>
                <a:gd name="connsiteY164" fmla="*/ 4675942 h 5190747"/>
                <a:gd name="connsiteX165" fmla="*/ 3724488 w 5079154"/>
                <a:gd name="connsiteY165" fmla="*/ 4667750 h 5190747"/>
                <a:gd name="connsiteX166" fmla="*/ 3747633 w 5079154"/>
                <a:gd name="connsiteY166" fmla="*/ 4651463 h 5190747"/>
                <a:gd name="connsiteX167" fmla="*/ 3794115 w 5079154"/>
                <a:gd name="connsiteY167" fmla="*/ 4619268 h 5190747"/>
                <a:gd name="connsiteX168" fmla="*/ 3805736 w 5079154"/>
                <a:gd name="connsiteY168" fmla="*/ 4611267 h 5190747"/>
                <a:gd name="connsiteX169" fmla="*/ 3816880 w 5079154"/>
                <a:gd name="connsiteY169" fmla="*/ 4602599 h 5190747"/>
                <a:gd name="connsiteX170" fmla="*/ 3839168 w 5079154"/>
                <a:gd name="connsiteY170" fmla="*/ 4585264 h 5190747"/>
                <a:gd name="connsiteX171" fmla="*/ 3883841 w 5079154"/>
                <a:gd name="connsiteY171" fmla="*/ 4550879 h 5190747"/>
                <a:gd name="connsiteX172" fmla="*/ 3905558 w 5079154"/>
                <a:gd name="connsiteY172" fmla="*/ 4532972 h 5190747"/>
                <a:gd name="connsiteX173" fmla="*/ 3926989 w 5079154"/>
                <a:gd name="connsiteY173" fmla="*/ 4514684 h 5190747"/>
                <a:gd name="connsiteX174" fmla="*/ 3969851 w 5079154"/>
                <a:gd name="connsiteY174" fmla="*/ 4478393 h 5190747"/>
                <a:gd name="connsiteX175" fmla="*/ 4011381 w 5079154"/>
                <a:gd name="connsiteY175" fmla="*/ 4440579 h 5190747"/>
                <a:gd name="connsiteX176" fmla="*/ 4053291 w 5079154"/>
                <a:gd name="connsiteY176" fmla="*/ 4403146 h 5190747"/>
                <a:gd name="connsiteX177" fmla="*/ 4093581 w 5079154"/>
                <a:gd name="connsiteY177" fmla="*/ 4363998 h 5190747"/>
                <a:gd name="connsiteX178" fmla="*/ 4134063 w 5079154"/>
                <a:gd name="connsiteY178" fmla="*/ 4324946 h 5190747"/>
                <a:gd name="connsiteX179" fmla="*/ 4172639 w 5079154"/>
                <a:gd name="connsiteY179" fmla="*/ 4283988 h 5190747"/>
                <a:gd name="connsiteX180" fmla="*/ 4450483 w 5079154"/>
                <a:gd name="connsiteY180" fmla="*/ 3926610 h 5190747"/>
                <a:gd name="connsiteX181" fmla="*/ 4647746 w 5079154"/>
                <a:gd name="connsiteY181" fmla="*/ 3513035 h 5190747"/>
                <a:gd name="connsiteX182" fmla="*/ 4664796 w 5079154"/>
                <a:gd name="connsiteY182" fmla="*/ 3457980 h 5190747"/>
                <a:gd name="connsiteX183" fmla="*/ 4681083 w 5079154"/>
                <a:gd name="connsiteY183" fmla="*/ 3402640 h 5190747"/>
                <a:gd name="connsiteX184" fmla="*/ 4707753 w 5079154"/>
                <a:gd name="connsiteY184" fmla="*/ 3290340 h 5190747"/>
                <a:gd name="connsiteX185" fmla="*/ 4726041 w 5079154"/>
                <a:gd name="connsiteY185" fmla="*/ 3176326 h 5190747"/>
                <a:gd name="connsiteX186" fmla="*/ 4735090 w 5079154"/>
                <a:gd name="connsiteY186" fmla="*/ 3061169 h 5190747"/>
                <a:gd name="connsiteX187" fmla="*/ 4713659 w 5079154"/>
                <a:gd name="connsiteY187" fmla="*/ 2603302 h 5190747"/>
                <a:gd name="connsiteX188" fmla="*/ 4707658 w 5079154"/>
                <a:gd name="connsiteY188" fmla="*/ 2546914 h 5190747"/>
                <a:gd name="connsiteX189" fmla="*/ 4700991 w 5079154"/>
                <a:gd name="connsiteY189" fmla="*/ 2490716 h 5190747"/>
                <a:gd name="connsiteX190" fmla="*/ 4692894 w 5079154"/>
                <a:gd name="connsiteY190" fmla="*/ 2434805 h 5190747"/>
                <a:gd name="connsiteX191" fmla="*/ 4684036 w 5079154"/>
                <a:gd name="connsiteY191" fmla="*/ 2379083 h 5190747"/>
                <a:gd name="connsiteX192" fmla="*/ 4673940 w 5079154"/>
                <a:gd name="connsiteY192" fmla="*/ 2323648 h 5190747"/>
                <a:gd name="connsiteX193" fmla="*/ 4669177 w 5079154"/>
                <a:gd name="connsiteY193" fmla="*/ 2295930 h 5190747"/>
                <a:gd name="connsiteX194" fmla="*/ 4663367 w 5079154"/>
                <a:gd name="connsiteY194" fmla="*/ 2268403 h 5190747"/>
                <a:gd name="connsiteX195" fmla="*/ 4652127 w 5079154"/>
                <a:gd name="connsiteY195" fmla="*/ 2213348 h 5190747"/>
                <a:gd name="connsiteX196" fmla="*/ 4646793 w 5079154"/>
                <a:gd name="connsiteY196" fmla="*/ 2185821 h 5190747"/>
                <a:gd name="connsiteX197" fmla="*/ 4640602 w 5079154"/>
                <a:gd name="connsiteY197" fmla="*/ 2158484 h 5190747"/>
                <a:gd name="connsiteX198" fmla="*/ 4526969 w 5079154"/>
                <a:gd name="connsiteY198" fmla="*/ 1725668 h 5190747"/>
                <a:gd name="connsiteX199" fmla="*/ 4348947 w 5079154"/>
                <a:gd name="connsiteY199" fmla="*/ 1315426 h 5190747"/>
                <a:gd name="connsiteX200" fmla="*/ 4322277 w 5079154"/>
                <a:gd name="connsiteY200" fmla="*/ 1266087 h 5190747"/>
                <a:gd name="connsiteX201" fmla="*/ 4293416 w 5079154"/>
                <a:gd name="connsiteY201" fmla="*/ 1218176 h 5190747"/>
                <a:gd name="connsiteX202" fmla="*/ 4264555 w 5079154"/>
                <a:gd name="connsiteY202" fmla="*/ 1170075 h 5190747"/>
                <a:gd name="connsiteX203" fmla="*/ 4233599 w 5079154"/>
                <a:gd name="connsiteY203" fmla="*/ 1123403 h 5190747"/>
                <a:gd name="connsiteX204" fmla="*/ 4202262 w 5079154"/>
                <a:gd name="connsiteY204" fmla="*/ 1076825 h 5190747"/>
                <a:gd name="connsiteX205" fmla="*/ 4169115 w 5079154"/>
                <a:gd name="connsiteY205" fmla="*/ 1031582 h 5190747"/>
                <a:gd name="connsiteX206" fmla="*/ 4152541 w 5079154"/>
                <a:gd name="connsiteY206" fmla="*/ 1008912 h 5190747"/>
                <a:gd name="connsiteX207" fmla="*/ 4144254 w 5079154"/>
                <a:gd name="connsiteY207" fmla="*/ 997577 h 5190747"/>
                <a:gd name="connsiteX208" fmla="*/ 4135396 w 5079154"/>
                <a:gd name="connsiteY208" fmla="*/ 986719 h 5190747"/>
                <a:gd name="connsiteX209" fmla="*/ 4099963 w 5079154"/>
                <a:gd name="connsiteY209" fmla="*/ 943190 h 5190747"/>
                <a:gd name="connsiteX210" fmla="*/ 3779256 w 5079154"/>
                <a:gd name="connsiteY210" fmla="*/ 627721 h 5190747"/>
                <a:gd name="connsiteX211" fmla="*/ 3593519 w 5079154"/>
                <a:gd name="connsiteY211" fmla="*/ 497705 h 5190747"/>
                <a:gd name="connsiteX212" fmla="*/ 3392827 w 5079154"/>
                <a:gd name="connsiteY212" fmla="*/ 389882 h 5190747"/>
                <a:gd name="connsiteX213" fmla="*/ 2957534 w 5079154"/>
                <a:gd name="connsiteY213" fmla="*/ 245102 h 5190747"/>
                <a:gd name="connsiteX214" fmla="*/ 2901051 w 5079154"/>
                <a:gd name="connsiteY214" fmla="*/ 232910 h 5190747"/>
                <a:gd name="connsiteX215" fmla="*/ 2843901 w 5079154"/>
                <a:gd name="connsiteY215" fmla="*/ 223861 h 5190747"/>
                <a:gd name="connsiteX216" fmla="*/ 2729030 w 5079154"/>
                <a:gd name="connsiteY216" fmla="*/ 208240 h 5190747"/>
                <a:gd name="connsiteX217" fmla="*/ 2671213 w 5079154"/>
                <a:gd name="connsiteY217" fmla="*/ 202716 h 5190747"/>
                <a:gd name="connsiteX218" fmla="*/ 2613206 w 5079154"/>
                <a:gd name="connsiteY218" fmla="*/ 198430 h 5190747"/>
                <a:gd name="connsiteX219" fmla="*/ 2496620 w 5079154"/>
                <a:gd name="connsiteY219" fmla="*/ 193572 h 51907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Lst>
              <a:rect l="l" t="t" r="r" b="b"/>
              <a:pathLst>
                <a:path w="5079154" h="5190747">
                  <a:moveTo>
                    <a:pt x="2498620" y="24"/>
                  </a:moveTo>
                  <a:cubicBezTo>
                    <a:pt x="2829900" y="881"/>
                    <a:pt x="3167084" y="51649"/>
                    <a:pt x="3484267" y="172045"/>
                  </a:cubicBezTo>
                  <a:lnTo>
                    <a:pt x="3543417" y="195382"/>
                  </a:lnTo>
                  <a:lnTo>
                    <a:pt x="3573040" y="207002"/>
                  </a:lnTo>
                  <a:cubicBezTo>
                    <a:pt x="3582756" y="211193"/>
                    <a:pt x="3592376" y="215670"/>
                    <a:pt x="3602091" y="220051"/>
                  </a:cubicBezTo>
                  <a:lnTo>
                    <a:pt x="3660099" y="246531"/>
                  </a:lnTo>
                  <a:lnTo>
                    <a:pt x="3689150" y="259771"/>
                  </a:lnTo>
                  <a:cubicBezTo>
                    <a:pt x="3698770" y="264343"/>
                    <a:pt x="3708009" y="269486"/>
                    <a:pt x="3717534" y="274439"/>
                  </a:cubicBezTo>
                  <a:lnTo>
                    <a:pt x="3774303" y="303871"/>
                  </a:lnTo>
                  <a:lnTo>
                    <a:pt x="3802688" y="318635"/>
                  </a:lnTo>
                  <a:cubicBezTo>
                    <a:pt x="3812022" y="323779"/>
                    <a:pt x="3821071" y="329398"/>
                    <a:pt x="3830310" y="334732"/>
                  </a:cubicBezTo>
                  <a:lnTo>
                    <a:pt x="3885555" y="367308"/>
                  </a:lnTo>
                  <a:lnTo>
                    <a:pt x="3913178" y="383691"/>
                  </a:lnTo>
                  <a:lnTo>
                    <a:pt x="3939943" y="401312"/>
                  </a:lnTo>
                  <a:cubicBezTo>
                    <a:pt x="4083580" y="494371"/>
                    <a:pt x="4218168" y="602957"/>
                    <a:pt x="4339612" y="724972"/>
                  </a:cubicBezTo>
                  <a:cubicBezTo>
                    <a:pt x="4460675" y="847368"/>
                    <a:pt x="4570117" y="982051"/>
                    <a:pt x="4664034" y="1126832"/>
                  </a:cubicBezTo>
                  <a:cubicBezTo>
                    <a:pt x="4758331" y="1271421"/>
                    <a:pt x="4837674" y="1425631"/>
                    <a:pt x="4902539" y="1585460"/>
                  </a:cubicBezTo>
                  <a:cubicBezTo>
                    <a:pt x="4966357" y="1745576"/>
                    <a:pt x="5019316" y="1910930"/>
                    <a:pt x="5047891" y="2081046"/>
                  </a:cubicBezTo>
                  <a:cubicBezTo>
                    <a:pt x="5062369" y="2166009"/>
                    <a:pt x="5070847" y="2251829"/>
                    <a:pt x="5075228" y="2337554"/>
                  </a:cubicBezTo>
                  <a:cubicBezTo>
                    <a:pt x="5076942" y="2358986"/>
                    <a:pt x="5077228" y="2380417"/>
                    <a:pt x="5077609" y="2401943"/>
                  </a:cubicBezTo>
                  <a:lnTo>
                    <a:pt x="5078847" y="2466237"/>
                  </a:lnTo>
                  <a:cubicBezTo>
                    <a:pt x="5079609" y="2487668"/>
                    <a:pt x="5078752" y="2509099"/>
                    <a:pt x="5078466" y="2530531"/>
                  </a:cubicBezTo>
                  <a:lnTo>
                    <a:pt x="5076942" y="2594729"/>
                  </a:lnTo>
                  <a:cubicBezTo>
                    <a:pt x="5071037" y="2765894"/>
                    <a:pt x="5038557" y="2934962"/>
                    <a:pt x="4999028" y="3099269"/>
                  </a:cubicBezTo>
                  <a:cubicBezTo>
                    <a:pt x="4988550" y="3140321"/>
                    <a:pt x="4978359" y="3181279"/>
                    <a:pt x="4968738" y="3222141"/>
                  </a:cubicBezTo>
                  <a:lnTo>
                    <a:pt x="4952451" y="3283101"/>
                  </a:lnTo>
                  <a:lnTo>
                    <a:pt x="4936925" y="3344156"/>
                  </a:lnTo>
                  <a:lnTo>
                    <a:pt x="4919875" y="3404831"/>
                  </a:lnTo>
                  <a:cubicBezTo>
                    <a:pt x="4914256" y="3425024"/>
                    <a:pt x="4909207" y="3445407"/>
                    <a:pt x="4903016" y="3465410"/>
                  </a:cubicBezTo>
                  <a:cubicBezTo>
                    <a:pt x="4890252" y="3505415"/>
                    <a:pt x="4878537" y="3545705"/>
                    <a:pt x="4865297" y="3585520"/>
                  </a:cubicBezTo>
                  <a:cubicBezTo>
                    <a:pt x="4811957" y="3744682"/>
                    <a:pt x="4749378" y="3901655"/>
                    <a:pt x="4671177" y="4052340"/>
                  </a:cubicBezTo>
                  <a:cubicBezTo>
                    <a:pt x="4593073" y="4202835"/>
                    <a:pt x="4498870" y="4346948"/>
                    <a:pt x="4386094" y="4476393"/>
                  </a:cubicBezTo>
                  <a:cubicBezTo>
                    <a:pt x="4371997" y="4492490"/>
                    <a:pt x="4358091" y="4508969"/>
                    <a:pt x="4343708" y="4524875"/>
                  </a:cubicBezTo>
                  <a:lnTo>
                    <a:pt x="4298655" y="4570976"/>
                  </a:lnTo>
                  <a:cubicBezTo>
                    <a:pt x="4283605" y="4586312"/>
                    <a:pt x="4268651" y="4601742"/>
                    <a:pt x="4252935" y="4616411"/>
                  </a:cubicBezTo>
                  <a:cubicBezTo>
                    <a:pt x="4237028" y="4630793"/>
                    <a:pt x="4221026" y="4645176"/>
                    <a:pt x="4204738" y="4659273"/>
                  </a:cubicBezTo>
                  <a:lnTo>
                    <a:pt x="4180354" y="4680419"/>
                  </a:lnTo>
                  <a:cubicBezTo>
                    <a:pt x="4172163" y="4687372"/>
                    <a:pt x="4164257" y="4694706"/>
                    <a:pt x="4155494" y="4700898"/>
                  </a:cubicBezTo>
                  <a:lnTo>
                    <a:pt x="4103964" y="4739664"/>
                  </a:lnTo>
                  <a:lnTo>
                    <a:pt x="4078151" y="4759000"/>
                  </a:lnTo>
                  <a:cubicBezTo>
                    <a:pt x="4069578" y="4765477"/>
                    <a:pt x="4060910" y="4771764"/>
                    <a:pt x="4051766" y="4777479"/>
                  </a:cubicBezTo>
                  <a:lnTo>
                    <a:pt x="3997950" y="4812816"/>
                  </a:lnTo>
                  <a:lnTo>
                    <a:pt x="3970994" y="4830342"/>
                  </a:lnTo>
                  <a:lnTo>
                    <a:pt x="3957469" y="4839010"/>
                  </a:lnTo>
                  <a:lnTo>
                    <a:pt x="3943563" y="4847011"/>
                  </a:lnTo>
                  <a:lnTo>
                    <a:pt x="3887746" y="4878824"/>
                  </a:lnTo>
                  <a:lnTo>
                    <a:pt x="3859742" y="4894541"/>
                  </a:lnTo>
                  <a:lnTo>
                    <a:pt x="3845741" y="4902351"/>
                  </a:lnTo>
                  <a:lnTo>
                    <a:pt x="3831358" y="4909400"/>
                  </a:lnTo>
                  <a:lnTo>
                    <a:pt x="3773827" y="4937498"/>
                  </a:lnTo>
                  <a:lnTo>
                    <a:pt x="3745157" y="4951500"/>
                  </a:lnTo>
                  <a:cubicBezTo>
                    <a:pt x="3735632" y="4956263"/>
                    <a:pt x="3726012" y="4960835"/>
                    <a:pt x="3716106" y="4964835"/>
                  </a:cubicBezTo>
                  <a:lnTo>
                    <a:pt x="3657146" y="4989314"/>
                  </a:lnTo>
                  <a:cubicBezTo>
                    <a:pt x="3637429" y="4997220"/>
                    <a:pt x="3618093" y="5005983"/>
                    <a:pt x="3598091" y="5013032"/>
                  </a:cubicBezTo>
                  <a:lnTo>
                    <a:pt x="3538083" y="5033986"/>
                  </a:lnTo>
                  <a:cubicBezTo>
                    <a:pt x="3518081" y="5040845"/>
                    <a:pt x="3498174" y="5047989"/>
                    <a:pt x="3478171" y="5054656"/>
                  </a:cubicBezTo>
                  <a:lnTo>
                    <a:pt x="3417306" y="5072086"/>
                  </a:lnTo>
                  <a:lnTo>
                    <a:pt x="3356632" y="5089422"/>
                  </a:lnTo>
                  <a:cubicBezTo>
                    <a:pt x="3336344" y="5094756"/>
                    <a:pt x="3315770" y="5099138"/>
                    <a:pt x="3295386" y="5103996"/>
                  </a:cubicBezTo>
                  <a:cubicBezTo>
                    <a:pt x="3254524" y="5113330"/>
                    <a:pt x="3213948" y="5123712"/>
                    <a:pt x="3172514" y="5129999"/>
                  </a:cubicBezTo>
                  <a:lnTo>
                    <a:pt x="3110887" y="5141143"/>
                  </a:lnTo>
                  <a:lnTo>
                    <a:pt x="3080121" y="5146667"/>
                  </a:lnTo>
                  <a:cubicBezTo>
                    <a:pt x="3069834" y="5148286"/>
                    <a:pt x="3059547" y="5149525"/>
                    <a:pt x="3049165" y="5150954"/>
                  </a:cubicBezTo>
                  <a:cubicBezTo>
                    <a:pt x="2884859" y="5176481"/>
                    <a:pt x="2718838" y="5186958"/>
                    <a:pt x="2555008" y="5189435"/>
                  </a:cubicBezTo>
                  <a:cubicBezTo>
                    <a:pt x="2514050" y="5190197"/>
                    <a:pt x="2473093" y="5191244"/>
                    <a:pt x="2431945" y="5190483"/>
                  </a:cubicBezTo>
                  <a:lnTo>
                    <a:pt x="2370318" y="5190387"/>
                  </a:lnTo>
                  <a:cubicBezTo>
                    <a:pt x="2349744" y="5190292"/>
                    <a:pt x="2329266" y="5190577"/>
                    <a:pt x="2308501" y="5189244"/>
                  </a:cubicBezTo>
                  <a:lnTo>
                    <a:pt x="2184200" y="5183434"/>
                  </a:lnTo>
                  <a:lnTo>
                    <a:pt x="2059994" y="5172099"/>
                  </a:lnTo>
                  <a:cubicBezTo>
                    <a:pt x="1894544" y="5153335"/>
                    <a:pt x="1729095" y="5121236"/>
                    <a:pt x="1568027" y="5069134"/>
                  </a:cubicBezTo>
                  <a:lnTo>
                    <a:pt x="1537738" y="5059704"/>
                  </a:lnTo>
                  <a:cubicBezTo>
                    <a:pt x="1527546" y="5056751"/>
                    <a:pt x="1517831" y="5052465"/>
                    <a:pt x="1507829" y="5048941"/>
                  </a:cubicBezTo>
                  <a:lnTo>
                    <a:pt x="1448298" y="5026557"/>
                  </a:lnTo>
                  <a:lnTo>
                    <a:pt x="1418485" y="5015318"/>
                  </a:lnTo>
                  <a:cubicBezTo>
                    <a:pt x="1408484" y="5011698"/>
                    <a:pt x="1398959" y="5006840"/>
                    <a:pt x="1389243" y="5002649"/>
                  </a:cubicBezTo>
                  <a:lnTo>
                    <a:pt x="1331045" y="4976360"/>
                  </a:lnTo>
                  <a:cubicBezTo>
                    <a:pt x="1253702" y="4940737"/>
                    <a:pt x="1178645" y="4899494"/>
                    <a:pt x="1106446" y="4853583"/>
                  </a:cubicBezTo>
                  <a:cubicBezTo>
                    <a:pt x="962047" y="4761667"/>
                    <a:pt x="829268" y="4650796"/>
                    <a:pt x="710777" y="4526495"/>
                  </a:cubicBezTo>
                  <a:cubicBezTo>
                    <a:pt x="592667" y="4401813"/>
                    <a:pt x="488940" y="4263795"/>
                    <a:pt x="400834" y="4116824"/>
                  </a:cubicBezTo>
                  <a:cubicBezTo>
                    <a:pt x="312728" y="3969758"/>
                    <a:pt x="239671" y="3814215"/>
                    <a:pt x="181092" y="3653719"/>
                  </a:cubicBezTo>
                  <a:cubicBezTo>
                    <a:pt x="122418" y="3493223"/>
                    <a:pt x="78127" y="3327773"/>
                    <a:pt x="47361" y="3159943"/>
                  </a:cubicBezTo>
                  <a:cubicBezTo>
                    <a:pt x="43646" y="3138988"/>
                    <a:pt x="39265" y="3118033"/>
                    <a:pt x="36026" y="3096887"/>
                  </a:cubicBezTo>
                  <a:lnTo>
                    <a:pt x="26882" y="3033546"/>
                  </a:lnTo>
                  <a:cubicBezTo>
                    <a:pt x="24120" y="3012400"/>
                    <a:pt x="20596" y="2991350"/>
                    <a:pt x="18596" y="2970110"/>
                  </a:cubicBezTo>
                  <a:lnTo>
                    <a:pt x="12214" y="2906482"/>
                  </a:lnTo>
                  <a:cubicBezTo>
                    <a:pt x="7261" y="2864096"/>
                    <a:pt x="5737" y="2821424"/>
                    <a:pt x="3451" y="2778848"/>
                  </a:cubicBezTo>
                  <a:cubicBezTo>
                    <a:pt x="689" y="2736271"/>
                    <a:pt x="308" y="2693599"/>
                    <a:pt x="22" y="2650927"/>
                  </a:cubicBezTo>
                  <a:cubicBezTo>
                    <a:pt x="-645" y="2480334"/>
                    <a:pt x="13928" y="2309837"/>
                    <a:pt x="42313" y="2141625"/>
                  </a:cubicBezTo>
                  <a:cubicBezTo>
                    <a:pt x="70507" y="1973414"/>
                    <a:pt x="111369" y="1807202"/>
                    <a:pt x="165662" y="1644896"/>
                  </a:cubicBezTo>
                  <a:cubicBezTo>
                    <a:pt x="219954" y="1482685"/>
                    <a:pt x="287963" y="1324666"/>
                    <a:pt x="370259" y="1173504"/>
                  </a:cubicBezTo>
                  <a:cubicBezTo>
                    <a:pt x="452459" y="1022438"/>
                    <a:pt x="549519" y="878515"/>
                    <a:pt x="661247" y="746022"/>
                  </a:cubicBezTo>
                  <a:lnTo>
                    <a:pt x="704015" y="696968"/>
                  </a:lnTo>
                  <a:cubicBezTo>
                    <a:pt x="718302" y="680680"/>
                    <a:pt x="732113" y="664012"/>
                    <a:pt x="747353" y="648486"/>
                  </a:cubicBezTo>
                  <a:lnTo>
                    <a:pt x="792121" y="601147"/>
                  </a:lnTo>
                  <a:lnTo>
                    <a:pt x="814505" y="577429"/>
                  </a:lnTo>
                  <a:cubicBezTo>
                    <a:pt x="822125" y="569619"/>
                    <a:pt x="830221" y="562380"/>
                    <a:pt x="838031" y="554855"/>
                  </a:cubicBezTo>
                  <a:cubicBezTo>
                    <a:pt x="853843" y="539901"/>
                    <a:pt x="869845" y="525137"/>
                    <a:pt x="885942" y="510469"/>
                  </a:cubicBezTo>
                  <a:cubicBezTo>
                    <a:pt x="894038" y="503230"/>
                    <a:pt x="902039" y="495800"/>
                    <a:pt x="910326" y="488752"/>
                  </a:cubicBezTo>
                  <a:lnTo>
                    <a:pt x="935948" y="468368"/>
                  </a:lnTo>
                  <a:cubicBezTo>
                    <a:pt x="970334" y="441508"/>
                    <a:pt x="1004147" y="414171"/>
                    <a:pt x="1040533" y="390073"/>
                  </a:cubicBezTo>
                  <a:cubicBezTo>
                    <a:pt x="1183313" y="290155"/>
                    <a:pt x="1339713" y="210907"/>
                    <a:pt x="1501638" y="152614"/>
                  </a:cubicBezTo>
                  <a:cubicBezTo>
                    <a:pt x="1663658" y="93940"/>
                    <a:pt x="1830822" y="56602"/>
                    <a:pt x="1997700" y="32599"/>
                  </a:cubicBezTo>
                  <a:cubicBezTo>
                    <a:pt x="2164864" y="9073"/>
                    <a:pt x="2332599" y="-548"/>
                    <a:pt x="2498620" y="24"/>
                  </a:cubicBezTo>
                  <a:close/>
                  <a:moveTo>
                    <a:pt x="2496620" y="193572"/>
                  </a:moveTo>
                  <a:cubicBezTo>
                    <a:pt x="2340886" y="190714"/>
                    <a:pt x="2186486" y="205859"/>
                    <a:pt x="2037229" y="241483"/>
                  </a:cubicBezTo>
                  <a:cubicBezTo>
                    <a:pt x="1887972" y="276820"/>
                    <a:pt x="1745383" y="333494"/>
                    <a:pt x="1613081" y="404646"/>
                  </a:cubicBezTo>
                  <a:cubicBezTo>
                    <a:pt x="1480683" y="475893"/>
                    <a:pt x="1358477" y="561904"/>
                    <a:pt x="1245892" y="657725"/>
                  </a:cubicBezTo>
                  <a:cubicBezTo>
                    <a:pt x="1216841" y="680490"/>
                    <a:pt x="1190837" y="707160"/>
                    <a:pt x="1163310" y="731639"/>
                  </a:cubicBezTo>
                  <a:lnTo>
                    <a:pt x="1142831" y="750118"/>
                  </a:lnTo>
                  <a:cubicBezTo>
                    <a:pt x="1136069" y="756404"/>
                    <a:pt x="1129687" y="763072"/>
                    <a:pt x="1123019" y="769453"/>
                  </a:cubicBezTo>
                  <a:cubicBezTo>
                    <a:pt x="1109780" y="782312"/>
                    <a:pt x="1096540" y="795171"/>
                    <a:pt x="1083014" y="807744"/>
                  </a:cubicBezTo>
                  <a:cubicBezTo>
                    <a:pt x="1076347" y="814126"/>
                    <a:pt x="1069394" y="820222"/>
                    <a:pt x="1062917" y="826794"/>
                  </a:cubicBezTo>
                  <a:lnTo>
                    <a:pt x="1043676" y="846701"/>
                  </a:lnTo>
                  <a:lnTo>
                    <a:pt x="1005100" y="886516"/>
                  </a:lnTo>
                  <a:cubicBezTo>
                    <a:pt x="991860" y="899470"/>
                    <a:pt x="980240" y="913948"/>
                    <a:pt x="968143" y="927949"/>
                  </a:cubicBezTo>
                  <a:lnTo>
                    <a:pt x="932138" y="970336"/>
                  </a:lnTo>
                  <a:cubicBezTo>
                    <a:pt x="744020" y="1200269"/>
                    <a:pt x="605526" y="1472113"/>
                    <a:pt x="514467" y="1759006"/>
                  </a:cubicBezTo>
                  <a:cubicBezTo>
                    <a:pt x="468842" y="1902547"/>
                    <a:pt x="435219" y="2050376"/>
                    <a:pt x="413693" y="2199918"/>
                  </a:cubicBezTo>
                  <a:cubicBezTo>
                    <a:pt x="392261" y="2349556"/>
                    <a:pt x="381689" y="2500622"/>
                    <a:pt x="380546" y="2651689"/>
                  </a:cubicBezTo>
                  <a:lnTo>
                    <a:pt x="380260" y="2708363"/>
                  </a:lnTo>
                  <a:cubicBezTo>
                    <a:pt x="379688" y="2727317"/>
                    <a:pt x="381117" y="2746082"/>
                    <a:pt x="381403" y="2765036"/>
                  </a:cubicBezTo>
                  <a:lnTo>
                    <a:pt x="383117" y="2821710"/>
                  </a:lnTo>
                  <a:cubicBezTo>
                    <a:pt x="383213" y="2831140"/>
                    <a:pt x="383879" y="2840570"/>
                    <a:pt x="384546" y="2849999"/>
                  </a:cubicBezTo>
                  <a:lnTo>
                    <a:pt x="386261" y="2878289"/>
                  </a:lnTo>
                  <a:lnTo>
                    <a:pt x="389499" y="2934867"/>
                  </a:lnTo>
                  <a:cubicBezTo>
                    <a:pt x="390452" y="2953727"/>
                    <a:pt x="392928" y="2972491"/>
                    <a:pt x="394547" y="2991255"/>
                  </a:cubicBezTo>
                  <a:lnTo>
                    <a:pt x="399691" y="3047738"/>
                  </a:lnTo>
                  <a:cubicBezTo>
                    <a:pt x="401501" y="3066598"/>
                    <a:pt x="404358" y="3085172"/>
                    <a:pt x="406644" y="3103936"/>
                  </a:cubicBezTo>
                  <a:cubicBezTo>
                    <a:pt x="425599" y="3253859"/>
                    <a:pt x="456650" y="3402354"/>
                    <a:pt x="500370" y="3546753"/>
                  </a:cubicBezTo>
                  <a:cubicBezTo>
                    <a:pt x="544090" y="3691152"/>
                    <a:pt x="600668" y="3831550"/>
                    <a:pt x="670677" y="3964710"/>
                  </a:cubicBezTo>
                  <a:cubicBezTo>
                    <a:pt x="740591" y="4097870"/>
                    <a:pt x="823458" y="4224171"/>
                    <a:pt x="920042" y="4339233"/>
                  </a:cubicBezTo>
                  <a:cubicBezTo>
                    <a:pt x="1016720" y="4454105"/>
                    <a:pt x="1127115" y="4557356"/>
                    <a:pt x="1248464" y="4646700"/>
                  </a:cubicBezTo>
                  <a:lnTo>
                    <a:pt x="1294374" y="4679657"/>
                  </a:lnTo>
                  <a:lnTo>
                    <a:pt x="1317329" y="4696230"/>
                  </a:lnTo>
                  <a:lnTo>
                    <a:pt x="1341237" y="4711375"/>
                  </a:lnTo>
                  <a:lnTo>
                    <a:pt x="1388957" y="4742046"/>
                  </a:lnTo>
                  <a:cubicBezTo>
                    <a:pt x="1396958" y="4747094"/>
                    <a:pt x="1404769" y="4752523"/>
                    <a:pt x="1412960" y="4757190"/>
                  </a:cubicBezTo>
                  <a:lnTo>
                    <a:pt x="1437725" y="4771097"/>
                  </a:lnTo>
                  <a:lnTo>
                    <a:pt x="1487351" y="4798910"/>
                  </a:lnTo>
                  <a:cubicBezTo>
                    <a:pt x="1495733" y="4803387"/>
                    <a:pt x="1503734" y="4808625"/>
                    <a:pt x="1512402" y="4812626"/>
                  </a:cubicBezTo>
                  <a:lnTo>
                    <a:pt x="1538024" y="4825199"/>
                  </a:lnTo>
                  <a:lnTo>
                    <a:pt x="1589364" y="4850345"/>
                  </a:lnTo>
                  <a:cubicBezTo>
                    <a:pt x="1598031" y="4854345"/>
                    <a:pt x="1606318" y="4859108"/>
                    <a:pt x="1615176" y="4862632"/>
                  </a:cubicBezTo>
                  <a:lnTo>
                    <a:pt x="1641560" y="4873681"/>
                  </a:lnTo>
                  <a:cubicBezTo>
                    <a:pt x="1781864" y="4934355"/>
                    <a:pt x="1930549" y="4979218"/>
                    <a:pt x="2083616" y="5005602"/>
                  </a:cubicBezTo>
                  <a:lnTo>
                    <a:pt x="2199059" y="5021985"/>
                  </a:lnTo>
                  <a:cubicBezTo>
                    <a:pt x="2237825" y="5025604"/>
                    <a:pt x="2276688" y="5028176"/>
                    <a:pt x="2315645" y="5031224"/>
                  </a:cubicBezTo>
                  <a:cubicBezTo>
                    <a:pt x="2334981" y="5033225"/>
                    <a:pt x="2354697" y="5033034"/>
                    <a:pt x="2374414" y="5033415"/>
                  </a:cubicBezTo>
                  <a:lnTo>
                    <a:pt x="2433374" y="5034273"/>
                  </a:lnTo>
                  <a:cubicBezTo>
                    <a:pt x="2472617" y="5035129"/>
                    <a:pt x="2512146" y="5033892"/>
                    <a:pt x="2551579" y="5033130"/>
                  </a:cubicBezTo>
                  <a:cubicBezTo>
                    <a:pt x="2591013" y="5031891"/>
                    <a:pt x="2630637" y="5031701"/>
                    <a:pt x="2669499" y="5027700"/>
                  </a:cubicBezTo>
                  <a:lnTo>
                    <a:pt x="2727982" y="5022747"/>
                  </a:lnTo>
                  <a:lnTo>
                    <a:pt x="2757224" y="5020270"/>
                  </a:lnTo>
                  <a:lnTo>
                    <a:pt x="2771797" y="5018937"/>
                  </a:lnTo>
                  <a:lnTo>
                    <a:pt x="2786275" y="5016842"/>
                  </a:lnTo>
                  <a:lnTo>
                    <a:pt x="2902099" y="4999792"/>
                  </a:lnTo>
                  <a:cubicBezTo>
                    <a:pt x="2940485" y="4992839"/>
                    <a:pt x="2978394" y="4984076"/>
                    <a:pt x="3016494" y="4976170"/>
                  </a:cubicBezTo>
                  <a:cubicBezTo>
                    <a:pt x="3167942" y="4940737"/>
                    <a:pt x="3314246" y="4888540"/>
                    <a:pt x="3452263" y="4822627"/>
                  </a:cubicBezTo>
                  <a:lnTo>
                    <a:pt x="3503889" y="4797767"/>
                  </a:lnTo>
                  <a:cubicBezTo>
                    <a:pt x="3521033" y="4789385"/>
                    <a:pt x="3537416" y="4779479"/>
                    <a:pt x="3554085" y="4770430"/>
                  </a:cubicBezTo>
                  <a:lnTo>
                    <a:pt x="3603996" y="4742903"/>
                  </a:lnTo>
                  <a:cubicBezTo>
                    <a:pt x="3612474" y="4738616"/>
                    <a:pt x="3620475" y="4733568"/>
                    <a:pt x="3628475" y="4728425"/>
                  </a:cubicBezTo>
                  <a:lnTo>
                    <a:pt x="3652669" y="4713375"/>
                  </a:lnTo>
                  <a:lnTo>
                    <a:pt x="3700866" y="4683467"/>
                  </a:lnTo>
                  <a:lnTo>
                    <a:pt x="3712867" y="4675942"/>
                  </a:lnTo>
                  <a:lnTo>
                    <a:pt x="3724488" y="4667750"/>
                  </a:lnTo>
                  <a:lnTo>
                    <a:pt x="3747633" y="4651463"/>
                  </a:lnTo>
                  <a:lnTo>
                    <a:pt x="3794115" y="4619268"/>
                  </a:lnTo>
                  <a:lnTo>
                    <a:pt x="3805736" y="4611267"/>
                  </a:lnTo>
                  <a:lnTo>
                    <a:pt x="3816880" y="4602599"/>
                  </a:lnTo>
                  <a:lnTo>
                    <a:pt x="3839168" y="4585264"/>
                  </a:lnTo>
                  <a:lnTo>
                    <a:pt x="3883841" y="4550879"/>
                  </a:lnTo>
                  <a:cubicBezTo>
                    <a:pt x="3891366" y="4545354"/>
                    <a:pt x="3898509" y="4539163"/>
                    <a:pt x="3905558" y="4532972"/>
                  </a:cubicBezTo>
                  <a:lnTo>
                    <a:pt x="3926989" y="4514684"/>
                  </a:lnTo>
                  <a:lnTo>
                    <a:pt x="3969851" y="4478393"/>
                  </a:lnTo>
                  <a:cubicBezTo>
                    <a:pt x="3984234" y="4466392"/>
                    <a:pt x="3997379" y="4452962"/>
                    <a:pt x="4011381" y="4440579"/>
                  </a:cubicBezTo>
                  <a:cubicBezTo>
                    <a:pt x="4025192" y="4427911"/>
                    <a:pt x="4039193" y="4415529"/>
                    <a:pt x="4053291" y="4403146"/>
                  </a:cubicBezTo>
                  <a:cubicBezTo>
                    <a:pt x="4067102" y="4390573"/>
                    <a:pt x="4079960" y="4376857"/>
                    <a:pt x="4093581" y="4363998"/>
                  </a:cubicBezTo>
                  <a:lnTo>
                    <a:pt x="4134063" y="4324946"/>
                  </a:lnTo>
                  <a:lnTo>
                    <a:pt x="4172639" y="4283988"/>
                  </a:lnTo>
                  <a:cubicBezTo>
                    <a:pt x="4275223" y="4174546"/>
                    <a:pt x="4369425" y="4055579"/>
                    <a:pt x="4450483" y="3926610"/>
                  </a:cubicBezTo>
                  <a:cubicBezTo>
                    <a:pt x="4531541" y="3797832"/>
                    <a:pt x="4599359" y="3658957"/>
                    <a:pt x="4647746" y="3513035"/>
                  </a:cubicBezTo>
                  <a:cubicBezTo>
                    <a:pt x="4654604" y="3495032"/>
                    <a:pt x="4659176" y="3476268"/>
                    <a:pt x="4664796" y="3457980"/>
                  </a:cubicBezTo>
                  <a:lnTo>
                    <a:pt x="4681083" y="3402640"/>
                  </a:lnTo>
                  <a:cubicBezTo>
                    <a:pt x="4690704" y="3365397"/>
                    <a:pt x="4699181" y="3327869"/>
                    <a:pt x="4707753" y="3290340"/>
                  </a:cubicBezTo>
                  <a:cubicBezTo>
                    <a:pt x="4714802" y="3252431"/>
                    <a:pt x="4720517" y="3214331"/>
                    <a:pt x="4726041" y="3176326"/>
                  </a:cubicBezTo>
                  <a:cubicBezTo>
                    <a:pt x="4729566" y="3137845"/>
                    <a:pt x="4733090" y="3099554"/>
                    <a:pt x="4735090" y="3061169"/>
                  </a:cubicBezTo>
                  <a:cubicBezTo>
                    <a:pt x="4741281" y="2906959"/>
                    <a:pt x="4727280" y="2753702"/>
                    <a:pt x="4713659" y="2603302"/>
                  </a:cubicBezTo>
                  <a:lnTo>
                    <a:pt x="4707658" y="2546914"/>
                  </a:lnTo>
                  <a:cubicBezTo>
                    <a:pt x="4705658" y="2528149"/>
                    <a:pt x="4704134" y="2509385"/>
                    <a:pt x="4700991" y="2490716"/>
                  </a:cubicBezTo>
                  <a:lnTo>
                    <a:pt x="4692894" y="2434805"/>
                  </a:lnTo>
                  <a:cubicBezTo>
                    <a:pt x="4690227" y="2416136"/>
                    <a:pt x="4687656" y="2397562"/>
                    <a:pt x="4684036" y="2379083"/>
                  </a:cubicBezTo>
                  <a:lnTo>
                    <a:pt x="4673940" y="2323648"/>
                  </a:lnTo>
                  <a:lnTo>
                    <a:pt x="4669177" y="2295930"/>
                  </a:lnTo>
                  <a:cubicBezTo>
                    <a:pt x="4667463" y="2286691"/>
                    <a:pt x="4665272" y="2277547"/>
                    <a:pt x="4663367" y="2268403"/>
                  </a:cubicBezTo>
                  <a:cubicBezTo>
                    <a:pt x="4659366" y="2250115"/>
                    <a:pt x="4655747" y="2231732"/>
                    <a:pt x="4652127" y="2213348"/>
                  </a:cubicBezTo>
                  <a:lnTo>
                    <a:pt x="4646793" y="2185821"/>
                  </a:lnTo>
                  <a:lnTo>
                    <a:pt x="4640602" y="2158484"/>
                  </a:lnTo>
                  <a:cubicBezTo>
                    <a:pt x="4608979" y="2012561"/>
                    <a:pt x="4575737" y="1866829"/>
                    <a:pt x="4526969" y="1725668"/>
                  </a:cubicBezTo>
                  <a:cubicBezTo>
                    <a:pt x="4479344" y="1584222"/>
                    <a:pt x="4419813" y="1446776"/>
                    <a:pt x="4348947" y="1315426"/>
                  </a:cubicBezTo>
                  <a:lnTo>
                    <a:pt x="4322277" y="1266087"/>
                  </a:lnTo>
                  <a:lnTo>
                    <a:pt x="4293416" y="1218176"/>
                  </a:lnTo>
                  <a:cubicBezTo>
                    <a:pt x="4283796" y="1202174"/>
                    <a:pt x="4274557" y="1185887"/>
                    <a:pt x="4264555" y="1170075"/>
                  </a:cubicBezTo>
                  <a:lnTo>
                    <a:pt x="4233599" y="1123403"/>
                  </a:lnTo>
                  <a:cubicBezTo>
                    <a:pt x="4223121" y="1107972"/>
                    <a:pt x="4213406" y="1091875"/>
                    <a:pt x="4202262" y="1076825"/>
                  </a:cubicBezTo>
                  <a:lnTo>
                    <a:pt x="4169115" y="1031582"/>
                  </a:lnTo>
                  <a:lnTo>
                    <a:pt x="4152541" y="1008912"/>
                  </a:lnTo>
                  <a:lnTo>
                    <a:pt x="4144254" y="997577"/>
                  </a:lnTo>
                  <a:lnTo>
                    <a:pt x="4135396" y="986719"/>
                  </a:lnTo>
                  <a:lnTo>
                    <a:pt x="4099963" y="943190"/>
                  </a:lnTo>
                  <a:cubicBezTo>
                    <a:pt x="4004999" y="827461"/>
                    <a:pt x="3897938" y="720781"/>
                    <a:pt x="3779256" y="627721"/>
                  </a:cubicBezTo>
                  <a:cubicBezTo>
                    <a:pt x="3719916" y="581144"/>
                    <a:pt x="3657908" y="537710"/>
                    <a:pt x="3593519" y="497705"/>
                  </a:cubicBezTo>
                  <a:cubicBezTo>
                    <a:pt x="3528844" y="458367"/>
                    <a:pt x="3462074" y="421791"/>
                    <a:pt x="3392827" y="389882"/>
                  </a:cubicBezTo>
                  <a:cubicBezTo>
                    <a:pt x="3254715" y="325398"/>
                    <a:pt x="3108125" y="277487"/>
                    <a:pt x="2957534" y="245102"/>
                  </a:cubicBezTo>
                  <a:lnTo>
                    <a:pt x="2901051" y="232910"/>
                  </a:lnTo>
                  <a:cubicBezTo>
                    <a:pt x="2882097" y="229576"/>
                    <a:pt x="2862951" y="226909"/>
                    <a:pt x="2843901" y="223861"/>
                  </a:cubicBezTo>
                  <a:cubicBezTo>
                    <a:pt x="2805706" y="218146"/>
                    <a:pt x="2767701" y="211193"/>
                    <a:pt x="2729030" y="208240"/>
                  </a:cubicBezTo>
                  <a:lnTo>
                    <a:pt x="2671213" y="202716"/>
                  </a:lnTo>
                  <a:cubicBezTo>
                    <a:pt x="2651973" y="200906"/>
                    <a:pt x="2632732" y="198811"/>
                    <a:pt x="2613206" y="198430"/>
                  </a:cubicBezTo>
                  <a:lnTo>
                    <a:pt x="2496620" y="193572"/>
                  </a:lnTo>
                  <a:close/>
                </a:path>
              </a:pathLst>
            </a:custGeom>
            <a:grpFill/>
            <a:ln w="9525" cap="flat">
              <a:noFill/>
              <a:prstDash val="solid"/>
              <a:miter/>
            </a:ln>
          </p:spPr>
          <p:txBody>
            <a:bodyPr rtlCol="0" anchor="ctr"/>
            <a:lstStyle/>
            <a:p>
              <a:endParaRPr lang="en-US" dirty="0"/>
            </a:p>
          </p:txBody>
        </p:sp>
        <p:sp useBgFill="1">
          <p:nvSpPr>
            <p:cNvPr id="11296" name="Freeform: Shape 11295">
              <a:extLst>
                <a:ext uri="{FF2B5EF4-FFF2-40B4-BE49-F238E27FC236}">
                  <a16:creationId xmlns:a16="http://schemas.microsoft.com/office/drawing/2014/main" id="{F00387E4-31F7-4BBB-A9C7-508D62215F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14665" y="738154"/>
              <a:ext cx="5366579" cy="5378461"/>
            </a:xfrm>
            <a:custGeom>
              <a:avLst/>
              <a:gdLst>
                <a:gd name="connsiteX0" fmla="*/ 2659998 w 5366579"/>
                <a:gd name="connsiteY0" fmla="*/ 1557 h 5378461"/>
                <a:gd name="connsiteX1" fmla="*/ 3683078 w 5366579"/>
                <a:gd name="connsiteY1" fmla="*/ 158815 h 5378461"/>
                <a:gd name="connsiteX2" fmla="*/ 3744609 w 5366579"/>
                <a:gd name="connsiteY2" fmla="*/ 181294 h 5378461"/>
                <a:gd name="connsiteX3" fmla="*/ 3775470 w 5366579"/>
                <a:gd name="connsiteY3" fmla="*/ 192438 h 5378461"/>
                <a:gd name="connsiteX4" fmla="*/ 3806141 w 5366579"/>
                <a:gd name="connsiteY4" fmla="*/ 204154 h 5378461"/>
                <a:gd name="connsiteX5" fmla="*/ 3927109 w 5366579"/>
                <a:gd name="connsiteY5" fmla="*/ 255874 h 5378461"/>
                <a:gd name="connsiteX6" fmla="*/ 4045695 w 5366579"/>
                <a:gd name="connsiteY6" fmla="*/ 313786 h 5378461"/>
                <a:gd name="connsiteX7" fmla="*/ 4161233 w 5366579"/>
                <a:gd name="connsiteY7" fmla="*/ 378461 h 5378461"/>
                <a:gd name="connsiteX8" fmla="*/ 4585095 w 5366579"/>
                <a:gd name="connsiteY8" fmla="*/ 700597 h 5378461"/>
                <a:gd name="connsiteX9" fmla="*/ 5176217 w 5366579"/>
                <a:gd name="connsiteY9" fmla="*/ 1590232 h 5378461"/>
                <a:gd name="connsiteX10" fmla="*/ 5366432 w 5366579"/>
                <a:gd name="connsiteY10" fmla="*/ 2641982 h 5378461"/>
                <a:gd name="connsiteX11" fmla="*/ 4594239 w 5366579"/>
                <a:gd name="connsiteY11" fmla="*/ 4567938 h 5378461"/>
                <a:gd name="connsiteX12" fmla="*/ 4193332 w 5366579"/>
                <a:gd name="connsiteY12" fmla="*/ 4906456 h 5378461"/>
                <a:gd name="connsiteX13" fmla="*/ 4166376 w 5366579"/>
                <a:gd name="connsiteY13" fmla="*/ 4925220 h 5378461"/>
                <a:gd name="connsiteX14" fmla="*/ 4138563 w 5366579"/>
                <a:gd name="connsiteY14" fmla="*/ 4942651 h 5378461"/>
                <a:gd name="connsiteX15" fmla="*/ 4082652 w 5366579"/>
                <a:gd name="connsiteY15" fmla="*/ 4977132 h 5378461"/>
                <a:gd name="connsiteX16" fmla="*/ 4054743 w 5366579"/>
                <a:gd name="connsiteY16" fmla="*/ 4994467 h 5378461"/>
                <a:gd name="connsiteX17" fmla="*/ 4026073 w 5366579"/>
                <a:gd name="connsiteY17" fmla="*/ 5010469 h 5378461"/>
                <a:gd name="connsiteX18" fmla="*/ 3968447 w 5366579"/>
                <a:gd name="connsiteY18" fmla="*/ 5042092 h 5378461"/>
                <a:gd name="connsiteX19" fmla="*/ 3939586 w 5366579"/>
                <a:gd name="connsiteY19" fmla="*/ 5057904 h 5378461"/>
                <a:gd name="connsiteX20" fmla="*/ 3910059 w 5366579"/>
                <a:gd name="connsiteY20" fmla="*/ 5072286 h 5378461"/>
                <a:gd name="connsiteX21" fmla="*/ 3850813 w 5366579"/>
                <a:gd name="connsiteY21" fmla="*/ 5100671 h 5378461"/>
                <a:gd name="connsiteX22" fmla="*/ 3730417 w 5366579"/>
                <a:gd name="connsiteY22" fmla="*/ 5153439 h 5378461"/>
                <a:gd name="connsiteX23" fmla="*/ 3227116 w 5366579"/>
                <a:gd name="connsiteY23" fmla="*/ 5305172 h 5378461"/>
                <a:gd name="connsiteX24" fmla="*/ 3162346 w 5366579"/>
                <a:gd name="connsiteY24" fmla="*/ 5317841 h 5378461"/>
                <a:gd name="connsiteX25" fmla="*/ 3097386 w 5366579"/>
                <a:gd name="connsiteY25" fmla="*/ 5329175 h 5378461"/>
                <a:gd name="connsiteX26" fmla="*/ 2966893 w 5366579"/>
                <a:gd name="connsiteY26" fmla="*/ 5348225 h 5378461"/>
                <a:gd name="connsiteX27" fmla="*/ 2835543 w 5366579"/>
                <a:gd name="connsiteY27" fmla="*/ 5360798 h 5378461"/>
                <a:gd name="connsiteX28" fmla="*/ 2802682 w 5366579"/>
                <a:gd name="connsiteY28" fmla="*/ 5363751 h 5378461"/>
                <a:gd name="connsiteX29" fmla="*/ 2770107 w 5366579"/>
                <a:gd name="connsiteY29" fmla="*/ 5365276 h 5378461"/>
                <a:gd name="connsiteX30" fmla="*/ 2704956 w 5366579"/>
                <a:gd name="connsiteY30" fmla="*/ 5368323 h 5378461"/>
                <a:gd name="connsiteX31" fmla="*/ 2574273 w 5366579"/>
                <a:gd name="connsiteY31" fmla="*/ 5374419 h 5378461"/>
                <a:gd name="connsiteX32" fmla="*/ 2442637 w 5366579"/>
                <a:gd name="connsiteY32" fmla="*/ 5378134 h 5378461"/>
                <a:gd name="connsiteX33" fmla="*/ 2376057 w 5366579"/>
                <a:gd name="connsiteY33" fmla="*/ 5377563 h 5378461"/>
                <a:gd name="connsiteX34" fmla="*/ 2309382 w 5366579"/>
                <a:gd name="connsiteY34" fmla="*/ 5375943 h 5378461"/>
                <a:gd name="connsiteX35" fmla="*/ 2175937 w 5366579"/>
                <a:gd name="connsiteY35" fmla="*/ 5367180 h 5378461"/>
                <a:gd name="connsiteX36" fmla="*/ 2042778 w 5366579"/>
                <a:gd name="connsiteY36" fmla="*/ 5350988 h 5378461"/>
                <a:gd name="connsiteX37" fmla="*/ 2009631 w 5366579"/>
                <a:gd name="connsiteY37" fmla="*/ 5345749 h 5378461"/>
                <a:gd name="connsiteX38" fmla="*/ 1976484 w 5366579"/>
                <a:gd name="connsiteY38" fmla="*/ 5339843 h 5378461"/>
                <a:gd name="connsiteX39" fmla="*/ 1910190 w 5366579"/>
                <a:gd name="connsiteY39" fmla="*/ 5327842 h 5378461"/>
                <a:gd name="connsiteX40" fmla="*/ 1844372 w 5366579"/>
                <a:gd name="connsiteY40" fmla="*/ 5312983 h 5378461"/>
                <a:gd name="connsiteX41" fmla="*/ 1778745 w 5366579"/>
                <a:gd name="connsiteY41" fmla="*/ 5296885 h 5378461"/>
                <a:gd name="connsiteX42" fmla="*/ 1745979 w 5366579"/>
                <a:gd name="connsiteY42" fmla="*/ 5288503 h 5378461"/>
                <a:gd name="connsiteX43" fmla="*/ 1713594 w 5366579"/>
                <a:gd name="connsiteY43" fmla="*/ 5278502 h 5378461"/>
                <a:gd name="connsiteX44" fmla="*/ 1648919 w 5366579"/>
                <a:gd name="connsiteY44" fmla="*/ 5258214 h 5378461"/>
                <a:gd name="connsiteX45" fmla="*/ 1616629 w 5366579"/>
                <a:gd name="connsiteY45" fmla="*/ 5247927 h 5378461"/>
                <a:gd name="connsiteX46" fmla="*/ 1584911 w 5366579"/>
                <a:gd name="connsiteY46" fmla="*/ 5235926 h 5378461"/>
                <a:gd name="connsiteX47" fmla="*/ 1521379 w 5366579"/>
                <a:gd name="connsiteY47" fmla="*/ 5211827 h 5378461"/>
                <a:gd name="connsiteX48" fmla="*/ 1489661 w 5366579"/>
                <a:gd name="connsiteY48" fmla="*/ 5199540 h 5378461"/>
                <a:gd name="connsiteX49" fmla="*/ 1458705 w 5366579"/>
                <a:gd name="connsiteY49" fmla="*/ 5185443 h 5378461"/>
                <a:gd name="connsiteX50" fmla="*/ 1396697 w 5366579"/>
                <a:gd name="connsiteY50" fmla="*/ 5157249 h 5378461"/>
                <a:gd name="connsiteX51" fmla="*/ 1365741 w 5366579"/>
                <a:gd name="connsiteY51" fmla="*/ 5142962 h 5378461"/>
                <a:gd name="connsiteX52" fmla="*/ 1335546 w 5366579"/>
                <a:gd name="connsiteY52" fmla="*/ 5127055 h 5378461"/>
                <a:gd name="connsiteX53" fmla="*/ 1275253 w 5366579"/>
                <a:gd name="connsiteY53" fmla="*/ 5095051 h 5378461"/>
                <a:gd name="connsiteX54" fmla="*/ 1245345 w 5366579"/>
                <a:gd name="connsiteY54" fmla="*/ 5078573 h 5378461"/>
                <a:gd name="connsiteX55" fmla="*/ 1216198 w 5366579"/>
                <a:gd name="connsiteY55" fmla="*/ 5060761 h 5378461"/>
                <a:gd name="connsiteX56" fmla="*/ 1158000 w 5366579"/>
                <a:gd name="connsiteY56" fmla="*/ 5024947 h 5378461"/>
                <a:gd name="connsiteX57" fmla="*/ 737567 w 5366579"/>
                <a:gd name="connsiteY57" fmla="*/ 4676713 h 5378461"/>
                <a:gd name="connsiteX58" fmla="*/ 409050 w 5366579"/>
                <a:gd name="connsiteY58" fmla="*/ 4241706 h 5378461"/>
                <a:gd name="connsiteX59" fmla="*/ 177973 w 5366579"/>
                <a:gd name="connsiteY59" fmla="*/ 3750121 h 5378461"/>
                <a:gd name="connsiteX60" fmla="*/ 42813 w 5366579"/>
                <a:gd name="connsiteY60" fmla="*/ 3226055 h 5378461"/>
                <a:gd name="connsiteX61" fmla="*/ 46 w 5366579"/>
                <a:gd name="connsiteY61" fmla="*/ 2687988 h 5378461"/>
                <a:gd name="connsiteX62" fmla="*/ 47862 w 5366579"/>
                <a:gd name="connsiteY62" fmla="*/ 2151064 h 5378461"/>
                <a:gd name="connsiteX63" fmla="*/ 184926 w 5366579"/>
                <a:gd name="connsiteY63" fmla="*/ 1629761 h 5378461"/>
                <a:gd name="connsiteX64" fmla="*/ 747949 w 5366579"/>
                <a:gd name="connsiteY64" fmla="*/ 718789 h 5378461"/>
                <a:gd name="connsiteX65" fmla="*/ 1161334 w 5366579"/>
                <a:gd name="connsiteY65" fmla="*/ 381128 h 5378461"/>
                <a:gd name="connsiteX66" fmla="*/ 1635393 w 5366579"/>
                <a:gd name="connsiteY66" fmla="*/ 149766 h 5378461"/>
                <a:gd name="connsiteX67" fmla="*/ 2659998 w 5366579"/>
                <a:gd name="connsiteY67" fmla="*/ 1557 h 5378461"/>
                <a:gd name="connsiteX68" fmla="*/ 2659712 w 5366579"/>
                <a:gd name="connsiteY68" fmla="*/ 30132 h 5378461"/>
                <a:gd name="connsiteX69" fmla="*/ 2149267 w 5366579"/>
                <a:gd name="connsiteY69" fmla="*/ 68708 h 5378461"/>
                <a:gd name="connsiteX70" fmla="*/ 2086402 w 5366579"/>
                <a:gd name="connsiteY70" fmla="*/ 80329 h 5378461"/>
                <a:gd name="connsiteX71" fmla="*/ 2024394 w 5366579"/>
                <a:gd name="connsiteY71" fmla="*/ 95664 h 5378461"/>
                <a:gd name="connsiteX72" fmla="*/ 1962577 w 5366579"/>
                <a:gd name="connsiteY72" fmla="*/ 111285 h 5378461"/>
                <a:gd name="connsiteX73" fmla="*/ 1901712 w 5366579"/>
                <a:gd name="connsiteY73" fmla="*/ 130144 h 5378461"/>
                <a:gd name="connsiteX74" fmla="*/ 1841038 w 5366579"/>
                <a:gd name="connsiteY74" fmla="*/ 149575 h 5378461"/>
                <a:gd name="connsiteX75" fmla="*/ 1825893 w 5366579"/>
                <a:gd name="connsiteY75" fmla="*/ 154528 h 5378461"/>
                <a:gd name="connsiteX76" fmla="*/ 1811034 w 5366579"/>
                <a:gd name="connsiteY76" fmla="*/ 160243 h 5378461"/>
                <a:gd name="connsiteX77" fmla="*/ 1781412 w 5366579"/>
                <a:gd name="connsiteY77" fmla="*/ 171864 h 5378461"/>
                <a:gd name="connsiteX78" fmla="*/ 1722357 w 5366579"/>
                <a:gd name="connsiteY78" fmla="*/ 195200 h 5378461"/>
                <a:gd name="connsiteX79" fmla="*/ 1707593 w 5366579"/>
                <a:gd name="connsiteY79" fmla="*/ 201010 h 5378461"/>
                <a:gd name="connsiteX80" fmla="*/ 1693210 w 5366579"/>
                <a:gd name="connsiteY80" fmla="*/ 207678 h 5378461"/>
                <a:gd name="connsiteX81" fmla="*/ 1664445 w 5366579"/>
                <a:gd name="connsiteY81" fmla="*/ 221108 h 5378461"/>
                <a:gd name="connsiteX82" fmla="*/ 1237629 w 5366579"/>
                <a:gd name="connsiteY82" fmla="*/ 486856 h 5378461"/>
                <a:gd name="connsiteX83" fmla="*/ 891396 w 5366579"/>
                <a:gd name="connsiteY83" fmla="*/ 843567 h 5378461"/>
                <a:gd name="connsiteX84" fmla="*/ 629839 w 5366579"/>
                <a:gd name="connsiteY84" fmla="*/ 1261715 h 5378461"/>
                <a:gd name="connsiteX85" fmla="*/ 576975 w 5366579"/>
                <a:gd name="connsiteY85" fmla="*/ 1372871 h 5378461"/>
                <a:gd name="connsiteX86" fmla="*/ 529160 w 5366579"/>
                <a:gd name="connsiteY86" fmla="*/ 1486219 h 5378461"/>
                <a:gd name="connsiteX87" fmla="*/ 485821 w 5366579"/>
                <a:gd name="connsiteY87" fmla="*/ 1601376 h 5378461"/>
                <a:gd name="connsiteX88" fmla="*/ 447531 w 5366579"/>
                <a:gd name="connsiteY88" fmla="*/ 1718248 h 5378461"/>
                <a:gd name="connsiteX89" fmla="*/ 339041 w 5366579"/>
                <a:gd name="connsiteY89" fmla="*/ 2197641 h 5378461"/>
                <a:gd name="connsiteX90" fmla="*/ 305608 w 5366579"/>
                <a:gd name="connsiteY90" fmla="*/ 2687988 h 5378461"/>
                <a:gd name="connsiteX91" fmla="*/ 460770 w 5366579"/>
                <a:gd name="connsiteY91" fmla="*/ 3652299 h 5378461"/>
                <a:gd name="connsiteX92" fmla="*/ 936163 w 5366579"/>
                <a:gd name="connsiteY92" fmla="*/ 4493738 h 5378461"/>
                <a:gd name="connsiteX93" fmla="*/ 1727024 w 5366579"/>
                <a:gd name="connsiteY93" fmla="*/ 5041997 h 5378461"/>
                <a:gd name="connsiteX94" fmla="*/ 1784364 w 5366579"/>
                <a:gd name="connsiteY94" fmla="*/ 5063523 h 5378461"/>
                <a:gd name="connsiteX95" fmla="*/ 1813035 w 5366579"/>
                <a:gd name="connsiteY95" fmla="*/ 5074477 h 5378461"/>
                <a:gd name="connsiteX96" fmla="*/ 1842181 w 5366579"/>
                <a:gd name="connsiteY96" fmla="*/ 5083907 h 5378461"/>
                <a:gd name="connsiteX97" fmla="*/ 1900760 w 5366579"/>
                <a:gd name="connsiteY97" fmla="*/ 5102290 h 5378461"/>
                <a:gd name="connsiteX98" fmla="*/ 1959815 w 5366579"/>
                <a:gd name="connsiteY98" fmla="*/ 5119625 h 5378461"/>
                <a:gd name="connsiteX99" fmla="*/ 2019537 w 5366579"/>
                <a:gd name="connsiteY99" fmla="*/ 5134866 h 5378461"/>
                <a:gd name="connsiteX100" fmla="*/ 2049445 w 5366579"/>
                <a:gd name="connsiteY100" fmla="*/ 5142581 h 5378461"/>
                <a:gd name="connsiteX101" fmla="*/ 2079544 w 5366579"/>
                <a:gd name="connsiteY101" fmla="*/ 5149629 h 5378461"/>
                <a:gd name="connsiteX102" fmla="*/ 2201178 w 5366579"/>
                <a:gd name="connsiteY102" fmla="*/ 5173442 h 5378461"/>
                <a:gd name="connsiteX103" fmla="*/ 2324337 w 5366579"/>
                <a:gd name="connsiteY103" fmla="*/ 5190587 h 5378461"/>
                <a:gd name="connsiteX104" fmla="*/ 2386344 w 5366579"/>
                <a:gd name="connsiteY104" fmla="*/ 5196873 h 5378461"/>
                <a:gd name="connsiteX105" fmla="*/ 2448638 w 5366579"/>
                <a:gd name="connsiteY105" fmla="*/ 5202207 h 5378461"/>
                <a:gd name="connsiteX106" fmla="*/ 2574844 w 5366579"/>
                <a:gd name="connsiteY106" fmla="*/ 5208303 h 5378461"/>
                <a:gd name="connsiteX107" fmla="*/ 2702003 w 5366579"/>
                <a:gd name="connsiteY107" fmla="*/ 5212209 h 5378461"/>
                <a:gd name="connsiteX108" fmla="*/ 2765725 w 5366579"/>
                <a:gd name="connsiteY108" fmla="*/ 5213828 h 5378461"/>
                <a:gd name="connsiteX109" fmla="*/ 2797634 w 5366579"/>
                <a:gd name="connsiteY109" fmla="*/ 5214685 h 5378461"/>
                <a:gd name="connsiteX110" fmla="*/ 2829162 w 5366579"/>
                <a:gd name="connsiteY110" fmla="*/ 5214113 h 5378461"/>
                <a:gd name="connsiteX111" fmla="*/ 2955273 w 5366579"/>
                <a:gd name="connsiteY111" fmla="*/ 5211256 h 5378461"/>
                <a:gd name="connsiteX112" fmla="*/ 3081098 w 5366579"/>
                <a:gd name="connsiteY112" fmla="*/ 5201922 h 5378461"/>
                <a:gd name="connsiteX113" fmla="*/ 3143772 w 5366579"/>
                <a:gd name="connsiteY113" fmla="*/ 5194968 h 5378461"/>
                <a:gd name="connsiteX114" fmla="*/ 3206352 w 5366579"/>
                <a:gd name="connsiteY114" fmla="*/ 5186777 h 5378461"/>
                <a:gd name="connsiteX115" fmla="*/ 3330843 w 5366579"/>
                <a:gd name="connsiteY115" fmla="*/ 5165727 h 5378461"/>
                <a:gd name="connsiteX116" fmla="*/ 3392851 w 5366579"/>
                <a:gd name="connsiteY116" fmla="*/ 5153725 h 5378461"/>
                <a:gd name="connsiteX117" fmla="*/ 3454097 w 5366579"/>
                <a:gd name="connsiteY117" fmla="*/ 5138580 h 5378461"/>
                <a:gd name="connsiteX118" fmla="*/ 3515343 w 5366579"/>
                <a:gd name="connsiteY118" fmla="*/ 5123150 h 5378461"/>
                <a:gd name="connsiteX119" fmla="*/ 3575731 w 5366579"/>
                <a:gd name="connsiteY119" fmla="*/ 5104766 h 5378461"/>
                <a:gd name="connsiteX120" fmla="*/ 3636120 w 5366579"/>
                <a:gd name="connsiteY120" fmla="*/ 5086002 h 5378461"/>
                <a:gd name="connsiteX121" fmla="*/ 3651169 w 5366579"/>
                <a:gd name="connsiteY121" fmla="*/ 5081240 h 5378461"/>
                <a:gd name="connsiteX122" fmla="*/ 3665933 w 5366579"/>
                <a:gd name="connsiteY122" fmla="*/ 5075620 h 5378461"/>
                <a:gd name="connsiteX123" fmla="*/ 3695460 w 5366579"/>
                <a:gd name="connsiteY123" fmla="*/ 5064380 h 5378461"/>
                <a:gd name="connsiteX124" fmla="*/ 4526898 w 5366579"/>
                <a:gd name="connsiteY124" fmla="*/ 4505644 h 5378461"/>
                <a:gd name="connsiteX125" fmla="*/ 4569094 w 5366579"/>
                <a:gd name="connsiteY125" fmla="*/ 4458590 h 5378461"/>
                <a:gd name="connsiteX126" fmla="*/ 4608813 w 5366579"/>
                <a:gd name="connsiteY126" fmla="*/ 4409441 h 5378461"/>
                <a:gd name="connsiteX127" fmla="*/ 4648056 w 5366579"/>
                <a:gd name="connsiteY127" fmla="*/ 4360007 h 5378461"/>
                <a:gd name="connsiteX128" fmla="*/ 4684822 w 5366579"/>
                <a:gd name="connsiteY128" fmla="*/ 4308667 h 5378461"/>
                <a:gd name="connsiteX129" fmla="*/ 4721017 w 5366579"/>
                <a:gd name="connsiteY129" fmla="*/ 4257041 h 5378461"/>
                <a:gd name="connsiteX130" fmla="*/ 4754545 w 5366579"/>
                <a:gd name="connsiteY130" fmla="*/ 4203606 h 5378461"/>
                <a:gd name="connsiteX131" fmla="*/ 4787692 w 5366579"/>
                <a:gd name="connsiteY131" fmla="*/ 4149980 h 5378461"/>
                <a:gd name="connsiteX132" fmla="*/ 4818268 w 5366579"/>
                <a:gd name="connsiteY132" fmla="*/ 4094831 h 5378461"/>
                <a:gd name="connsiteX133" fmla="*/ 5011244 w 5366579"/>
                <a:gd name="connsiteY133" fmla="*/ 3631630 h 5378461"/>
                <a:gd name="connsiteX134" fmla="*/ 5111352 w 5366579"/>
                <a:gd name="connsiteY134" fmla="*/ 3142426 h 5378461"/>
                <a:gd name="connsiteX135" fmla="*/ 5122877 w 5366579"/>
                <a:gd name="connsiteY135" fmla="*/ 3018410 h 5378461"/>
                <a:gd name="connsiteX136" fmla="*/ 5129259 w 5366579"/>
                <a:gd name="connsiteY136" fmla="*/ 2894204 h 5378461"/>
                <a:gd name="connsiteX137" fmla="*/ 5131069 w 5366579"/>
                <a:gd name="connsiteY137" fmla="*/ 2769998 h 5378461"/>
                <a:gd name="connsiteX138" fmla="*/ 5129735 w 5366579"/>
                <a:gd name="connsiteY138" fmla="*/ 2707990 h 5378461"/>
                <a:gd name="connsiteX139" fmla="*/ 5128116 w 5366579"/>
                <a:gd name="connsiteY139" fmla="*/ 2646078 h 5378461"/>
                <a:gd name="connsiteX140" fmla="*/ 5124687 w 5366579"/>
                <a:gd name="connsiteY140" fmla="*/ 2584165 h 5378461"/>
                <a:gd name="connsiteX141" fmla="*/ 5120401 w 5366579"/>
                <a:gd name="connsiteY141" fmla="*/ 2522444 h 5378461"/>
                <a:gd name="connsiteX142" fmla="*/ 5114876 w 5366579"/>
                <a:gd name="connsiteY142" fmla="*/ 2460817 h 5378461"/>
                <a:gd name="connsiteX143" fmla="*/ 5112209 w 5366579"/>
                <a:gd name="connsiteY143" fmla="*/ 2430051 h 5378461"/>
                <a:gd name="connsiteX144" fmla="*/ 5108399 w 5366579"/>
                <a:gd name="connsiteY144" fmla="*/ 2399381 h 5378461"/>
                <a:gd name="connsiteX145" fmla="*/ 5070108 w 5366579"/>
                <a:gd name="connsiteY145" fmla="*/ 2155255 h 5378461"/>
                <a:gd name="connsiteX146" fmla="*/ 4939140 w 5366579"/>
                <a:gd name="connsiteY146" fmla="*/ 1680338 h 5378461"/>
                <a:gd name="connsiteX147" fmla="*/ 4452888 w 5366579"/>
                <a:gd name="connsiteY147" fmla="*/ 826517 h 5378461"/>
                <a:gd name="connsiteX148" fmla="*/ 4091605 w 5366579"/>
                <a:gd name="connsiteY148" fmla="*/ 482855 h 5378461"/>
                <a:gd name="connsiteX149" fmla="*/ 3989211 w 5366579"/>
                <a:gd name="connsiteY149" fmla="*/ 409703 h 5378461"/>
                <a:gd name="connsiteX150" fmla="*/ 3882531 w 5366579"/>
                <a:gd name="connsiteY150" fmla="*/ 342171 h 5378461"/>
                <a:gd name="connsiteX151" fmla="*/ 3771565 w 5366579"/>
                <a:gd name="connsiteY151" fmla="*/ 281211 h 5378461"/>
                <a:gd name="connsiteX152" fmla="*/ 3656884 w 5366579"/>
                <a:gd name="connsiteY152" fmla="*/ 226633 h 5378461"/>
                <a:gd name="connsiteX153" fmla="*/ 3642406 w 5366579"/>
                <a:gd name="connsiteY153" fmla="*/ 219965 h 5378461"/>
                <a:gd name="connsiteX154" fmla="*/ 3627642 w 5366579"/>
                <a:gd name="connsiteY154" fmla="*/ 214060 h 5378461"/>
                <a:gd name="connsiteX155" fmla="*/ 3598115 w 5366579"/>
                <a:gd name="connsiteY155" fmla="*/ 202249 h 5378461"/>
                <a:gd name="connsiteX156" fmla="*/ 3538965 w 5366579"/>
                <a:gd name="connsiteY156" fmla="*/ 178627 h 5378461"/>
                <a:gd name="connsiteX157" fmla="*/ 3478767 w 5366579"/>
                <a:gd name="connsiteY157" fmla="*/ 157576 h 5378461"/>
                <a:gd name="connsiteX158" fmla="*/ 3418092 w 5366579"/>
                <a:gd name="connsiteY158" fmla="*/ 137764 h 5378461"/>
                <a:gd name="connsiteX159" fmla="*/ 3387708 w 5366579"/>
                <a:gd name="connsiteY159" fmla="*/ 127954 h 5378461"/>
                <a:gd name="connsiteX160" fmla="*/ 3356847 w 5366579"/>
                <a:gd name="connsiteY160" fmla="*/ 119762 h 5378461"/>
                <a:gd name="connsiteX161" fmla="*/ 3295029 w 5366579"/>
                <a:gd name="connsiteY161" fmla="*/ 103570 h 5378461"/>
                <a:gd name="connsiteX162" fmla="*/ 3170061 w 5366579"/>
                <a:gd name="connsiteY162" fmla="*/ 76233 h 5378461"/>
                <a:gd name="connsiteX163" fmla="*/ 2659712 w 5366579"/>
                <a:gd name="connsiteY163" fmla="*/ 30132 h 5378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Lst>
              <a:rect l="l" t="t" r="r" b="b"/>
              <a:pathLst>
                <a:path w="5366579" h="5378461">
                  <a:moveTo>
                    <a:pt x="2659998" y="1557"/>
                  </a:moveTo>
                  <a:cubicBezTo>
                    <a:pt x="3004422" y="1843"/>
                    <a:pt x="3351989" y="45943"/>
                    <a:pt x="3683078" y="158815"/>
                  </a:cubicBezTo>
                  <a:lnTo>
                    <a:pt x="3744609" y="181294"/>
                  </a:lnTo>
                  <a:lnTo>
                    <a:pt x="3775470" y="192438"/>
                  </a:lnTo>
                  <a:cubicBezTo>
                    <a:pt x="3785758" y="196248"/>
                    <a:pt x="3796140" y="199582"/>
                    <a:pt x="3806141" y="204154"/>
                  </a:cubicBezTo>
                  <a:cubicBezTo>
                    <a:pt x="3846336" y="221394"/>
                    <a:pt x="3887008" y="237967"/>
                    <a:pt x="3927109" y="255874"/>
                  </a:cubicBezTo>
                  <a:cubicBezTo>
                    <a:pt x="3966542" y="275115"/>
                    <a:pt x="4006452" y="293784"/>
                    <a:pt x="4045695" y="313786"/>
                  </a:cubicBezTo>
                  <a:cubicBezTo>
                    <a:pt x="4084080" y="335313"/>
                    <a:pt x="4123133" y="356078"/>
                    <a:pt x="4161233" y="378461"/>
                  </a:cubicBezTo>
                  <a:cubicBezTo>
                    <a:pt x="4312966" y="469234"/>
                    <a:pt x="4455746" y="577248"/>
                    <a:pt x="4585095" y="700597"/>
                  </a:cubicBezTo>
                  <a:cubicBezTo>
                    <a:pt x="4843890" y="947485"/>
                    <a:pt x="5045915" y="1255619"/>
                    <a:pt x="5176217" y="1590232"/>
                  </a:cubicBezTo>
                  <a:cubicBezTo>
                    <a:pt x="5307281" y="1924940"/>
                    <a:pt x="5370051" y="2284700"/>
                    <a:pt x="5366432" y="2641982"/>
                  </a:cubicBezTo>
                  <a:cubicBezTo>
                    <a:pt x="5359859" y="3357215"/>
                    <a:pt x="5080015" y="4061588"/>
                    <a:pt x="4594239" y="4567938"/>
                  </a:cubicBezTo>
                  <a:cubicBezTo>
                    <a:pt x="4472796" y="4694430"/>
                    <a:pt x="4338112" y="4807967"/>
                    <a:pt x="4193332" y="4906456"/>
                  </a:cubicBezTo>
                  <a:lnTo>
                    <a:pt x="4166376" y="4925220"/>
                  </a:lnTo>
                  <a:cubicBezTo>
                    <a:pt x="4157328" y="4931316"/>
                    <a:pt x="4147803" y="4936841"/>
                    <a:pt x="4138563" y="4942651"/>
                  </a:cubicBezTo>
                  <a:lnTo>
                    <a:pt x="4082652" y="4977132"/>
                  </a:lnTo>
                  <a:lnTo>
                    <a:pt x="4054743" y="4994467"/>
                  </a:lnTo>
                  <a:cubicBezTo>
                    <a:pt x="4045314" y="5000087"/>
                    <a:pt x="4035598" y="5005135"/>
                    <a:pt x="4026073" y="5010469"/>
                  </a:cubicBezTo>
                  <a:lnTo>
                    <a:pt x="3968447" y="5042092"/>
                  </a:lnTo>
                  <a:lnTo>
                    <a:pt x="3939586" y="5057904"/>
                  </a:lnTo>
                  <a:cubicBezTo>
                    <a:pt x="3929966" y="5063142"/>
                    <a:pt x="3919869" y="5067524"/>
                    <a:pt x="3910059" y="5072286"/>
                  </a:cubicBezTo>
                  <a:lnTo>
                    <a:pt x="3850813" y="5100671"/>
                  </a:lnTo>
                  <a:cubicBezTo>
                    <a:pt x="3811761" y="5120768"/>
                    <a:pt x="3770708" y="5136199"/>
                    <a:pt x="3730417" y="5153439"/>
                  </a:cubicBezTo>
                  <a:cubicBezTo>
                    <a:pt x="3568016" y="5219543"/>
                    <a:pt x="3399138" y="5269644"/>
                    <a:pt x="3227116" y="5305172"/>
                  </a:cubicBezTo>
                  <a:lnTo>
                    <a:pt x="3162346" y="5317841"/>
                  </a:lnTo>
                  <a:cubicBezTo>
                    <a:pt x="3140725" y="5322032"/>
                    <a:pt x="3119198" y="5326603"/>
                    <a:pt x="3097386" y="5329175"/>
                  </a:cubicBezTo>
                  <a:lnTo>
                    <a:pt x="2966893" y="5348225"/>
                  </a:lnTo>
                  <a:lnTo>
                    <a:pt x="2835543" y="5360798"/>
                  </a:lnTo>
                  <a:cubicBezTo>
                    <a:pt x="2824590" y="5361751"/>
                    <a:pt x="2813636" y="5362989"/>
                    <a:pt x="2802682" y="5363751"/>
                  </a:cubicBezTo>
                  <a:lnTo>
                    <a:pt x="2770107" y="5365276"/>
                  </a:lnTo>
                  <a:lnTo>
                    <a:pt x="2704956" y="5368323"/>
                  </a:lnTo>
                  <a:lnTo>
                    <a:pt x="2574273" y="5374419"/>
                  </a:lnTo>
                  <a:cubicBezTo>
                    <a:pt x="2530553" y="5375943"/>
                    <a:pt x="2487214" y="5379563"/>
                    <a:pt x="2442637" y="5378134"/>
                  </a:cubicBezTo>
                  <a:lnTo>
                    <a:pt x="2376057" y="5377563"/>
                  </a:lnTo>
                  <a:cubicBezTo>
                    <a:pt x="2353864" y="5377086"/>
                    <a:pt x="2331576" y="5377943"/>
                    <a:pt x="2309382" y="5375943"/>
                  </a:cubicBezTo>
                  <a:lnTo>
                    <a:pt x="2175937" y="5367180"/>
                  </a:lnTo>
                  <a:lnTo>
                    <a:pt x="2042778" y="5350988"/>
                  </a:lnTo>
                  <a:cubicBezTo>
                    <a:pt x="2031633" y="5349844"/>
                    <a:pt x="2020584" y="5347654"/>
                    <a:pt x="2009631" y="5345749"/>
                  </a:cubicBezTo>
                  <a:lnTo>
                    <a:pt x="1976484" y="5339843"/>
                  </a:lnTo>
                  <a:lnTo>
                    <a:pt x="1910190" y="5327842"/>
                  </a:lnTo>
                  <a:cubicBezTo>
                    <a:pt x="1887996" y="5324318"/>
                    <a:pt x="1866279" y="5318222"/>
                    <a:pt x="1844372" y="5312983"/>
                  </a:cubicBezTo>
                  <a:lnTo>
                    <a:pt x="1778745" y="5296885"/>
                  </a:lnTo>
                  <a:cubicBezTo>
                    <a:pt x="1767791" y="5294028"/>
                    <a:pt x="1756742" y="5291838"/>
                    <a:pt x="1745979" y="5288503"/>
                  </a:cubicBezTo>
                  <a:lnTo>
                    <a:pt x="1713594" y="5278502"/>
                  </a:lnTo>
                  <a:lnTo>
                    <a:pt x="1648919" y="5258214"/>
                  </a:lnTo>
                  <a:cubicBezTo>
                    <a:pt x="1638156" y="5254785"/>
                    <a:pt x="1627297" y="5251547"/>
                    <a:pt x="1616629" y="5247927"/>
                  </a:cubicBezTo>
                  <a:lnTo>
                    <a:pt x="1584911" y="5235926"/>
                  </a:lnTo>
                  <a:lnTo>
                    <a:pt x="1521379" y="5211827"/>
                  </a:lnTo>
                  <a:cubicBezTo>
                    <a:pt x="1510806" y="5207732"/>
                    <a:pt x="1500138" y="5203827"/>
                    <a:pt x="1489661" y="5199540"/>
                  </a:cubicBezTo>
                  <a:lnTo>
                    <a:pt x="1458705" y="5185443"/>
                  </a:lnTo>
                  <a:lnTo>
                    <a:pt x="1396697" y="5157249"/>
                  </a:lnTo>
                  <a:cubicBezTo>
                    <a:pt x="1386410" y="5152487"/>
                    <a:pt x="1375932" y="5148010"/>
                    <a:pt x="1365741" y="5142962"/>
                  </a:cubicBezTo>
                  <a:lnTo>
                    <a:pt x="1335546" y="5127055"/>
                  </a:lnTo>
                  <a:lnTo>
                    <a:pt x="1275253" y="5095051"/>
                  </a:lnTo>
                  <a:cubicBezTo>
                    <a:pt x="1265347" y="5089527"/>
                    <a:pt x="1254965" y="5084573"/>
                    <a:pt x="1245345" y="5078573"/>
                  </a:cubicBezTo>
                  <a:lnTo>
                    <a:pt x="1216198" y="5060761"/>
                  </a:lnTo>
                  <a:lnTo>
                    <a:pt x="1158000" y="5024947"/>
                  </a:lnTo>
                  <a:cubicBezTo>
                    <a:pt x="1004457" y="4926744"/>
                    <a:pt x="862916" y="4809111"/>
                    <a:pt x="737567" y="4676713"/>
                  </a:cubicBezTo>
                  <a:cubicBezTo>
                    <a:pt x="612218" y="4544220"/>
                    <a:pt x="502299" y="4397630"/>
                    <a:pt x="409050" y="4241706"/>
                  </a:cubicBezTo>
                  <a:cubicBezTo>
                    <a:pt x="315895" y="4085687"/>
                    <a:pt x="238552" y="3920714"/>
                    <a:pt x="177973" y="3750121"/>
                  </a:cubicBezTo>
                  <a:cubicBezTo>
                    <a:pt x="116727" y="3579814"/>
                    <a:pt x="72436" y="3403982"/>
                    <a:pt x="42813" y="3226055"/>
                  </a:cubicBezTo>
                  <a:cubicBezTo>
                    <a:pt x="12905" y="3048223"/>
                    <a:pt x="-906" y="2868011"/>
                    <a:pt x="46" y="2687988"/>
                  </a:cubicBezTo>
                  <a:cubicBezTo>
                    <a:pt x="999" y="2508061"/>
                    <a:pt x="16810" y="2328229"/>
                    <a:pt x="47862" y="2151064"/>
                  </a:cubicBezTo>
                  <a:cubicBezTo>
                    <a:pt x="78818" y="1973899"/>
                    <a:pt x="123300" y="1798925"/>
                    <a:pt x="184926" y="1629761"/>
                  </a:cubicBezTo>
                  <a:cubicBezTo>
                    <a:pt x="307037" y="1291433"/>
                    <a:pt x="498013" y="975964"/>
                    <a:pt x="747949" y="718789"/>
                  </a:cubicBezTo>
                  <a:cubicBezTo>
                    <a:pt x="872822" y="590297"/>
                    <a:pt x="1011887" y="476664"/>
                    <a:pt x="1161334" y="381128"/>
                  </a:cubicBezTo>
                  <a:cubicBezTo>
                    <a:pt x="1310781" y="285688"/>
                    <a:pt x="1470420" y="208345"/>
                    <a:pt x="1635393" y="149766"/>
                  </a:cubicBezTo>
                  <a:cubicBezTo>
                    <a:pt x="1965816" y="31846"/>
                    <a:pt x="2315669" y="-8825"/>
                    <a:pt x="2659998" y="1557"/>
                  </a:cubicBezTo>
                  <a:close/>
                  <a:moveTo>
                    <a:pt x="2659712" y="30132"/>
                  </a:moveTo>
                  <a:cubicBezTo>
                    <a:pt x="2488167" y="25750"/>
                    <a:pt x="2317002" y="37466"/>
                    <a:pt x="2149267" y="68708"/>
                  </a:cubicBezTo>
                  <a:lnTo>
                    <a:pt x="2086402" y="80329"/>
                  </a:lnTo>
                  <a:lnTo>
                    <a:pt x="2024394" y="95664"/>
                  </a:lnTo>
                  <a:lnTo>
                    <a:pt x="1962577" y="111285"/>
                  </a:lnTo>
                  <a:cubicBezTo>
                    <a:pt x="1942003" y="116619"/>
                    <a:pt x="1922001" y="123953"/>
                    <a:pt x="1901712" y="130144"/>
                  </a:cubicBezTo>
                  <a:lnTo>
                    <a:pt x="1841038" y="149575"/>
                  </a:lnTo>
                  <a:cubicBezTo>
                    <a:pt x="1835990" y="151195"/>
                    <a:pt x="1830942" y="152719"/>
                    <a:pt x="1825893" y="154528"/>
                  </a:cubicBezTo>
                  <a:lnTo>
                    <a:pt x="1811034" y="160243"/>
                  </a:lnTo>
                  <a:lnTo>
                    <a:pt x="1781412" y="171864"/>
                  </a:lnTo>
                  <a:lnTo>
                    <a:pt x="1722357" y="195200"/>
                  </a:lnTo>
                  <a:lnTo>
                    <a:pt x="1707593" y="201010"/>
                  </a:lnTo>
                  <a:lnTo>
                    <a:pt x="1693210" y="207678"/>
                  </a:lnTo>
                  <a:lnTo>
                    <a:pt x="1664445" y="221108"/>
                  </a:lnTo>
                  <a:cubicBezTo>
                    <a:pt x="1510711" y="291403"/>
                    <a:pt x="1367074" y="381319"/>
                    <a:pt x="1237629" y="486856"/>
                  </a:cubicBezTo>
                  <a:cubicBezTo>
                    <a:pt x="1107994" y="592202"/>
                    <a:pt x="992361" y="712789"/>
                    <a:pt x="891396" y="843567"/>
                  </a:cubicBezTo>
                  <a:cubicBezTo>
                    <a:pt x="790335" y="974345"/>
                    <a:pt x="703467" y="1114934"/>
                    <a:pt x="629839" y="1261715"/>
                  </a:cubicBezTo>
                  <a:cubicBezTo>
                    <a:pt x="611646" y="1298576"/>
                    <a:pt x="594692" y="1336009"/>
                    <a:pt x="576975" y="1372871"/>
                  </a:cubicBezTo>
                  <a:cubicBezTo>
                    <a:pt x="560592" y="1410495"/>
                    <a:pt x="545162" y="1448595"/>
                    <a:pt x="529160" y="1486219"/>
                  </a:cubicBezTo>
                  <a:lnTo>
                    <a:pt x="485821" y="1601376"/>
                  </a:lnTo>
                  <a:lnTo>
                    <a:pt x="447531" y="1718248"/>
                  </a:lnTo>
                  <a:cubicBezTo>
                    <a:pt x="399429" y="1875029"/>
                    <a:pt x="362377" y="2035240"/>
                    <a:pt x="339041" y="2197641"/>
                  </a:cubicBezTo>
                  <a:cubicBezTo>
                    <a:pt x="315800" y="2360042"/>
                    <a:pt x="304560" y="2524063"/>
                    <a:pt x="305608" y="2687988"/>
                  </a:cubicBezTo>
                  <a:cubicBezTo>
                    <a:pt x="307989" y="3015648"/>
                    <a:pt x="357900" y="3343022"/>
                    <a:pt x="460770" y="3652299"/>
                  </a:cubicBezTo>
                  <a:cubicBezTo>
                    <a:pt x="563736" y="3961004"/>
                    <a:pt x="721089" y="4251993"/>
                    <a:pt x="936163" y="4493738"/>
                  </a:cubicBezTo>
                  <a:cubicBezTo>
                    <a:pt x="1150857" y="4735673"/>
                    <a:pt x="1423653" y="4922553"/>
                    <a:pt x="1727024" y="5041997"/>
                  </a:cubicBezTo>
                  <a:lnTo>
                    <a:pt x="1784364" y="5063523"/>
                  </a:lnTo>
                  <a:lnTo>
                    <a:pt x="1813035" y="5074477"/>
                  </a:lnTo>
                  <a:cubicBezTo>
                    <a:pt x="1822560" y="5078097"/>
                    <a:pt x="1832466" y="5080763"/>
                    <a:pt x="1842181" y="5083907"/>
                  </a:cubicBezTo>
                  <a:lnTo>
                    <a:pt x="1900760" y="5102290"/>
                  </a:lnTo>
                  <a:cubicBezTo>
                    <a:pt x="1920381" y="5108291"/>
                    <a:pt x="1939717" y="5115149"/>
                    <a:pt x="1959815" y="5119625"/>
                  </a:cubicBezTo>
                  <a:lnTo>
                    <a:pt x="2019537" y="5134866"/>
                  </a:lnTo>
                  <a:lnTo>
                    <a:pt x="2049445" y="5142581"/>
                  </a:lnTo>
                  <a:cubicBezTo>
                    <a:pt x="2059446" y="5145152"/>
                    <a:pt x="2069352" y="5147915"/>
                    <a:pt x="2079544" y="5149629"/>
                  </a:cubicBezTo>
                  <a:lnTo>
                    <a:pt x="2201178" y="5173442"/>
                  </a:lnTo>
                  <a:lnTo>
                    <a:pt x="2324337" y="5190587"/>
                  </a:lnTo>
                  <a:cubicBezTo>
                    <a:pt x="2344815" y="5194016"/>
                    <a:pt x="2365675" y="5194778"/>
                    <a:pt x="2386344" y="5196873"/>
                  </a:cubicBezTo>
                  <a:lnTo>
                    <a:pt x="2448638" y="5202207"/>
                  </a:lnTo>
                  <a:cubicBezTo>
                    <a:pt x="2489881" y="5206779"/>
                    <a:pt x="2532649" y="5206589"/>
                    <a:pt x="2574844" y="5208303"/>
                  </a:cubicBezTo>
                  <a:lnTo>
                    <a:pt x="2702003" y="5212209"/>
                  </a:lnTo>
                  <a:lnTo>
                    <a:pt x="2765725" y="5213828"/>
                  </a:lnTo>
                  <a:lnTo>
                    <a:pt x="2797634" y="5214685"/>
                  </a:lnTo>
                  <a:cubicBezTo>
                    <a:pt x="2808207" y="5214780"/>
                    <a:pt x="2818684" y="5214304"/>
                    <a:pt x="2829162" y="5214113"/>
                  </a:cubicBezTo>
                  <a:lnTo>
                    <a:pt x="2955273" y="5211256"/>
                  </a:lnTo>
                  <a:lnTo>
                    <a:pt x="3081098" y="5201922"/>
                  </a:lnTo>
                  <a:cubicBezTo>
                    <a:pt x="3102148" y="5200779"/>
                    <a:pt x="3122913" y="5197635"/>
                    <a:pt x="3143772" y="5194968"/>
                  </a:cubicBezTo>
                  <a:lnTo>
                    <a:pt x="3206352" y="5186777"/>
                  </a:lnTo>
                  <a:cubicBezTo>
                    <a:pt x="3248357" y="5182395"/>
                    <a:pt x="3289410" y="5173347"/>
                    <a:pt x="3330843" y="5165727"/>
                  </a:cubicBezTo>
                  <a:cubicBezTo>
                    <a:pt x="3351513" y="5161726"/>
                    <a:pt x="3372277" y="5158107"/>
                    <a:pt x="3392851" y="5153725"/>
                  </a:cubicBezTo>
                  <a:lnTo>
                    <a:pt x="3454097" y="5138580"/>
                  </a:lnTo>
                  <a:lnTo>
                    <a:pt x="3515343" y="5123150"/>
                  </a:lnTo>
                  <a:cubicBezTo>
                    <a:pt x="3535726" y="5117626"/>
                    <a:pt x="3555634" y="5110863"/>
                    <a:pt x="3575731" y="5104766"/>
                  </a:cubicBezTo>
                  <a:lnTo>
                    <a:pt x="3636120" y="5086002"/>
                  </a:lnTo>
                  <a:lnTo>
                    <a:pt x="3651169" y="5081240"/>
                  </a:lnTo>
                  <a:lnTo>
                    <a:pt x="3665933" y="5075620"/>
                  </a:lnTo>
                  <a:lnTo>
                    <a:pt x="3695460" y="5064380"/>
                  </a:lnTo>
                  <a:cubicBezTo>
                    <a:pt x="4011691" y="4948080"/>
                    <a:pt x="4301346" y="4756437"/>
                    <a:pt x="4526898" y="4505644"/>
                  </a:cubicBezTo>
                  <a:lnTo>
                    <a:pt x="4569094" y="4458590"/>
                  </a:lnTo>
                  <a:cubicBezTo>
                    <a:pt x="4582905" y="4442684"/>
                    <a:pt x="4595478" y="4425729"/>
                    <a:pt x="4608813" y="4409441"/>
                  </a:cubicBezTo>
                  <a:lnTo>
                    <a:pt x="4648056" y="4360007"/>
                  </a:lnTo>
                  <a:cubicBezTo>
                    <a:pt x="4660534" y="4343052"/>
                    <a:pt x="4672535" y="4325812"/>
                    <a:pt x="4684822" y="4308667"/>
                  </a:cubicBezTo>
                  <a:cubicBezTo>
                    <a:pt x="4697014" y="4291522"/>
                    <a:pt x="4709206" y="4274377"/>
                    <a:pt x="4721017" y="4257041"/>
                  </a:cubicBezTo>
                  <a:lnTo>
                    <a:pt x="4754545" y="4203606"/>
                  </a:lnTo>
                  <a:cubicBezTo>
                    <a:pt x="4765594" y="4185699"/>
                    <a:pt x="4777310" y="4168268"/>
                    <a:pt x="4787692" y="4149980"/>
                  </a:cubicBezTo>
                  <a:lnTo>
                    <a:pt x="4818268" y="4094831"/>
                  </a:lnTo>
                  <a:cubicBezTo>
                    <a:pt x="4899040" y="3947574"/>
                    <a:pt x="4963143" y="3791650"/>
                    <a:pt x="5011244" y="3631630"/>
                  </a:cubicBezTo>
                  <a:cubicBezTo>
                    <a:pt x="5059440" y="3471610"/>
                    <a:pt x="5092683" y="3307589"/>
                    <a:pt x="5111352" y="3142426"/>
                  </a:cubicBezTo>
                  <a:lnTo>
                    <a:pt x="5122877" y="3018410"/>
                  </a:lnTo>
                  <a:cubicBezTo>
                    <a:pt x="5124972" y="2976977"/>
                    <a:pt x="5127735" y="2935543"/>
                    <a:pt x="5129259" y="2894204"/>
                  </a:cubicBezTo>
                  <a:cubicBezTo>
                    <a:pt x="5129735" y="2852771"/>
                    <a:pt x="5131354" y="2811432"/>
                    <a:pt x="5131069" y="2769998"/>
                  </a:cubicBezTo>
                  <a:lnTo>
                    <a:pt x="5129735" y="2707990"/>
                  </a:lnTo>
                  <a:cubicBezTo>
                    <a:pt x="5129163" y="2687321"/>
                    <a:pt x="5129735" y="2666652"/>
                    <a:pt x="5128116" y="2646078"/>
                  </a:cubicBezTo>
                  <a:lnTo>
                    <a:pt x="5124687" y="2584165"/>
                  </a:lnTo>
                  <a:cubicBezTo>
                    <a:pt x="5123449" y="2563592"/>
                    <a:pt x="5122782" y="2542922"/>
                    <a:pt x="5120401" y="2522444"/>
                  </a:cubicBezTo>
                  <a:lnTo>
                    <a:pt x="5114876" y="2460817"/>
                  </a:lnTo>
                  <a:lnTo>
                    <a:pt x="5112209" y="2430051"/>
                  </a:lnTo>
                  <a:cubicBezTo>
                    <a:pt x="5111352" y="2419764"/>
                    <a:pt x="5109637" y="2409572"/>
                    <a:pt x="5108399" y="2399381"/>
                  </a:cubicBezTo>
                  <a:cubicBezTo>
                    <a:pt x="5098398" y="2317561"/>
                    <a:pt x="5085920" y="2236027"/>
                    <a:pt x="5070108" y="2155255"/>
                  </a:cubicBezTo>
                  <a:cubicBezTo>
                    <a:pt x="5038676" y="1993711"/>
                    <a:pt x="4995051" y="1834738"/>
                    <a:pt x="4939140" y="1680338"/>
                  </a:cubicBezTo>
                  <a:cubicBezTo>
                    <a:pt x="4827126" y="1371824"/>
                    <a:pt x="4667392" y="1079406"/>
                    <a:pt x="4452888" y="826517"/>
                  </a:cubicBezTo>
                  <a:cubicBezTo>
                    <a:pt x="4345923" y="700025"/>
                    <a:pt x="4225241" y="583915"/>
                    <a:pt x="4091605" y="482855"/>
                  </a:cubicBezTo>
                  <a:cubicBezTo>
                    <a:pt x="4058077" y="457805"/>
                    <a:pt x="4023406" y="434183"/>
                    <a:pt x="3989211" y="409703"/>
                  </a:cubicBezTo>
                  <a:cubicBezTo>
                    <a:pt x="3954159" y="386653"/>
                    <a:pt x="3918155" y="364840"/>
                    <a:pt x="3882531" y="342171"/>
                  </a:cubicBezTo>
                  <a:cubicBezTo>
                    <a:pt x="3846051" y="321025"/>
                    <a:pt x="3808617" y="301594"/>
                    <a:pt x="3771565" y="281211"/>
                  </a:cubicBezTo>
                  <a:cubicBezTo>
                    <a:pt x="3733942" y="262066"/>
                    <a:pt x="3695270" y="244730"/>
                    <a:pt x="3656884" y="226633"/>
                  </a:cubicBezTo>
                  <a:lnTo>
                    <a:pt x="3642406" y="219965"/>
                  </a:lnTo>
                  <a:lnTo>
                    <a:pt x="3627642" y="214060"/>
                  </a:lnTo>
                  <a:lnTo>
                    <a:pt x="3598115" y="202249"/>
                  </a:lnTo>
                  <a:lnTo>
                    <a:pt x="3538965" y="178627"/>
                  </a:lnTo>
                  <a:cubicBezTo>
                    <a:pt x="3519438" y="170149"/>
                    <a:pt x="3498960" y="164434"/>
                    <a:pt x="3478767" y="157576"/>
                  </a:cubicBezTo>
                  <a:lnTo>
                    <a:pt x="3418092" y="137764"/>
                  </a:lnTo>
                  <a:lnTo>
                    <a:pt x="3387708" y="127954"/>
                  </a:lnTo>
                  <a:lnTo>
                    <a:pt x="3356847" y="119762"/>
                  </a:lnTo>
                  <a:lnTo>
                    <a:pt x="3295029" y="103570"/>
                  </a:lnTo>
                  <a:cubicBezTo>
                    <a:pt x="3253977" y="91759"/>
                    <a:pt x="3211876" y="84710"/>
                    <a:pt x="3170061" y="76233"/>
                  </a:cubicBezTo>
                  <a:cubicBezTo>
                    <a:pt x="3002326" y="43848"/>
                    <a:pt x="2831257" y="29560"/>
                    <a:pt x="2659712" y="30132"/>
                  </a:cubicBezTo>
                  <a:close/>
                </a:path>
              </a:pathLst>
            </a:custGeom>
            <a:ln w="9525" cap="flat">
              <a:noFill/>
              <a:prstDash val="solid"/>
              <a:miter/>
            </a:ln>
          </p:spPr>
          <p:txBody>
            <a:bodyPr rtlCol="0" anchor="ctr"/>
            <a:lstStyle/>
            <a:p>
              <a:endParaRPr lang="en-US"/>
            </a:p>
          </p:txBody>
        </p:sp>
      </p:grpSp>
      <p:grpSp>
        <p:nvGrpSpPr>
          <p:cNvPr id="11298" name="Group 11297">
            <a:extLst>
              <a:ext uri="{FF2B5EF4-FFF2-40B4-BE49-F238E27FC236}">
                <a16:creationId xmlns:a16="http://schemas.microsoft.com/office/drawing/2014/main" id="{51AC3D20-E4ED-49E6-AADF-E32D5427ECD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32" y="3757558"/>
            <a:ext cx="3606713" cy="3109922"/>
            <a:chOff x="6642" y="3804226"/>
            <a:chExt cx="3664532" cy="3063253"/>
          </a:xfrm>
        </p:grpSpPr>
        <p:sp>
          <p:nvSpPr>
            <p:cNvPr id="11299" name="Freeform: Shape 11298">
              <a:extLst>
                <a:ext uri="{FF2B5EF4-FFF2-40B4-BE49-F238E27FC236}">
                  <a16:creationId xmlns:a16="http://schemas.microsoft.com/office/drawing/2014/main" id="{21CA964C-EED3-4447-826F-685E33AEC2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643" y="3938592"/>
              <a:ext cx="3481139" cy="2928886"/>
            </a:xfrm>
            <a:custGeom>
              <a:avLst/>
              <a:gdLst>
                <a:gd name="connsiteX0" fmla="*/ 0 w 3481139"/>
                <a:gd name="connsiteY0" fmla="*/ 2638819 h 2928886"/>
                <a:gd name="connsiteX1" fmla="*/ 31090 w 3481139"/>
                <a:gd name="connsiteY1" fmla="*/ 2704150 h 2928886"/>
                <a:gd name="connsiteX2" fmla="*/ 120149 w 3481139"/>
                <a:gd name="connsiteY2" fmla="*/ 2845955 h 2928886"/>
                <a:gd name="connsiteX3" fmla="*/ 185501 w 3481139"/>
                <a:gd name="connsiteY3" fmla="*/ 2928886 h 2928886"/>
                <a:gd name="connsiteX4" fmla="*/ 0 w 3481139"/>
                <a:gd name="connsiteY4" fmla="*/ 2928886 h 2928886"/>
                <a:gd name="connsiteX5" fmla="*/ 1421035 w 3481139"/>
                <a:gd name="connsiteY5" fmla="*/ 1378 h 2928886"/>
                <a:gd name="connsiteX6" fmla="*/ 2605678 w 3481139"/>
                <a:gd name="connsiteY6" fmla="*/ 348168 h 2928886"/>
                <a:gd name="connsiteX7" fmla="*/ 3411215 w 3481139"/>
                <a:gd name="connsiteY7" fmla="*/ 1492067 h 2928886"/>
                <a:gd name="connsiteX8" fmla="*/ 3306857 w 3481139"/>
                <a:gd name="connsiteY8" fmla="*/ 2839295 h 2928886"/>
                <a:gd name="connsiteX9" fmla="*/ 3261670 w 3481139"/>
                <a:gd name="connsiteY9" fmla="*/ 2928886 h 2928886"/>
                <a:gd name="connsiteX10" fmla="*/ 2857174 w 3481139"/>
                <a:gd name="connsiteY10" fmla="*/ 2928886 h 2928886"/>
                <a:gd name="connsiteX11" fmla="*/ 2915377 w 3481139"/>
                <a:gd name="connsiteY11" fmla="*/ 2836712 h 2928886"/>
                <a:gd name="connsiteX12" fmla="*/ 3115608 w 3481139"/>
                <a:gd name="connsiteY12" fmla="*/ 2239047 h 2928886"/>
                <a:gd name="connsiteX13" fmla="*/ 3072115 w 3481139"/>
                <a:gd name="connsiteY13" fmla="*/ 1582856 h 2928886"/>
                <a:gd name="connsiteX14" fmla="*/ 2816844 w 3481139"/>
                <a:gd name="connsiteY14" fmla="*/ 1040240 h 2928886"/>
                <a:gd name="connsiteX15" fmla="*/ 2406710 w 3481139"/>
                <a:gd name="connsiteY15" fmla="*/ 637298 h 2928886"/>
                <a:gd name="connsiteX16" fmla="*/ 1778438 w 3481139"/>
                <a:gd name="connsiteY16" fmla="*/ 376813 h 2928886"/>
                <a:gd name="connsiteX17" fmla="*/ 1082136 w 3481139"/>
                <a:gd name="connsiteY17" fmla="*/ 405400 h 2928886"/>
                <a:gd name="connsiteX18" fmla="*/ 770453 w 3481139"/>
                <a:gd name="connsiteY18" fmla="*/ 610712 h 2928886"/>
                <a:gd name="connsiteX19" fmla="*/ 504311 w 3481139"/>
                <a:gd name="connsiteY19" fmla="*/ 1053517 h 2928886"/>
                <a:gd name="connsiteX20" fmla="*/ 370837 w 3481139"/>
                <a:gd name="connsiteY20" fmla="*/ 1303660 h 2928886"/>
                <a:gd name="connsiteX21" fmla="*/ 18332 w 3481139"/>
                <a:gd name="connsiteY21" fmla="*/ 1735234 h 2928886"/>
                <a:gd name="connsiteX22" fmla="*/ 0 w 3481139"/>
                <a:gd name="connsiteY22" fmla="*/ 1752611 h 2928886"/>
                <a:gd name="connsiteX23" fmla="*/ 0 w 3481139"/>
                <a:gd name="connsiteY23" fmla="*/ 1233485 h 2928886"/>
                <a:gd name="connsiteX24" fmla="*/ 18046 w 3481139"/>
                <a:gd name="connsiteY24" fmla="*/ 1208183 h 2928886"/>
                <a:gd name="connsiteX25" fmla="*/ 65393 w 3481139"/>
                <a:gd name="connsiteY25" fmla="*/ 1130865 h 2928886"/>
                <a:gd name="connsiteX26" fmla="*/ 991384 w 3481139"/>
                <a:gd name="connsiteY26" fmla="*/ 66436 h 2928886"/>
                <a:gd name="connsiteX27" fmla="*/ 1421035 w 3481139"/>
                <a:gd name="connsiteY27" fmla="*/ 1378 h 2928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481139" h="2928886">
                  <a:moveTo>
                    <a:pt x="0" y="2638819"/>
                  </a:moveTo>
                  <a:lnTo>
                    <a:pt x="31090" y="2704150"/>
                  </a:lnTo>
                  <a:cubicBezTo>
                    <a:pt x="57644" y="2752264"/>
                    <a:pt x="87419" y="2799634"/>
                    <a:pt x="120149" y="2845955"/>
                  </a:cubicBezTo>
                  <a:lnTo>
                    <a:pt x="185501" y="2928886"/>
                  </a:lnTo>
                  <a:lnTo>
                    <a:pt x="0" y="2928886"/>
                  </a:lnTo>
                  <a:close/>
                  <a:moveTo>
                    <a:pt x="1421035" y="1378"/>
                  </a:moveTo>
                  <a:cubicBezTo>
                    <a:pt x="1848323" y="-14790"/>
                    <a:pt x="2262193" y="111988"/>
                    <a:pt x="2605678" y="348168"/>
                  </a:cubicBezTo>
                  <a:cubicBezTo>
                    <a:pt x="2986690" y="610157"/>
                    <a:pt x="3281171" y="1006736"/>
                    <a:pt x="3411215" y="1492067"/>
                  </a:cubicBezTo>
                  <a:cubicBezTo>
                    <a:pt x="3536497" y="1959627"/>
                    <a:pt x="3488465" y="2432119"/>
                    <a:pt x="3306857" y="2839295"/>
                  </a:cubicBezTo>
                  <a:lnTo>
                    <a:pt x="3261670" y="2928886"/>
                  </a:lnTo>
                  <a:lnTo>
                    <a:pt x="2857174" y="2928886"/>
                  </a:lnTo>
                  <a:lnTo>
                    <a:pt x="2915377" y="2836712"/>
                  </a:lnTo>
                  <a:cubicBezTo>
                    <a:pt x="3020179" y="2651516"/>
                    <a:pt x="3087510" y="2450417"/>
                    <a:pt x="3115608" y="2239047"/>
                  </a:cubicBezTo>
                  <a:cubicBezTo>
                    <a:pt x="3144700" y="2019998"/>
                    <a:pt x="3130088" y="1799215"/>
                    <a:pt x="3072115" y="1582856"/>
                  </a:cubicBezTo>
                  <a:cubicBezTo>
                    <a:pt x="3019429" y="1386229"/>
                    <a:pt x="2933521" y="1203663"/>
                    <a:pt x="2816844" y="1040240"/>
                  </a:cubicBezTo>
                  <a:cubicBezTo>
                    <a:pt x="2704247" y="882558"/>
                    <a:pt x="2566242" y="746942"/>
                    <a:pt x="2406710" y="637298"/>
                  </a:cubicBezTo>
                  <a:cubicBezTo>
                    <a:pt x="2218030" y="507559"/>
                    <a:pt x="2000748" y="417531"/>
                    <a:pt x="1778438" y="376813"/>
                  </a:cubicBezTo>
                  <a:cubicBezTo>
                    <a:pt x="1545966" y="334240"/>
                    <a:pt x="1311716" y="343884"/>
                    <a:pt x="1082136" y="405400"/>
                  </a:cubicBezTo>
                  <a:cubicBezTo>
                    <a:pt x="957109" y="438901"/>
                    <a:pt x="861000" y="502225"/>
                    <a:pt x="770453" y="610712"/>
                  </a:cubicBezTo>
                  <a:cubicBezTo>
                    <a:pt x="672863" y="727627"/>
                    <a:pt x="591021" y="885960"/>
                    <a:pt x="504311" y="1053517"/>
                  </a:cubicBezTo>
                  <a:cubicBezTo>
                    <a:pt x="462225" y="1134849"/>
                    <a:pt x="418774" y="1218945"/>
                    <a:pt x="370837" y="1303660"/>
                  </a:cubicBezTo>
                  <a:cubicBezTo>
                    <a:pt x="249038" y="1518990"/>
                    <a:pt x="115673" y="1643965"/>
                    <a:pt x="18332" y="1735234"/>
                  </a:cubicBezTo>
                  <a:lnTo>
                    <a:pt x="0" y="1752611"/>
                  </a:lnTo>
                  <a:lnTo>
                    <a:pt x="0" y="1233485"/>
                  </a:lnTo>
                  <a:lnTo>
                    <a:pt x="18046" y="1208183"/>
                  </a:lnTo>
                  <a:cubicBezTo>
                    <a:pt x="33947" y="1184196"/>
                    <a:pt x="49756" y="1158514"/>
                    <a:pt x="65393" y="1130865"/>
                  </a:cubicBezTo>
                  <a:cubicBezTo>
                    <a:pt x="315656" y="688463"/>
                    <a:pt x="466320" y="207127"/>
                    <a:pt x="991384" y="66436"/>
                  </a:cubicBezTo>
                  <a:cubicBezTo>
                    <a:pt x="1134686" y="28039"/>
                    <a:pt x="1278606" y="6767"/>
                    <a:pt x="1421035" y="1378"/>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300" name="Freeform: Shape 11299">
              <a:extLst>
                <a:ext uri="{FF2B5EF4-FFF2-40B4-BE49-F238E27FC236}">
                  <a16:creationId xmlns:a16="http://schemas.microsoft.com/office/drawing/2014/main" id="{54482870-6C00-4014-90C6-638B19BB54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643" y="3938592"/>
              <a:ext cx="3481139" cy="2928886"/>
            </a:xfrm>
            <a:custGeom>
              <a:avLst/>
              <a:gdLst>
                <a:gd name="connsiteX0" fmla="*/ 0 w 3481139"/>
                <a:gd name="connsiteY0" fmla="*/ 2454676 h 2928886"/>
                <a:gd name="connsiteX1" fmla="*/ 23037 w 3481139"/>
                <a:gd name="connsiteY1" fmla="*/ 2524361 h 2928886"/>
                <a:gd name="connsiteX2" fmla="*/ 92498 w 3481139"/>
                <a:gd name="connsiteY2" fmla="*/ 2670254 h 2928886"/>
                <a:gd name="connsiteX3" fmla="*/ 177819 w 3481139"/>
                <a:gd name="connsiteY3" fmla="*/ 2806016 h 2928886"/>
                <a:gd name="connsiteX4" fmla="*/ 274733 w 3481139"/>
                <a:gd name="connsiteY4" fmla="*/ 2928886 h 2928886"/>
                <a:gd name="connsiteX5" fmla="*/ 0 w 3481139"/>
                <a:gd name="connsiteY5" fmla="*/ 2928886 h 2928886"/>
                <a:gd name="connsiteX6" fmla="*/ 1421035 w 3481139"/>
                <a:gd name="connsiteY6" fmla="*/ 1378 h 2928886"/>
                <a:gd name="connsiteX7" fmla="*/ 2605678 w 3481139"/>
                <a:gd name="connsiteY7" fmla="*/ 348168 h 2928886"/>
                <a:gd name="connsiteX8" fmla="*/ 3411215 w 3481139"/>
                <a:gd name="connsiteY8" fmla="*/ 1492067 h 2928886"/>
                <a:gd name="connsiteX9" fmla="*/ 3306857 w 3481139"/>
                <a:gd name="connsiteY9" fmla="*/ 2839295 h 2928886"/>
                <a:gd name="connsiteX10" fmla="*/ 3261670 w 3481139"/>
                <a:gd name="connsiteY10" fmla="*/ 2928886 h 2928886"/>
                <a:gd name="connsiteX11" fmla="*/ 2774329 w 3481139"/>
                <a:gd name="connsiteY11" fmla="*/ 2928886 h 2928886"/>
                <a:gd name="connsiteX12" fmla="*/ 2854316 w 3481139"/>
                <a:gd name="connsiteY12" fmla="*/ 2802203 h 2928886"/>
                <a:gd name="connsiteX13" fmla="*/ 3046067 w 3481139"/>
                <a:gd name="connsiteY13" fmla="*/ 2229848 h 2928886"/>
                <a:gd name="connsiteX14" fmla="*/ 3004330 w 3481139"/>
                <a:gd name="connsiteY14" fmla="*/ 1601092 h 2928886"/>
                <a:gd name="connsiteX15" fmla="*/ 2759775 w 3481139"/>
                <a:gd name="connsiteY15" fmla="*/ 1081112 h 2928886"/>
                <a:gd name="connsiteX16" fmla="*/ 2367007 w 3481139"/>
                <a:gd name="connsiteY16" fmla="*/ 695245 h 2928886"/>
                <a:gd name="connsiteX17" fmla="*/ 1765861 w 3481139"/>
                <a:gd name="connsiteY17" fmla="*/ 445951 h 2928886"/>
                <a:gd name="connsiteX18" fmla="*/ 1100322 w 3481139"/>
                <a:gd name="connsiteY18" fmla="*/ 473271 h 2928886"/>
                <a:gd name="connsiteX19" fmla="*/ 566662 w 3481139"/>
                <a:gd name="connsiteY19" fmla="*/ 1085790 h 2928886"/>
                <a:gd name="connsiteX20" fmla="*/ 431916 w 3481139"/>
                <a:gd name="connsiteY20" fmla="*/ 1338236 h 2928886"/>
                <a:gd name="connsiteX21" fmla="*/ 66359 w 3481139"/>
                <a:gd name="connsiteY21" fmla="*/ 1786460 h 2928886"/>
                <a:gd name="connsiteX22" fmla="*/ 1807 w 3481139"/>
                <a:gd name="connsiteY22" fmla="*/ 1848695 h 2928886"/>
                <a:gd name="connsiteX23" fmla="*/ 0 w 3481139"/>
                <a:gd name="connsiteY23" fmla="*/ 1850695 h 2928886"/>
                <a:gd name="connsiteX24" fmla="*/ 0 w 3481139"/>
                <a:gd name="connsiteY24" fmla="*/ 1233485 h 2928886"/>
                <a:gd name="connsiteX25" fmla="*/ 18046 w 3481139"/>
                <a:gd name="connsiteY25" fmla="*/ 1208183 h 2928886"/>
                <a:gd name="connsiteX26" fmla="*/ 65393 w 3481139"/>
                <a:gd name="connsiteY26" fmla="*/ 1130865 h 2928886"/>
                <a:gd name="connsiteX27" fmla="*/ 991384 w 3481139"/>
                <a:gd name="connsiteY27" fmla="*/ 66436 h 2928886"/>
                <a:gd name="connsiteX28" fmla="*/ 1421035 w 3481139"/>
                <a:gd name="connsiteY28" fmla="*/ 1378 h 2928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481139" h="2928886">
                  <a:moveTo>
                    <a:pt x="0" y="2454676"/>
                  </a:moveTo>
                  <a:lnTo>
                    <a:pt x="23037" y="2524361"/>
                  </a:lnTo>
                  <a:cubicBezTo>
                    <a:pt x="42843" y="2573572"/>
                    <a:pt x="66005" y="2622232"/>
                    <a:pt x="92498" y="2670254"/>
                  </a:cubicBezTo>
                  <a:cubicBezTo>
                    <a:pt x="117915" y="2716294"/>
                    <a:pt x="146441" y="2761645"/>
                    <a:pt x="177819" y="2806016"/>
                  </a:cubicBezTo>
                  <a:lnTo>
                    <a:pt x="274733" y="2928886"/>
                  </a:lnTo>
                  <a:lnTo>
                    <a:pt x="0" y="2928886"/>
                  </a:lnTo>
                  <a:close/>
                  <a:moveTo>
                    <a:pt x="1421035" y="1378"/>
                  </a:moveTo>
                  <a:cubicBezTo>
                    <a:pt x="1848323" y="-14790"/>
                    <a:pt x="2262193" y="111988"/>
                    <a:pt x="2605678" y="348168"/>
                  </a:cubicBezTo>
                  <a:cubicBezTo>
                    <a:pt x="2986690" y="610157"/>
                    <a:pt x="3281171" y="1006736"/>
                    <a:pt x="3411215" y="1492067"/>
                  </a:cubicBezTo>
                  <a:cubicBezTo>
                    <a:pt x="3536497" y="1959627"/>
                    <a:pt x="3488465" y="2432119"/>
                    <a:pt x="3306857" y="2839295"/>
                  </a:cubicBezTo>
                  <a:lnTo>
                    <a:pt x="3261670" y="2928886"/>
                  </a:lnTo>
                  <a:lnTo>
                    <a:pt x="2774329" y="2928886"/>
                  </a:lnTo>
                  <a:lnTo>
                    <a:pt x="2854316" y="2802203"/>
                  </a:lnTo>
                  <a:cubicBezTo>
                    <a:pt x="2954670" y="2624813"/>
                    <a:pt x="3019198" y="2432241"/>
                    <a:pt x="3046067" y="2229848"/>
                  </a:cubicBezTo>
                  <a:cubicBezTo>
                    <a:pt x="3073918" y="2019997"/>
                    <a:pt x="3059887" y="1808433"/>
                    <a:pt x="3004330" y="1601092"/>
                  </a:cubicBezTo>
                  <a:cubicBezTo>
                    <a:pt x="2953824" y="1412601"/>
                    <a:pt x="2871570" y="1237702"/>
                    <a:pt x="2759775" y="1081112"/>
                  </a:cubicBezTo>
                  <a:cubicBezTo>
                    <a:pt x="2651938" y="930074"/>
                    <a:pt x="2519787" y="800304"/>
                    <a:pt x="2367007" y="695245"/>
                  </a:cubicBezTo>
                  <a:cubicBezTo>
                    <a:pt x="2186422" y="571040"/>
                    <a:pt x="1978537" y="484889"/>
                    <a:pt x="1765861" y="445951"/>
                  </a:cubicBezTo>
                  <a:cubicBezTo>
                    <a:pt x="1543705" y="405264"/>
                    <a:pt x="1319800" y="414462"/>
                    <a:pt x="1100322" y="473271"/>
                  </a:cubicBezTo>
                  <a:cubicBezTo>
                    <a:pt x="859826" y="537712"/>
                    <a:pt x="751918" y="727591"/>
                    <a:pt x="566662" y="1085790"/>
                  </a:cubicBezTo>
                  <a:cubicBezTo>
                    <a:pt x="524297" y="1167705"/>
                    <a:pt x="480498" y="1252403"/>
                    <a:pt x="431916" y="1338236"/>
                  </a:cubicBezTo>
                  <a:cubicBezTo>
                    <a:pt x="304892" y="1562816"/>
                    <a:pt x="167019" y="1692123"/>
                    <a:pt x="66359" y="1786460"/>
                  </a:cubicBezTo>
                  <a:cubicBezTo>
                    <a:pt x="41685" y="1809641"/>
                    <a:pt x="19588" y="1830368"/>
                    <a:pt x="1807" y="1848695"/>
                  </a:cubicBezTo>
                  <a:lnTo>
                    <a:pt x="0" y="1850695"/>
                  </a:lnTo>
                  <a:lnTo>
                    <a:pt x="0" y="1233485"/>
                  </a:lnTo>
                  <a:lnTo>
                    <a:pt x="18046" y="1208183"/>
                  </a:lnTo>
                  <a:cubicBezTo>
                    <a:pt x="33947" y="1184196"/>
                    <a:pt x="49756" y="1158514"/>
                    <a:pt x="65393" y="1130865"/>
                  </a:cubicBezTo>
                  <a:cubicBezTo>
                    <a:pt x="315656" y="688463"/>
                    <a:pt x="466320" y="207127"/>
                    <a:pt x="991384" y="66436"/>
                  </a:cubicBezTo>
                  <a:cubicBezTo>
                    <a:pt x="1134686" y="28039"/>
                    <a:pt x="1278606" y="6767"/>
                    <a:pt x="1421035" y="1378"/>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11301" name="Freeform: Shape 11300">
              <a:extLst>
                <a:ext uri="{FF2B5EF4-FFF2-40B4-BE49-F238E27FC236}">
                  <a16:creationId xmlns:a16="http://schemas.microsoft.com/office/drawing/2014/main" id="{A97410C4-9F35-480D-AF41-9881677BAA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642" y="3804226"/>
              <a:ext cx="3664532" cy="3063253"/>
            </a:xfrm>
            <a:custGeom>
              <a:avLst/>
              <a:gdLst>
                <a:gd name="connsiteX0" fmla="*/ 1589544 w 3664532"/>
                <a:gd name="connsiteY0" fmla="*/ 1348 h 3063253"/>
                <a:gd name="connsiteX1" fmla="*/ 3592316 w 3664532"/>
                <a:gd name="connsiteY1" fmla="*/ 1577908 h 3063253"/>
                <a:gd name="connsiteX2" fmla="*/ 3464985 w 3664532"/>
                <a:gd name="connsiteY2" fmla="*/ 3019497 h 3063253"/>
                <a:gd name="connsiteX3" fmla="*/ 3441980 w 3664532"/>
                <a:gd name="connsiteY3" fmla="*/ 3063253 h 3063253"/>
                <a:gd name="connsiteX4" fmla="*/ 3180670 w 3664532"/>
                <a:gd name="connsiteY4" fmla="*/ 3063253 h 3063253"/>
                <a:gd name="connsiteX5" fmla="*/ 3224136 w 3664532"/>
                <a:gd name="connsiteY5" fmla="*/ 2966554 h 3063253"/>
                <a:gd name="connsiteX6" fmla="*/ 3355620 w 3664532"/>
                <a:gd name="connsiteY6" fmla="*/ 2437076 h 3063253"/>
                <a:gd name="connsiteX7" fmla="*/ 3363467 w 3664532"/>
                <a:gd name="connsiteY7" fmla="*/ 2076633 h 3063253"/>
                <a:gd name="connsiteX8" fmla="*/ 3304293 w 3664532"/>
                <a:gd name="connsiteY8" fmla="*/ 1722087 h 3063253"/>
                <a:gd name="connsiteX9" fmla="*/ 3182877 w 3664532"/>
                <a:gd name="connsiteY9" fmla="*/ 1384217 h 3063253"/>
                <a:gd name="connsiteX10" fmla="*/ 3001025 w 3664532"/>
                <a:gd name="connsiteY10" fmla="*/ 1074386 h 3063253"/>
                <a:gd name="connsiteX11" fmla="*/ 2477205 w 3664532"/>
                <a:gd name="connsiteY11" fmla="*/ 580474 h 3063253"/>
                <a:gd name="connsiteX12" fmla="*/ 1798691 w 3664532"/>
                <a:gd name="connsiteY12" fmla="*/ 315283 h 3063253"/>
                <a:gd name="connsiteX13" fmla="*/ 1753281 w 3664532"/>
                <a:gd name="connsiteY13" fmla="*/ 307175 h 3063253"/>
                <a:gd name="connsiteX14" fmla="*/ 1730532 w 3664532"/>
                <a:gd name="connsiteY14" fmla="*/ 303097 h 3063253"/>
                <a:gd name="connsiteX15" fmla="*/ 1707599 w 3664532"/>
                <a:gd name="connsiteY15" fmla="*/ 300231 h 3063253"/>
                <a:gd name="connsiteX16" fmla="*/ 1661716 w 3664532"/>
                <a:gd name="connsiteY16" fmla="*/ 294430 h 3063253"/>
                <a:gd name="connsiteX17" fmla="*/ 1615761 w 3664532"/>
                <a:gd name="connsiteY17" fmla="*/ 289448 h 3063253"/>
                <a:gd name="connsiteX18" fmla="*/ 1523276 w 3664532"/>
                <a:gd name="connsiteY18" fmla="*/ 282763 h 3063253"/>
                <a:gd name="connsiteX19" fmla="*/ 1430359 w 3664532"/>
                <a:gd name="connsiteY19" fmla="*/ 280699 h 3063253"/>
                <a:gd name="connsiteX20" fmla="*/ 1059060 w 3664532"/>
                <a:gd name="connsiteY20" fmla="*/ 318854 h 3063253"/>
                <a:gd name="connsiteX21" fmla="*/ 1012987 w 3664532"/>
                <a:gd name="connsiteY21" fmla="*/ 328075 h 3063253"/>
                <a:gd name="connsiteX22" fmla="*/ 968530 w 3664532"/>
                <a:gd name="connsiteY22" fmla="*/ 339260 h 3063253"/>
                <a:gd name="connsiteX23" fmla="*/ 924773 w 3664532"/>
                <a:gd name="connsiteY23" fmla="*/ 352511 h 3063253"/>
                <a:gd name="connsiteX24" fmla="*/ 881731 w 3664532"/>
                <a:gd name="connsiteY24" fmla="*/ 367896 h 3063253"/>
                <a:gd name="connsiteX25" fmla="*/ 839561 w 3664532"/>
                <a:gd name="connsiteY25" fmla="*/ 385444 h 3063253"/>
                <a:gd name="connsiteX26" fmla="*/ 798365 w 3664532"/>
                <a:gd name="connsiteY26" fmla="*/ 405276 h 3063253"/>
                <a:gd name="connsiteX27" fmla="*/ 758403 w 3664532"/>
                <a:gd name="connsiteY27" fmla="*/ 427539 h 3063253"/>
                <a:gd name="connsiteX28" fmla="*/ 719600 w 3664532"/>
                <a:gd name="connsiteY28" fmla="*/ 451961 h 3063253"/>
                <a:gd name="connsiteX29" fmla="*/ 577562 w 3664532"/>
                <a:gd name="connsiteY29" fmla="*/ 569522 h 3063253"/>
                <a:gd name="connsiteX30" fmla="*/ 456753 w 3664532"/>
                <a:gd name="connsiteY30" fmla="*/ 712062 h 3063253"/>
                <a:gd name="connsiteX31" fmla="*/ 353265 w 3664532"/>
                <a:gd name="connsiteY31" fmla="*/ 870162 h 3063253"/>
                <a:gd name="connsiteX32" fmla="*/ 305715 w 3664532"/>
                <a:gd name="connsiteY32" fmla="*/ 952522 h 3063253"/>
                <a:gd name="connsiteX33" fmla="*/ 260078 w 3664532"/>
                <a:gd name="connsiteY33" fmla="*/ 1036331 h 3063253"/>
                <a:gd name="connsiteX34" fmla="*/ 170320 w 3664532"/>
                <a:gd name="connsiteY34" fmla="*/ 1205796 h 3063253"/>
                <a:gd name="connsiteX35" fmla="*/ 124857 w 3664532"/>
                <a:gd name="connsiteY35" fmla="*/ 1290794 h 3063253"/>
                <a:gd name="connsiteX36" fmla="*/ 77228 w 3664532"/>
                <a:gd name="connsiteY36" fmla="*/ 1375573 h 3063253"/>
                <a:gd name="connsiteX37" fmla="*/ 23967 w 3664532"/>
                <a:gd name="connsiteY37" fmla="*/ 1458613 h 3063253"/>
                <a:gd name="connsiteX38" fmla="*/ 0 w 3664532"/>
                <a:gd name="connsiteY38" fmla="*/ 1490102 h 3063253"/>
                <a:gd name="connsiteX39" fmla="*/ 0 w 3664532"/>
                <a:gd name="connsiteY39" fmla="*/ 600302 h 3063253"/>
                <a:gd name="connsiteX40" fmla="*/ 7155 w 3664532"/>
                <a:gd name="connsiteY40" fmla="*/ 592928 h 3063253"/>
                <a:gd name="connsiteX41" fmla="*/ 940651 w 3664532"/>
                <a:gd name="connsiteY41" fmla="*/ 75740 h 3063253"/>
                <a:gd name="connsiteX42" fmla="*/ 1589544 w 3664532"/>
                <a:gd name="connsiteY42" fmla="*/ 1348 h 3063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3664532" h="3063253">
                  <a:moveTo>
                    <a:pt x="1589544" y="1348"/>
                  </a:moveTo>
                  <a:cubicBezTo>
                    <a:pt x="2513808" y="33842"/>
                    <a:pt x="3344091" y="651520"/>
                    <a:pt x="3592316" y="1577908"/>
                  </a:cubicBezTo>
                  <a:cubicBezTo>
                    <a:pt x="3725976" y="2076733"/>
                    <a:pt x="3668729" y="2582423"/>
                    <a:pt x="3464985" y="3019497"/>
                  </a:cubicBezTo>
                  <a:lnTo>
                    <a:pt x="3441980" y="3063253"/>
                  </a:lnTo>
                  <a:lnTo>
                    <a:pt x="3180670" y="3063253"/>
                  </a:lnTo>
                  <a:lnTo>
                    <a:pt x="3224136" y="2966554"/>
                  </a:lnTo>
                  <a:cubicBezTo>
                    <a:pt x="3291771" y="2795537"/>
                    <a:pt x="3335430" y="2617005"/>
                    <a:pt x="3355620" y="2437076"/>
                  </a:cubicBezTo>
                  <a:cubicBezTo>
                    <a:pt x="3368996" y="2317218"/>
                    <a:pt x="3372310" y="2196423"/>
                    <a:pt x="3363467" y="2076633"/>
                  </a:cubicBezTo>
                  <a:cubicBezTo>
                    <a:pt x="3354557" y="1956861"/>
                    <a:pt x="3334732" y="1838125"/>
                    <a:pt x="3304293" y="1722087"/>
                  </a:cubicBezTo>
                  <a:cubicBezTo>
                    <a:pt x="3274126" y="1605975"/>
                    <a:pt x="3233351" y="1492852"/>
                    <a:pt x="3182877" y="1384217"/>
                  </a:cubicBezTo>
                  <a:cubicBezTo>
                    <a:pt x="3132588" y="1275460"/>
                    <a:pt x="3071047" y="1171897"/>
                    <a:pt x="3001025" y="1074386"/>
                  </a:cubicBezTo>
                  <a:cubicBezTo>
                    <a:pt x="2860378" y="879817"/>
                    <a:pt x="2682723" y="710135"/>
                    <a:pt x="2477205" y="580474"/>
                  </a:cubicBezTo>
                  <a:cubicBezTo>
                    <a:pt x="2271686" y="450814"/>
                    <a:pt x="2040125" y="361195"/>
                    <a:pt x="1798691" y="315283"/>
                  </a:cubicBezTo>
                  <a:lnTo>
                    <a:pt x="1753281" y="307175"/>
                  </a:lnTo>
                  <a:lnTo>
                    <a:pt x="1730532" y="303097"/>
                  </a:lnTo>
                  <a:lnTo>
                    <a:pt x="1707599" y="300231"/>
                  </a:lnTo>
                  <a:lnTo>
                    <a:pt x="1661716" y="294430"/>
                  </a:lnTo>
                  <a:cubicBezTo>
                    <a:pt x="1646462" y="292559"/>
                    <a:pt x="1631149" y="290194"/>
                    <a:pt x="1615761" y="289448"/>
                  </a:cubicBezTo>
                  <a:cubicBezTo>
                    <a:pt x="1584975" y="287377"/>
                    <a:pt x="1554157" y="284371"/>
                    <a:pt x="1523276" y="282763"/>
                  </a:cubicBezTo>
                  <a:lnTo>
                    <a:pt x="1430359" y="280699"/>
                  </a:lnTo>
                  <a:cubicBezTo>
                    <a:pt x="1306331" y="281594"/>
                    <a:pt x="1181785" y="294109"/>
                    <a:pt x="1059060" y="318854"/>
                  </a:cubicBezTo>
                  <a:lnTo>
                    <a:pt x="1012987" y="328075"/>
                  </a:lnTo>
                  <a:cubicBezTo>
                    <a:pt x="998030" y="331646"/>
                    <a:pt x="983384" y="335571"/>
                    <a:pt x="968530" y="339260"/>
                  </a:cubicBezTo>
                  <a:cubicBezTo>
                    <a:pt x="953853" y="343338"/>
                    <a:pt x="939377" y="348162"/>
                    <a:pt x="924773" y="352511"/>
                  </a:cubicBezTo>
                  <a:cubicBezTo>
                    <a:pt x="910278" y="357266"/>
                    <a:pt x="896136" y="362800"/>
                    <a:pt x="881731" y="367896"/>
                  </a:cubicBezTo>
                  <a:cubicBezTo>
                    <a:pt x="867590" y="373428"/>
                    <a:pt x="853698" y="379622"/>
                    <a:pt x="839561" y="385444"/>
                  </a:cubicBezTo>
                  <a:cubicBezTo>
                    <a:pt x="825810" y="391891"/>
                    <a:pt x="812130" y="398609"/>
                    <a:pt x="798365" y="405276"/>
                  </a:cubicBezTo>
                  <a:cubicBezTo>
                    <a:pt x="785090" y="412685"/>
                    <a:pt x="771605" y="419858"/>
                    <a:pt x="758403" y="427539"/>
                  </a:cubicBezTo>
                  <a:cubicBezTo>
                    <a:pt x="745548" y="435706"/>
                    <a:pt x="732259" y="443337"/>
                    <a:pt x="719600" y="451961"/>
                  </a:cubicBezTo>
                  <a:cubicBezTo>
                    <a:pt x="668664" y="485885"/>
                    <a:pt x="621352" y="525741"/>
                    <a:pt x="577562" y="569522"/>
                  </a:cubicBezTo>
                  <a:cubicBezTo>
                    <a:pt x="534000" y="613606"/>
                    <a:pt x="493580" y="661281"/>
                    <a:pt x="456753" y="712062"/>
                  </a:cubicBezTo>
                  <a:cubicBezTo>
                    <a:pt x="419754" y="762744"/>
                    <a:pt x="385485" y="815747"/>
                    <a:pt x="353265" y="870162"/>
                  </a:cubicBezTo>
                  <a:cubicBezTo>
                    <a:pt x="337069" y="897321"/>
                    <a:pt x="321168" y="924763"/>
                    <a:pt x="305715" y="952522"/>
                  </a:cubicBezTo>
                  <a:cubicBezTo>
                    <a:pt x="290262" y="980281"/>
                    <a:pt x="275152" y="1008238"/>
                    <a:pt x="260078" y="1036331"/>
                  </a:cubicBezTo>
                  <a:cubicBezTo>
                    <a:pt x="229846" y="1092467"/>
                    <a:pt x="200339" y="1149135"/>
                    <a:pt x="170320" y="1205796"/>
                  </a:cubicBezTo>
                  <a:lnTo>
                    <a:pt x="124857" y="1290794"/>
                  </a:lnTo>
                  <a:cubicBezTo>
                    <a:pt x="109549" y="1319095"/>
                    <a:pt x="94118" y="1347211"/>
                    <a:pt x="77228" y="1375573"/>
                  </a:cubicBezTo>
                  <a:cubicBezTo>
                    <a:pt x="60776" y="1403944"/>
                    <a:pt x="42932" y="1431630"/>
                    <a:pt x="23967" y="1458613"/>
                  </a:cubicBezTo>
                  <a:lnTo>
                    <a:pt x="0" y="1490102"/>
                  </a:lnTo>
                  <a:lnTo>
                    <a:pt x="0" y="600302"/>
                  </a:lnTo>
                  <a:lnTo>
                    <a:pt x="7155" y="592928"/>
                  </a:lnTo>
                  <a:cubicBezTo>
                    <a:pt x="261918" y="354349"/>
                    <a:pt x="578478" y="172784"/>
                    <a:pt x="940651" y="75740"/>
                  </a:cubicBezTo>
                  <a:cubicBezTo>
                    <a:pt x="1157955" y="17514"/>
                    <a:pt x="1376252" y="-6151"/>
                    <a:pt x="1589544" y="1348"/>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3" name="Textfeld 2">
            <a:extLst>
              <a:ext uri="{FF2B5EF4-FFF2-40B4-BE49-F238E27FC236}">
                <a16:creationId xmlns:a16="http://schemas.microsoft.com/office/drawing/2014/main" id="{0C3373F7-95B8-F2B8-B4E3-369EA7AD8A76}"/>
              </a:ext>
            </a:extLst>
          </p:cNvPr>
          <p:cNvSpPr txBox="1"/>
          <p:nvPr/>
        </p:nvSpPr>
        <p:spPr>
          <a:xfrm>
            <a:off x="5187772" y="322707"/>
            <a:ext cx="6699429" cy="6252906"/>
          </a:xfrm>
          <a:prstGeom prst="rect">
            <a:avLst/>
          </a:prstGeom>
        </p:spPr>
        <p:txBody>
          <a:bodyPr vert="horz" lIns="91440" tIns="45720" rIns="91440" bIns="45720" rtlCol="0" anchor="ctr">
            <a:noAutofit/>
          </a:bodyPr>
          <a:lstStyle/>
          <a:p>
            <a:pPr indent="-228600">
              <a:lnSpc>
                <a:spcPct val="90000"/>
              </a:lnSpc>
              <a:spcAft>
                <a:spcPts val="600"/>
              </a:spcAft>
              <a:buFont typeface="Arial" panose="020B0604020202020204" pitchFamily="34" charset="0"/>
              <a:buChar char="•"/>
            </a:pPr>
            <a:r>
              <a:rPr lang="en-US" b="0" i="0" u="none" strike="noStrike" baseline="0" dirty="0">
                <a:solidFill>
                  <a:srgbClr val="00B0F0"/>
                </a:solidFill>
              </a:rPr>
              <a:t>Betablocker: </a:t>
            </a:r>
          </a:p>
          <a:p>
            <a:pPr indent="-228600">
              <a:lnSpc>
                <a:spcPct val="90000"/>
              </a:lnSpc>
              <a:spcAft>
                <a:spcPts val="600"/>
              </a:spcAft>
              <a:buFont typeface="Arial" panose="020B0604020202020204" pitchFamily="34" charset="0"/>
              <a:buChar char="•"/>
            </a:pPr>
            <a:r>
              <a:rPr lang="en-US" b="0" i="0" u="none" strike="noStrike" baseline="0" dirty="0">
                <a:solidFill>
                  <a:schemeClr val="tx2"/>
                </a:solidFill>
              </a:rPr>
              <a:t>o </a:t>
            </a:r>
            <a:r>
              <a:rPr lang="en-US" b="0" i="0" u="none" strike="noStrike" baseline="0" dirty="0" err="1">
                <a:solidFill>
                  <a:schemeClr val="tx2"/>
                </a:solidFill>
              </a:rPr>
              <a:t>Hemmen</a:t>
            </a:r>
            <a:r>
              <a:rPr lang="en-US" b="0" i="0" u="none" strike="noStrike" baseline="0" dirty="0">
                <a:solidFill>
                  <a:schemeClr val="tx2"/>
                </a:solidFill>
              </a:rPr>
              <a:t> die </a:t>
            </a:r>
            <a:r>
              <a:rPr lang="en-US" b="0" i="0" u="none" strike="noStrike" baseline="0" dirty="0" err="1">
                <a:solidFill>
                  <a:schemeClr val="tx2"/>
                </a:solidFill>
              </a:rPr>
              <a:t>Wirkung</a:t>
            </a:r>
            <a:r>
              <a:rPr lang="en-US" b="0" i="0" u="none" strike="noStrike" baseline="0" dirty="0">
                <a:solidFill>
                  <a:schemeClr val="tx2"/>
                </a:solidFill>
              </a:rPr>
              <a:t> der </a:t>
            </a:r>
            <a:r>
              <a:rPr lang="en-US" b="0" i="0" u="none" strike="noStrike" baseline="0" dirty="0" err="1">
                <a:solidFill>
                  <a:schemeClr val="tx2"/>
                </a:solidFill>
              </a:rPr>
              <a:t>Stresshormone</a:t>
            </a:r>
            <a:r>
              <a:rPr lang="en-US" b="0" i="0" u="none" strike="noStrike" baseline="0" dirty="0">
                <a:solidFill>
                  <a:schemeClr val="tx2"/>
                </a:solidFill>
              </a:rPr>
              <a:t> </a:t>
            </a:r>
          </a:p>
          <a:p>
            <a:pPr indent="-228600">
              <a:lnSpc>
                <a:spcPct val="90000"/>
              </a:lnSpc>
              <a:spcAft>
                <a:spcPts val="600"/>
              </a:spcAft>
              <a:buFont typeface="Arial" panose="020B0604020202020204" pitchFamily="34" charset="0"/>
              <a:buChar char="•"/>
            </a:pPr>
            <a:r>
              <a:rPr lang="en-US" b="0" i="0" u="none" strike="noStrike" baseline="0" dirty="0">
                <a:solidFill>
                  <a:schemeClr val="tx2"/>
                </a:solidFill>
              </a:rPr>
              <a:t>o </a:t>
            </a:r>
            <a:r>
              <a:rPr lang="en-US" b="0" i="0" u="none" strike="noStrike" baseline="0" dirty="0" err="1">
                <a:solidFill>
                  <a:schemeClr val="tx2"/>
                </a:solidFill>
              </a:rPr>
              <a:t>Senkung</a:t>
            </a:r>
            <a:r>
              <a:rPr lang="en-US" b="0" i="0" u="none" strike="noStrike" baseline="0" dirty="0">
                <a:solidFill>
                  <a:schemeClr val="tx2"/>
                </a:solidFill>
              </a:rPr>
              <a:t> des </a:t>
            </a:r>
            <a:r>
              <a:rPr lang="en-US" b="0" i="0" u="none" strike="noStrike" baseline="0" dirty="0" err="1">
                <a:solidFill>
                  <a:schemeClr val="tx2"/>
                </a:solidFill>
              </a:rPr>
              <a:t>erhöhten</a:t>
            </a:r>
            <a:r>
              <a:rPr lang="en-US" b="0" i="0" u="none" strike="noStrike" baseline="0" dirty="0">
                <a:solidFill>
                  <a:schemeClr val="tx2"/>
                </a:solidFill>
              </a:rPr>
              <a:t> </a:t>
            </a:r>
            <a:r>
              <a:rPr lang="en-US" b="0" i="0" u="none" strike="noStrike" baseline="0" dirty="0" err="1">
                <a:solidFill>
                  <a:schemeClr val="tx2"/>
                </a:solidFill>
              </a:rPr>
              <a:t>Blutdrucks</a:t>
            </a:r>
            <a:r>
              <a:rPr lang="en-US" b="0" i="0" u="none" strike="noStrike" baseline="0" dirty="0">
                <a:solidFill>
                  <a:schemeClr val="tx2"/>
                </a:solidFill>
              </a:rPr>
              <a:t> </a:t>
            </a:r>
          </a:p>
          <a:p>
            <a:pPr indent="-228600">
              <a:lnSpc>
                <a:spcPct val="90000"/>
              </a:lnSpc>
              <a:spcAft>
                <a:spcPts val="600"/>
              </a:spcAft>
              <a:buFont typeface="Arial" panose="020B0604020202020204" pitchFamily="34" charset="0"/>
              <a:buChar char="•"/>
            </a:pPr>
            <a:r>
              <a:rPr lang="en-US" b="0" i="0" u="none" strike="noStrike" baseline="0" dirty="0">
                <a:solidFill>
                  <a:schemeClr val="tx2"/>
                </a:solidFill>
              </a:rPr>
              <a:t>o </a:t>
            </a:r>
            <a:r>
              <a:rPr lang="en-US" b="0" i="0" u="none" strike="noStrike" baseline="0" dirty="0" err="1">
                <a:solidFill>
                  <a:schemeClr val="tx2"/>
                </a:solidFill>
              </a:rPr>
              <a:t>Abnahme</a:t>
            </a:r>
            <a:r>
              <a:rPr lang="en-US" b="0" i="0" u="none" strike="noStrike" baseline="0" dirty="0">
                <a:solidFill>
                  <a:schemeClr val="tx2"/>
                </a:solidFill>
              </a:rPr>
              <a:t> des Pulses (der </a:t>
            </a:r>
            <a:r>
              <a:rPr lang="en-US" b="0" i="0" u="none" strike="noStrike" baseline="0" dirty="0" err="1">
                <a:solidFill>
                  <a:schemeClr val="tx2"/>
                </a:solidFill>
              </a:rPr>
              <a:t>Herzfrequenz</a:t>
            </a:r>
            <a:r>
              <a:rPr lang="en-US" b="0" i="0" u="none" strike="noStrike" baseline="0" dirty="0">
                <a:solidFill>
                  <a:schemeClr val="tx2"/>
                </a:solidFill>
              </a:rPr>
              <a:t>) </a:t>
            </a:r>
          </a:p>
          <a:p>
            <a:pPr indent="-228600">
              <a:lnSpc>
                <a:spcPct val="90000"/>
              </a:lnSpc>
              <a:spcAft>
                <a:spcPts val="600"/>
              </a:spcAft>
              <a:buFont typeface="Arial" panose="020B0604020202020204" pitchFamily="34" charset="0"/>
              <a:buChar char="•"/>
            </a:pPr>
            <a:r>
              <a:rPr lang="en-US" b="0" i="0" u="none" strike="noStrike" baseline="0" dirty="0">
                <a:solidFill>
                  <a:schemeClr val="tx2"/>
                </a:solidFill>
              </a:rPr>
              <a:t>o </a:t>
            </a:r>
            <a:r>
              <a:rPr lang="en-US" b="0" i="0" u="none" strike="noStrike" baseline="0" dirty="0" err="1">
                <a:solidFill>
                  <a:schemeClr val="tx2"/>
                </a:solidFill>
              </a:rPr>
              <a:t>Abnahme</a:t>
            </a:r>
            <a:r>
              <a:rPr lang="en-US" b="0" i="0" u="none" strike="noStrike" baseline="0" dirty="0">
                <a:solidFill>
                  <a:schemeClr val="tx2"/>
                </a:solidFill>
              </a:rPr>
              <a:t> des </a:t>
            </a:r>
            <a:r>
              <a:rPr lang="en-US" b="0" i="0" u="none" strike="noStrike" baseline="0" dirty="0" err="1">
                <a:solidFill>
                  <a:schemeClr val="tx2"/>
                </a:solidFill>
              </a:rPr>
              <a:t>Sauerstoffbedarfes</a:t>
            </a:r>
            <a:r>
              <a:rPr lang="en-US" b="0" i="0" u="none" strike="noStrike" baseline="0" dirty="0">
                <a:solidFill>
                  <a:schemeClr val="tx2"/>
                </a:solidFill>
              </a:rPr>
              <a:t> des </a:t>
            </a:r>
            <a:r>
              <a:rPr lang="en-US" b="0" i="0" u="none" strike="noStrike" baseline="0" dirty="0" err="1">
                <a:solidFill>
                  <a:schemeClr val="tx2"/>
                </a:solidFill>
              </a:rPr>
              <a:t>Herzens</a:t>
            </a:r>
            <a:r>
              <a:rPr lang="en-US" b="0" i="0" u="none" strike="noStrike" baseline="0" dirty="0">
                <a:solidFill>
                  <a:schemeClr val="tx2"/>
                </a:solidFill>
              </a:rPr>
              <a:t> </a:t>
            </a:r>
          </a:p>
          <a:p>
            <a:pPr indent="-228600">
              <a:lnSpc>
                <a:spcPct val="90000"/>
              </a:lnSpc>
              <a:spcAft>
                <a:spcPts val="600"/>
              </a:spcAft>
              <a:buFont typeface="Arial" panose="020B0604020202020204" pitchFamily="34" charset="0"/>
              <a:buChar char="•"/>
            </a:pPr>
            <a:endParaRPr lang="en-US" b="0" i="0" u="none" strike="noStrike" baseline="0" dirty="0">
              <a:solidFill>
                <a:schemeClr val="tx2"/>
              </a:solidFill>
            </a:endParaRPr>
          </a:p>
          <a:p>
            <a:pPr indent="-228600">
              <a:lnSpc>
                <a:spcPct val="90000"/>
              </a:lnSpc>
              <a:spcAft>
                <a:spcPts val="600"/>
              </a:spcAft>
              <a:buFont typeface="Arial" panose="020B0604020202020204" pitchFamily="34" charset="0"/>
              <a:buChar char="•"/>
            </a:pPr>
            <a:r>
              <a:rPr lang="en-US" b="0" i="0" u="none" strike="noStrike" baseline="0" dirty="0" err="1">
                <a:solidFill>
                  <a:srgbClr val="00B0F0"/>
                </a:solidFill>
              </a:rPr>
              <a:t>Nebenwirkungen</a:t>
            </a:r>
            <a:r>
              <a:rPr lang="en-US" b="0" i="0" u="none" strike="noStrike" baseline="0" dirty="0">
                <a:solidFill>
                  <a:srgbClr val="00B0F0"/>
                </a:solidFill>
              </a:rPr>
              <a:t>: </a:t>
            </a:r>
          </a:p>
          <a:p>
            <a:pPr indent="-228600">
              <a:lnSpc>
                <a:spcPct val="90000"/>
              </a:lnSpc>
              <a:spcAft>
                <a:spcPts val="600"/>
              </a:spcAft>
              <a:buFont typeface="Arial" panose="020B0604020202020204" pitchFamily="34" charset="0"/>
              <a:buChar char="•"/>
            </a:pPr>
            <a:r>
              <a:rPr lang="en-US" b="0" i="0" u="none" strike="noStrike" baseline="0" dirty="0">
                <a:solidFill>
                  <a:schemeClr val="tx2"/>
                </a:solidFill>
              </a:rPr>
              <a:t>o </a:t>
            </a:r>
            <a:r>
              <a:rPr lang="en-US" b="0" i="0" u="none" strike="noStrike" baseline="0" dirty="0" err="1">
                <a:solidFill>
                  <a:schemeClr val="tx2"/>
                </a:solidFill>
              </a:rPr>
              <a:t>Diabetiker</a:t>
            </a:r>
            <a:r>
              <a:rPr lang="en-US" b="0" i="0" u="none" strike="noStrike" baseline="0" dirty="0">
                <a:solidFill>
                  <a:schemeClr val="tx2"/>
                </a:solidFill>
              </a:rPr>
              <a:t>: </a:t>
            </a:r>
            <a:r>
              <a:rPr lang="en-US" b="0" i="0" u="none" strike="noStrike" baseline="0" dirty="0" err="1">
                <a:solidFill>
                  <a:schemeClr val="tx2"/>
                </a:solidFill>
              </a:rPr>
              <a:t>Gefahr</a:t>
            </a:r>
            <a:r>
              <a:rPr lang="en-US" b="0" i="0" u="none" strike="noStrike" baseline="0" dirty="0">
                <a:solidFill>
                  <a:schemeClr val="tx2"/>
                </a:solidFill>
              </a:rPr>
              <a:t> </a:t>
            </a:r>
            <a:r>
              <a:rPr lang="en-US" b="0" i="0" u="none" strike="noStrike" baseline="0" dirty="0" err="1">
                <a:solidFill>
                  <a:schemeClr val="tx2"/>
                </a:solidFill>
              </a:rPr>
              <a:t>einer</a:t>
            </a:r>
            <a:r>
              <a:rPr lang="en-US" b="0" i="0" u="none" strike="noStrike" baseline="0" dirty="0">
                <a:solidFill>
                  <a:schemeClr val="tx2"/>
                </a:solidFill>
              </a:rPr>
              <a:t> </a:t>
            </a:r>
            <a:r>
              <a:rPr lang="en-US" b="0" i="0" u="none" strike="noStrike" baseline="0" dirty="0" err="1">
                <a:solidFill>
                  <a:schemeClr val="tx2"/>
                </a:solidFill>
              </a:rPr>
              <a:t>Hypoglykämie</a:t>
            </a:r>
            <a:r>
              <a:rPr lang="en-US" b="0" i="0" u="none" strike="noStrike" baseline="0" dirty="0">
                <a:solidFill>
                  <a:schemeClr val="tx2"/>
                </a:solidFill>
              </a:rPr>
              <a:t> </a:t>
            </a:r>
          </a:p>
          <a:p>
            <a:pPr indent="-228600">
              <a:lnSpc>
                <a:spcPct val="90000"/>
              </a:lnSpc>
              <a:spcAft>
                <a:spcPts val="600"/>
              </a:spcAft>
              <a:buFont typeface="Arial" panose="020B0604020202020204" pitchFamily="34" charset="0"/>
              <a:buChar char="•"/>
            </a:pPr>
            <a:r>
              <a:rPr lang="en-US" b="0" i="0" u="none" strike="noStrike" baseline="0" dirty="0">
                <a:solidFill>
                  <a:schemeClr val="tx2"/>
                </a:solidFill>
              </a:rPr>
              <a:t>o </a:t>
            </a:r>
            <a:r>
              <a:rPr lang="en-US" b="0" i="0" u="none" strike="noStrike" baseline="0" dirty="0" err="1">
                <a:solidFill>
                  <a:schemeClr val="tx2"/>
                </a:solidFill>
              </a:rPr>
              <a:t>Asthmatiker</a:t>
            </a:r>
            <a:r>
              <a:rPr lang="en-US" b="0" i="0" u="none" strike="noStrike" baseline="0" dirty="0">
                <a:solidFill>
                  <a:schemeClr val="tx2"/>
                </a:solidFill>
              </a:rPr>
              <a:t>: </a:t>
            </a:r>
            <a:r>
              <a:rPr lang="en-US" b="0" i="0" u="none" strike="noStrike" baseline="0" dirty="0" err="1">
                <a:solidFill>
                  <a:schemeClr val="tx2"/>
                </a:solidFill>
              </a:rPr>
              <a:t>Asthmaanfall</a:t>
            </a:r>
            <a:r>
              <a:rPr lang="en-US" b="0" i="0" u="none" strike="noStrike" baseline="0" dirty="0">
                <a:solidFill>
                  <a:schemeClr val="tx2"/>
                </a:solidFill>
              </a:rPr>
              <a:t> </a:t>
            </a:r>
          </a:p>
          <a:p>
            <a:pPr indent="-228600">
              <a:lnSpc>
                <a:spcPct val="90000"/>
              </a:lnSpc>
              <a:spcAft>
                <a:spcPts val="600"/>
              </a:spcAft>
              <a:buFont typeface="Arial" panose="020B0604020202020204" pitchFamily="34" charset="0"/>
              <a:buChar char="•"/>
            </a:pPr>
            <a:endParaRPr lang="en-US" b="0" i="0" u="none" strike="noStrike" baseline="0" dirty="0">
              <a:solidFill>
                <a:schemeClr val="tx2"/>
              </a:solidFill>
            </a:endParaRPr>
          </a:p>
          <a:p>
            <a:pPr indent="-228600">
              <a:lnSpc>
                <a:spcPct val="90000"/>
              </a:lnSpc>
              <a:spcAft>
                <a:spcPts val="600"/>
              </a:spcAft>
              <a:buFont typeface="Arial" panose="020B0604020202020204" pitchFamily="34" charset="0"/>
              <a:buChar char="•"/>
            </a:pPr>
            <a:r>
              <a:rPr lang="en-US" b="0" i="0" u="none" strike="noStrike" baseline="0" dirty="0">
                <a:solidFill>
                  <a:srgbClr val="FF0000"/>
                </a:solidFill>
              </a:rPr>
              <a:t>ACE-Hemmer: </a:t>
            </a:r>
          </a:p>
          <a:p>
            <a:pPr indent="-228600">
              <a:lnSpc>
                <a:spcPct val="90000"/>
              </a:lnSpc>
              <a:spcAft>
                <a:spcPts val="600"/>
              </a:spcAft>
              <a:buFont typeface="Arial" panose="020B0604020202020204" pitchFamily="34" charset="0"/>
              <a:buChar char="•"/>
            </a:pPr>
            <a:r>
              <a:rPr lang="en-US" b="0" i="0" u="none" strike="noStrike" baseline="0" dirty="0">
                <a:solidFill>
                  <a:schemeClr val="tx2"/>
                </a:solidFill>
              </a:rPr>
              <a:t>(Angiotensin-Converting-</a:t>
            </a:r>
            <a:r>
              <a:rPr lang="en-US" b="0" i="0" u="none" strike="noStrike" baseline="0" dirty="0" err="1">
                <a:solidFill>
                  <a:schemeClr val="tx2"/>
                </a:solidFill>
              </a:rPr>
              <a:t>Enzym</a:t>
            </a:r>
            <a:r>
              <a:rPr lang="en-US" b="0" i="0" u="none" strike="noStrike" baseline="0" dirty="0">
                <a:solidFill>
                  <a:schemeClr val="tx2"/>
                </a:solidFill>
              </a:rPr>
              <a:t>-Hemmer) </a:t>
            </a:r>
          </a:p>
          <a:p>
            <a:pPr indent="-228600">
              <a:lnSpc>
                <a:spcPct val="90000"/>
              </a:lnSpc>
              <a:spcAft>
                <a:spcPts val="600"/>
              </a:spcAft>
              <a:buFont typeface="Arial" panose="020B0604020202020204" pitchFamily="34" charset="0"/>
              <a:buChar char="•"/>
            </a:pPr>
            <a:r>
              <a:rPr lang="en-US" b="0" i="0" u="none" strike="noStrike" baseline="0" dirty="0" err="1">
                <a:solidFill>
                  <a:schemeClr val="tx2"/>
                </a:solidFill>
              </a:rPr>
              <a:t>Wirkung</a:t>
            </a:r>
            <a:r>
              <a:rPr lang="en-US" b="0" i="0" u="none" strike="noStrike" baseline="0" dirty="0">
                <a:solidFill>
                  <a:schemeClr val="tx2"/>
                </a:solidFill>
              </a:rPr>
              <a:t>: </a:t>
            </a:r>
            <a:r>
              <a:rPr lang="en-US" b="0" i="0" u="none" strike="noStrike" baseline="0" dirty="0" err="1">
                <a:solidFill>
                  <a:schemeClr val="tx2"/>
                </a:solidFill>
              </a:rPr>
              <a:t>Blutdrucksenkung</a:t>
            </a:r>
            <a:r>
              <a:rPr lang="en-US" b="0" i="0" u="none" strike="noStrike" baseline="0" dirty="0">
                <a:solidFill>
                  <a:schemeClr val="tx2"/>
                </a:solidFill>
              </a:rPr>
              <a:t> </a:t>
            </a:r>
            <a:r>
              <a:rPr lang="en-US" b="0" i="0" u="none" strike="noStrike" baseline="0" dirty="0" err="1">
                <a:solidFill>
                  <a:schemeClr val="tx2"/>
                </a:solidFill>
              </a:rPr>
              <a:t>durch</a:t>
            </a:r>
            <a:r>
              <a:rPr lang="en-US" b="0" i="0" u="none" strike="noStrike" baseline="0" dirty="0">
                <a:solidFill>
                  <a:schemeClr val="tx2"/>
                </a:solidFill>
              </a:rPr>
              <a:t> </a:t>
            </a:r>
            <a:r>
              <a:rPr lang="en-US" b="0" i="0" u="none" strike="noStrike" baseline="0" dirty="0" err="1">
                <a:solidFill>
                  <a:schemeClr val="tx2"/>
                </a:solidFill>
              </a:rPr>
              <a:t>Blutgefäßerweiterung</a:t>
            </a:r>
            <a:r>
              <a:rPr lang="en-US" b="0" i="0" u="none" strike="noStrike" baseline="0" dirty="0">
                <a:solidFill>
                  <a:schemeClr val="tx2"/>
                </a:solidFill>
              </a:rPr>
              <a:t> </a:t>
            </a:r>
          </a:p>
          <a:p>
            <a:pPr indent="-228600">
              <a:lnSpc>
                <a:spcPct val="90000"/>
              </a:lnSpc>
              <a:spcAft>
                <a:spcPts val="600"/>
              </a:spcAft>
              <a:buFont typeface="Arial" panose="020B0604020202020204" pitchFamily="34" charset="0"/>
              <a:buChar char="•"/>
            </a:pPr>
            <a:endParaRPr lang="en-US" b="0" i="0" u="none" strike="noStrike" baseline="0" dirty="0">
              <a:solidFill>
                <a:schemeClr val="tx2"/>
              </a:solidFill>
            </a:endParaRPr>
          </a:p>
          <a:p>
            <a:pPr indent="-228600">
              <a:lnSpc>
                <a:spcPct val="90000"/>
              </a:lnSpc>
              <a:spcAft>
                <a:spcPts val="600"/>
              </a:spcAft>
              <a:buFont typeface="Arial" panose="020B0604020202020204" pitchFamily="34" charset="0"/>
              <a:buChar char="•"/>
            </a:pPr>
            <a:r>
              <a:rPr lang="en-US" b="0" i="0" u="none" strike="noStrike" baseline="0" dirty="0" err="1">
                <a:solidFill>
                  <a:srgbClr val="FF0000"/>
                </a:solidFill>
              </a:rPr>
              <a:t>Nebenwirkungen</a:t>
            </a:r>
            <a:r>
              <a:rPr lang="en-US" b="0" i="0" u="none" strike="noStrike" baseline="0" dirty="0">
                <a:solidFill>
                  <a:srgbClr val="FF0000"/>
                </a:solidFill>
              </a:rPr>
              <a:t>: </a:t>
            </a:r>
          </a:p>
          <a:p>
            <a:pPr indent="-228600">
              <a:lnSpc>
                <a:spcPct val="90000"/>
              </a:lnSpc>
              <a:spcAft>
                <a:spcPts val="600"/>
              </a:spcAft>
              <a:buFont typeface="Arial" panose="020B0604020202020204" pitchFamily="34" charset="0"/>
              <a:buChar char="•"/>
            </a:pPr>
            <a:r>
              <a:rPr lang="en-US" b="0" i="0" u="none" strike="noStrike" baseline="0" dirty="0">
                <a:solidFill>
                  <a:schemeClr val="tx2"/>
                </a:solidFill>
              </a:rPr>
              <a:t>o </a:t>
            </a:r>
            <a:r>
              <a:rPr lang="en-US" b="0" i="0" u="none" strike="noStrike" baseline="0" dirty="0" err="1">
                <a:solidFill>
                  <a:schemeClr val="tx2"/>
                </a:solidFill>
              </a:rPr>
              <a:t>Reizhusten</a:t>
            </a:r>
            <a:r>
              <a:rPr lang="en-US" b="0" i="0" u="none" strike="noStrike" baseline="0" dirty="0">
                <a:solidFill>
                  <a:schemeClr val="tx2"/>
                </a:solidFill>
              </a:rPr>
              <a:t> </a:t>
            </a:r>
          </a:p>
          <a:p>
            <a:pPr indent="-228600">
              <a:lnSpc>
                <a:spcPct val="90000"/>
              </a:lnSpc>
              <a:spcAft>
                <a:spcPts val="600"/>
              </a:spcAft>
              <a:buFont typeface="Arial" panose="020B0604020202020204" pitchFamily="34" charset="0"/>
              <a:buChar char="•"/>
            </a:pPr>
            <a:endParaRPr lang="en-US" b="0" i="0" u="none" strike="noStrike" baseline="0" dirty="0">
              <a:solidFill>
                <a:schemeClr val="tx2"/>
              </a:solidFill>
            </a:endParaRPr>
          </a:p>
          <a:p>
            <a:pPr indent="-228600">
              <a:lnSpc>
                <a:spcPct val="90000"/>
              </a:lnSpc>
              <a:spcAft>
                <a:spcPts val="600"/>
              </a:spcAft>
              <a:buFont typeface="Arial" panose="020B0604020202020204" pitchFamily="34" charset="0"/>
              <a:buChar char="•"/>
            </a:pPr>
            <a:r>
              <a:rPr lang="en-US" b="0" i="0" u="none" strike="noStrike" baseline="0" dirty="0">
                <a:solidFill>
                  <a:srgbClr val="7030A0"/>
                </a:solidFill>
              </a:rPr>
              <a:t>AT2-Rezeptorenhemmer: </a:t>
            </a:r>
          </a:p>
          <a:p>
            <a:pPr indent="-228600">
              <a:lnSpc>
                <a:spcPct val="90000"/>
              </a:lnSpc>
              <a:spcAft>
                <a:spcPts val="600"/>
              </a:spcAft>
              <a:buFont typeface="Arial" panose="020B0604020202020204" pitchFamily="34" charset="0"/>
              <a:buChar char="•"/>
            </a:pPr>
            <a:r>
              <a:rPr lang="en-US" b="0" i="0" u="none" strike="noStrike" baseline="0" dirty="0" err="1">
                <a:solidFill>
                  <a:schemeClr val="tx2"/>
                </a:solidFill>
              </a:rPr>
              <a:t>Wirkprinzip</a:t>
            </a:r>
            <a:r>
              <a:rPr lang="en-US" b="0" i="0" u="none" strike="noStrike" baseline="0" dirty="0">
                <a:solidFill>
                  <a:schemeClr val="tx2"/>
                </a:solidFill>
              </a:rPr>
              <a:t> </a:t>
            </a:r>
            <a:r>
              <a:rPr lang="en-US" b="0" i="0" u="none" strike="noStrike" baseline="0" dirty="0" err="1">
                <a:solidFill>
                  <a:schemeClr val="tx2"/>
                </a:solidFill>
              </a:rPr>
              <a:t>wie</a:t>
            </a:r>
            <a:r>
              <a:rPr lang="en-US" b="0" i="0" u="none" strike="noStrike" baseline="0" dirty="0">
                <a:solidFill>
                  <a:schemeClr val="tx2"/>
                </a:solidFill>
              </a:rPr>
              <a:t> der ACE-Hemmer, </a:t>
            </a:r>
            <a:r>
              <a:rPr lang="en-US" b="0" i="0" u="none" strike="noStrike" baseline="0" dirty="0" err="1">
                <a:solidFill>
                  <a:schemeClr val="tx2"/>
                </a:solidFill>
              </a:rPr>
              <a:t>aber</a:t>
            </a:r>
            <a:r>
              <a:rPr lang="en-US" b="0" i="0" u="none" strike="noStrike" baseline="0" dirty="0">
                <a:solidFill>
                  <a:schemeClr val="tx2"/>
                </a:solidFill>
              </a:rPr>
              <a:t> </a:t>
            </a:r>
            <a:r>
              <a:rPr lang="en-US" b="0" i="0" u="none" strike="noStrike" baseline="0" dirty="0" err="1">
                <a:solidFill>
                  <a:schemeClr val="tx2"/>
                </a:solidFill>
              </a:rPr>
              <a:t>anderer</a:t>
            </a:r>
            <a:r>
              <a:rPr lang="en-US" b="0" i="0" u="none" strike="noStrike" baseline="0" dirty="0">
                <a:solidFill>
                  <a:schemeClr val="tx2"/>
                </a:solidFill>
              </a:rPr>
              <a:t> </a:t>
            </a:r>
            <a:r>
              <a:rPr lang="en-US" b="0" i="0" u="none" strike="noStrike" baseline="0" dirty="0" err="1">
                <a:solidFill>
                  <a:schemeClr val="tx2"/>
                </a:solidFill>
              </a:rPr>
              <a:t>Angriffspunkt</a:t>
            </a:r>
            <a:r>
              <a:rPr lang="en-US" b="0" i="0" u="none" strike="noStrike" baseline="0" dirty="0">
                <a:solidFill>
                  <a:schemeClr val="tx2"/>
                </a:solidFill>
              </a:rPr>
              <a:t>. </a:t>
            </a:r>
          </a:p>
          <a:p>
            <a:pPr indent="-228600">
              <a:lnSpc>
                <a:spcPct val="90000"/>
              </a:lnSpc>
              <a:spcAft>
                <a:spcPts val="600"/>
              </a:spcAft>
              <a:buFont typeface="Arial" panose="020B0604020202020204" pitchFamily="34" charset="0"/>
              <a:buChar char="•"/>
            </a:pPr>
            <a:r>
              <a:rPr lang="en-US" b="0" i="0" u="none" strike="noStrike" baseline="0" dirty="0" err="1">
                <a:solidFill>
                  <a:srgbClr val="7030A0"/>
                </a:solidFill>
              </a:rPr>
              <a:t>Vorteil</a:t>
            </a:r>
            <a:r>
              <a:rPr lang="en-US" b="0" i="0" u="none" strike="noStrike" baseline="0" dirty="0">
                <a:solidFill>
                  <a:srgbClr val="7030A0"/>
                </a:solidFill>
              </a:rPr>
              <a:t>: </a:t>
            </a:r>
            <a:r>
              <a:rPr lang="en-US" b="0" i="0" u="none" strike="noStrike" baseline="0" dirty="0" err="1">
                <a:solidFill>
                  <a:schemeClr val="tx2"/>
                </a:solidFill>
              </a:rPr>
              <a:t>kein</a:t>
            </a:r>
            <a:r>
              <a:rPr lang="en-US" b="0" i="0" u="none" strike="noStrike" baseline="0" dirty="0">
                <a:solidFill>
                  <a:schemeClr val="tx2"/>
                </a:solidFill>
              </a:rPr>
              <a:t> </a:t>
            </a:r>
            <a:r>
              <a:rPr lang="en-US" b="0" i="0" u="none" strike="noStrike" baseline="0" dirty="0" err="1">
                <a:solidFill>
                  <a:schemeClr val="tx2"/>
                </a:solidFill>
              </a:rPr>
              <a:t>Reizhusten</a:t>
            </a:r>
            <a:r>
              <a:rPr lang="en-US" b="0" i="0" u="none" strike="noStrike" baseline="0" dirty="0">
                <a:solidFill>
                  <a:schemeClr val="tx2"/>
                </a:solidFill>
              </a:rPr>
              <a:t> </a:t>
            </a:r>
            <a:endParaRPr lang="en-US" dirty="0">
              <a:solidFill>
                <a:schemeClr val="tx2"/>
              </a:solidFill>
            </a:endParaRPr>
          </a:p>
        </p:txBody>
      </p:sp>
    </p:spTree>
    <p:extLst>
      <p:ext uri="{BB962C8B-B14F-4D97-AF65-F5344CB8AC3E}">
        <p14:creationId xmlns:p14="http://schemas.microsoft.com/office/powerpoint/2010/main" val="1197109305"/>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295" name="Rectangle 12294">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97"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xmln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feld 2">
            <a:extLst>
              <a:ext uri="{FF2B5EF4-FFF2-40B4-BE49-F238E27FC236}">
                <a16:creationId xmlns:a16="http://schemas.microsoft.com/office/drawing/2014/main" id="{473FBD9F-D5BD-C9D5-33E8-767423176753}"/>
              </a:ext>
            </a:extLst>
          </p:cNvPr>
          <p:cNvSpPr txBox="1"/>
          <p:nvPr/>
        </p:nvSpPr>
        <p:spPr>
          <a:xfrm>
            <a:off x="572493" y="322729"/>
            <a:ext cx="6713552" cy="5867759"/>
          </a:xfrm>
          <a:prstGeom prst="rect">
            <a:avLst/>
          </a:prstGeom>
        </p:spPr>
        <p:txBody>
          <a:bodyPr vert="horz" lIns="91440" tIns="45720" rIns="91440" bIns="45720" rtlCol="0" anchor="t">
            <a:noAutofit/>
          </a:bodyPr>
          <a:lstStyle/>
          <a:p>
            <a:pPr indent="-228600">
              <a:lnSpc>
                <a:spcPct val="90000"/>
              </a:lnSpc>
              <a:spcAft>
                <a:spcPts val="600"/>
              </a:spcAft>
              <a:buFont typeface="Arial" panose="020B0604020202020204" pitchFamily="34" charset="0"/>
              <a:buChar char="•"/>
            </a:pPr>
            <a:r>
              <a:rPr lang="en-US" sz="2000" b="0" i="0" u="none" strike="noStrike" baseline="0" dirty="0"/>
              <a:t>Ca-</a:t>
            </a:r>
            <a:r>
              <a:rPr lang="en-US" sz="2000" b="0" i="0" u="none" strike="noStrike" baseline="0" dirty="0" err="1"/>
              <a:t>Kanal</a:t>
            </a:r>
            <a:r>
              <a:rPr lang="en-US" sz="2000" b="0" i="0" u="none" strike="noStrike" baseline="0" dirty="0"/>
              <a:t>-Blocker: </a:t>
            </a:r>
          </a:p>
          <a:p>
            <a:pPr indent="-228600">
              <a:lnSpc>
                <a:spcPct val="90000"/>
              </a:lnSpc>
              <a:spcAft>
                <a:spcPts val="600"/>
              </a:spcAft>
              <a:buFont typeface="Arial" panose="020B0604020202020204" pitchFamily="34" charset="0"/>
              <a:buChar char="•"/>
            </a:pPr>
            <a:r>
              <a:rPr lang="en-US" sz="2000" b="0" i="0" u="none" strike="noStrike" baseline="0" dirty="0"/>
              <a:t>o </a:t>
            </a:r>
            <a:r>
              <a:rPr lang="en-US" sz="2000" b="0" i="0" u="none" strike="noStrike" baseline="0" dirty="0" err="1"/>
              <a:t>Hemmen</a:t>
            </a:r>
            <a:r>
              <a:rPr lang="en-US" sz="2000" b="0" i="0" u="none" strike="noStrike" baseline="0" dirty="0"/>
              <a:t> </a:t>
            </a:r>
            <a:r>
              <a:rPr lang="en-US" sz="2000" b="0" i="0" u="none" strike="noStrike" baseline="0" dirty="0" err="1"/>
              <a:t>Calciumeinstrom</a:t>
            </a:r>
            <a:r>
              <a:rPr lang="en-US" sz="2000" b="0" i="0" u="none" strike="noStrike" baseline="0" dirty="0"/>
              <a:t> in die </a:t>
            </a:r>
            <a:r>
              <a:rPr lang="en-US" sz="2000" b="0" i="0" u="none" strike="noStrike" baseline="0" dirty="0" err="1"/>
              <a:t>Herzmuskelzellen</a:t>
            </a:r>
            <a:r>
              <a:rPr lang="en-US" sz="2000" b="0" i="0" u="none" strike="noStrike" baseline="0" dirty="0"/>
              <a:t> </a:t>
            </a:r>
          </a:p>
          <a:p>
            <a:pPr indent="-228600">
              <a:lnSpc>
                <a:spcPct val="90000"/>
              </a:lnSpc>
              <a:spcAft>
                <a:spcPts val="600"/>
              </a:spcAft>
              <a:buFont typeface="Arial" panose="020B0604020202020204" pitchFamily="34" charset="0"/>
              <a:buChar char="•"/>
            </a:pPr>
            <a:r>
              <a:rPr lang="en-US" sz="2000" b="0" i="0" u="none" strike="noStrike" baseline="0" dirty="0"/>
              <a:t>o Die </a:t>
            </a:r>
            <a:r>
              <a:rPr lang="en-US" sz="2000" b="0" i="0" u="none" strike="noStrike" baseline="0" dirty="0" err="1"/>
              <a:t>Spannung</a:t>
            </a:r>
            <a:r>
              <a:rPr lang="en-US" sz="2000" b="0" i="0" u="none" strike="noStrike" baseline="0" dirty="0"/>
              <a:t> in den </a:t>
            </a:r>
            <a:r>
              <a:rPr lang="en-US" sz="2000" b="0" i="0" u="none" strike="noStrike" baseline="0" dirty="0" err="1"/>
              <a:t>Gefäßwänden</a:t>
            </a:r>
            <a:r>
              <a:rPr lang="en-US" sz="2000" b="0" i="0" u="none" strike="noStrike" baseline="0" dirty="0"/>
              <a:t> </a:t>
            </a:r>
            <a:r>
              <a:rPr lang="en-US" sz="2000" b="0" i="0" u="none" strike="noStrike" baseline="0" dirty="0" err="1"/>
              <a:t>sinkt</a:t>
            </a:r>
            <a:r>
              <a:rPr lang="en-US" sz="2000" b="0" i="0" u="none" strike="noStrike" baseline="0" dirty="0"/>
              <a:t> </a:t>
            </a:r>
          </a:p>
          <a:p>
            <a:pPr indent="-228600">
              <a:lnSpc>
                <a:spcPct val="90000"/>
              </a:lnSpc>
              <a:spcAft>
                <a:spcPts val="600"/>
              </a:spcAft>
              <a:buFont typeface="Arial" panose="020B0604020202020204" pitchFamily="34" charset="0"/>
              <a:buChar char="•"/>
            </a:pPr>
            <a:r>
              <a:rPr lang="en-US" sz="2000" b="0" i="0" u="none" strike="noStrike" baseline="0" dirty="0"/>
              <a:t>o Das Herz </a:t>
            </a:r>
            <a:r>
              <a:rPr lang="en-US" sz="2000" b="0" i="0" u="none" strike="noStrike" baseline="0" dirty="0" err="1"/>
              <a:t>wird</a:t>
            </a:r>
            <a:r>
              <a:rPr lang="en-US" sz="2000" b="0" i="0" u="none" strike="noStrike" baseline="0" dirty="0"/>
              <a:t> </a:t>
            </a:r>
            <a:r>
              <a:rPr lang="en-US" sz="2000" b="0" i="0" u="none" strike="noStrike" baseline="0" dirty="0" err="1"/>
              <a:t>entlastet</a:t>
            </a:r>
            <a:r>
              <a:rPr lang="en-US" sz="2000" b="0" i="0" u="none" strike="noStrike" baseline="0" dirty="0"/>
              <a:t> </a:t>
            </a:r>
          </a:p>
          <a:p>
            <a:pPr indent="-228600">
              <a:lnSpc>
                <a:spcPct val="90000"/>
              </a:lnSpc>
              <a:spcAft>
                <a:spcPts val="600"/>
              </a:spcAft>
              <a:buFont typeface="Arial" panose="020B0604020202020204" pitchFamily="34" charset="0"/>
              <a:buChar char="•"/>
            </a:pPr>
            <a:r>
              <a:rPr lang="en-US" sz="2000" b="0" i="0" u="none" strike="noStrike" baseline="0" dirty="0"/>
              <a:t>o Der </a:t>
            </a:r>
            <a:r>
              <a:rPr lang="en-US" sz="2000" b="0" i="0" u="none" strike="noStrike" baseline="0" dirty="0" err="1"/>
              <a:t>Blutdruck</a:t>
            </a:r>
            <a:r>
              <a:rPr lang="en-US" sz="2000" b="0" i="0" u="none" strike="noStrike" baseline="0" dirty="0"/>
              <a:t> </a:t>
            </a:r>
            <a:r>
              <a:rPr lang="en-US" sz="2000" b="0" i="0" u="none" strike="noStrike" baseline="0" dirty="0" err="1"/>
              <a:t>fällt</a:t>
            </a:r>
            <a:r>
              <a:rPr lang="en-US" sz="2000" b="0" i="0" u="none" strike="noStrike" baseline="0" dirty="0"/>
              <a:t> </a:t>
            </a:r>
          </a:p>
          <a:p>
            <a:pPr indent="-228600">
              <a:lnSpc>
                <a:spcPct val="90000"/>
              </a:lnSpc>
              <a:spcAft>
                <a:spcPts val="600"/>
              </a:spcAft>
              <a:buFont typeface="Arial" panose="020B0604020202020204" pitchFamily="34" charset="0"/>
              <a:buChar char="•"/>
            </a:pPr>
            <a:endParaRPr lang="en-US" sz="2000" b="0" i="0" u="none" strike="noStrike" baseline="0" dirty="0"/>
          </a:p>
          <a:p>
            <a:pPr indent="-228600">
              <a:lnSpc>
                <a:spcPct val="90000"/>
              </a:lnSpc>
              <a:spcAft>
                <a:spcPts val="600"/>
              </a:spcAft>
              <a:buFont typeface="Arial" panose="020B0604020202020204" pitchFamily="34" charset="0"/>
              <a:buChar char="•"/>
            </a:pPr>
            <a:r>
              <a:rPr lang="en-US" sz="2000" b="0" i="0" u="none" strike="noStrike" baseline="0" dirty="0" err="1"/>
              <a:t>Nebenwirkungen</a:t>
            </a:r>
            <a:r>
              <a:rPr lang="en-US" sz="2000" b="0" i="0" u="none" strike="noStrike" baseline="0" dirty="0"/>
              <a:t>: </a:t>
            </a:r>
          </a:p>
          <a:p>
            <a:pPr indent="-228600">
              <a:lnSpc>
                <a:spcPct val="90000"/>
              </a:lnSpc>
              <a:spcAft>
                <a:spcPts val="600"/>
              </a:spcAft>
              <a:buFont typeface="Arial" panose="020B0604020202020204" pitchFamily="34" charset="0"/>
              <a:buChar char="•"/>
            </a:pPr>
            <a:r>
              <a:rPr lang="en-US" sz="2000" b="0" i="0" u="none" strike="noStrike" baseline="0" dirty="0"/>
              <a:t>o </a:t>
            </a:r>
            <a:r>
              <a:rPr lang="en-US" sz="2000" b="0" i="0" u="none" strike="noStrike" baseline="0" dirty="0" err="1"/>
              <a:t>Hautrötungen</a:t>
            </a:r>
            <a:r>
              <a:rPr lang="en-US" sz="2000" b="0" i="0" u="none" strike="noStrike" baseline="0" dirty="0"/>
              <a:t> </a:t>
            </a:r>
            <a:r>
              <a:rPr lang="en-US" sz="2000" b="0" i="0" u="none" strike="noStrike" baseline="0" dirty="0" err="1"/>
              <a:t>mit</a:t>
            </a:r>
            <a:r>
              <a:rPr lang="en-US" sz="2000" b="0" i="0" u="none" strike="noStrike" baseline="0" dirty="0"/>
              <a:t> </a:t>
            </a:r>
            <a:r>
              <a:rPr lang="en-US" sz="2000" b="0" i="0" u="none" strike="noStrike" baseline="0" dirty="0" err="1"/>
              <a:t>Hitzegefühl</a:t>
            </a:r>
            <a:r>
              <a:rPr lang="en-US" sz="2000" b="0" i="0" u="none" strike="noStrike" baseline="0" dirty="0"/>
              <a:t> </a:t>
            </a:r>
          </a:p>
          <a:p>
            <a:pPr indent="-228600">
              <a:lnSpc>
                <a:spcPct val="90000"/>
              </a:lnSpc>
              <a:spcAft>
                <a:spcPts val="600"/>
              </a:spcAft>
              <a:buFont typeface="Arial" panose="020B0604020202020204" pitchFamily="34" charset="0"/>
              <a:buChar char="•"/>
            </a:pPr>
            <a:r>
              <a:rPr lang="en-US" sz="2000" b="0" i="0" u="none" strike="noStrike" baseline="0" dirty="0"/>
              <a:t>o </a:t>
            </a:r>
            <a:r>
              <a:rPr lang="en-US" sz="2000" b="0" i="0" u="none" strike="noStrike" baseline="0" dirty="0" err="1"/>
              <a:t>Kopfschmerz</a:t>
            </a:r>
            <a:r>
              <a:rPr lang="en-US" sz="2000" b="0" i="0" u="none" strike="noStrike" baseline="0" dirty="0"/>
              <a:t> </a:t>
            </a:r>
          </a:p>
          <a:p>
            <a:pPr indent="-228600">
              <a:lnSpc>
                <a:spcPct val="90000"/>
              </a:lnSpc>
              <a:spcAft>
                <a:spcPts val="600"/>
              </a:spcAft>
              <a:buFont typeface="Arial" panose="020B0604020202020204" pitchFamily="34" charset="0"/>
              <a:buChar char="•"/>
            </a:pPr>
            <a:r>
              <a:rPr lang="en-US" sz="2000" b="0" i="0" u="none" strike="noStrike" baseline="0" dirty="0"/>
              <a:t>o </a:t>
            </a:r>
            <a:r>
              <a:rPr lang="en-US" sz="2000" b="0" i="0" u="none" strike="noStrike" baseline="0" dirty="0" err="1"/>
              <a:t>Niedriger</a:t>
            </a:r>
            <a:r>
              <a:rPr lang="en-US" sz="2000" b="0" i="0" u="none" strike="noStrike" baseline="0" dirty="0"/>
              <a:t> </a:t>
            </a:r>
            <a:r>
              <a:rPr lang="en-US" sz="2000" b="0" i="0" u="none" strike="noStrike" baseline="0" dirty="0" err="1"/>
              <a:t>Puls</a:t>
            </a:r>
            <a:r>
              <a:rPr lang="en-US" sz="2000" b="0" i="0" u="none" strike="noStrike" baseline="0" dirty="0"/>
              <a:t> (</a:t>
            </a:r>
            <a:r>
              <a:rPr lang="en-US" sz="2000" b="0" i="0" u="none" strike="noStrike" baseline="0" dirty="0" err="1"/>
              <a:t>Bradycardie</a:t>
            </a:r>
            <a:r>
              <a:rPr lang="en-US" sz="2000" b="0" i="0" u="none" strike="noStrike" baseline="0" dirty="0"/>
              <a:t>) </a:t>
            </a:r>
          </a:p>
          <a:p>
            <a:pPr indent="-228600">
              <a:lnSpc>
                <a:spcPct val="90000"/>
              </a:lnSpc>
              <a:spcAft>
                <a:spcPts val="600"/>
              </a:spcAft>
              <a:buFont typeface="Arial" panose="020B0604020202020204" pitchFamily="34" charset="0"/>
              <a:buChar char="•"/>
            </a:pPr>
            <a:endParaRPr lang="en-US" sz="2000" b="0" i="0" u="none" strike="noStrike" baseline="0" dirty="0"/>
          </a:p>
          <a:p>
            <a:pPr indent="-228600">
              <a:lnSpc>
                <a:spcPct val="90000"/>
              </a:lnSpc>
              <a:spcAft>
                <a:spcPts val="600"/>
              </a:spcAft>
              <a:buFont typeface="Arial" panose="020B0604020202020204" pitchFamily="34" charset="0"/>
              <a:buChar char="•"/>
            </a:pPr>
            <a:r>
              <a:rPr lang="en-US" sz="2000" b="0" i="0" u="none" strike="noStrike" baseline="0" dirty="0" err="1"/>
              <a:t>Zusammenfassung</a:t>
            </a:r>
            <a:r>
              <a:rPr lang="en-US" sz="2000" b="0" i="0" u="none" strike="noStrike" baseline="0" dirty="0"/>
              <a:t> </a:t>
            </a:r>
            <a:r>
              <a:rPr lang="en-US" sz="2000" b="0" i="0" u="none" strike="noStrike" baseline="0" dirty="0" err="1"/>
              <a:t>Behandlung</a:t>
            </a:r>
            <a:r>
              <a:rPr lang="en-US" sz="2000" b="0" i="0" u="none" strike="noStrike" baseline="0" dirty="0"/>
              <a:t> </a:t>
            </a:r>
            <a:r>
              <a:rPr lang="en-US" sz="2000" b="0" i="0" u="none" strike="noStrike" baseline="0" dirty="0" err="1"/>
              <a:t>Bluthochdruck</a:t>
            </a:r>
            <a:r>
              <a:rPr lang="en-US" sz="2000" b="0" i="0" u="none" strike="noStrike" baseline="0" dirty="0"/>
              <a:t> </a:t>
            </a:r>
          </a:p>
          <a:p>
            <a:pPr indent="-228600">
              <a:lnSpc>
                <a:spcPct val="90000"/>
              </a:lnSpc>
              <a:spcAft>
                <a:spcPts val="600"/>
              </a:spcAft>
              <a:buFont typeface="Arial" panose="020B0604020202020204" pitchFamily="34" charset="0"/>
              <a:buChar char="•"/>
            </a:pPr>
            <a:r>
              <a:rPr lang="en-US" sz="2000" b="0" i="0" u="none" strike="noStrike" baseline="0" dirty="0"/>
              <a:t>Wahl des </a:t>
            </a:r>
            <a:r>
              <a:rPr lang="en-US" sz="2000" b="0" i="0" u="none" strike="noStrike" baseline="0" dirty="0" err="1"/>
              <a:t>passenden</a:t>
            </a:r>
            <a:r>
              <a:rPr lang="en-US" sz="2000" b="0" i="0" u="none" strike="noStrike" baseline="0" dirty="0"/>
              <a:t> </a:t>
            </a:r>
            <a:r>
              <a:rPr lang="en-US" sz="2000" b="0" i="0" u="none" strike="noStrike" baseline="0" dirty="0" err="1"/>
              <a:t>Medikamentes</a:t>
            </a:r>
            <a:r>
              <a:rPr lang="en-US" sz="2000" b="0" i="0" u="none" strike="noStrike" baseline="0" dirty="0"/>
              <a:t> </a:t>
            </a:r>
            <a:r>
              <a:rPr lang="en-US" sz="2000" b="0" i="0" u="none" strike="noStrike" baseline="0" dirty="0" err="1"/>
              <a:t>richtet</a:t>
            </a:r>
            <a:r>
              <a:rPr lang="en-US" sz="2000" b="0" i="0" u="none" strike="noStrike" baseline="0" dirty="0"/>
              <a:t> </a:t>
            </a:r>
            <a:r>
              <a:rPr lang="en-US" sz="2000" b="0" i="0" u="none" strike="noStrike" baseline="0" dirty="0" err="1"/>
              <a:t>sich</a:t>
            </a:r>
            <a:r>
              <a:rPr lang="en-US" sz="2000" b="0" i="0" u="none" strike="noStrike" baseline="0" dirty="0"/>
              <a:t> </a:t>
            </a:r>
            <a:r>
              <a:rPr lang="en-US" sz="2000" b="0" i="0" u="none" strike="noStrike" baseline="0" dirty="0" err="1"/>
              <a:t>nach</a:t>
            </a:r>
            <a:r>
              <a:rPr lang="en-US" sz="2000" b="0" i="0" u="none" strike="noStrike" baseline="0" dirty="0"/>
              <a:t> den </a:t>
            </a:r>
            <a:r>
              <a:rPr lang="en-US" sz="2000" b="0" i="0" u="none" strike="noStrike" baseline="0" dirty="0" err="1"/>
              <a:t>individuellen</a:t>
            </a:r>
            <a:r>
              <a:rPr lang="en-US" sz="2000" b="0" i="0" u="none" strike="noStrike" baseline="0" dirty="0"/>
              <a:t> </a:t>
            </a:r>
            <a:r>
              <a:rPr lang="en-US" sz="2000" b="0" i="0" u="none" strike="noStrike" baseline="0" dirty="0" err="1"/>
              <a:t>Begleiterkrankungen</a:t>
            </a:r>
            <a:r>
              <a:rPr lang="en-US" sz="2000" b="0" i="0" u="none" strike="noStrike" baseline="0" dirty="0"/>
              <a:t> </a:t>
            </a:r>
          </a:p>
          <a:p>
            <a:pPr indent="-228600">
              <a:lnSpc>
                <a:spcPct val="90000"/>
              </a:lnSpc>
              <a:spcAft>
                <a:spcPts val="600"/>
              </a:spcAft>
              <a:buFont typeface="Arial" panose="020B0604020202020204" pitchFamily="34" charset="0"/>
              <a:buChar char="•"/>
            </a:pPr>
            <a:r>
              <a:rPr lang="en-US" sz="2000" b="0" i="0" u="none" strike="noStrike" baseline="0" dirty="0" err="1"/>
              <a:t>Blutdrucktherapie</a:t>
            </a:r>
            <a:r>
              <a:rPr lang="en-US" sz="2000" b="0" i="0" u="none" strike="noStrike" baseline="0" dirty="0"/>
              <a:t> </a:t>
            </a:r>
            <a:r>
              <a:rPr lang="en-US" sz="2000" b="0" i="0" u="none" strike="noStrike" baseline="0" dirty="0" err="1"/>
              <a:t>ist</a:t>
            </a:r>
            <a:r>
              <a:rPr lang="en-US" sz="2000" b="0" i="0" u="none" strike="noStrike" baseline="0" dirty="0"/>
              <a:t> </a:t>
            </a:r>
            <a:r>
              <a:rPr lang="en-US" sz="2000" b="0" i="0" u="none" strike="noStrike" baseline="0" dirty="0" err="1"/>
              <a:t>eine</a:t>
            </a:r>
            <a:r>
              <a:rPr lang="en-US" sz="2000" b="0" i="0" u="none" strike="noStrike" baseline="0" dirty="0"/>
              <a:t> </a:t>
            </a:r>
            <a:r>
              <a:rPr lang="en-US" sz="2000" b="0" i="0" u="none" strike="noStrike" baseline="0" dirty="0" err="1"/>
              <a:t>lebenslange</a:t>
            </a:r>
            <a:r>
              <a:rPr lang="en-US" sz="2000" b="0" i="0" u="none" strike="noStrike" baseline="0" dirty="0"/>
              <a:t> </a:t>
            </a:r>
            <a:r>
              <a:rPr lang="en-US" sz="2000" b="0" i="0" u="none" strike="noStrike" baseline="0" dirty="0" err="1"/>
              <a:t>Therapie</a:t>
            </a:r>
            <a:r>
              <a:rPr lang="en-US" sz="2000" b="0" i="0" u="none" strike="noStrike" baseline="0" dirty="0"/>
              <a:t> </a:t>
            </a:r>
          </a:p>
          <a:p>
            <a:pPr indent="-228600">
              <a:lnSpc>
                <a:spcPct val="90000"/>
              </a:lnSpc>
              <a:spcAft>
                <a:spcPts val="600"/>
              </a:spcAft>
              <a:buFont typeface="Arial" panose="020B0604020202020204" pitchFamily="34" charset="0"/>
              <a:buChar char="•"/>
            </a:pPr>
            <a:r>
              <a:rPr lang="en-US" sz="2000" b="0" i="0" u="none" strike="noStrike" baseline="0" dirty="0" err="1"/>
              <a:t>Plötzliches</a:t>
            </a:r>
            <a:r>
              <a:rPr lang="en-US" sz="2000" b="0" i="0" u="none" strike="noStrike" baseline="0" dirty="0"/>
              <a:t> </a:t>
            </a:r>
            <a:r>
              <a:rPr lang="en-US" sz="2000" b="0" i="0" u="none" strike="noStrike" baseline="0" dirty="0" err="1"/>
              <a:t>Absetzen</a:t>
            </a:r>
            <a:r>
              <a:rPr lang="en-US" sz="2000" b="0" i="0" u="none" strike="noStrike" baseline="0" dirty="0"/>
              <a:t> der </a:t>
            </a:r>
            <a:r>
              <a:rPr lang="en-US" sz="2000" b="0" i="0" u="none" strike="noStrike" baseline="0" dirty="0" err="1"/>
              <a:t>blutdrucksenkenden</a:t>
            </a:r>
            <a:r>
              <a:rPr lang="en-US" sz="2000" b="0" i="0" u="none" strike="noStrike" baseline="0" dirty="0"/>
              <a:t> </a:t>
            </a:r>
            <a:r>
              <a:rPr lang="en-US" sz="2000" b="0" i="0" u="none" strike="noStrike" baseline="0" dirty="0" err="1"/>
              <a:t>Medikamente</a:t>
            </a:r>
            <a:r>
              <a:rPr lang="en-US" sz="2000" b="0" i="0" u="none" strike="noStrike" baseline="0" dirty="0"/>
              <a:t> </a:t>
            </a:r>
            <a:r>
              <a:rPr lang="en-US" sz="2000" b="0" i="0" u="none" strike="noStrike" baseline="0" dirty="0" err="1"/>
              <a:t>sorgt</a:t>
            </a:r>
            <a:r>
              <a:rPr lang="en-US" sz="2000" b="0" i="0" u="none" strike="noStrike" baseline="0" dirty="0"/>
              <a:t> für </a:t>
            </a:r>
            <a:r>
              <a:rPr lang="en-US" sz="2000" b="0" i="0" u="none" strike="noStrike" baseline="0" dirty="0" err="1"/>
              <a:t>eine</a:t>
            </a:r>
            <a:r>
              <a:rPr lang="en-US" sz="2000" b="0" i="0" u="none" strike="noStrike" baseline="0" dirty="0"/>
              <a:t> </a:t>
            </a:r>
            <a:r>
              <a:rPr lang="en-US" sz="2000" b="0" i="0" u="none" strike="noStrike" baseline="0" dirty="0" err="1"/>
              <a:t>gefährliche</a:t>
            </a:r>
            <a:r>
              <a:rPr lang="en-US" sz="2000" b="0" i="0" u="none" strike="noStrike" baseline="0" dirty="0"/>
              <a:t> </a:t>
            </a:r>
            <a:r>
              <a:rPr lang="en-US" sz="2000" b="0" i="0" u="none" strike="noStrike" baseline="0" dirty="0" err="1"/>
              <a:t>Blutdruckerhöhung</a:t>
            </a:r>
            <a:r>
              <a:rPr lang="en-US" sz="2000" b="0" i="0" u="none" strike="noStrike" baseline="0" dirty="0"/>
              <a:t> </a:t>
            </a:r>
          </a:p>
          <a:p>
            <a:pPr indent="-228600">
              <a:lnSpc>
                <a:spcPct val="90000"/>
              </a:lnSpc>
              <a:spcAft>
                <a:spcPts val="600"/>
              </a:spcAft>
              <a:buFont typeface="Arial" panose="020B0604020202020204" pitchFamily="34" charset="0"/>
              <a:buChar char="•"/>
            </a:pPr>
            <a:r>
              <a:rPr lang="en-US" sz="2000" b="0" i="0" u="none" strike="noStrike" baseline="0" dirty="0" err="1"/>
              <a:t>Beeinträchtigung</a:t>
            </a:r>
            <a:r>
              <a:rPr lang="en-US" sz="2000" b="0" i="0" u="none" strike="noStrike" baseline="0" dirty="0"/>
              <a:t> der </a:t>
            </a:r>
            <a:r>
              <a:rPr lang="en-US" sz="2000" b="0" i="0" u="none" strike="noStrike" baseline="0" dirty="0" err="1"/>
              <a:t>Fahrtauglichkeit</a:t>
            </a:r>
            <a:r>
              <a:rPr lang="en-US" sz="2000" b="0" i="0" u="none" strike="noStrike" baseline="0" dirty="0"/>
              <a:t>, </a:t>
            </a:r>
            <a:r>
              <a:rPr lang="en-US" sz="2000" b="0" i="0" u="none" strike="noStrike" baseline="0" dirty="0" err="1"/>
              <a:t>besonders</a:t>
            </a:r>
            <a:r>
              <a:rPr lang="en-US" sz="2000" b="0" i="0" u="none" strike="noStrike" baseline="0" dirty="0"/>
              <a:t> </a:t>
            </a:r>
            <a:r>
              <a:rPr lang="en-US" sz="2000" b="0" i="0" u="none" strike="noStrike" baseline="0" dirty="0" err="1"/>
              <a:t>mit</a:t>
            </a:r>
            <a:r>
              <a:rPr lang="en-US" sz="2000" b="0" i="0" u="none" strike="noStrike" baseline="0" dirty="0"/>
              <a:t> </a:t>
            </a:r>
            <a:r>
              <a:rPr lang="en-US" sz="2000" b="0" i="0" u="none" strike="noStrike" baseline="0" dirty="0" err="1"/>
              <a:t>Alkohol</a:t>
            </a:r>
            <a:r>
              <a:rPr lang="en-US" sz="2000" b="0" i="0" u="none" strike="noStrike" baseline="0" dirty="0"/>
              <a:t> </a:t>
            </a:r>
          </a:p>
        </p:txBody>
      </p:sp>
      <p:pic>
        <p:nvPicPr>
          <p:cNvPr id="12290" name="Picture 2" descr="Calciumantagonisten weiten die Gefäße und beruhigen das Herz | Blutdruck &amp;  Medizin">
            <a:extLst>
              <a:ext uri="{FF2B5EF4-FFF2-40B4-BE49-F238E27FC236}">
                <a16:creationId xmlns:a16="http://schemas.microsoft.com/office/drawing/2014/main" id="{F11B7A49-F637-8E37-7A81-14A56B816CB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r="3796" b="2"/>
          <a:stretch/>
        </p:blipFill>
        <p:spPr bwMode="auto">
          <a:xfrm>
            <a:off x="7675658" y="2093976"/>
            <a:ext cx="3941064" cy="4096512"/>
          </a:xfrm>
          <a:prstGeom prst="rect">
            <a:avLst/>
          </a:prstGeom>
          <a:noFill/>
          <a:extLst>
            <a:ext uri="{909E8E84-426E-40DD-AFC4-6F175D3DCCD1}">
              <a14:hiddenFill xmlns:a14="http://schemas.microsoft.com/office/drawing/2010/main">
                <a:solidFill>
                  <a:srgbClr val="FFFFFF"/>
                </a:solidFill>
              </a14:hiddenFill>
            </a:ext>
          </a:extLst>
        </p:spPr>
      </p:pic>
      <p:pic>
        <p:nvPicPr>
          <p:cNvPr id="12292" name="Picture 4" descr="Amlodipin-ratiopharm® Tabletten online kaufen | DoktorABC">
            <a:extLst>
              <a:ext uri="{FF2B5EF4-FFF2-40B4-BE49-F238E27FC236}">
                <a16:creationId xmlns:a16="http://schemas.microsoft.com/office/drawing/2014/main" id="{B1CEBCCD-D4D9-4FFB-A89D-75450B97FD0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13687" y="-24574"/>
            <a:ext cx="2143125" cy="2143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69627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22E90580-3FA8-CC95-B5D9-460C76A03CBA}"/>
              </a:ext>
            </a:extLst>
          </p:cNvPr>
          <p:cNvSpPr txBox="1"/>
          <p:nvPr/>
        </p:nvSpPr>
        <p:spPr>
          <a:xfrm>
            <a:off x="312234" y="356839"/>
            <a:ext cx="11374244" cy="646331"/>
          </a:xfrm>
          <a:prstGeom prst="rect">
            <a:avLst/>
          </a:prstGeom>
          <a:noFill/>
        </p:spPr>
        <p:txBody>
          <a:bodyPr wrap="square">
            <a:spAutoFit/>
          </a:bodyPr>
          <a:lstStyle/>
          <a:p>
            <a:r>
              <a:rPr lang="de-DE" dirty="0">
                <a:solidFill>
                  <a:srgbClr val="FF0000"/>
                </a:solidFill>
              </a:rPr>
              <a:t>Definition Arzneistoff</a:t>
            </a:r>
            <a:r>
              <a:rPr lang="de-DE" dirty="0"/>
              <a:t>: Wirkstoff, der im menschlichen oder tierischen Organismus zur Verhütung, Besserung, Heilung oder Erkennung von Krankheiten dient. Beispielsweise:</a:t>
            </a:r>
          </a:p>
        </p:txBody>
      </p:sp>
      <p:sp>
        <p:nvSpPr>
          <p:cNvPr id="6" name="Textfeld 5">
            <a:extLst>
              <a:ext uri="{FF2B5EF4-FFF2-40B4-BE49-F238E27FC236}">
                <a16:creationId xmlns:a16="http://schemas.microsoft.com/office/drawing/2014/main" id="{959FA9A5-30B3-27CE-C190-D683BA5F284D}"/>
              </a:ext>
            </a:extLst>
          </p:cNvPr>
          <p:cNvSpPr txBox="1"/>
          <p:nvPr/>
        </p:nvSpPr>
        <p:spPr>
          <a:xfrm>
            <a:off x="512954" y="3044723"/>
            <a:ext cx="11374243" cy="369332"/>
          </a:xfrm>
          <a:prstGeom prst="rect">
            <a:avLst/>
          </a:prstGeom>
          <a:noFill/>
        </p:spPr>
        <p:txBody>
          <a:bodyPr wrap="square">
            <a:spAutoFit/>
          </a:bodyPr>
          <a:lstStyle/>
          <a:p>
            <a:r>
              <a:rPr lang="de-DE" dirty="0">
                <a:solidFill>
                  <a:srgbClr val="FF0000"/>
                </a:solidFill>
              </a:rPr>
              <a:t>Definition Arzneimittel: </a:t>
            </a:r>
            <a:r>
              <a:rPr lang="de-DE" dirty="0"/>
              <a:t>Arzneiform, welche aktiven Wirkstoff &amp; inaktive Hilfsstoffe enthält. </a:t>
            </a:r>
          </a:p>
        </p:txBody>
      </p:sp>
      <p:sp>
        <p:nvSpPr>
          <p:cNvPr id="5" name="Textfeld 4">
            <a:extLst>
              <a:ext uri="{FF2B5EF4-FFF2-40B4-BE49-F238E27FC236}">
                <a16:creationId xmlns:a16="http://schemas.microsoft.com/office/drawing/2014/main" id="{529A9C26-A291-C990-6509-3FE323DB2CDC}"/>
              </a:ext>
            </a:extLst>
          </p:cNvPr>
          <p:cNvSpPr txBox="1"/>
          <p:nvPr/>
        </p:nvSpPr>
        <p:spPr>
          <a:xfrm>
            <a:off x="679938" y="3670973"/>
            <a:ext cx="11006540" cy="2308324"/>
          </a:xfrm>
          <a:prstGeom prst="rect">
            <a:avLst/>
          </a:prstGeom>
          <a:noFill/>
        </p:spPr>
        <p:txBody>
          <a:bodyPr wrap="square">
            <a:spAutoFit/>
          </a:bodyPr>
          <a:lstStyle/>
          <a:p>
            <a:pPr algn="l" fontAlgn="base"/>
            <a:r>
              <a:rPr lang="de-DE" b="0" i="0" dirty="0">
                <a:solidFill>
                  <a:srgbClr val="666666"/>
                </a:solidFill>
                <a:effectLst/>
                <a:latin typeface="Lato" panose="020F0502020204030203" pitchFamily="34" charset="0"/>
              </a:rPr>
              <a:t>Arzneimittel sind Stoffe oder Zubereitungen aus Stoffen, die zur Anwendung am menschlichen oder tierischen Körper und/oder zur Heilung oder Linderung von Krankheiten bestimmt sind. Sie dienen der Wiederherstellung, Korrektur oder Beeinflussung von physiologischen Funktionen durch eine pharmakologische, immunologische oder metabolische Wirkung. Sie werden ebenfalls zur Verhütung von Krankheiten oder Beschwerden eingesetzt und können sowohl am Körper, als auch im Körper wirken. Weiterhin können Arzneimittel dazu verwendet werden, </a:t>
            </a:r>
            <a:r>
              <a:rPr lang="de-DE" b="0" i="0" u="none" strike="noStrike" dirty="0">
                <a:solidFill>
                  <a:srgbClr val="21C62A"/>
                </a:solidFill>
                <a:effectLst/>
                <a:latin typeface="Lato" panose="020F0502020204030203" pitchFamily="34" charset="0"/>
                <a:hlinkClick r:id="rId2"/>
              </a:rPr>
              <a:t>Diagnosen</a:t>
            </a:r>
            <a:r>
              <a:rPr lang="de-DE" b="0" i="0" dirty="0">
                <a:solidFill>
                  <a:srgbClr val="666666"/>
                </a:solidFill>
                <a:effectLst/>
                <a:latin typeface="Lato" panose="020F0502020204030203" pitchFamily="34" charset="0"/>
              </a:rPr>
              <a:t> zu stellen, indem sie in Form von Kontrastmitteln anatomische Strukturen sichtbar machen.</a:t>
            </a:r>
          </a:p>
          <a:p>
            <a:pPr algn="l" fontAlgn="base"/>
            <a:r>
              <a:rPr lang="de-DE" b="0" i="0" dirty="0">
                <a:solidFill>
                  <a:srgbClr val="666666"/>
                </a:solidFill>
                <a:effectLst/>
                <a:latin typeface="Lato" panose="020F0502020204030203" pitchFamily="34" charset="0"/>
              </a:rPr>
              <a:t> </a:t>
            </a:r>
          </a:p>
        </p:txBody>
      </p:sp>
      <p:sp>
        <p:nvSpPr>
          <p:cNvPr id="9" name="Textfeld 8">
            <a:extLst>
              <a:ext uri="{FF2B5EF4-FFF2-40B4-BE49-F238E27FC236}">
                <a16:creationId xmlns:a16="http://schemas.microsoft.com/office/drawing/2014/main" id="{E8641F76-76C5-04B0-3B67-476E7D0FD6BF}"/>
              </a:ext>
            </a:extLst>
          </p:cNvPr>
          <p:cNvSpPr txBox="1"/>
          <p:nvPr/>
        </p:nvSpPr>
        <p:spPr>
          <a:xfrm>
            <a:off x="505521" y="1003170"/>
            <a:ext cx="10783801" cy="1477328"/>
          </a:xfrm>
          <a:prstGeom prst="rect">
            <a:avLst/>
          </a:prstGeom>
          <a:noFill/>
        </p:spPr>
        <p:txBody>
          <a:bodyPr wrap="square">
            <a:spAutoFit/>
          </a:bodyPr>
          <a:lstStyle/>
          <a:p>
            <a:r>
              <a:rPr lang="de-DE" b="0" i="0" dirty="0">
                <a:solidFill>
                  <a:srgbClr val="202122"/>
                </a:solidFill>
                <a:effectLst/>
                <a:latin typeface="Arial" panose="020B0604020202020204" pitchFamily="34" charset="0"/>
              </a:rPr>
              <a:t>Ein </a:t>
            </a:r>
            <a:r>
              <a:rPr lang="de-DE" b="1" i="0" dirty="0">
                <a:solidFill>
                  <a:srgbClr val="202122"/>
                </a:solidFill>
                <a:effectLst/>
                <a:latin typeface="Arial" panose="020B0604020202020204" pitchFamily="34" charset="0"/>
              </a:rPr>
              <a:t>Arzneistoff</a:t>
            </a:r>
            <a:r>
              <a:rPr lang="de-DE" b="0" i="0" dirty="0">
                <a:solidFill>
                  <a:srgbClr val="202122"/>
                </a:solidFill>
                <a:effectLst/>
                <a:latin typeface="Arial" panose="020B0604020202020204" pitchFamily="34" charset="0"/>
              </a:rPr>
              <a:t> (Synonyme: </a:t>
            </a:r>
            <a:r>
              <a:rPr lang="de-DE" b="1" i="0" dirty="0">
                <a:solidFill>
                  <a:srgbClr val="202122"/>
                </a:solidFill>
                <a:effectLst/>
                <a:latin typeface="Arial" panose="020B0604020202020204" pitchFamily="34" charset="0"/>
              </a:rPr>
              <a:t>Pharmakon</a:t>
            </a:r>
            <a:r>
              <a:rPr lang="de-DE" b="0" i="0" dirty="0">
                <a:solidFill>
                  <a:srgbClr val="202122"/>
                </a:solidFill>
                <a:effectLst/>
                <a:latin typeface="Arial" panose="020B0604020202020204" pitchFamily="34" charset="0"/>
              </a:rPr>
              <a:t>, ursprünglich ein den Körper verändernder Stoff, </a:t>
            </a:r>
            <a:r>
              <a:rPr lang="de-DE" b="0" i="1" dirty="0">
                <a:solidFill>
                  <a:srgbClr val="202122"/>
                </a:solidFill>
                <a:effectLst/>
                <a:latin typeface="Arial" panose="020B0604020202020204" pitchFamily="34" charset="0"/>
              </a:rPr>
              <a:t>pharmazeutischer Wirkstoff</a:t>
            </a:r>
            <a:r>
              <a:rPr lang="de-DE" b="0" i="0" dirty="0">
                <a:solidFill>
                  <a:srgbClr val="202122"/>
                </a:solidFill>
                <a:effectLst/>
                <a:latin typeface="Arial" panose="020B0604020202020204" pitchFamily="34" charset="0"/>
              </a:rPr>
              <a:t>, </a:t>
            </a:r>
            <a:r>
              <a:rPr lang="de-DE" b="0" i="1" dirty="0">
                <a:solidFill>
                  <a:srgbClr val="202122"/>
                </a:solidFill>
                <a:effectLst/>
                <a:latin typeface="Arial" panose="020B0604020202020204" pitchFamily="34" charset="0"/>
              </a:rPr>
              <a:t>Pharmawirkstoff</a:t>
            </a:r>
            <a:r>
              <a:rPr lang="de-DE" b="0" i="0" dirty="0">
                <a:solidFill>
                  <a:srgbClr val="202122"/>
                </a:solidFill>
                <a:effectLst/>
                <a:latin typeface="Arial" panose="020B0604020202020204" pitchFamily="34" charset="0"/>
              </a:rPr>
              <a:t>, )ist ein Stoff (</a:t>
            </a:r>
            <a:r>
              <a:rPr lang="de-DE" b="1" i="0" dirty="0">
                <a:solidFill>
                  <a:srgbClr val="202122"/>
                </a:solidFill>
                <a:effectLst/>
                <a:latin typeface="Arial" panose="020B0604020202020204" pitchFamily="34" charset="0"/>
              </a:rPr>
              <a:t>Heilstoff</a:t>
            </a:r>
            <a:r>
              <a:rPr lang="de-DE" b="0" i="0" dirty="0">
                <a:solidFill>
                  <a:srgbClr val="202122"/>
                </a:solidFill>
                <a:effectLst/>
                <a:latin typeface="Arial" panose="020B0604020202020204" pitchFamily="34" charset="0"/>
              </a:rPr>
              <a:t>), der bei der Herstellung eines </a:t>
            </a:r>
            <a:r>
              <a:rPr lang="de-DE" b="0" i="0" u="none" strike="noStrike" dirty="0">
                <a:solidFill>
                  <a:srgbClr val="0645AD"/>
                </a:solidFill>
                <a:effectLst/>
                <a:latin typeface="Arial" panose="020B0604020202020204" pitchFamily="34" charset="0"/>
                <a:hlinkClick r:id="rId3" tooltip="Arzneimittel"/>
              </a:rPr>
              <a:t>Arzneimittels</a:t>
            </a:r>
            <a:r>
              <a:rPr lang="de-DE" b="0" i="0" dirty="0">
                <a:solidFill>
                  <a:srgbClr val="202122"/>
                </a:solidFill>
                <a:effectLst/>
                <a:latin typeface="Arial" panose="020B0604020202020204" pitchFamily="34" charset="0"/>
              </a:rPr>
              <a:t> als arzneilich wirksamer Bestandteil verwendet wird (</a:t>
            </a:r>
            <a:r>
              <a:rPr lang="de-DE" b="1" i="0" dirty="0">
                <a:solidFill>
                  <a:srgbClr val="202122"/>
                </a:solidFill>
                <a:effectLst/>
                <a:latin typeface="Arial" panose="020B0604020202020204" pitchFamily="34" charset="0"/>
              </a:rPr>
              <a:t>Arzneimittelwirkstoff</a:t>
            </a:r>
            <a:r>
              <a:rPr lang="de-DE" b="0" i="0" dirty="0">
                <a:solidFill>
                  <a:srgbClr val="202122"/>
                </a:solidFill>
                <a:effectLst/>
                <a:latin typeface="Arial" panose="020B0604020202020204" pitchFamily="34" charset="0"/>
              </a:rPr>
              <a:t>). Meist wird der Arzneistoff in Kombination mit einem oder mehreren </a:t>
            </a:r>
            <a:r>
              <a:rPr lang="de-DE" b="0" i="0" u="none" strike="noStrike" dirty="0">
                <a:solidFill>
                  <a:srgbClr val="0645AD"/>
                </a:solidFill>
                <a:effectLst/>
                <a:latin typeface="Arial" panose="020B0604020202020204" pitchFamily="34" charset="0"/>
                <a:hlinkClick r:id="rId4" tooltip="Pharmazeutischer Hilfsstoff"/>
              </a:rPr>
              <a:t>pharmazeutischen Hilfsstoffen</a:t>
            </a:r>
            <a:r>
              <a:rPr lang="de-DE" b="0" i="0" dirty="0">
                <a:solidFill>
                  <a:srgbClr val="202122"/>
                </a:solidFill>
                <a:effectLst/>
                <a:latin typeface="Arial" panose="020B0604020202020204" pitchFamily="34" charset="0"/>
              </a:rPr>
              <a:t>, gelegentlich aber auch ohne Hilfsstoffe, zum Arzneimittel verarbeitet.</a:t>
            </a:r>
            <a:endParaRPr lang="de-DE" dirty="0"/>
          </a:p>
        </p:txBody>
      </p:sp>
    </p:spTree>
    <p:extLst>
      <p:ext uri="{BB962C8B-B14F-4D97-AF65-F5344CB8AC3E}">
        <p14:creationId xmlns:p14="http://schemas.microsoft.com/office/powerpoint/2010/main" val="3452099067"/>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021E68A3-D918-C21A-EF35-9D085D7DE5CB}"/>
              </a:ext>
            </a:extLst>
          </p:cNvPr>
          <p:cNvSpPr txBox="1"/>
          <p:nvPr/>
        </p:nvSpPr>
        <p:spPr>
          <a:xfrm>
            <a:off x="423746" y="211873"/>
            <a:ext cx="8717465" cy="369332"/>
          </a:xfrm>
          <a:prstGeom prst="rect">
            <a:avLst/>
          </a:prstGeom>
          <a:noFill/>
        </p:spPr>
        <p:txBody>
          <a:bodyPr wrap="square">
            <a:spAutoFit/>
          </a:bodyPr>
          <a:lstStyle/>
          <a:p>
            <a:r>
              <a:rPr lang="de-DE" sz="1800" b="0" i="0" u="none" strike="noStrike" baseline="0" dirty="0">
                <a:solidFill>
                  <a:srgbClr val="FF0000"/>
                </a:solidFill>
                <a:latin typeface="Calibri" panose="020F0502020204030204" pitchFamily="34" charset="0"/>
              </a:rPr>
              <a:t>23.4. Herzglykoside </a:t>
            </a:r>
            <a:endParaRPr lang="de-DE" dirty="0">
              <a:solidFill>
                <a:srgbClr val="FF0000"/>
              </a:solidFill>
            </a:endParaRPr>
          </a:p>
        </p:txBody>
      </p:sp>
      <p:sp>
        <p:nvSpPr>
          <p:cNvPr id="5" name="Textfeld 4">
            <a:extLst>
              <a:ext uri="{FF2B5EF4-FFF2-40B4-BE49-F238E27FC236}">
                <a16:creationId xmlns:a16="http://schemas.microsoft.com/office/drawing/2014/main" id="{50333985-0138-D51D-46AE-D83CE47CF43A}"/>
              </a:ext>
            </a:extLst>
          </p:cNvPr>
          <p:cNvSpPr txBox="1"/>
          <p:nvPr/>
        </p:nvSpPr>
        <p:spPr>
          <a:xfrm>
            <a:off x="501804" y="724829"/>
            <a:ext cx="10950497" cy="923330"/>
          </a:xfrm>
          <a:prstGeom prst="rect">
            <a:avLst/>
          </a:prstGeom>
          <a:noFill/>
        </p:spPr>
        <p:txBody>
          <a:bodyPr wrap="square">
            <a:spAutoFit/>
          </a:bodyPr>
          <a:lstStyle/>
          <a:p>
            <a:r>
              <a:rPr lang="de-DE" sz="1800" b="0" i="0" u="none" strike="noStrike" baseline="0" dirty="0">
                <a:solidFill>
                  <a:srgbClr val="000000"/>
                </a:solidFill>
                <a:latin typeface="Calibri" panose="020F0502020204030204" pitchFamily="34" charset="0"/>
              </a:rPr>
              <a:t>Pflanzlicher Herkunft. Steigern die Kontraktionskraft des Herzens. </a:t>
            </a:r>
          </a:p>
          <a:p>
            <a:r>
              <a:rPr lang="de-DE" sz="1800" b="0" i="0" u="none" strike="noStrike" baseline="0" dirty="0">
                <a:solidFill>
                  <a:srgbClr val="000000"/>
                </a:solidFill>
                <a:latin typeface="Calibri" panose="020F0502020204030204" pitchFamily="34" charset="0"/>
              </a:rPr>
              <a:t>Die Auswurfleistung des Herzens steigt(mehr Blut kommt in das Blutgefäß-system). Verlangsamen den Puls (die Schlagfrequenz des Herzens). 	</a:t>
            </a:r>
          </a:p>
        </p:txBody>
      </p:sp>
      <p:graphicFrame>
        <p:nvGraphicFramePr>
          <p:cNvPr id="6" name="Tabelle 6">
            <a:extLst>
              <a:ext uri="{FF2B5EF4-FFF2-40B4-BE49-F238E27FC236}">
                <a16:creationId xmlns:a16="http://schemas.microsoft.com/office/drawing/2014/main" id="{AF7E3196-25C1-B548-53B9-F5BE16A15CA8}"/>
              </a:ext>
            </a:extLst>
          </p:cNvPr>
          <p:cNvGraphicFramePr>
            <a:graphicFrameLocks noGrp="1"/>
          </p:cNvGraphicFramePr>
          <p:nvPr>
            <p:extLst>
              <p:ext uri="{D42A27DB-BD31-4B8C-83A1-F6EECF244321}">
                <p14:modId xmlns:p14="http://schemas.microsoft.com/office/powerpoint/2010/main" val="862908877"/>
              </p:ext>
            </p:extLst>
          </p:nvPr>
        </p:nvGraphicFramePr>
        <p:xfrm>
          <a:off x="122663" y="1648160"/>
          <a:ext cx="11764540" cy="5127420"/>
        </p:xfrm>
        <a:graphic>
          <a:graphicData uri="http://schemas.openxmlformats.org/drawingml/2006/table">
            <a:tbl>
              <a:tblPr firstRow="1" bandRow="1">
                <a:tableStyleId>{5C22544A-7EE6-4342-B048-85BDC9FD1C3A}</a:tableStyleId>
              </a:tblPr>
              <a:tblGrid>
                <a:gridCol w="3623216">
                  <a:extLst>
                    <a:ext uri="{9D8B030D-6E8A-4147-A177-3AD203B41FA5}">
                      <a16:colId xmlns:a16="http://schemas.microsoft.com/office/drawing/2014/main" val="1358198239"/>
                    </a:ext>
                  </a:extLst>
                </a:gridCol>
                <a:gridCol w="4070662">
                  <a:extLst>
                    <a:ext uri="{9D8B030D-6E8A-4147-A177-3AD203B41FA5}">
                      <a16:colId xmlns:a16="http://schemas.microsoft.com/office/drawing/2014/main" val="431544748"/>
                    </a:ext>
                  </a:extLst>
                </a:gridCol>
                <a:gridCol w="4070662">
                  <a:extLst>
                    <a:ext uri="{9D8B030D-6E8A-4147-A177-3AD203B41FA5}">
                      <a16:colId xmlns:a16="http://schemas.microsoft.com/office/drawing/2014/main" val="2509951044"/>
                    </a:ext>
                  </a:extLst>
                </a:gridCol>
              </a:tblGrid>
              <a:tr h="72103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b="0" i="0" u="none" strike="noStrike" kern="1200" baseline="0" dirty="0">
                          <a:solidFill>
                            <a:schemeClr val="tx1"/>
                          </a:solidFill>
                          <a:latin typeface="+mn-lt"/>
                          <a:ea typeface="+mn-ea"/>
                          <a:cs typeface="+mn-cs"/>
                        </a:rPr>
                        <a:t>Indikationen </a:t>
                      </a:r>
                      <a:r>
                        <a:rPr lang="de-DE" sz="1800" b="0" i="0" u="none" strike="noStrike" kern="1200" baseline="0" dirty="0">
                          <a:solidFill>
                            <a:schemeClr val="lt1"/>
                          </a:solidFill>
                          <a:latin typeface="+mn-lt"/>
                          <a:ea typeface="+mn-ea"/>
                          <a:cs typeface="+mn-cs"/>
                        </a:rPr>
                        <a:t>	</a:t>
                      </a:r>
                    </a:p>
                    <a:p>
                      <a:endParaRPr lang="de-DE"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b="0" i="0" u="none" strike="noStrike" kern="1200" baseline="0" dirty="0">
                          <a:solidFill>
                            <a:schemeClr val="tx1"/>
                          </a:solidFill>
                          <a:latin typeface="+mn-lt"/>
                          <a:ea typeface="+mn-ea"/>
                          <a:cs typeface="+mn-cs"/>
                        </a:rPr>
                        <a:t>Wechselwirkungen 	</a:t>
                      </a:r>
                    </a:p>
                    <a:p>
                      <a:endParaRPr lang="de-DE"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b="0" i="0" u="none" strike="noStrike" kern="1200" baseline="0" dirty="0">
                          <a:solidFill>
                            <a:schemeClr val="tx1"/>
                          </a:solidFill>
                          <a:latin typeface="+mn-lt"/>
                          <a:ea typeface="+mn-ea"/>
                          <a:cs typeface="+mn-cs"/>
                        </a:rPr>
                        <a:t>Nebenwirkungen 	</a:t>
                      </a:r>
                    </a:p>
                    <a:p>
                      <a:endParaRPr lang="de-DE" dirty="0"/>
                    </a:p>
                  </a:txBody>
                  <a:tcPr/>
                </a:tc>
                <a:extLst>
                  <a:ext uri="{0D108BD9-81ED-4DB2-BD59-A6C34878D82A}">
                    <a16:rowId xmlns:a16="http://schemas.microsoft.com/office/drawing/2014/main" val="650536198"/>
                  </a:ext>
                </a:extLst>
              </a:tr>
              <a:tr h="931665">
                <a:tc>
                  <a:txBody>
                    <a:bodyPr/>
                    <a:lstStyle/>
                    <a:p>
                      <a:r>
                        <a:rPr lang="de-DE" sz="1800" b="0" i="0" u="none" strike="noStrike" kern="1200" baseline="0" dirty="0">
                          <a:solidFill>
                            <a:schemeClr val="dk1"/>
                          </a:solidFill>
                          <a:latin typeface="+mn-lt"/>
                          <a:ea typeface="+mn-ea"/>
                          <a:cs typeface="+mn-cs"/>
                        </a:rPr>
                        <a:t>Herzinsuffizienz (Herzschwäche) 	</a:t>
                      </a:r>
                      <a:endParaRPr lang="de-DE" dirty="0"/>
                    </a:p>
                  </a:txBody>
                  <a:tcPr/>
                </a:tc>
                <a:tc>
                  <a:txBody>
                    <a:bodyPr/>
                    <a:lstStyle/>
                    <a:p>
                      <a:r>
                        <a:rPr lang="de-DE" sz="1800" b="0" i="0" u="none" strike="noStrike" kern="1200" baseline="0" dirty="0">
                          <a:solidFill>
                            <a:schemeClr val="dk1"/>
                          </a:solidFill>
                          <a:latin typeface="+mn-lt"/>
                          <a:ea typeface="+mn-ea"/>
                          <a:cs typeface="+mn-cs"/>
                        </a:rPr>
                        <a:t>Diuretika (entwässernde Medikamente) erhöhen die Giftigkeit der Glykoside </a:t>
                      </a:r>
                    </a:p>
                    <a:p>
                      <a:endParaRPr lang="de-DE" dirty="0"/>
                    </a:p>
                  </a:txBody>
                  <a:tcPr/>
                </a:tc>
                <a:tc>
                  <a:txBody>
                    <a:bodyPr/>
                    <a:lstStyle/>
                    <a:p>
                      <a:endParaRPr lang="de-DE" sz="1800" b="0" i="0" u="none" strike="noStrike" kern="1200" baseline="0" dirty="0">
                        <a:solidFill>
                          <a:schemeClr val="dk1"/>
                        </a:solidFill>
                        <a:latin typeface="+mn-lt"/>
                        <a:ea typeface="+mn-ea"/>
                        <a:cs typeface="+mn-cs"/>
                      </a:endParaRPr>
                    </a:p>
                    <a:p>
                      <a:r>
                        <a:rPr lang="de-DE" sz="1800" b="0" i="0" u="none" strike="noStrike" kern="1200" baseline="0" dirty="0">
                          <a:solidFill>
                            <a:schemeClr val="dk1"/>
                          </a:solidFill>
                          <a:latin typeface="+mn-lt"/>
                          <a:ea typeface="+mn-ea"/>
                          <a:cs typeface="+mn-cs"/>
                        </a:rPr>
                        <a:t>Übelkeit 	</a:t>
                      </a:r>
                    </a:p>
                    <a:p>
                      <a:endParaRPr lang="de-DE" dirty="0"/>
                    </a:p>
                  </a:txBody>
                  <a:tcPr/>
                </a:tc>
                <a:extLst>
                  <a:ext uri="{0D108BD9-81ED-4DB2-BD59-A6C34878D82A}">
                    <a16:rowId xmlns:a16="http://schemas.microsoft.com/office/drawing/2014/main" val="2273481416"/>
                  </a:ext>
                </a:extLst>
              </a:tr>
              <a:tr h="1672634">
                <a:tc>
                  <a:txBody>
                    <a:bodyPr/>
                    <a:lstStyle/>
                    <a:p>
                      <a:r>
                        <a:rPr lang="de-DE" sz="1800" b="0" i="0" u="none" strike="noStrike" kern="1200" baseline="0" dirty="0">
                          <a:solidFill>
                            <a:schemeClr val="dk1"/>
                          </a:solidFill>
                          <a:latin typeface="+mn-lt"/>
                          <a:ea typeface="+mn-ea"/>
                          <a:cs typeface="+mn-cs"/>
                        </a:rPr>
                        <a:t>Herzrhythmusstörungen wie z.B.: </a:t>
                      </a:r>
                    </a:p>
                    <a:p>
                      <a:r>
                        <a:rPr lang="de-DE" sz="1800" b="0" i="0" u="none" strike="noStrike" kern="1200" baseline="0" dirty="0">
                          <a:solidFill>
                            <a:schemeClr val="dk1"/>
                          </a:solidFill>
                          <a:latin typeface="+mn-lt"/>
                          <a:ea typeface="+mn-ea"/>
                          <a:cs typeface="+mn-cs"/>
                        </a:rPr>
                        <a:t> </a:t>
                      </a:r>
                      <a:r>
                        <a:rPr lang="de-DE" sz="1800" b="0" i="0" u="none" strike="noStrike" kern="1200" baseline="0" dirty="0" err="1">
                          <a:solidFill>
                            <a:schemeClr val="dk1"/>
                          </a:solidFill>
                          <a:latin typeface="+mn-lt"/>
                          <a:ea typeface="+mn-ea"/>
                          <a:cs typeface="+mn-cs"/>
                        </a:rPr>
                        <a:t>Tachycardie</a:t>
                      </a:r>
                      <a:r>
                        <a:rPr lang="de-DE" sz="1800" b="0" i="0" u="none" strike="noStrike" kern="1200" baseline="0" dirty="0">
                          <a:solidFill>
                            <a:schemeClr val="dk1"/>
                          </a:solidFill>
                          <a:latin typeface="+mn-lt"/>
                          <a:ea typeface="+mn-ea"/>
                          <a:cs typeface="+mn-cs"/>
                        </a:rPr>
                        <a:t> (Puls in Ruhe 100 oder mehr Schläge pro Minute </a:t>
                      </a:r>
                    </a:p>
                    <a:p>
                      <a:r>
                        <a:rPr lang="de-DE" sz="1800" b="0" i="0" u="none" strike="noStrike" kern="1200" baseline="0" dirty="0">
                          <a:solidFill>
                            <a:schemeClr val="dk1"/>
                          </a:solidFill>
                          <a:latin typeface="+mn-lt"/>
                          <a:ea typeface="+mn-ea"/>
                          <a:cs typeface="+mn-cs"/>
                        </a:rPr>
                        <a:t>Vorhofflimmern </a:t>
                      </a:r>
                    </a:p>
                    <a:p>
                      <a:r>
                        <a:rPr lang="de-DE" sz="1800" b="0" i="0" u="none" strike="noStrike" kern="1200" baseline="0" dirty="0">
                          <a:solidFill>
                            <a:schemeClr val="dk1"/>
                          </a:solidFill>
                          <a:latin typeface="+mn-lt"/>
                          <a:ea typeface="+mn-ea"/>
                          <a:cs typeface="+mn-cs"/>
                        </a:rPr>
                        <a:t>Vorhofflattern </a:t>
                      </a:r>
                    </a:p>
                    <a:p>
                      <a:endParaRPr lang="de-DE" dirty="0"/>
                    </a:p>
                  </a:txBody>
                  <a:tcPr/>
                </a:tc>
                <a:tc>
                  <a:txBody>
                    <a:bodyPr/>
                    <a:lstStyle/>
                    <a:p>
                      <a:endParaRPr lang="de-DE"/>
                    </a:p>
                  </a:txBody>
                  <a:tcPr/>
                </a:tc>
                <a:tc>
                  <a:txBody>
                    <a:bodyPr/>
                    <a:lstStyle/>
                    <a:p>
                      <a:endParaRPr lang="de-DE" sz="1800" b="0" i="0" u="none" strike="noStrike" kern="1200" baseline="0" dirty="0">
                        <a:solidFill>
                          <a:schemeClr val="dk1"/>
                        </a:solidFill>
                        <a:latin typeface="+mn-lt"/>
                        <a:ea typeface="+mn-ea"/>
                        <a:cs typeface="+mn-cs"/>
                      </a:endParaRPr>
                    </a:p>
                    <a:p>
                      <a:r>
                        <a:rPr lang="de-DE" sz="1800" b="0" i="0" u="none" strike="noStrike" kern="1200" baseline="0" dirty="0">
                          <a:solidFill>
                            <a:schemeClr val="dk1"/>
                          </a:solidFill>
                          <a:latin typeface="+mn-lt"/>
                          <a:ea typeface="+mn-ea"/>
                          <a:cs typeface="+mn-cs"/>
                        </a:rPr>
                        <a:t>Erbrechen ,Herzrhythmusstörungen </a:t>
                      </a:r>
                    </a:p>
                    <a:p>
                      <a:r>
                        <a:rPr lang="de-DE" sz="1800" b="0" i="0" u="none" strike="noStrike" kern="1200" baseline="0" dirty="0">
                          <a:solidFill>
                            <a:schemeClr val="dk1"/>
                          </a:solidFill>
                          <a:latin typeface="+mn-lt"/>
                          <a:ea typeface="+mn-ea"/>
                          <a:cs typeface="+mn-cs"/>
                        </a:rPr>
                        <a:t>	   Sehstörungen </a:t>
                      </a:r>
                    </a:p>
                    <a:p>
                      <a:r>
                        <a:rPr lang="de-DE" sz="1800" b="0" i="0" u="none" strike="noStrike" kern="1200" baseline="0" dirty="0">
                          <a:solidFill>
                            <a:schemeClr val="dk1"/>
                          </a:solidFill>
                          <a:latin typeface="+mn-lt"/>
                          <a:ea typeface="+mn-ea"/>
                          <a:cs typeface="+mn-cs"/>
                        </a:rPr>
                        <a:t>	</a:t>
                      </a:r>
                      <a:endParaRPr lang="de-DE" dirty="0"/>
                    </a:p>
                  </a:txBody>
                  <a:tcPr/>
                </a:tc>
                <a:extLst>
                  <a:ext uri="{0D108BD9-81ED-4DB2-BD59-A6C34878D82A}">
                    <a16:rowId xmlns:a16="http://schemas.microsoft.com/office/drawing/2014/main" val="1361509202"/>
                  </a:ext>
                </a:extLst>
              </a:tr>
              <a:tr h="1672634">
                <a:tc>
                  <a:txBody>
                    <a:bodyPr/>
                    <a:lstStyle/>
                    <a:p>
                      <a:r>
                        <a:rPr lang="de-DE" sz="1800" b="0" i="0" u="none" strike="noStrike" kern="1200" baseline="0" dirty="0">
                          <a:solidFill>
                            <a:srgbClr val="FF0000"/>
                          </a:solidFill>
                          <a:latin typeface="+mn-lt"/>
                          <a:ea typeface="+mn-ea"/>
                          <a:cs typeface="+mn-cs"/>
                        </a:rPr>
                        <a:t>Merke 	Herzglykoside haben eine enge therapeutische Breite. </a:t>
                      </a:r>
                    </a:p>
                    <a:p>
                      <a:r>
                        <a:rPr lang="de-DE" sz="1800" b="0" i="0" u="none" strike="noStrike" kern="1200" baseline="0" dirty="0">
                          <a:solidFill>
                            <a:srgbClr val="FF0000"/>
                          </a:solidFill>
                          <a:latin typeface="+mn-lt"/>
                          <a:ea typeface="+mn-ea"/>
                          <a:cs typeface="+mn-cs"/>
                        </a:rPr>
                        <a:t>Daher: keine eigenmächtige Dosisänderung </a:t>
                      </a:r>
                    </a:p>
                    <a:p>
                      <a:r>
                        <a:rPr lang="de-DE" sz="1800" b="0" i="0" u="none" strike="noStrike" kern="1200" baseline="0" dirty="0">
                          <a:solidFill>
                            <a:schemeClr val="dk1"/>
                          </a:solidFill>
                          <a:latin typeface="+mn-lt"/>
                          <a:ea typeface="+mn-ea"/>
                          <a:cs typeface="+mn-cs"/>
                        </a:rPr>
                        <a:t>	</a:t>
                      </a:r>
                    </a:p>
                    <a:p>
                      <a:endParaRPr lang="de-DE" dirty="0"/>
                    </a:p>
                  </a:txBody>
                  <a:tcPr/>
                </a:tc>
                <a:tc>
                  <a:txBody>
                    <a:bodyPr/>
                    <a:lstStyle/>
                    <a:p>
                      <a:endParaRPr lang="de-DE"/>
                    </a:p>
                  </a:txBody>
                  <a:tcPr/>
                </a:tc>
                <a:tc>
                  <a:txBody>
                    <a:bodyPr/>
                    <a:lstStyle/>
                    <a:p>
                      <a:endParaRPr lang="de-DE" dirty="0"/>
                    </a:p>
                  </a:txBody>
                  <a:tcPr/>
                </a:tc>
                <a:extLst>
                  <a:ext uri="{0D108BD9-81ED-4DB2-BD59-A6C34878D82A}">
                    <a16:rowId xmlns:a16="http://schemas.microsoft.com/office/drawing/2014/main" val="883914296"/>
                  </a:ext>
                </a:extLst>
              </a:tr>
            </a:tbl>
          </a:graphicData>
        </a:graphic>
      </p:graphicFrame>
    </p:spTree>
    <p:extLst>
      <p:ext uri="{BB962C8B-B14F-4D97-AF65-F5344CB8AC3E}">
        <p14:creationId xmlns:p14="http://schemas.microsoft.com/office/powerpoint/2010/main" val="4172102454"/>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AD8820C9-D733-2C19-79CB-D144D8A78077}"/>
              </a:ext>
            </a:extLst>
          </p:cNvPr>
          <p:cNvSpPr txBox="1"/>
          <p:nvPr/>
        </p:nvSpPr>
        <p:spPr>
          <a:xfrm>
            <a:off x="433754" y="398585"/>
            <a:ext cx="11324492" cy="2400657"/>
          </a:xfrm>
          <a:prstGeom prst="rect">
            <a:avLst/>
          </a:prstGeom>
          <a:noFill/>
        </p:spPr>
        <p:txBody>
          <a:bodyPr wrap="square">
            <a:spAutoFit/>
          </a:bodyPr>
          <a:lstStyle/>
          <a:p>
            <a:r>
              <a:rPr lang="de-DE" sz="2400" b="0" i="0" u="none" strike="noStrike" baseline="0" dirty="0">
                <a:solidFill>
                  <a:srgbClr val="FF0000"/>
                </a:solidFill>
                <a:latin typeface="Calibri" panose="020F0502020204030204" pitchFamily="34" charset="0"/>
              </a:rPr>
              <a:t>23.5. Thrombose &amp; </a:t>
            </a:r>
            <a:r>
              <a:rPr lang="de-DE" sz="2400" b="0" i="0" u="none" strike="noStrike" baseline="0" dirty="0" err="1">
                <a:solidFill>
                  <a:srgbClr val="FF0000"/>
                </a:solidFill>
                <a:latin typeface="Calibri" panose="020F0502020204030204" pitchFamily="34" charset="0"/>
              </a:rPr>
              <a:t>Antikoagulantientherapie</a:t>
            </a:r>
            <a:r>
              <a:rPr lang="de-DE" sz="2400" b="0" i="0" u="none" strike="noStrike" baseline="0" dirty="0">
                <a:solidFill>
                  <a:srgbClr val="FF0000"/>
                </a:solidFill>
                <a:latin typeface="Calibri" panose="020F0502020204030204" pitchFamily="34" charset="0"/>
              </a:rPr>
              <a:t> </a:t>
            </a:r>
          </a:p>
          <a:p>
            <a:r>
              <a:rPr lang="de-DE" sz="1800" b="0" i="0" u="none" strike="noStrike" baseline="0" dirty="0">
                <a:solidFill>
                  <a:srgbClr val="000000"/>
                </a:solidFill>
                <a:latin typeface="Calibri" panose="020F0502020204030204" pitchFamily="34" charset="0"/>
              </a:rPr>
              <a:t>Antikoagulantien = Blutgerinnungshemmer </a:t>
            </a:r>
          </a:p>
          <a:p>
            <a:r>
              <a:rPr lang="de-DE" sz="1800" b="0" i="0" u="none" strike="noStrike" baseline="0" dirty="0">
                <a:solidFill>
                  <a:srgbClr val="000000"/>
                </a:solidFill>
                <a:latin typeface="Calibri" panose="020F0502020204030204" pitchFamily="34" charset="0"/>
              </a:rPr>
              <a:t>Thrombose: Virchow-Trias, Ursachen, Symptome, Risikofaktoren, Risikogruppen, Komplikationen der Thrombose, Pflege &amp; Betreuung: siehe Grundzüge Betreuung </a:t>
            </a:r>
          </a:p>
          <a:p>
            <a:r>
              <a:rPr lang="de-DE" sz="1800" b="0" i="0" u="none" strike="noStrike" baseline="0" dirty="0">
                <a:solidFill>
                  <a:srgbClr val="FF0000"/>
                </a:solidFill>
                <a:latin typeface="Calibri" panose="020F0502020204030204" pitchFamily="34" charset="0"/>
              </a:rPr>
              <a:t>Anwendung finden: </a:t>
            </a:r>
          </a:p>
          <a:p>
            <a:r>
              <a:rPr lang="de-DE" sz="1800" b="0" i="0" u="none" strike="noStrike" baseline="0" dirty="0">
                <a:solidFill>
                  <a:srgbClr val="000000"/>
                </a:solidFill>
                <a:latin typeface="Courier New" panose="02070309020205020404" pitchFamily="49" charset="0"/>
              </a:rPr>
              <a:t>o </a:t>
            </a:r>
            <a:r>
              <a:rPr lang="de-DE" sz="1800" b="0" i="0" u="none" strike="noStrike" baseline="0" dirty="0">
                <a:solidFill>
                  <a:srgbClr val="000000"/>
                </a:solidFill>
                <a:latin typeface="Calibri" panose="020F0502020204030204" pitchFamily="34" charset="0"/>
              </a:rPr>
              <a:t>Thrombozytenaggregationshemmer </a:t>
            </a:r>
          </a:p>
          <a:p>
            <a:r>
              <a:rPr lang="de-DE" sz="1800" b="0" i="0" u="none" strike="noStrike" baseline="0" dirty="0">
                <a:solidFill>
                  <a:srgbClr val="000000"/>
                </a:solidFill>
                <a:latin typeface="Courier New" panose="02070309020205020404" pitchFamily="49" charset="0"/>
              </a:rPr>
              <a:t>o </a:t>
            </a:r>
            <a:r>
              <a:rPr lang="de-DE" sz="1800" b="0" i="0" u="none" strike="noStrike" baseline="0" dirty="0" err="1">
                <a:solidFill>
                  <a:srgbClr val="000000"/>
                </a:solidFill>
                <a:latin typeface="Courier New" panose="02070309020205020404" pitchFamily="49" charset="0"/>
              </a:rPr>
              <a:t>Heparine</a:t>
            </a:r>
            <a:r>
              <a:rPr lang="de-DE" sz="1800" b="0" i="0" u="none" strike="noStrike" baseline="0" dirty="0">
                <a:solidFill>
                  <a:srgbClr val="000000"/>
                </a:solidFill>
                <a:latin typeface="Courier New" panose="02070309020205020404" pitchFamily="49" charset="0"/>
              </a:rPr>
              <a:t> </a:t>
            </a:r>
          </a:p>
          <a:p>
            <a:r>
              <a:rPr lang="de-DE" sz="1800" b="0" i="0" u="none" strike="noStrike" baseline="0" dirty="0">
                <a:solidFill>
                  <a:srgbClr val="000000"/>
                </a:solidFill>
                <a:latin typeface="Courier New" panose="02070309020205020404" pitchFamily="49" charset="0"/>
              </a:rPr>
              <a:t>o Cumarine </a:t>
            </a:r>
          </a:p>
        </p:txBody>
      </p:sp>
      <p:pic>
        <p:nvPicPr>
          <p:cNvPr id="5" name="Grafik 4">
            <a:extLst>
              <a:ext uri="{FF2B5EF4-FFF2-40B4-BE49-F238E27FC236}">
                <a16:creationId xmlns:a16="http://schemas.microsoft.com/office/drawing/2014/main" id="{BFD7F4EE-B8B1-D55D-C12B-337C59396982}"/>
              </a:ext>
            </a:extLst>
          </p:cNvPr>
          <p:cNvPicPr>
            <a:picLocks noChangeAspect="1"/>
          </p:cNvPicPr>
          <p:nvPr/>
        </p:nvPicPr>
        <p:blipFill>
          <a:blip r:embed="rId2"/>
          <a:stretch>
            <a:fillRect/>
          </a:stretch>
        </p:blipFill>
        <p:spPr>
          <a:xfrm>
            <a:off x="4454769" y="1688746"/>
            <a:ext cx="6939064" cy="4336915"/>
          </a:xfrm>
          <a:prstGeom prst="rect">
            <a:avLst/>
          </a:prstGeom>
        </p:spPr>
      </p:pic>
      <p:sp>
        <p:nvSpPr>
          <p:cNvPr id="7" name="Textfeld 6">
            <a:extLst>
              <a:ext uri="{FF2B5EF4-FFF2-40B4-BE49-F238E27FC236}">
                <a16:creationId xmlns:a16="http://schemas.microsoft.com/office/drawing/2014/main" id="{BB24E211-CF14-BD89-55C0-9D44FBEFF711}"/>
              </a:ext>
            </a:extLst>
          </p:cNvPr>
          <p:cNvSpPr txBox="1"/>
          <p:nvPr/>
        </p:nvSpPr>
        <p:spPr>
          <a:xfrm>
            <a:off x="433754" y="3001108"/>
            <a:ext cx="3833446" cy="1261884"/>
          </a:xfrm>
          <a:prstGeom prst="rect">
            <a:avLst/>
          </a:prstGeom>
          <a:noFill/>
        </p:spPr>
        <p:txBody>
          <a:bodyPr wrap="square">
            <a:spAutoFit/>
          </a:bodyPr>
          <a:lstStyle/>
          <a:p>
            <a:r>
              <a:rPr lang="de-DE" sz="2000" b="0" i="0" u="none" strike="noStrike" baseline="0" dirty="0">
                <a:solidFill>
                  <a:srgbClr val="FF0000"/>
                </a:solidFill>
                <a:latin typeface="Calibri" panose="020F0502020204030204" pitchFamily="34" charset="0"/>
              </a:rPr>
              <a:t>Thrombozytenaggregationshemmer </a:t>
            </a:r>
          </a:p>
          <a:p>
            <a:r>
              <a:rPr lang="de-DE" sz="1800" b="0" i="0" u="none" strike="noStrike" baseline="0" dirty="0">
                <a:solidFill>
                  <a:srgbClr val="FF0000"/>
                </a:solidFill>
                <a:latin typeface="Calibri" panose="020F0502020204030204" pitchFamily="34" charset="0"/>
              </a:rPr>
              <a:t>verhindern Zusammenklumpen der Blutplättchen </a:t>
            </a:r>
            <a:endParaRPr lang="de-DE" dirty="0">
              <a:solidFill>
                <a:srgbClr val="FF0000"/>
              </a:solidFill>
            </a:endParaRPr>
          </a:p>
        </p:txBody>
      </p:sp>
      <p:pic>
        <p:nvPicPr>
          <p:cNvPr id="14338" name="Picture 2" descr="Antikoagulantien (Blutverdünner) | Ihre Apotheke">
            <a:extLst>
              <a:ext uri="{FF2B5EF4-FFF2-40B4-BE49-F238E27FC236}">
                <a16:creationId xmlns:a16="http://schemas.microsoft.com/office/drawing/2014/main" id="{47FE72CC-26A4-DCFA-75D6-266FF2AC75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1323" y="4262992"/>
            <a:ext cx="3645877" cy="24660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2639239"/>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21">
            <a:extLst>
              <a:ext uri="{FF2B5EF4-FFF2-40B4-BE49-F238E27FC236}">
                <a16:creationId xmlns:a16="http://schemas.microsoft.com/office/drawing/2014/main" id="{389575E1-3389-451A-A5F7-27854C25C5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4293"/>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23">
            <a:extLst>
              <a:ext uri="{FF2B5EF4-FFF2-40B4-BE49-F238E27FC236}">
                <a16:creationId xmlns:a16="http://schemas.microsoft.com/office/drawing/2014/main" id="{A53CCC5C-D88E-40FB-B30B-23DCDBD01D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4167268" cy="68580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Arc 25">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7" name="Textfeld 2">
            <a:extLst>
              <a:ext uri="{FF2B5EF4-FFF2-40B4-BE49-F238E27FC236}">
                <a16:creationId xmlns:a16="http://schemas.microsoft.com/office/drawing/2014/main" id="{0D4CCB51-CE76-4A4B-53D6-5321D6F826D0}"/>
              </a:ext>
            </a:extLst>
          </p:cNvPr>
          <p:cNvSpPr txBox="1"/>
          <p:nvPr/>
        </p:nvSpPr>
        <p:spPr>
          <a:xfrm>
            <a:off x="914400" y="319088"/>
            <a:ext cx="10439399" cy="5857875"/>
          </a:xfrm>
          <a:prstGeom prst="rect">
            <a:avLst/>
          </a:prstGeom>
        </p:spPr>
        <p:txBody>
          <a:bodyPr vert="horz" lIns="91440" tIns="45720" rIns="91440" bIns="45720" rtlCol="0" anchor="ctr">
            <a:normAutofit/>
          </a:bodyPr>
          <a:lstStyle/>
          <a:p>
            <a:pPr indent="-228600">
              <a:lnSpc>
                <a:spcPct val="90000"/>
              </a:lnSpc>
              <a:spcAft>
                <a:spcPts val="600"/>
              </a:spcAft>
              <a:buFont typeface="Arial" panose="020B0604020202020204" pitchFamily="34" charset="0"/>
              <a:buChar char="•"/>
            </a:pPr>
            <a:r>
              <a:rPr lang="en-US" sz="2000" b="0" i="0" u="none" strike="noStrike" baseline="0" dirty="0" err="1"/>
              <a:t>Anwendung</a:t>
            </a:r>
            <a:r>
              <a:rPr lang="en-US" sz="2000" b="0" i="0" u="none" strike="noStrike" baseline="0" dirty="0"/>
              <a:t> </a:t>
            </a:r>
            <a:r>
              <a:rPr lang="en-US" sz="2000" b="0" i="0" u="none" strike="noStrike" baseline="0" dirty="0" err="1"/>
              <a:t>bei</a:t>
            </a:r>
            <a:r>
              <a:rPr lang="en-US" sz="2000" b="0" i="0" u="none" strike="noStrike" baseline="0" dirty="0"/>
              <a:t> (</a:t>
            </a:r>
            <a:r>
              <a:rPr lang="en-US" sz="2000" b="0" i="0" u="none" strike="noStrike" baseline="0" dirty="0" err="1"/>
              <a:t>Indikation</a:t>
            </a:r>
            <a:r>
              <a:rPr lang="en-US" sz="2000" b="0" i="0" u="none" strike="noStrike" baseline="0" dirty="0"/>
              <a:t>): </a:t>
            </a:r>
          </a:p>
          <a:p>
            <a:pPr indent="-228600">
              <a:lnSpc>
                <a:spcPct val="90000"/>
              </a:lnSpc>
              <a:spcAft>
                <a:spcPts val="600"/>
              </a:spcAft>
              <a:buFont typeface="Arial" panose="020B0604020202020204" pitchFamily="34" charset="0"/>
              <a:buChar char="•"/>
            </a:pPr>
            <a:r>
              <a:rPr lang="en-US" sz="2000" b="0" i="0" u="none" strike="noStrike" baseline="0" dirty="0" err="1"/>
              <a:t>Koronarer</a:t>
            </a:r>
            <a:r>
              <a:rPr lang="en-US" sz="2000" b="0" i="0" u="none" strike="noStrike" baseline="0" dirty="0"/>
              <a:t> </a:t>
            </a:r>
            <a:r>
              <a:rPr lang="en-US" sz="2000" b="0" i="0" u="none" strike="noStrike" baseline="0" dirty="0" err="1"/>
              <a:t>Herzkrankheit</a:t>
            </a:r>
            <a:r>
              <a:rPr lang="en-US" sz="2000" b="0" i="0" u="none" strike="noStrike" baseline="0" dirty="0"/>
              <a:t> </a:t>
            </a:r>
          </a:p>
          <a:p>
            <a:pPr indent="-228600">
              <a:lnSpc>
                <a:spcPct val="90000"/>
              </a:lnSpc>
              <a:spcAft>
                <a:spcPts val="600"/>
              </a:spcAft>
              <a:buFont typeface="Arial" panose="020B0604020202020204" pitchFamily="34" charset="0"/>
              <a:buChar char="•"/>
            </a:pPr>
            <a:r>
              <a:rPr lang="en-US" sz="2000" b="0" i="0" u="none" strike="noStrike" baseline="0" dirty="0" err="1"/>
              <a:t>Zustand</a:t>
            </a:r>
            <a:r>
              <a:rPr lang="en-US" sz="2000" b="0" i="0" u="none" strike="noStrike" baseline="0" dirty="0"/>
              <a:t> </a:t>
            </a:r>
            <a:r>
              <a:rPr lang="en-US" sz="2000" b="0" i="0" u="none" strike="noStrike" baseline="0" dirty="0" err="1"/>
              <a:t>nach</a:t>
            </a:r>
            <a:r>
              <a:rPr lang="en-US" sz="2000" b="0" i="0" u="none" strike="noStrike" baseline="0" dirty="0"/>
              <a:t> </a:t>
            </a:r>
            <a:r>
              <a:rPr lang="en-US" sz="2000" b="0" i="0" u="none" strike="noStrike" baseline="0" dirty="0" err="1"/>
              <a:t>Herzinfarkt</a:t>
            </a:r>
            <a:r>
              <a:rPr lang="en-US" sz="2000" b="0" i="0" u="none" strike="noStrike" baseline="0" dirty="0"/>
              <a:t> </a:t>
            </a:r>
          </a:p>
          <a:p>
            <a:pPr indent="-228600">
              <a:lnSpc>
                <a:spcPct val="90000"/>
              </a:lnSpc>
              <a:spcAft>
                <a:spcPts val="600"/>
              </a:spcAft>
              <a:buFont typeface="Arial" panose="020B0604020202020204" pitchFamily="34" charset="0"/>
              <a:buChar char="•"/>
            </a:pPr>
            <a:r>
              <a:rPr lang="en-US" sz="2000" b="0" i="0" u="none" strike="noStrike" baseline="0" dirty="0" err="1"/>
              <a:t>Schlaganfall</a:t>
            </a:r>
            <a:r>
              <a:rPr lang="en-US" sz="2000" b="0" i="0" u="none" strike="noStrike" baseline="0" dirty="0"/>
              <a:t> </a:t>
            </a:r>
          </a:p>
          <a:p>
            <a:pPr indent="-228600">
              <a:lnSpc>
                <a:spcPct val="90000"/>
              </a:lnSpc>
              <a:spcAft>
                <a:spcPts val="600"/>
              </a:spcAft>
              <a:buFont typeface="Arial" panose="020B0604020202020204" pitchFamily="34" charset="0"/>
              <a:buChar char="•"/>
            </a:pPr>
            <a:r>
              <a:rPr lang="en-US" sz="2000" b="0" i="0" u="none" strike="noStrike" baseline="0" dirty="0" err="1"/>
              <a:t>Vorbeugend</a:t>
            </a:r>
            <a:r>
              <a:rPr lang="en-US" sz="2000" b="0" i="0" u="none" strike="noStrike" baseline="0" dirty="0"/>
              <a:t> (</a:t>
            </a:r>
            <a:r>
              <a:rPr lang="en-US" sz="2000" b="0" i="0" u="none" strike="noStrike" baseline="0" dirty="0" err="1"/>
              <a:t>prophylaktisch</a:t>
            </a:r>
            <a:r>
              <a:rPr lang="en-US" sz="2000" b="0" i="0" u="none" strike="noStrike" baseline="0" dirty="0"/>
              <a:t>) </a:t>
            </a:r>
          </a:p>
          <a:p>
            <a:pPr indent="-228600">
              <a:lnSpc>
                <a:spcPct val="90000"/>
              </a:lnSpc>
              <a:spcAft>
                <a:spcPts val="600"/>
              </a:spcAft>
              <a:buFont typeface="Arial" panose="020B0604020202020204" pitchFamily="34" charset="0"/>
              <a:buChar char="•"/>
            </a:pPr>
            <a:endParaRPr lang="en-US" sz="2000" b="0" i="0" u="none" strike="noStrike" baseline="0" dirty="0"/>
          </a:p>
          <a:p>
            <a:pPr indent="-228600">
              <a:lnSpc>
                <a:spcPct val="90000"/>
              </a:lnSpc>
              <a:spcAft>
                <a:spcPts val="600"/>
              </a:spcAft>
              <a:buFont typeface="Arial" panose="020B0604020202020204" pitchFamily="34" charset="0"/>
              <a:buChar char="•"/>
            </a:pPr>
            <a:r>
              <a:rPr lang="en-US" sz="2000" b="0" i="0" u="none" strike="noStrike" baseline="0" dirty="0"/>
              <a:t>23.5.2. </a:t>
            </a:r>
            <a:r>
              <a:rPr lang="en-US" sz="2000" b="0" i="0" u="none" strike="noStrike" baseline="0" dirty="0" err="1"/>
              <a:t>Heparine</a:t>
            </a:r>
            <a:r>
              <a:rPr lang="en-US" sz="2000" b="0" i="0" u="none" strike="noStrike" baseline="0" dirty="0"/>
              <a:t> </a:t>
            </a:r>
          </a:p>
          <a:p>
            <a:pPr indent="-228600">
              <a:lnSpc>
                <a:spcPct val="90000"/>
              </a:lnSpc>
              <a:spcAft>
                <a:spcPts val="600"/>
              </a:spcAft>
              <a:buFont typeface="Arial" panose="020B0604020202020204" pitchFamily="34" charset="0"/>
              <a:buChar char="•"/>
            </a:pPr>
            <a:r>
              <a:rPr lang="en-US" sz="2000" b="0" i="0" u="none" strike="noStrike" baseline="0" dirty="0" err="1"/>
              <a:t>Heparine</a:t>
            </a:r>
            <a:r>
              <a:rPr lang="en-US" sz="2000" b="0" i="0" u="none" strike="noStrike" baseline="0" dirty="0"/>
              <a:t> </a:t>
            </a:r>
            <a:r>
              <a:rPr lang="en-US" sz="2000" b="0" i="0" u="none" strike="noStrike" baseline="0" dirty="0" err="1"/>
              <a:t>zur</a:t>
            </a:r>
            <a:r>
              <a:rPr lang="en-US" sz="2000" b="0" i="0" u="none" strike="noStrike" baseline="0" dirty="0"/>
              <a:t> </a:t>
            </a:r>
            <a:r>
              <a:rPr lang="en-US" sz="2000" b="0" i="0" u="none" strike="noStrike" baseline="0" dirty="0" err="1"/>
              <a:t>Thromboseprophylaxe</a:t>
            </a:r>
            <a:r>
              <a:rPr lang="en-US" sz="2000" b="0" i="0" u="none" strike="noStrike" baseline="0" dirty="0"/>
              <a:t> (</a:t>
            </a:r>
            <a:r>
              <a:rPr lang="en-US" sz="2000" b="0" i="0" u="none" strike="noStrike" baseline="0" dirty="0" err="1"/>
              <a:t>Vorbeugung</a:t>
            </a:r>
            <a:r>
              <a:rPr lang="en-US" sz="2000" b="0" i="0" u="none" strike="noStrike" baseline="0" dirty="0"/>
              <a:t> </a:t>
            </a:r>
            <a:r>
              <a:rPr lang="en-US" sz="2000" b="0" i="0" u="none" strike="noStrike" baseline="0" dirty="0" err="1"/>
              <a:t>vor</a:t>
            </a:r>
            <a:r>
              <a:rPr lang="en-US" sz="2000" b="0" i="0" u="none" strike="noStrike" baseline="0" dirty="0"/>
              <a:t> </a:t>
            </a:r>
            <a:r>
              <a:rPr lang="en-US" sz="2000" b="0" i="0" u="none" strike="noStrike" baseline="0" dirty="0" err="1"/>
              <a:t>Thrombosen</a:t>
            </a:r>
            <a:r>
              <a:rPr lang="en-US" sz="2000" b="0" i="0" u="none" strike="noStrike" baseline="0" dirty="0"/>
              <a:t>) </a:t>
            </a:r>
          </a:p>
          <a:p>
            <a:pPr indent="-228600">
              <a:lnSpc>
                <a:spcPct val="90000"/>
              </a:lnSpc>
              <a:spcAft>
                <a:spcPts val="600"/>
              </a:spcAft>
              <a:buFont typeface="Arial" panose="020B0604020202020204" pitchFamily="34" charset="0"/>
              <a:buChar char="•"/>
            </a:pPr>
            <a:r>
              <a:rPr lang="en-US" sz="2000" b="0" i="0" u="none" strike="noStrike" baseline="0" dirty="0" err="1"/>
              <a:t>Hemmen</a:t>
            </a:r>
            <a:r>
              <a:rPr lang="en-US" sz="2000" b="0" i="0" u="none" strike="noStrike" baseline="0" dirty="0"/>
              <a:t> die </a:t>
            </a:r>
            <a:r>
              <a:rPr lang="en-US" sz="2000" b="0" i="0" u="none" strike="noStrike" baseline="0" dirty="0" err="1"/>
              <a:t>physiologische</a:t>
            </a:r>
            <a:r>
              <a:rPr lang="en-US" sz="2000" b="0" i="0" u="none" strike="noStrike" baseline="0" dirty="0"/>
              <a:t> (</a:t>
            </a:r>
            <a:r>
              <a:rPr lang="en-US" sz="2000" b="0" i="0" u="none" strike="noStrike" baseline="0" dirty="0" err="1"/>
              <a:t>nicht</a:t>
            </a:r>
            <a:r>
              <a:rPr lang="en-US" sz="2000" b="0" i="0" u="none" strike="noStrike" baseline="0" dirty="0"/>
              <a:t> </a:t>
            </a:r>
            <a:r>
              <a:rPr lang="en-US" sz="2000" b="0" i="0" u="none" strike="noStrike" baseline="0" dirty="0" err="1"/>
              <a:t>krankhafte</a:t>
            </a:r>
            <a:r>
              <a:rPr lang="en-US" sz="2000" b="0" i="0" u="none" strike="noStrike" baseline="0" dirty="0"/>
              <a:t>, die </a:t>
            </a:r>
            <a:r>
              <a:rPr lang="en-US" sz="2000" b="0" i="0" u="none" strike="noStrike" baseline="0" dirty="0" err="1"/>
              <a:t>gesunde</a:t>
            </a:r>
            <a:r>
              <a:rPr lang="en-US" sz="2000" b="0" i="0" u="none" strike="noStrike" baseline="0" dirty="0"/>
              <a:t>) </a:t>
            </a:r>
            <a:r>
              <a:rPr lang="en-US" sz="2000" b="0" i="0" u="none" strike="noStrike" baseline="0" dirty="0" err="1"/>
              <a:t>Blutgerinnung</a:t>
            </a:r>
            <a:r>
              <a:rPr lang="en-US" sz="2000" b="0" i="0" u="none" strike="noStrike" baseline="0" dirty="0"/>
              <a:t> </a:t>
            </a:r>
          </a:p>
          <a:p>
            <a:pPr indent="-228600">
              <a:lnSpc>
                <a:spcPct val="90000"/>
              </a:lnSpc>
              <a:spcAft>
                <a:spcPts val="600"/>
              </a:spcAft>
              <a:buFont typeface="Arial" panose="020B0604020202020204" pitchFamily="34" charset="0"/>
              <a:buChar char="•"/>
            </a:pPr>
            <a:r>
              <a:rPr lang="en-US" sz="2000" b="0" i="0" u="none" strike="noStrike" baseline="0" dirty="0" err="1"/>
              <a:t>Ist</a:t>
            </a:r>
            <a:r>
              <a:rPr lang="en-US" sz="2000" b="0" i="0" u="none" strike="noStrike" baseline="0" dirty="0"/>
              <a:t> </a:t>
            </a:r>
            <a:r>
              <a:rPr lang="en-US" sz="2000" b="0" i="0" u="none" strike="noStrike" baseline="0" dirty="0" err="1"/>
              <a:t>ein</a:t>
            </a:r>
            <a:r>
              <a:rPr lang="en-US" sz="2000" b="0" i="0" u="none" strike="noStrike" baseline="0" dirty="0"/>
              <a:t> </a:t>
            </a:r>
            <a:r>
              <a:rPr lang="en-US" sz="2000" b="0" i="0" u="none" strike="noStrike" baseline="0" dirty="0" err="1"/>
              <a:t>körpereigener</a:t>
            </a:r>
            <a:r>
              <a:rPr lang="en-US" sz="2000" b="0" i="0" u="none" strike="noStrike" baseline="0" dirty="0"/>
              <a:t> </a:t>
            </a:r>
            <a:r>
              <a:rPr lang="en-US" sz="2000" b="0" i="0" u="none" strike="noStrike" baseline="0" dirty="0" err="1"/>
              <a:t>Hemmstoff</a:t>
            </a:r>
            <a:r>
              <a:rPr lang="en-US" sz="2000" b="0" i="0" u="none" strike="noStrike" baseline="0" dirty="0"/>
              <a:t>, der die </a:t>
            </a:r>
            <a:r>
              <a:rPr lang="en-US" sz="2000" b="0" i="0" u="none" strike="noStrike" baseline="0" dirty="0" err="1"/>
              <a:t>Blutgerinnung</a:t>
            </a:r>
            <a:r>
              <a:rPr lang="en-US" sz="2000" b="0" i="0" u="none" strike="noStrike" baseline="0" dirty="0"/>
              <a:t> </a:t>
            </a:r>
            <a:r>
              <a:rPr lang="en-US" sz="2000" b="0" i="0" u="none" strike="noStrike" baseline="0" dirty="0" err="1"/>
              <a:t>verhindert</a:t>
            </a:r>
            <a:r>
              <a:rPr lang="en-US" sz="2000" b="0" i="0" u="none" strike="noStrike" baseline="0" dirty="0"/>
              <a:t> </a:t>
            </a:r>
          </a:p>
          <a:p>
            <a:pPr indent="-228600">
              <a:lnSpc>
                <a:spcPct val="90000"/>
              </a:lnSpc>
              <a:spcAft>
                <a:spcPts val="600"/>
              </a:spcAft>
              <a:buFont typeface="Arial" panose="020B0604020202020204" pitchFamily="34" charset="0"/>
              <a:buChar char="•"/>
            </a:pPr>
            <a:endParaRPr lang="en-US" sz="2000" b="0" i="0" u="none" strike="noStrike" baseline="0" dirty="0"/>
          </a:p>
          <a:p>
            <a:pPr indent="-228600">
              <a:lnSpc>
                <a:spcPct val="90000"/>
              </a:lnSpc>
              <a:spcAft>
                <a:spcPts val="600"/>
              </a:spcAft>
              <a:buFont typeface="Arial" panose="020B0604020202020204" pitchFamily="34" charset="0"/>
              <a:buChar char="•"/>
            </a:pPr>
            <a:r>
              <a:rPr lang="en-US" sz="2000" b="0" i="0" u="none" strike="noStrike" baseline="0" dirty="0" err="1"/>
              <a:t>Anwendungsformen</a:t>
            </a:r>
            <a:r>
              <a:rPr lang="en-US" sz="2000" b="0" i="0" u="none" strike="noStrike" baseline="0" dirty="0"/>
              <a:t> (</a:t>
            </a:r>
            <a:r>
              <a:rPr lang="en-US" sz="2000" b="0" i="0" u="none" strike="noStrike" baseline="0" dirty="0" err="1"/>
              <a:t>Applikationsformen</a:t>
            </a:r>
            <a:r>
              <a:rPr lang="en-US" sz="2000" b="0" i="0" u="none" strike="noStrike" baseline="0" dirty="0"/>
              <a:t>): </a:t>
            </a:r>
          </a:p>
          <a:p>
            <a:pPr indent="-228600">
              <a:lnSpc>
                <a:spcPct val="90000"/>
              </a:lnSpc>
              <a:spcAft>
                <a:spcPts val="600"/>
              </a:spcAft>
              <a:buFont typeface="Arial" panose="020B0604020202020204" pitchFamily="34" charset="0"/>
              <a:buChar char="•"/>
            </a:pPr>
            <a:r>
              <a:rPr lang="en-US" sz="2000" b="0" i="0" u="none" strike="noStrike" baseline="0" dirty="0" err="1"/>
              <a:t>Unter</a:t>
            </a:r>
            <a:r>
              <a:rPr lang="en-US" sz="2000" b="0" i="0" u="none" strike="noStrike" baseline="0" dirty="0"/>
              <a:t> die Haut (</a:t>
            </a:r>
            <a:r>
              <a:rPr lang="en-US" sz="2000" b="0" i="0" u="none" strike="noStrike" baseline="0" dirty="0" err="1"/>
              <a:t>subcutan</a:t>
            </a:r>
            <a:r>
              <a:rPr lang="en-US" sz="2000" b="0" i="0" u="none" strike="noStrike" baseline="0" dirty="0"/>
              <a:t>, </a:t>
            </a:r>
            <a:r>
              <a:rPr lang="en-US" sz="2000" b="0" i="0" u="none" strike="noStrike" baseline="0" dirty="0" err="1"/>
              <a:t>s.c.</a:t>
            </a:r>
            <a:r>
              <a:rPr lang="en-US" sz="2000" b="0" i="0" u="none" strike="noStrike" baseline="0" dirty="0"/>
              <a:t>) </a:t>
            </a:r>
          </a:p>
          <a:p>
            <a:pPr indent="-228600">
              <a:lnSpc>
                <a:spcPct val="90000"/>
              </a:lnSpc>
              <a:spcAft>
                <a:spcPts val="600"/>
              </a:spcAft>
              <a:buFont typeface="Arial" panose="020B0604020202020204" pitchFamily="34" charset="0"/>
              <a:buChar char="•"/>
            </a:pPr>
            <a:r>
              <a:rPr lang="en-US" sz="2000" b="0" i="0" u="none" strike="noStrike" baseline="0" dirty="0" err="1"/>
              <a:t>Äußerlich</a:t>
            </a:r>
            <a:r>
              <a:rPr lang="en-US" sz="2000" b="0" i="0" u="none" strike="noStrike" baseline="0" dirty="0"/>
              <a:t>: </a:t>
            </a:r>
            <a:r>
              <a:rPr lang="en-US" sz="2000" b="0" i="0" u="none" strike="noStrike" baseline="0" dirty="0" err="1"/>
              <a:t>bei</a:t>
            </a:r>
            <a:r>
              <a:rPr lang="en-US" sz="2000" b="0" i="0" u="none" strike="noStrike" baseline="0" dirty="0"/>
              <a:t> </a:t>
            </a:r>
            <a:r>
              <a:rPr lang="en-US" sz="2000" b="0" i="0" u="none" strike="noStrike" baseline="0" dirty="0" err="1"/>
              <a:t>Venenleiden</a:t>
            </a:r>
            <a:r>
              <a:rPr lang="en-US" sz="2000" b="0" i="0" u="none" strike="noStrike" baseline="0" dirty="0"/>
              <a:t> &amp; </a:t>
            </a:r>
            <a:r>
              <a:rPr lang="en-US" sz="2000" b="0" i="0" u="none" strike="noStrike" baseline="0" dirty="0" err="1"/>
              <a:t>Blutergüssen</a:t>
            </a:r>
            <a:r>
              <a:rPr lang="en-US" sz="2000" b="0" i="0" u="none" strike="noStrike" baseline="0" dirty="0"/>
              <a:t> </a:t>
            </a:r>
            <a:r>
              <a:rPr lang="en-US" sz="2000" b="0" i="0" u="none" strike="noStrike" baseline="0" dirty="0" err="1"/>
              <a:t>z.B</a:t>
            </a:r>
            <a:r>
              <a:rPr lang="en-US" sz="2000" b="0" i="0" u="none" strike="noStrike" baseline="0" dirty="0"/>
              <a:t> </a:t>
            </a:r>
            <a:r>
              <a:rPr lang="en-US" sz="2000" b="0" i="0" u="none" strike="noStrike" baseline="0" dirty="0" err="1"/>
              <a:t>Hirudoidsalbe</a:t>
            </a:r>
            <a:r>
              <a:rPr lang="en-US" sz="2000" b="0" i="0" u="none" strike="noStrike" baseline="0" dirty="0"/>
              <a:t>, </a:t>
            </a:r>
            <a:r>
              <a:rPr lang="en-US" sz="2000" b="0" i="0" u="none" strike="noStrike" baseline="0" dirty="0" err="1"/>
              <a:t>Hirudoidgel</a:t>
            </a:r>
            <a:endParaRPr lang="en-US" sz="2000" b="0" i="0" u="none" strike="noStrike" baseline="0" dirty="0"/>
          </a:p>
          <a:p>
            <a:pPr indent="-228600">
              <a:lnSpc>
                <a:spcPct val="90000"/>
              </a:lnSpc>
              <a:spcAft>
                <a:spcPts val="600"/>
              </a:spcAft>
              <a:buFont typeface="Arial" panose="020B0604020202020204" pitchFamily="34" charset="0"/>
              <a:buChar char="•"/>
            </a:pPr>
            <a:endParaRPr lang="en-US" b="0" i="0" u="none" strike="noStrike" baseline="0" dirty="0"/>
          </a:p>
        </p:txBody>
      </p:sp>
      <p:pic>
        <p:nvPicPr>
          <p:cNvPr id="13316" name="Picture 4" descr="Hirudoid® Gel bei Venenentzündungen und Blutergüssen 40 g - Shop Apotheke">
            <a:extLst>
              <a:ext uri="{FF2B5EF4-FFF2-40B4-BE49-F238E27FC236}">
                <a16:creationId xmlns:a16="http://schemas.microsoft.com/office/drawing/2014/main" id="{8783BCC9-6521-C30C-1378-ED14DE1D4F3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24734" y="681037"/>
            <a:ext cx="2143125" cy="2143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15379335"/>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E9E139AD-961D-EAAC-B8DC-A5B6C5FE250B}"/>
              </a:ext>
            </a:extLst>
          </p:cNvPr>
          <p:cNvSpPr txBox="1"/>
          <p:nvPr/>
        </p:nvSpPr>
        <p:spPr>
          <a:xfrm>
            <a:off x="375137" y="293076"/>
            <a:ext cx="11500339" cy="5601533"/>
          </a:xfrm>
          <a:prstGeom prst="rect">
            <a:avLst/>
          </a:prstGeom>
          <a:noFill/>
        </p:spPr>
        <p:txBody>
          <a:bodyPr wrap="square">
            <a:spAutoFit/>
          </a:bodyPr>
          <a:lstStyle/>
          <a:p>
            <a:r>
              <a:rPr lang="de-DE" sz="2000" b="0" i="0" u="none" strike="noStrike" baseline="0" dirty="0">
                <a:solidFill>
                  <a:srgbClr val="FF0000"/>
                </a:solidFill>
                <a:latin typeface="Calibri" panose="020F0502020204030204" pitchFamily="34" charset="0"/>
              </a:rPr>
              <a:t>23.5.3. Cumarine </a:t>
            </a:r>
          </a:p>
          <a:p>
            <a:r>
              <a:rPr lang="de-DE" sz="2000" b="0" i="0" u="none" strike="noStrike" baseline="0" dirty="0">
                <a:solidFill>
                  <a:srgbClr val="000000"/>
                </a:solidFill>
                <a:latin typeface="Arial" panose="020B0604020202020204" pitchFamily="34" charset="0"/>
                <a:cs typeface="Arial" panose="020B0604020202020204" pitchFamily="34" charset="0"/>
              </a:rPr>
              <a:t>Hemmen den Aufbau verschiedener Blutgerinnungsfaktoren </a:t>
            </a:r>
          </a:p>
          <a:p>
            <a:r>
              <a:rPr lang="de-DE" sz="2000" b="0" i="0" u="none" strike="noStrike" baseline="0" dirty="0">
                <a:solidFill>
                  <a:srgbClr val="000000"/>
                </a:solidFill>
                <a:latin typeface="Arial" panose="020B0604020202020204" pitchFamily="34" charset="0"/>
                <a:cs typeface="Arial" panose="020B0604020202020204" pitchFamily="34" charset="0"/>
              </a:rPr>
              <a:t>Indikationen für die orale Einnahme: </a:t>
            </a:r>
          </a:p>
          <a:p>
            <a:r>
              <a:rPr lang="de-DE" sz="2000" b="0" i="0" u="none" strike="noStrike" baseline="0" dirty="0">
                <a:solidFill>
                  <a:srgbClr val="000000"/>
                </a:solidFill>
                <a:latin typeface="Arial" panose="020B0604020202020204" pitchFamily="34" charset="0"/>
                <a:cs typeface="Arial" panose="020B0604020202020204" pitchFamily="34" charset="0"/>
              </a:rPr>
              <a:t>Infarkt </a:t>
            </a:r>
          </a:p>
          <a:p>
            <a:r>
              <a:rPr lang="de-DE" sz="2000" b="0" i="0" u="none" strike="noStrike" baseline="0" dirty="0">
                <a:solidFill>
                  <a:srgbClr val="000000"/>
                </a:solidFill>
                <a:latin typeface="Arial" panose="020B0604020202020204" pitchFamily="34" charset="0"/>
                <a:cs typeface="Arial" panose="020B0604020202020204" pitchFamily="34" charset="0"/>
              </a:rPr>
              <a:t>Lungenembolie </a:t>
            </a:r>
          </a:p>
          <a:p>
            <a:r>
              <a:rPr lang="de-DE" sz="2000" b="0" i="0" u="none" strike="noStrike" baseline="0" dirty="0">
                <a:solidFill>
                  <a:srgbClr val="000000"/>
                </a:solidFill>
                <a:latin typeface="Arial" panose="020B0604020202020204" pitchFamily="34" charset="0"/>
                <a:cs typeface="Arial" panose="020B0604020202020204" pitchFamily="34" charset="0"/>
              </a:rPr>
              <a:t>Tiefe Beinvenenthrombose </a:t>
            </a:r>
          </a:p>
          <a:p>
            <a:endParaRPr lang="de-DE" sz="2000" b="0" i="0" u="none" strike="noStrike" baseline="0" dirty="0">
              <a:solidFill>
                <a:srgbClr val="000000"/>
              </a:solidFill>
              <a:latin typeface="Arial" panose="020B0604020202020204" pitchFamily="34" charset="0"/>
              <a:cs typeface="Arial" panose="020B0604020202020204" pitchFamily="34" charset="0"/>
            </a:endParaRPr>
          </a:p>
          <a:p>
            <a:r>
              <a:rPr lang="de-DE" sz="2000" b="0" i="0" u="none" strike="noStrike" baseline="0" dirty="0">
                <a:solidFill>
                  <a:srgbClr val="FF0000"/>
                </a:solidFill>
                <a:latin typeface="Arial" panose="020B0604020202020204" pitchFamily="34" charset="0"/>
                <a:cs typeface="Arial" panose="020B0604020202020204" pitchFamily="34" charset="0"/>
              </a:rPr>
              <a:t>Antikoagulantien: Merke </a:t>
            </a:r>
          </a:p>
          <a:p>
            <a:r>
              <a:rPr lang="de-DE" sz="2000" b="0" i="0" u="none" strike="noStrike" baseline="0" dirty="0">
                <a:solidFill>
                  <a:srgbClr val="000000"/>
                </a:solidFill>
                <a:latin typeface="Arial" panose="020B0604020202020204" pitchFamily="34" charset="0"/>
                <a:cs typeface="Arial" panose="020B0604020202020204" pitchFamily="34" charset="0"/>
              </a:rPr>
              <a:t>Die KlientInnen müssen auf die Medikation genau eingestellt werden, da sie „Bluter“ sind </a:t>
            </a:r>
          </a:p>
          <a:p>
            <a:r>
              <a:rPr lang="de-DE" sz="2000" b="0" i="0" u="none" strike="noStrike" baseline="0" dirty="0">
                <a:solidFill>
                  <a:srgbClr val="000000"/>
                </a:solidFill>
                <a:latin typeface="Arial" panose="020B0604020202020204" pitchFamily="34" charset="0"/>
                <a:cs typeface="Arial" panose="020B0604020202020204" pitchFamily="34" charset="0"/>
              </a:rPr>
              <a:t>Ausweis bei KlientInnen die Marcoumar einnehmen </a:t>
            </a:r>
          </a:p>
          <a:p>
            <a:r>
              <a:rPr lang="de-DE" sz="2000" b="0" i="0" u="none" strike="noStrike" baseline="0" dirty="0">
                <a:solidFill>
                  <a:srgbClr val="000000"/>
                </a:solidFill>
                <a:latin typeface="Arial" panose="020B0604020202020204" pitchFamily="34" charset="0"/>
                <a:cs typeface="Arial" panose="020B0604020202020204" pitchFamily="34" charset="0"/>
              </a:rPr>
              <a:t>Einnahme von blutverdünnenden Medikamenten muss den behandelnden ÄrztInnen bekannt sein </a:t>
            </a:r>
          </a:p>
          <a:p>
            <a:r>
              <a:rPr lang="de-DE" sz="2000" b="0" i="0" u="none" strike="noStrike" baseline="0" dirty="0">
                <a:solidFill>
                  <a:srgbClr val="000000"/>
                </a:solidFill>
                <a:latin typeface="Arial" panose="020B0604020202020204" pitchFamily="34" charset="0"/>
                <a:cs typeface="Arial" panose="020B0604020202020204" pitchFamily="34" charset="0"/>
              </a:rPr>
              <a:t>Antikoagulantien vor operativen Eingriffen rechtzeitig absetzen </a:t>
            </a:r>
          </a:p>
          <a:p>
            <a:r>
              <a:rPr lang="de-DE" sz="2000" b="0" i="0" u="none" strike="noStrike" baseline="0" dirty="0">
                <a:solidFill>
                  <a:srgbClr val="000000"/>
                </a:solidFill>
                <a:latin typeface="Arial" panose="020B0604020202020204" pitchFamily="34" charset="0"/>
                <a:cs typeface="Arial" panose="020B0604020202020204" pitchFamily="34" charset="0"/>
              </a:rPr>
              <a:t>Regelmäßige Kontrolle der Blutgerinnung </a:t>
            </a:r>
          </a:p>
          <a:p>
            <a:r>
              <a:rPr lang="de-DE" sz="2000" b="0" i="0" u="none" strike="noStrike" baseline="0" dirty="0">
                <a:solidFill>
                  <a:srgbClr val="000000"/>
                </a:solidFill>
                <a:latin typeface="Arial" panose="020B0604020202020204" pitchFamily="34" charset="0"/>
                <a:cs typeface="Arial" panose="020B0604020202020204" pitchFamily="34" charset="0"/>
              </a:rPr>
              <a:t>Gefahr gefährlicher schwerer Blutungen </a:t>
            </a:r>
          </a:p>
          <a:p>
            <a:r>
              <a:rPr lang="de-DE" sz="2000" b="0" i="0" u="none" strike="noStrike" baseline="0" dirty="0">
                <a:solidFill>
                  <a:srgbClr val="000000"/>
                </a:solidFill>
                <a:latin typeface="Arial" panose="020B0604020202020204" pitchFamily="34" charset="0"/>
                <a:cs typeface="Arial" panose="020B0604020202020204" pitchFamily="34" charset="0"/>
              </a:rPr>
              <a:t>Großes Wechselwirkungspotential (mit anderen Medikamenten) Schmerzmittel, Vitamin-K-haltiges Gemüse? </a:t>
            </a:r>
          </a:p>
          <a:p>
            <a:r>
              <a:rPr lang="de-DE" sz="2000" b="0" i="0" u="none" strike="noStrike" baseline="0" dirty="0">
                <a:solidFill>
                  <a:srgbClr val="000000"/>
                </a:solidFill>
                <a:latin typeface="Arial" panose="020B0604020202020204" pitchFamily="34" charset="0"/>
                <a:cs typeface="Arial" panose="020B0604020202020204" pitchFamily="34" charset="0"/>
              </a:rPr>
              <a:t>Vorsicht bei Injektionen in die Muskulatur (intramuskulär, </a:t>
            </a:r>
            <a:r>
              <a:rPr lang="de-DE" sz="2000" b="0" i="0" u="none" strike="noStrike" baseline="0" dirty="0" err="1">
                <a:solidFill>
                  <a:srgbClr val="000000"/>
                </a:solidFill>
                <a:latin typeface="Arial" panose="020B0604020202020204" pitchFamily="34" charset="0"/>
                <a:cs typeface="Arial" panose="020B0604020202020204" pitchFamily="34" charset="0"/>
              </a:rPr>
              <a:t>i.m</a:t>
            </a:r>
            <a:r>
              <a:rPr lang="de-DE" sz="2000" b="0" i="0" u="none" strike="noStrike" baseline="0" dirty="0">
                <a:solidFill>
                  <a:srgbClr val="000000"/>
                </a:solidFill>
                <a:latin typeface="Arial" panose="020B0604020202020204" pitchFamily="34" charset="0"/>
                <a:cs typeface="Arial" panose="020B0604020202020204" pitchFamily="34" charset="0"/>
              </a:rPr>
              <a:t>.) </a:t>
            </a:r>
          </a:p>
          <a:p>
            <a:endParaRPr lang="de-DE" sz="1800" b="0" i="0" u="none" strike="noStrike" baseline="0" dirty="0">
              <a:solidFill>
                <a:srgbClr val="000000"/>
              </a:solidFill>
              <a:latin typeface="Calibri" panose="020F0502020204030204" pitchFamily="34" charset="0"/>
            </a:endParaRPr>
          </a:p>
        </p:txBody>
      </p:sp>
      <p:pic>
        <p:nvPicPr>
          <p:cNvPr id="5" name="Grafik 4">
            <a:extLst>
              <a:ext uri="{FF2B5EF4-FFF2-40B4-BE49-F238E27FC236}">
                <a16:creationId xmlns:a16="http://schemas.microsoft.com/office/drawing/2014/main" id="{BE05D3F3-E2BC-EFDC-CB7E-A1FE5B807AD2}"/>
              </a:ext>
            </a:extLst>
          </p:cNvPr>
          <p:cNvPicPr>
            <a:picLocks noChangeAspect="1"/>
          </p:cNvPicPr>
          <p:nvPr/>
        </p:nvPicPr>
        <p:blipFill>
          <a:blip r:embed="rId2"/>
          <a:stretch>
            <a:fillRect/>
          </a:stretch>
        </p:blipFill>
        <p:spPr>
          <a:xfrm>
            <a:off x="8919881" y="152401"/>
            <a:ext cx="2079811" cy="2079811"/>
          </a:xfrm>
          <a:prstGeom prst="rect">
            <a:avLst/>
          </a:prstGeom>
        </p:spPr>
      </p:pic>
    </p:spTree>
    <p:extLst>
      <p:ext uri="{BB962C8B-B14F-4D97-AF65-F5344CB8AC3E}">
        <p14:creationId xmlns:p14="http://schemas.microsoft.com/office/powerpoint/2010/main" val="3940253043"/>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2803163C-D360-C480-E7CF-FC4D984B0961}"/>
              </a:ext>
            </a:extLst>
          </p:cNvPr>
          <p:cNvSpPr txBox="1"/>
          <p:nvPr/>
        </p:nvSpPr>
        <p:spPr>
          <a:xfrm>
            <a:off x="222738" y="304800"/>
            <a:ext cx="11629293" cy="1569660"/>
          </a:xfrm>
          <a:prstGeom prst="rect">
            <a:avLst/>
          </a:prstGeom>
          <a:noFill/>
        </p:spPr>
        <p:txBody>
          <a:bodyPr wrap="square">
            <a:spAutoFit/>
          </a:bodyPr>
          <a:lstStyle/>
          <a:p>
            <a:r>
              <a:rPr lang="de-DE" sz="2400" b="0" i="0" u="none" strike="noStrike" baseline="0" dirty="0">
                <a:solidFill>
                  <a:srgbClr val="FF0000"/>
                </a:solidFill>
                <a:latin typeface="Calibri" panose="020F0502020204030204" pitchFamily="34" charset="0"/>
              </a:rPr>
              <a:t>23.6. Zuckerkrankheit (Diabetes Mellitus) </a:t>
            </a:r>
          </a:p>
          <a:p>
            <a:r>
              <a:rPr lang="de-DE" sz="1800" b="0" i="0" u="none" strike="noStrike" baseline="0" dirty="0">
                <a:solidFill>
                  <a:srgbClr val="000000"/>
                </a:solidFill>
                <a:latin typeface="Calibri" panose="020F0502020204030204" pitchFamily="34" charset="0"/>
              </a:rPr>
              <a:t>Ursachen, Symptome, Behandlung Diabetes Typ I &amp; II: </a:t>
            </a:r>
          </a:p>
          <a:p>
            <a:r>
              <a:rPr lang="de-DE" sz="1800" b="0" i="0" u="none" strike="noStrike" baseline="0" dirty="0">
                <a:solidFill>
                  <a:srgbClr val="000000"/>
                </a:solidFill>
                <a:latin typeface="Calibri" panose="020F0502020204030204" pitchFamily="34" charset="0"/>
              </a:rPr>
              <a:t>siehe Ernährungslehre </a:t>
            </a:r>
          </a:p>
          <a:p>
            <a:r>
              <a:rPr lang="de-DE" sz="1800" b="0" i="0" u="none" strike="noStrike" baseline="0" dirty="0">
                <a:solidFill>
                  <a:srgbClr val="000000"/>
                </a:solidFill>
                <a:latin typeface="Courier New" panose="02070309020205020404" pitchFamily="49" charset="0"/>
              </a:rPr>
              <a:t>o Diabetes Mellitus ist eine Stoffwechselerkrankung </a:t>
            </a:r>
          </a:p>
          <a:p>
            <a:r>
              <a:rPr lang="de-DE" sz="1800" b="0" i="0" u="none" strike="noStrike" baseline="0" dirty="0">
                <a:solidFill>
                  <a:srgbClr val="000000"/>
                </a:solidFill>
                <a:latin typeface="Courier New" panose="02070309020205020404" pitchFamily="49" charset="0"/>
              </a:rPr>
              <a:t>o </a:t>
            </a:r>
            <a:r>
              <a:rPr lang="de-DE" sz="1800" b="0" i="0" u="none" strike="noStrike" baseline="0" dirty="0">
                <a:solidFill>
                  <a:srgbClr val="000000"/>
                </a:solidFill>
                <a:latin typeface="Calibri" panose="020F0502020204030204" pitchFamily="34" charset="0"/>
              </a:rPr>
              <a:t>Normaler Blutzucker-</a:t>
            </a:r>
            <a:r>
              <a:rPr lang="de-DE" sz="1800" b="0" i="0" u="none" strike="noStrike" baseline="0" dirty="0" err="1">
                <a:solidFill>
                  <a:srgbClr val="000000"/>
                </a:solidFill>
                <a:latin typeface="Calibri" panose="020F0502020204030204" pitchFamily="34" charset="0"/>
              </a:rPr>
              <a:t>Nüchternwert</a:t>
            </a:r>
            <a:r>
              <a:rPr lang="de-DE" sz="1800" b="0" i="0" u="none" strike="noStrike" baseline="0" dirty="0">
                <a:solidFill>
                  <a:srgbClr val="000000"/>
                </a:solidFill>
                <a:latin typeface="Calibri" panose="020F0502020204030204" pitchFamily="34" charset="0"/>
              </a:rPr>
              <a:t>: 70 bis 110 mg/dl </a:t>
            </a:r>
          </a:p>
        </p:txBody>
      </p:sp>
      <p:pic>
        <p:nvPicPr>
          <p:cNvPr id="5" name="Grafik 4">
            <a:extLst>
              <a:ext uri="{FF2B5EF4-FFF2-40B4-BE49-F238E27FC236}">
                <a16:creationId xmlns:a16="http://schemas.microsoft.com/office/drawing/2014/main" id="{4816B6A9-0861-6B7F-9AF1-63C94108B832}"/>
              </a:ext>
            </a:extLst>
          </p:cNvPr>
          <p:cNvPicPr>
            <a:picLocks noChangeAspect="1"/>
          </p:cNvPicPr>
          <p:nvPr/>
        </p:nvPicPr>
        <p:blipFill>
          <a:blip r:embed="rId2"/>
          <a:stretch>
            <a:fillRect/>
          </a:stretch>
        </p:blipFill>
        <p:spPr>
          <a:xfrm>
            <a:off x="8004866" y="304800"/>
            <a:ext cx="2723745" cy="1527243"/>
          </a:xfrm>
          <a:prstGeom prst="rect">
            <a:avLst/>
          </a:prstGeom>
        </p:spPr>
      </p:pic>
      <p:sp>
        <p:nvSpPr>
          <p:cNvPr id="7" name="Textfeld 6">
            <a:extLst>
              <a:ext uri="{FF2B5EF4-FFF2-40B4-BE49-F238E27FC236}">
                <a16:creationId xmlns:a16="http://schemas.microsoft.com/office/drawing/2014/main" id="{F5DD1837-1FB8-6A6F-F2CC-9CF7C57B6DFD}"/>
              </a:ext>
            </a:extLst>
          </p:cNvPr>
          <p:cNvSpPr txBox="1"/>
          <p:nvPr/>
        </p:nvSpPr>
        <p:spPr>
          <a:xfrm>
            <a:off x="562707" y="2073553"/>
            <a:ext cx="11629293" cy="923330"/>
          </a:xfrm>
          <a:prstGeom prst="rect">
            <a:avLst/>
          </a:prstGeom>
          <a:noFill/>
        </p:spPr>
        <p:txBody>
          <a:bodyPr wrap="square">
            <a:spAutoFit/>
          </a:bodyPr>
          <a:lstStyle/>
          <a:p>
            <a:r>
              <a:rPr lang="de-DE" sz="1800" b="0" i="0" u="none" strike="noStrike" baseline="0" dirty="0">
                <a:solidFill>
                  <a:srgbClr val="FF0000"/>
                </a:solidFill>
                <a:latin typeface="Calibri" panose="020F0502020204030204" pitchFamily="34" charset="0"/>
              </a:rPr>
              <a:t>Symptome bei Unterzuckerung </a:t>
            </a:r>
            <a:r>
              <a:rPr lang="de-DE" sz="1800" b="0" i="0" u="none" strike="noStrike" baseline="0" dirty="0">
                <a:solidFill>
                  <a:srgbClr val="000000"/>
                </a:solidFill>
                <a:latin typeface="Calibri" panose="020F0502020204030204" pitchFamily="34" charset="0"/>
              </a:rPr>
              <a:t>(</a:t>
            </a:r>
            <a:r>
              <a:rPr lang="de-DE" sz="1800" b="0" i="0" u="none" strike="noStrike" baseline="0" dirty="0">
                <a:solidFill>
                  <a:srgbClr val="0070C0"/>
                </a:solidFill>
                <a:latin typeface="Calibri" panose="020F0502020204030204" pitchFamily="34" charset="0"/>
              </a:rPr>
              <a:t>Hypoglykämie): </a:t>
            </a:r>
          </a:p>
          <a:p>
            <a:r>
              <a:rPr lang="de-DE" sz="1800" b="0" i="0" u="none" strike="noStrike" baseline="0" dirty="0">
                <a:solidFill>
                  <a:srgbClr val="000000"/>
                </a:solidFill>
                <a:latin typeface="Calibri" panose="020F0502020204030204" pitchFamily="34" charset="0"/>
              </a:rPr>
              <a:t>Zittern, Herzklopfen, Übelkeit, Bewusstlosigkeit, Schweißausbruch, </a:t>
            </a:r>
          </a:p>
          <a:p>
            <a:r>
              <a:rPr lang="de-DE" sz="1800" b="0" i="0" u="none" strike="noStrike" baseline="0" dirty="0">
                <a:solidFill>
                  <a:srgbClr val="000000"/>
                </a:solidFill>
                <a:latin typeface="Calibri" panose="020F0502020204030204" pitchFamily="34" charset="0"/>
              </a:rPr>
              <a:t>Verwirrtheit, Gesichtsblässe </a:t>
            </a:r>
            <a:endParaRPr lang="de-DE" dirty="0"/>
          </a:p>
        </p:txBody>
      </p:sp>
      <p:sp>
        <p:nvSpPr>
          <p:cNvPr id="9" name="Textfeld 8">
            <a:extLst>
              <a:ext uri="{FF2B5EF4-FFF2-40B4-BE49-F238E27FC236}">
                <a16:creationId xmlns:a16="http://schemas.microsoft.com/office/drawing/2014/main" id="{A2A9FD2C-E222-B773-758B-A1C55DFF3987}"/>
              </a:ext>
            </a:extLst>
          </p:cNvPr>
          <p:cNvSpPr txBox="1"/>
          <p:nvPr/>
        </p:nvSpPr>
        <p:spPr>
          <a:xfrm rot="10800000" flipV="1">
            <a:off x="328246" y="4306163"/>
            <a:ext cx="8815754" cy="923330"/>
          </a:xfrm>
          <a:prstGeom prst="rect">
            <a:avLst/>
          </a:prstGeom>
          <a:noFill/>
        </p:spPr>
        <p:txBody>
          <a:bodyPr wrap="square">
            <a:spAutoFit/>
          </a:bodyPr>
          <a:lstStyle/>
          <a:p>
            <a:r>
              <a:rPr lang="de-DE" sz="1800" b="0" i="0" u="none" strike="noStrike" baseline="0" dirty="0">
                <a:solidFill>
                  <a:srgbClr val="FF0000"/>
                </a:solidFill>
                <a:latin typeface="Calibri" panose="020F0502020204030204" pitchFamily="34" charset="0"/>
              </a:rPr>
              <a:t>Zu hohe Blutzuckerwerte: </a:t>
            </a:r>
          </a:p>
          <a:p>
            <a:r>
              <a:rPr lang="de-DE" sz="1800" b="0" i="0" u="none" strike="noStrike" baseline="0" dirty="0">
                <a:solidFill>
                  <a:srgbClr val="000000"/>
                </a:solidFill>
                <a:latin typeface="Calibri" panose="020F0502020204030204" pitchFamily="34" charset="0"/>
              </a:rPr>
              <a:t>Schädigen die Niere, feine Gefäße in Beinen &amp; Augen (Sehleistung sinkt),  Wundheilungsstörungen und erhöhtes Risiko für Herzinfarkt &amp; Schlaganfall </a:t>
            </a:r>
            <a:endParaRPr lang="de-DE" dirty="0"/>
          </a:p>
        </p:txBody>
      </p:sp>
      <p:pic>
        <p:nvPicPr>
          <p:cNvPr id="12" name="Grafik 11">
            <a:extLst>
              <a:ext uri="{FF2B5EF4-FFF2-40B4-BE49-F238E27FC236}">
                <a16:creationId xmlns:a16="http://schemas.microsoft.com/office/drawing/2014/main" id="{9DA4216F-F2E7-1BA4-5493-4416D09D4A3A}"/>
              </a:ext>
            </a:extLst>
          </p:cNvPr>
          <p:cNvPicPr>
            <a:picLocks noChangeAspect="1"/>
          </p:cNvPicPr>
          <p:nvPr/>
        </p:nvPicPr>
        <p:blipFill>
          <a:blip r:embed="rId3"/>
          <a:stretch>
            <a:fillRect/>
          </a:stretch>
        </p:blipFill>
        <p:spPr>
          <a:xfrm>
            <a:off x="8199423" y="1874460"/>
            <a:ext cx="2809471" cy="2843207"/>
          </a:xfrm>
          <a:prstGeom prst="rect">
            <a:avLst/>
          </a:prstGeom>
        </p:spPr>
      </p:pic>
      <p:pic>
        <p:nvPicPr>
          <p:cNvPr id="16388" name="Picture 4" descr="Blutzucker - was lässt sich daraus ableiten? - Ratgeber - ARD-Buffet - TV">
            <a:extLst>
              <a:ext uri="{FF2B5EF4-FFF2-40B4-BE49-F238E27FC236}">
                <a16:creationId xmlns:a16="http://schemas.microsoft.com/office/drawing/2014/main" id="{946F5D11-570F-A404-BE5F-DF6F5DFEDAA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92577" y="2695074"/>
            <a:ext cx="3755759" cy="17565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4092599"/>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A464BCCF-5DD2-330D-5700-AE540CF52858}"/>
              </a:ext>
            </a:extLst>
          </p:cNvPr>
          <p:cNvSpPr txBox="1"/>
          <p:nvPr/>
        </p:nvSpPr>
        <p:spPr>
          <a:xfrm>
            <a:off x="348916" y="300789"/>
            <a:ext cx="11381873" cy="646331"/>
          </a:xfrm>
          <a:prstGeom prst="rect">
            <a:avLst/>
          </a:prstGeom>
          <a:noFill/>
        </p:spPr>
        <p:txBody>
          <a:bodyPr wrap="square">
            <a:spAutoFit/>
          </a:bodyPr>
          <a:lstStyle/>
          <a:p>
            <a:r>
              <a:rPr lang="de-DE" sz="1800" b="0" i="0" u="none" strike="noStrike" baseline="0" dirty="0">
                <a:solidFill>
                  <a:srgbClr val="FF0000"/>
                </a:solidFill>
                <a:latin typeface="Calibri" panose="020F0502020204030204" pitchFamily="34" charset="0"/>
              </a:rPr>
              <a:t>Insulin:</a:t>
            </a:r>
            <a:r>
              <a:rPr lang="de-DE" sz="1800" b="0" i="0" u="none" strike="noStrike" baseline="0" dirty="0">
                <a:solidFill>
                  <a:srgbClr val="000000"/>
                </a:solidFill>
                <a:latin typeface="Calibri" panose="020F0502020204030204" pitchFamily="34" charset="0"/>
              </a:rPr>
              <a:t> </a:t>
            </a:r>
          </a:p>
          <a:p>
            <a:r>
              <a:rPr lang="de-DE" sz="1800" b="0" i="0" u="none" strike="noStrike" baseline="0" dirty="0">
                <a:solidFill>
                  <a:srgbClr val="000000"/>
                </a:solidFill>
                <a:latin typeface="Calibri" panose="020F0502020204030204" pitchFamily="34" charset="0"/>
              </a:rPr>
              <a:t>Insulin ist ein lebenswichtiges Hormon das in der Bauchspeicheldrüse (Pankreas) produziert wird. </a:t>
            </a:r>
            <a:endParaRPr lang="de-DE" dirty="0"/>
          </a:p>
        </p:txBody>
      </p:sp>
      <p:pic>
        <p:nvPicPr>
          <p:cNvPr id="17410" name="Picture 2" descr="Physiologie: Insulinsystem">
            <a:extLst>
              <a:ext uri="{FF2B5EF4-FFF2-40B4-BE49-F238E27FC236}">
                <a16:creationId xmlns:a16="http://schemas.microsoft.com/office/drawing/2014/main" id="{CADFB154-FB81-5E2C-48A2-65FEBBC6FFF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9945" y="1214437"/>
            <a:ext cx="8109593" cy="4429125"/>
          </a:xfrm>
          <a:prstGeom prst="rect">
            <a:avLst/>
          </a:prstGeom>
          <a:noFill/>
          <a:extLst>
            <a:ext uri="{909E8E84-426E-40DD-AFC4-6F175D3DCCD1}">
              <a14:hiddenFill xmlns:a14="http://schemas.microsoft.com/office/drawing/2010/main">
                <a:solidFill>
                  <a:srgbClr val="FFFFFF"/>
                </a:solidFill>
              </a14:hiddenFill>
            </a:ext>
          </a:extLst>
        </p:spPr>
      </p:pic>
      <p:sp>
        <p:nvSpPr>
          <p:cNvPr id="6" name="Textfeld 5">
            <a:extLst>
              <a:ext uri="{FF2B5EF4-FFF2-40B4-BE49-F238E27FC236}">
                <a16:creationId xmlns:a16="http://schemas.microsoft.com/office/drawing/2014/main" id="{C5C663D6-FE51-1ED5-D1EC-E125BC832BE4}"/>
              </a:ext>
            </a:extLst>
          </p:cNvPr>
          <p:cNvSpPr txBox="1"/>
          <p:nvPr/>
        </p:nvSpPr>
        <p:spPr>
          <a:xfrm>
            <a:off x="644769" y="5509846"/>
            <a:ext cx="10747285" cy="923330"/>
          </a:xfrm>
          <a:prstGeom prst="rect">
            <a:avLst/>
          </a:prstGeom>
          <a:noFill/>
        </p:spPr>
        <p:txBody>
          <a:bodyPr wrap="square">
            <a:spAutoFit/>
          </a:bodyPr>
          <a:lstStyle/>
          <a:p>
            <a:r>
              <a:rPr lang="de-DE" sz="1800" b="0" i="0" u="none" strike="noStrike" baseline="0" dirty="0">
                <a:solidFill>
                  <a:srgbClr val="FF0000"/>
                </a:solidFill>
                <a:latin typeface="Calibri" panose="020F0502020204030204" pitchFamily="34" charset="0"/>
              </a:rPr>
              <a:t>Funktionen / Aufgaben des Insulins: </a:t>
            </a:r>
          </a:p>
          <a:p>
            <a:r>
              <a:rPr lang="de-DE" sz="1800" b="0" i="0" u="none" strike="noStrike" baseline="0" dirty="0">
                <a:solidFill>
                  <a:srgbClr val="000000"/>
                </a:solidFill>
                <a:latin typeface="Courier New" panose="02070309020205020404" pitchFamily="49" charset="0"/>
              </a:rPr>
              <a:t>o Senkt den Blutzuckerspiegel </a:t>
            </a:r>
          </a:p>
          <a:p>
            <a:r>
              <a:rPr lang="de-DE" sz="1800" b="0" i="0" u="none" strike="noStrike" baseline="0" dirty="0">
                <a:solidFill>
                  <a:srgbClr val="000000"/>
                </a:solidFill>
                <a:latin typeface="Courier New" panose="02070309020205020404" pitchFamily="49" charset="0"/>
              </a:rPr>
              <a:t>o </a:t>
            </a:r>
            <a:r>
              <a:rPr lang="de-DE" sz="1800" b="0" i="0" u="none" strike="noStrike" baseline="0" dirty="0">
                <a:solidFill>
                  <a:srgbClr val="000000"/>
                </a:solidFill>
                <a:latin typeface="Calibri" panose="020F0502020204030204" pitchFamily="34" charset="0"/>
              </a:rPr>
              <a:t>Kohlehydrat-, Fett-, Eiweißstoffwechsel </a:t>
            </a:r>
          </a:p>
        </p:txBody>
      </p:sp>
    </p:spTree>
    <p:extLst>
      <p:ext uri="{BB962C8B-B14F-4D97-AF65-F5344CB8AC3E}">
        <p14:creationId xmlns:p14="http://schemas.microsoft.com/office/powerpoint/2010/main" val="3063208293"/>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2E1906FA-8B01-846D-D329-28003C458A97}"/>
              </a:ext>
            </a:extLst>
          </p:cNvPr>
          <p:cNvSpPr txBox="1"/>
          <p:nvPr/>
        </p:nvSpPr>
        <p:spPr>
          <a:xfrm>
            <a:off x="550985" y="257908"/>
            <a:ext cx="11207261" cy="1231106"/>
          </a:xfrm>
          <a:prstGeom prst="rect">
            <a:avLst/>
          </a:prstGeom>
          <a:noFill/>
        </p:spPr>
        <p:txBody>
          <a:bodyPr wrap="square">
            <a:spAutoFit/>
          </a:bodyPr>
          <a:lstStyle/>
          <a:p>
            <a:r>
              <a:rPr lang="de-DE" sz="2000" b="0" i="0" u="none" strike="noStrike" baseline="0" dirty="0">
                <a:solidFill>
                  <a:srgbClr val="FF0000"/>
                </a:solidFill>
                <a:latin typeface="Calibri" panose="020F0502020204030204" pitchFamily="34" charset="0"/>
              </a:rPr>
              <a:t>23.6.2. Orale Antidiabetika &amp; Insuline </a:t>
            </a:r>
          </a:p>
          <a:p>
            <a:r>
              <a:rPr lang="de-DE" sz="1800" b="0" i="0" u="none" strike="noStrike" baseline="0" dirty="0">
                <a:solidFill>
                  <a:srgbClr val="FF0000"/>
                </a:solidFill>
                <a:latin typeface="Calibri" panose="020F0502020204030204" pitchFamily="34" charset="0"/>
              </a:rPr>
              <a:t>Orale Antidiabetika </a:t>
            </a:r>
          </a:p>
          <a:p>
            <a:r>
              <a:rPr lang="de-DE" sz="1800" b="0" i="0" u="none" strike="noStrike" baseline="0" dirty="0">
                <a:solidFill>
                  <a:srgbClr val="FF0000"/>
                </a:solidFill>
                <a:latin typeface="Calibri" panose="020F0502020204030204" pitchFamily="34" charset="0"/>
              </a:rPr>
              <a:t>Indikation: </a:t>
            </a:r>
          </a:p>
          <a:p>
            <a:r>
              <a:rPr lang="de-DE" sz="1800" b="0" i="0" u="none" strike="noStrike" baseline="0" dirty="0">
                <a:solidFill>
                  <a:srgbClr val="FF0000"/>
                </a:solidFill>
                <a:latin typeface="Calibri" panose="020F0502020204030204" pitchFamily="34" charset="0"/>
              </a:rPr>
              <a:t>„Altersdiabetes“, Diabetes vom Typ II </a:t>
            </a:r>
            <a:endParaRPr lang="de-DE" dirty="0">
              <a:solidFill>
                <a:srgbClr val="FF0000"/>
              </a:solidFill>
            </a:endParaRPr>
          </a:p>
        </p:txBody>
      </p:sp>
      <p:pic>
        <p:nvPicPr>
          <p:cNvPr id="18434" name="Picture 2" descr="Insulinresistenz - Wissen, Ratgeber und Behandlung">
            <a:extLst>
              <a:ext uri="{FF2B5EF4-FFF2-40B4-BE49-F238E27FC236}">
                <a16:creationId xmlns:a16="http://schemas.microsoft.com/office/drawing/2014/main" id="{AEC094D0-421E-B057-1EA9-DEA46D70707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86718" y="257908"/>
            <a:ext cx="5593976" cy="55939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4251584"/>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le 2">
            <a:extLst>
              <a:ext uri="{FF2B5EF4-FFF2-40B4-BE49-F238E27FC236}">
                <a16:creationId xmlns:a16="http://schemas.microsoft.com/office/drawing/2014/main" id="{49C90EB7-4CB5-54C0-8F9A-E7E91D05CB98}"/>
              </a:ext>
            </a:extLst>
          </p:cNvPr>
          <p:cNvGraphicFramePr>
            <a:graphicFrameLocks noGrp="1"/>
          </p:cNvGraphicFramePr>
          <p:nvPr>
            <p:extLst>
              <p:ext uri="{D42A27DB-BD31-4B8C-83A1-F6EECF244321}">
                <p14:modId xmlns:p14="http://schemas.microsoft.com/office/powerpoint/2010/main" val="4002387817"/>
              </p:ext>
            </p:extLst>
          </p:nvPr>
        </p:nvGraphicFramePr>
        <p:xfrm>
          <a:off x="375138" y="222739"/>
          <a:ext cx="11512062" cy="6161248"/>
        </p:xfrm>
        <a:graphic>
          <a:graphicData uri="http://schemas.openxmlformats.org/drawingml/2006/table">
            <a:tbl>
              <a:tblPr firstRow="1" bandRow="1">
                <a:tableStyleId>{5C22544A-7EE6-4342-B048-85BDC9FD1C3A}</a:tableStyleId>
              </a:tblPr>
              <a:tblGrid>
                <a:gridCol w="5307725">
                  <a:extLst>
                    <a:ext uri="{9D8B030D-6E8A-4147-A177-3AD203B41FA5}">
                      <a16:colId xmlns:a16="http://schemas.microsoft.com/office/drawing/2014/main" val="2508270525"/>
                    </a:ext>
                  </a:extLst>
                </a:gridCol>
                <a:gridCol w="6204337">
                  <a:extLst>
                    <a:ext uri="{9D8B030D-6E8A-4147-A177-3AD203B41FA5}">
                      <a16:colId xmlns:a16="http://schemas.microsoft.com/office/drawing/2014/main" val="3768094039"/>
                    </a:ext>
                  </a:extLst>
                </a:gridCol>
              </a:tblGrid>
              <a:tr h="0">
                <a:tc>
                  <a:txBody>
                    <a:bodyPr/>
                    <a:lstStyle/>
                    <a:p>
                      <a:r>
                        <a:rPr lang="de-DE" sz="1800" b="0" i="0" u="none" strike="noStrike" kern="1200" baseline="0" dirty="0">
                          <a:solidFill>
                            <a:schemeClr val="tx1"/>
                          </a:solidFill>
                          <a:latin typeface="+mn-lt"/>
                          <a:ea typeface="+mn-ea"/>
                          <a:cs typeface="+mn-cs"/>
                        </a:rPr>
                        <a:t>Sulfonylharnstoffe </a:t>
                      </a:r>
                    </a:p>
                    <a:p>
                      <a:r>
                        <a:rPr lang="de-DE" sz="1800" b="0" i="0" u="none" strike="noStrike" kern="1200" baseline="0" dirty="0">
                          <a:solidFill>
                            <a:schemeClr val="tx1"/>
                          </a:solidFill>
                          <a:latin typeface="+mn-lt"/>
                          <a:ea typeface="+mn-ea"/>
                          <a:cs typeface="+mn-cs"/>
                        </a:rPr>
                        <a:t>o Wirkung: Es kommt zu einer vermehrten Freisetzung von Insulin </a:t>
                      </a:r>
                    </a:p>
                    <a:p>
                      <a:r>
                        <a:rPr lang="de-DE" sz="1800" b="0" i="0" u="none" strike="noStrike" kern="1200" baseline="0" dirty="0">
                          <a:solidFill>
                            <a:schemeClr val="tx1"/>
                          </a:solidFill>
                          <a:latin typeface="+mn-lt"/>
                          <a:ea typeface="+mn-ea"/>
                          <a:cs typeface="+mn-cs"/>
                        </a:rPr>
                        <a:t>o Einnahme: vor der Mahlzeit </a:t>
                      </a:r>
                    </a:p>
                    <a:p>
                      <a:r>
                        <a:rPr lang="de-DE" sz="1800" b="0" i="0" u="none" strike="noStrike" kern="1200" baseline="0" dirty="0">
                          <a:solidFill>
                            <a:schemeClr val="tx1"/>
                          </a:solidFill>
                          <a:latin typeface="+mn-lt"/>
                          <a:ea typeface="+mn-ea"/>
                          <a:cs typeface="+mn-cs"/>
                        </a:rPr>
                        <a:t>o Nebenwirkungen: </a:t>
                      </a:r>
                    </a:p>
                    <a:p>
                      <a:endParaRPr lang="de-DE" sz="1800" b="0" i="0" u="none" strike="noStrike" kern="1200" baseline="0" dirty="0">
                        <a:solidFill>
                          <a:schemeClr val="tx1"/>
                        </a:solidFill>
                        <a:latin typeface="+mn-lt"/>
                        <a:ea typeface="+mn-ea"/>
                        <a:cs typeface="+mn-cs"/>
                      </a:endParaRPr>
                    </a:p>
                    <a:p>
                      <a:r>
                        <a:rPr lang="de-DE" sz="1800" b="0" i="0" u="none" strike="noStrike" kern="1200" baseline="0" dirty="0">
                          <a:solidFill>
                            <a:schemeClr val="tx1"/>
                          </a:solidFill>
                          <a:latin typeface="+mn-lt"/>
                          <a:ea typeface="+mn-ea"/>
                          <a:cs typeface="+mn-cs"/>
                        </a:rPr>
                        <a:t>Gewichtszunahme </a:t>
                      </a:r>
                      <a:r>
                        <a:rPr lang="de-DE" sz="1800" b="0" i="0" u="none" strike="noStrike" kern="1200" baseline="0" dirty="0">
                          <a:solidFill>
                            <a:schemeClr val="lt1"/>
                          </a:solidFill>
                          <a:latin typeface="+mn-lt"/>
                          <a:ea typeface="+mn-ea"/>
                          <a:cs typeface="+mn-cs"/>
                        </a:rPr>
                        <a:t>	</a:t>
                      </a:r>
                    </a:p>
                    <a:p>
                      <a:endParaRPr lang="de-DE" dirty="0"/>
                    </a:p>
                  </a:txBody>
                  <a:tcPr/>
                </a:tc>
                <a:tc>
                  <a:txBody>
                    <a:bodyPr/>
                    <a:lstStyle/>
                    <a:p>
                      <a:r>
                        <a:rPr lang="de-DE" sz="1800" b="0" i="0" u="none" strike="noStrike" kern="1200" baseline="0" dirty="0">
                          <a:solidFill>
                            <a:schemeClr val="tx1"/>
                          </a:solidFill>
                          <a:latin typeface="+mn-lt"/>
                          <a:ea typeface="+mn-ea"/>
                          <a:cs typeface="+mn-cs"/>
                        </a:rPr>
                        <a:t>Biguanide </a:t>
                      </a:r>
                    </a:p>
                    <a:p>
                      <a:r>
                        <a:rPr lang="de-DE" sz="1800" b="0" i="0" u="none" strike="noStrike" kern="1200" baseline="0" dirty="0">
                          <a:solidFill>
                            <a:schemeClr val="tx1"/>
                          </a:solidFill>
                          <a:latin typeface="+mn-lt"/>
                          <a:ea typeface="+mn-ea"/>
                          <a:cs typeface="+mn-cs"/>
                        </a:rPr>
                        <a:t>Wirkung: Hemmung der </a:t>
                      </a:r>
                      <a:r>
                        <a:rPr lang="de-DE" sz="1800" b="0" i="0" u="none" strike="noStrike" kern="1200" baseline="0" dirty="0" err="1">
                          <a:solidFill>
                            <a:schemeClr val="tx1"/>
                          </a:solidFill>
                          <a:latin typeface="+mn-lt"/>
                          <a:ea typeface="+mn-ea"/>
                          <a:cs typeface="+mn-cs"/>
                        </a:rPr>
                        <a:t>Glucosebildung</a:t>
                      </a:r>
                      <a:r>
                        <a:rPr lang="de-DE" sz="1800" b="0" i="0" u="none" strike="noStrike" kern="1200" baseline="0" dirty="0">
                          <a:solidFill>
                            <a:schemeClr val="tx1"/>
                          </a:solidFill>
                          <a:latin typeface="+mn-lt"/>
                          <a:ea typeface="+mn-ea"/>
                          <a:cs typeface="+mn-cs"/>
                        </a:rPr>
                        <a:t> in der Leber </a:t>
                      </a:r>
                    </a:p>
                    <a:p>
                      <a:r>
                        <a:rPr lang="de-DE" sz="1800" b="0" i="0" u="none" strike="noStrike" kern="1200" baseline="0" dirty="0">
                          <a:solidFill>
                            <a:schemeClr val="tx1"/>
                          </a:solidFill>
                          <a:latin typeface="+mn-lt"/>
                          <a:ea typeface="+mn-ea"/>
                          <a:cs typeface="+mn-cs"/>
                        </a:rPr>
                        <a:t>Fördern die </a:t>
                      </a:r>
                      <a:r>
                        <a:rPr lang="de-DE" sz="1800" b="0" i="0" u="none" strike="noStrike" kern="1200" baseline="0" dirty="0" err="1">
                          <a:solidFill>
                            <a:schemeClr val="tx1"/>
                          </a:solidFill>
                          <a:latin typeface="+mn-lt"/>
                          <a:ea typeface="+mn-ea"/>
                          <a:cs typeface="+mn-cs"/>
                        </a:rPr>
                        <a:t>Glucoseaufnahme</a:t>
                      </a:r>
                      <a:r>
                        <a:rPr lang="de-DE" sz="1800" b="0" i="0" u="none" strike="noStrike" kern="1200" baseline="0" dirty="0">
                          <a:solidFill>
                            <a:schemeClr val="tx1"/>
                          </a:solidFill>
                          <a:latin typeface="+mn-lt"/>
                          <a:ea typeface="+mn-ea"/>
                          <a:cs typeface="+mn-cs"/>
                        </a:rPr>
                        <a:t> </a:t>
                      </a:r>
                    </a:p>
                    <a:p>
                      <a:r>
                        <a:rPr lang="de-DE" sz="1800" b="0" i="0" u="none" strike="noStrike" kern="1200" baseline="0" dirty="0">
                          <a:solidFill>
                            <a:schemeClr val="tx1"/>
                          </a:solidFill>
                          <a:latin typeface="+mn-lt"/>
                          <a:ea typeface="+mn-ea"/>
                          <a:cs typeface="+mn-cs"/>
                        </a:rPr>
                        <a:t>Einnahme: Nach dem Essen </a:t>
                      </a:r>
                    </a:p>
                    <a:p>
                      <a:r>
                        <a:rPr lang="de-DE" sz="1800" b="0" i="0" u="none" strike="noStrike" kern="1200" baseline="0" dirty="0">
                          <a:solidFill>
                            <a:schemeClr val="tx1"/>
                          </a:solidFill>
                          <a:latin typeface="+mn-lt"/>
                          <a:ea typeface="+mn-ea"/>
                          <a:cs typeface="+mn-cs"/>
                        </a:rPr>
                        <a:t>Wirken appetithemmend </a:t>
                      </a:r>
                      <a:endParaRPr lang="de-DE" dirty="0"/>
                    </a:p>
                  </a:txBody>
                  <a:tcPr/>
                </a:tc>
                <a:extLst>
                  <a:ext uri="{0D108BD9-81ED-4DB2-BD59-A6C34878D82A}">
                    <a16:rowId xmlns:a16="http://schemas.microsoft.com/office/drawing/2014/main" val="3833964569"/>
                  </a:ext>
                </a:extLst>
              </a:tr>
              <a:tr h="1684819">
                <a:tc>
                  <a:txBody>
                    <a:bodyPr/>
                    <a:lstStyle/>
                    <a:p>
                      <a:r>
                        <a:rPr lang="de-DE" sz="1800" b="0" i="0" u="none" strike="noStrike" kern="1200" baseline="0" dirty="0" err="1">
                          <a:solidFill>
                            <a:schemeClr val="dk1"/>
                          </a:solidFill>
                          <a:latin typeface="+mn-lt"/>
                          <a:ea typeface="+mn-ea"/>
                          <a:cs typeface="+mn-cs"/>
                        </a:rPr>
                        <a:t>Glitazone</a:t>
                      </a:r>
                      <a:r>
                        <a:rPr lang="de-DE" sz="1800" b="0" i="0" u="none" strike="noStrike" kern="1200" baseline="0" dirty="0">
                          <a:solidFill>
                            <a:schemeClr val="dk1"/>
                          </a:solidFill>
                          <a:latin typeface="+mn-lt"/>
                          <a:ea typeface="+mn-ea"/>
                          <a:cs typeface="+mn-cs"/>
                        </a:rPr>
                        <a:t> </a:t>
                      </a:r>
                    </a:p>
                    <a:p>
                      <a:r>
                        <a:rPr lang="de-DE" sz="1800" b="0" i="0" u="none" strike="noStrike" kern="1200" baseline="0" dirty="0">
                          <a:solidFill>
                            <a:schemeClr val="dk1"/>
                          </a:solidFill>
                          <a:latin typeface="+mn-lt"/>
                          <a:ea typeface="+mn-ea"/>
                          <a:cs typeface="+mn-cs"/>
                        </a:rPr>
                        <a:t>Wirkung: steigern die Aufnahme von Glucose in die Zellen &amp; </a:t>
                      </a:r>
                    </a:p>
                    <a:p>
                      <a:r>
                        <a:rPr lang="de-DE" sz="1800" b="0" i="0" u="none" strike="noStrike" kern="1200" baseline="0" dirty="0">
                          <a:solidFill>
                            <a:schemeClr val="dk1"/>
                          </a:solidFill>
                          <a:latin typeface="+mn-lt"/>
                          <a:ea typeface="+mn-ea"/>
                          <a:cs typeface="+mn-cs"/>
                        </a:rPr>
                        <a:t>Verringern die Neubildung in Leber </a:t>
                      </a:r>
                    </a:p>
                    <a:p>
                      <a:r>
                        <a:rPr lang="de-DE" sz="1800" b="0" i="0" u="none" strike="noStrike" kern="1200" baseline="0" dirty="0">
                          <a:solidFill>
                            <a:schemeClr val="dk1"/>
                          </a:solidFill>
                          <a:latin typeface="+mn-lt"/>
                          <a:ea typeface="+mn-ea"/>
                          <a:cs typeface="+mn-cs"/>
                        </a:rPr>
                        <a:t>Nebenwirkungen: </a:t>
                      </a:r>
                    </a:p>
                    <a:p>
                      <a:r>
                        <a:rPr lang="de-DE" sz="1800" b="0" i="0" u="none" strike="noStrike" kern="1200" baseline="0" dirty="0">
                          <a:solidFill>
                            <a:schemeClr val="dk1"/>
                          </a:solidFill>
                          <a:latin typeface="+mn-lt"/>
                          <a:ea typeface="+mn-ea"/>
                          <a:cs typeface="+mn-cs"/>
                        </a:rPr>
                        <a:t>Gewichtszunahme 	</a:t>
                      </a:r>
                    </a:p>
                    <a:p>
                      <a:endParaRPr lang="de-DE" dirty="0"/>
                    </a:p>
                  </a:txBody>
                  <a:tcPr/>
                </a:tc>
                <a:tc>
                  <a:txBody>
                    <a:bodyPr/>
                    <a:lstStyle/>
                    <a:p>
                      <a:r>
                        <a:rPr lang="de-DE" sz="1800" b="0" i="0" u="none" strike="noStrike" kern="1200" baseline="0" dirty="0" err="1">
                          <a:solidFill>
                            <a:schemeClr val="dk1"/>
                          </a:solidFill>
                          <a:latin typeface="+mn-lt"/>
                          <a:ea typeface="+mn-ea"/>
                          <a:cs typeface="+mn-cs"/>
                        </a:rPr>
                        <a:t>Glinidine</a:t>
                      </a:r>
                      <a:r>
                        <a:rPr lang="de-DE" sz="1800" b="0" i="0" u="none" strike="noStrike" kern="1200" baseline="0" dirty="0">
                          <a:solidFill>
                            <a:schemeClr val="dk1"/>
                          </a:solidFill>
                          <a:latin typeface="+mn-lt"/>
                          <a:ea typeface="+mn-ea"/>
                          <a:cs typeface="+mn-cs"/>
                        </a:rPr>
                        <a:t> </a:t>
                      </a:r>
                    </a:p>
                    <a:p>
                      <a:r>
                        <a:rPr lang="de-DE" sz="1800" b="0" i="0" u="none" strike="noStrike" kern="1200" baseline="0" dirty="0">
                          <a:solidFill>
                            <a:schemeClr val="dk1"/>
                          </a:solidFill>
                          <a:latin typeface="+mn-lt"/>
                          <a:ea typeface="+mn-ea"/>
                          <a:cs typeface="+mn-cs"/>
                        </a:rPr>
                        <a:t>Ähnlich der Sulfonylharnstoffe </a:t>
                      </a:r>
                    </a:p>
                    <a:p>
                      <a:r>
                        <a:rPr lang="de-DE" sz="1800" b="0" i="0" u="none" strike="noStrike" kern="1200" baseline="0" dirty="0">
                          <a:solidFill>
                            <a:schemeClr val="dk1"/>
                          </a:solidFill>
                          <a:latin typeface="+mn-lt"/>
                          <a:ea typeface="+mn-ea"/>
                          <a:cs typeface="+mn-cs"/>
                        </a:rPr>
                        <a:t>Einnahme: vor der Mahlzeit 	</a:t>
                      </a:r>
                    </a:p>
                    <a:p>
                      <a:endParaRPr lang="de-DE" dirty="0"/>
                    </a:p>
                  </a:txBody>
                  <a:tcPr/>
                </a:tc>
                <a:extLst>
                  <a:ext uri="{0D108BD9-81ED-4DB2-BD59-A6C34878D82A}">
                    <a16:rowId xmlns:a16="http://schemas.microsoft.com/office/drawing/2014/main" val="3698089471"/>
                  </a:ext>
                </a:extLst>
              </a:tr>
              <a:tr h="931784">
                <a:tc>
                  <a:txBody>
                    <a:bodyPr/>
                    <a:lstStyle/>
                    <a:p>
                      <a:endParaRPr lang="de-DE"/>
                    </a:p>
                  </a:txBody>
                  <a:tcPr/>
                </a:tc>
                <a:tc>
                  <a:txBody>
                    <a:bodyPr/>
                    <a:lstStyle/>
                    <a:p>
                      <a:endParaRPr lang="de-DE" dirty="0"/>
                    </a:p>
                  </a:txBody>
                  <a:tcPr/>
                </a:tc>
                <a:extLst>
                  <a:ext uri="{0D108BD9-81ED-4DB2-BD59-A6C34878D82A}">
                    <a16:rowId xmlns:a16="http://schemas.microsoft.com/office/drawing/2014/main" val="1198573824"/>
                  </a:ext>
                </a:extLst>
              </a:tr>
              <a:tr h="931784">
                <a:tc>
                  <a:txBody>
                    <a:bodyPr/>
                    <a:lstStyle/>
                    <a:p>
                      <a:endParaRPr lang="de-DE" dirty="0"/>
                    </a:p>
                  </a:txBody>
                  <a:tcPr/>
                </a:tc>
                <a:tc>
                  <a:txBody>
                    <a:bodyPr/>
                    <a:lstStyle/>
                    <a:p>
                      <a:endParaRPr lang="de-DE" dirty="0"/>
                    </a:p>
                  </a:txBody>
                  <a:tcPr/>
                </a:tc>
                <a:extLst>
                  <a:ext uri="{0D108BD9-81ED-4DB2-BD59-A6C34878D82A}">
                    <a16:rowId xmlns:a16="http://schemas.microsoft.com/office/drawing/2014/main" val="3758975236"/>
                  </a:ext>
                </a:extLst>
              </a:tr>
            </a:tbl>
          </a:graphicData>
        </a:graphic>
      </p:graphicFrame>
    </p:spTree>
    <p:extLst>
      <p:ext uri="{BB962C8B-B14F-4D97-AF65-F5344CB8AC3E}">
        <p14:creationId xmlns:p14="http://schemas.microsoft.com/office/powerpoint/2010/main" val="2700069344"/>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descr="Ein Bild, das Text, Screenshot, Design enthält.">
            <a:extLst>
              <a:ext uri="{FF2B5EF4-FFF2-40B4-BE49-F238E27FC236}">
                <a16:creationId xmlns:a16="http://schemas.microsoft.com/office/drawing/2014/main" id="{C4749D9F-FB05-B1D8-3F60-475642160339}"/>
              </a:ext>
            </a:extLst>
          </p:cNvPr>
          <p:cNvPicPr>
            <a:picLocks noChangeAspect="1"/>
          </p:cNvPicPr>
          <p:nvPr/>
        </p:nvPicPr>
        <p:blipFill>
          <a:blip r:embed="rId2"/>
          <a:stretch>
            <a:fillRect/>
          </a:stretch>
        </p:blipFill>
        <p:spPr>
          <a:xfrm>
            <a:off x="1465385" y="697523"/>
            <a:ext cx="8546123" cy="5843954"/>
          </a:xfrm>
          <a:prstGeom prst="rect">
            <a:avLst/>
          </a:prstGeom>
        </p:spPr>
      </p:pic>
    </p:spTree>
    <p:extLst>
      <p:ext uri="{BB962C8B-B14F-4D97-AF65-F5344CB8AC3E}">
        <p14:creationId xmlns:p14="http://schemas.microsoft.com/office/powerpoint/2010/main" val="1633105962"/>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463" name="Rectangle 19462">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9465" name="Group 19464">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19466" name="Rectangle 19465">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467" name="Rectangle 19466">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9469" name="Rectangle 19468">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090569"/>
            <a:ext cx="429768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feld 2">
            <a:extLst>
              <a:ext uri="{FF2B5EF4-FFF2-40B4-BE49-F238E27FC236}">
                <a16:creationId xmlns:a16="http://schemas.microsoft.com/office/drawing/2014/main" id="{E4482AA0-2C70-6CA1-4376-4EFF7CC5B587}"/>
              </a:ext>
            </a:extLst>
          </p:cNvPr>
          <p:cNvSpPr txBox="1"/>
          <p:nvPr/>
        </p:nvSpPr>
        <p:spPr>
          <a:xfrm>
            <a:off x="496825" y="224071"/>
            <a:ext cx="4653320" cy="6086019"/>
          </a:xfrm>
          <a:prstGeom prst="rect">
            <a:avLst/>
          </a:prstGeom>
        </p:spPr>
        <p:txBody>
          <a:bodyPr vert="horz" lIns="91440" tIns="45720" rIns="91440" bIns="45720" rtlCol="0" anchor="ctr">
            <a:normAutofit/>
          </a:bodyPr>
          <a:lstStyle/>
          <a:p>
            <a:pPr indent="-228600">
              <a:lnSpc>
                <a:spcPct val="90000"/>
              </a:lnSpc>
              <a:spcAft>
                <a:spcPts val="600"/>
              </a:spcAft>
              <a:buFont typeface="Arial" panose="020B0604020202020204" pitchFamily="34" charset="0"/>
              <a:buChar char="•"/>
            </a:pPr>
            <a:r>
              <a:rPr lang="en-US" sz="2800" b="0" i="0" u="none" strike="noStrike" baseline="0" dirty="0" err="1"/>
              <a:t>Insuline</a:t>
            </a:r>
            <a:r>
              <a:rPr lang="en-US" sz="2800" b="0" i="0" u="none" strike="noStrike" baseline="0" dirty="0"/>
              <a:t> </a:t>
            </a:r>
          </a:p>
          <a:p>
            <a:pPr indent="-228600">
              <a:lnSpc>
                <a:spcPct val="90000"/>
              </a:lnSpc>
              <a:spcAft>
                <a:spcPts val="600"/>
              </a:spcAft>
              <a:buFont typeface="Arial" panose="020B0604020202020204" pitchFamily="34" charset="0"/>
              <a:buChar char="•"/>
            </a:pPr>
            <a:r>
              <a:rPr lang="en-US" sz="2800" b="0" i="0" u="none" strike="noStrike" baseline="0" dirty="0" err="1"/>
              <a:t>Indikation</a:t>
            </a:r>
            <a:r>
              <a:rPr lang="en-US" sz="2800" b="0" i="0" u="none" strike="noStrike" baseline="0" dirty="0"/>
              <a:t> </a:t>
            </a:r>
          </a:p>
          <a:p>
            <a:pPr indent="-228600">
              <a:lnSpc>
                <a:spcPct val="90000"/>
              </a:lnSpc>
              <a:spcAft>
                <a:spcPts val="600"/>
              </a:spcAft>
              <a:buFont typeface="Arial" panose="020B0604020202020204" pitchFamily="34" charset="0"/>
              <a:buChar char="•"/>
            </a:pPr>
            <a:r>
              <a:rPr lang="en-US" sz="2800" b="0" i="0" u="none" strike="noStrike" baseline="0" dirty="0"/>
              <a:t>o </a:t>
            </a:r>
            <a:r>
              <a:rPr lang="en-US" sz="2800" b="0" i="0" u="none" strike="noStrike" baseline="0" dirty="0" err="1"/>
              <a:t>Juveniler</a:t>
            </a:r>
            <a:r>
              <a:rPr lang="en-US" sz="2800" b="0" i="0" u="none" strike="noStrike" baseline="0" dirty="0"/>
              <a:t> Diabetes (Diabetes </a:t>
            </a:r>
            <a:r>
              <a:rPr lang="en-US" sz="2800" b="0" i="0" u="none" strike="noStrike" baseline="0" dirty="0" err="1"/>
              <a:t>Typ</a:t>
            </a:r>
            <a:r>
              <a:rPr lang="en-US" sz="2800" b="0" i="0" u="none" strike="noStrike" baseline="0" dirty="0"/>
              <a:t> I) </a:t>
            </a:r>
          </a:p>
          <a:p>
            <a:pPr indent="-228600">
              <a:lnSpc>
                <a:spcPct val="90000"/>
              </a:lnSpc>
              <a:spcAft>
                <a:spcPts val="600"/>
              </a:spcAft>
              <a:buFont typeface="Arial" panose="020B0604020202020204" pitchFamily="34" charset="0"/>
              <a:buChar char="•"/>
            </a:pPr>
            <a:r>
              <a:rPr lang="en-US" sz="2800" b="0" i="0" u="none" strike="noStrike" baseline="0" dirty="0"/>
              <a:t>o Insulin </a:t>
            </a:r>
            <a:r>
              <a:rPr lang="en-US" sz="2800" b="0" i="0" u="none" strike="noStrike" baseline="0" dirty="0" err="1"/>
              <a:t>stellt</a:t>
            </a:r>
            <a:r>
              <a:rPr lang="en-US" sz="2800" b="0" i="0" u="none" strike="noStrike" baseline="0" dirty="0"/>
              <a:t> </a:t>
            </a:r>
            <a:r>
              <a:rPr lang="en-US" sz="2800" b="0" i="0" u="none" strike="noStrike" baseline="0" dirty="0" err="1"/>
              <a:t>beim</a:t>
            </a:r>
            <a:r>
              <a:rPr lang="en-US" sz="2800" b="0" i="0" u="none" strike="noStrike" baseline="0" dirty="0"/>
              <a:t> Diabetes </a:t>
            </a:r>
            <a:r>
              <a:rPr lang="en-US" sz="2800" b="0" i="0" u="none" strike="noStrike" baseline="0" dirty="0" err="1"/>
              <a:t>Typ</a:t>
            </a:r>
            <a:r>
              <a:rPr lang="en-US" sz="2800" b="0" i="0" u="none" strike="noStrike" baseline="0" dirty="0"/>
              <a:t> I die </a:t>
            </a:r>
            <a:r>
              <a:rPr lang="en-US" sz="2800" b="0" i="0" u="none" strike="noStrike" baseline="0" dirty="0" err="1"/>
              <a:t>einzige</a:t>
            </a:r>
            <a:r>
              <a:rPr lang="en-US" sz="2800" b="0" i="0" u="none" strike="noStrike" baseline="0" dirty="0"/>
              <a:t> </a:t>
            </a:r>
            <a:r>
              <a:rPr lang="en-US" sz="2800" b="0" i="0" u="none" strike="noStrike" baseline="0" dirty="0" err="1"/>
              <a:t>Therapie</a:t>
            </a:r>
            <a:r>
              <a:rPr lang="en-US" sz="2800" b="0" i="0" u="none" strike="noStrike" baseline="0" dirty="0"/>
              <a:t> </a:t>
            </a:r>
            <a:r>
              <a:rPr lang="en-US" sz="2800" b="0" i="0" u="none" strike="noStrike" baseline="0" dirty="0" err="1"/>
              <a:t>dar</a:t>
            </a:r>
            <a:r>
              <a:rPr lang="en-US" sz="2800" b="0" i="0" u="none" strike="noStrike" baseline="0" dirty="0"/>
              <a:t> </a:t>
            </a:r>
          </a:p>
          <a:p>
            <a:pPr indent="-228600">
              <a:lnSpc>
                <a:spcPct val="90000"/>
              </a:lnSpc>
              <a:spcAft>
                <a:spcPts val="600"/>
              </a:spcAft>
              <a:buFont typeface="Arial" panose="020B0604020202020204" pitchFamily="34" charset="0"/>
              <a:buChar char="•"/>
            </a:pPr>
            <a:r>
              <a:rPr lang="en-US" sz="2800" b="0" i="0" u="none" strike="noStrike" baseline="0" dirty="0"/>
              <a:t>o </a:t>
            </a:r>
            <a:r>
              <a:rPr lang="en-US" sz="2800" b="0" i="0" u="none" strike="noStrike" baseline="0" dirty="0" err="1"/>
              <a:t>Beim</a:t>
            </a:r>
            <a:r>
              <a:rPr lang="en-US" sz="2800" b="0" i="0" u="none" strike="noStrike" baseline="0" dirty="0"/>
              <a:t> Diabetes </a:t>
            </a:r>
            <a:r>
              <a:rPr lang="en-US" sz="2800" b="0" i="0" u="none" strike="noStrike" baseline="0" dirty="0" err="1"/>
              <a:t>Typ</a:t>
            </a:r>
            <a:r>
              <a:rPr lang="en-US" sz="2800" b="0" i="0" u="none" strike="noStrike" baseline="0" dirty="0"/>
              <a:t> II </a:t>
            </a:r>
            <a:r>
              <a:rPr lang="en-US" sz="2800" b="0" i="0" u="none" strike="noStrike" baseline="0" dirty="0" err="1"/>
              <a:t>ist</a:t>
            </a:r>
            <a:r>
              <a:rPr lang="en-US" sz="2800" b="0" i="0" u="none" strike="noStrike" baseline="0" dirty="0"/>
              <a:t> es die </a:t>
            </a:r>
            <a:r>
              <a:rPr lang="en-US" sz="2800" b="0" i="0" u="none" strike="noStrike" baseline="0" dirty="0" err="1"/>
              <a:t>letzte</a:t>
            </a:r>
            <a:r>
              <a:rPr lang="en-US" sz="2800" b="0" i="0" u="none" strike="noStrike" baseline="0" dirty="0"/>
              <a:t> </a:t>
            </a:r>
            <a:r>
              <a:rPr lang="en-US" sz="2800" b="0" i="0" u="none" strike="noStrike" baseline="0" dirty="0" err="1"/>
              <a:t>Maßnahme</a:t>
            </a:r>
            <a:r>
              <a:rPr lang="en-US" sz="2800" b="0" i="0" u="none" strike="noStrike" baseline="0" dirty="0"/>
              <a:t> </a:t>
            </a:r>
          </a:p>
          <a:p>
            <a:pPr indent="-228600">
              <a:lnSpc>
                <a:spcPct val="90000"/>
              </a:lnSpc>
              <a:spcAft>
                <a:spcPts val="600"/>
              </a:spcAft>
              <a:buFont typeface="Arial" panose="020B0604020202020204" pitchFamily="34" charset="0"/>
              <a:buChar char="•"/>
            </a:pPr>
            <a:r>
              <a:rPr lang="en-US" sz="2800" b="0" i="0" u="none" strike="noStrike" baseline="0" dirty="0"/>
              <a:t>o Insulin </a:t>
            </a:r>
            <a:r>
              <a:rPr lang="en-US" sz="2800" b="0" i="0" u="none" strike="noStrike" baseline="0" dirty="0" err="1"/>
              <a:t>wird</a:t>
            </a:r>
            <a:r>
              <a:rPr lang="en-US" sz="2800" b="0" i="0" u="none" strike="noStrike" baseline="0" dirty="0"/>
              <a:t> </a:t>
            </a:r>
            <a:r>
              <a:rPr lang="en-US" sz="2800" b="0" i="0" u="none" strike="noStrike" baseline="0" dirty="0" err="1"/>
              <a:t>unter</a:t>
            </a:r>
            <a:r>
              <a:rPr lang="en-US" sz="2800" b="0" i="0" u="none" strike="noStrike" baseline="0" dirty="0"/>
              <a:t> die Haut (</a:t>
            </a:r>
            <a:r>
              <a:rPr lang="en-US" sz="2800" b="0" i="0" u="none" strike="noStrike" baseline="0" dirty="0" err="1"/>
              <a:t>subcutan</a:t>
            </a:r>
            <a:r>
              <a:rPr lang="en-US" sz="2800" b="0" i="0" u="none" strike="noStrike" baseline="0" dirty="0"/>
              <a:t>, </a:t>
            </a:r>
            <a:r>
              <a:rPr lang="en-US" sz="2800" b="0" i="0" u="none" strike="noStrike" baseline="0" dirty="0" err="1"/>
              <a:t>s.c.</a:t>
            </a:r>
            <a:r>
              <a:rPr lang="en-US" sz="2800" b="0" i="0" u="none" strike="noStrike" baseline="0" dirty="0"/>
              <a:t>) </a:t>
            </a:r>
            <a:r>
              <a:rPr lang="en-US" sz="2800" b="0" i="0" u="none" strike="noStrike" baseline="0" dirty="0" err="1"/>
              <a:t>appliziert</a:t>
            </a:r>
            <a:r>
              <a:rPr lang="en-US" sz="2800" b="0" i="0" u="none" strike="noStrike" baseline="0" dirty="0"/>
              <a:t> (</a:t>
            </a:r>
            <a:r>
              <a:rPr lang="en-US" sz="2800" b="0" i="0" u="none" strike="noStrike" baseline="0" dirty="0" err="1"/>
              <a:t>verabreicht</a:t>
            </a:r>
            <a:r>
              <a:rPr lang="en-US" sz="2800" b="0" i="0" u="none" strike="noStrike" baseline="0" dirty="0"/>
              <a:t>) </a:t>
            </a:r>
          </a:p>
          <a:p>
            <a:pPr indent="-228600">
              <a:lnSpc>
                <a:spcPct val="90000"/>
              </a:lnSpc>
              <a:spcAft>
                <a:spcPts val="600"/>
              </a:spcAft>
              <a:buFont typeface="Arial" panose="020B0604020202020204" pitchFamily="34" charset="0"/>
              <a:buChar char="•"/>
            </a:pPr>
            <a:r>
              <a:rPr lang="en-US" sz="2800" b="0" i="0" u="none" strike="noStrike" baseline="0" dirty="0"/>
              <a:t>o </a:t>
            </a:r>
            <a:r>
              <a:rPr lang="en-US" sz="2800" b="0" i="0" u="none" strike="noStrike" baseline="0" dirty="0" err="1"/>
              <a:t>Maßeinheit</a:t>
            </a:r>
            <a:r>
              <a:rPr lang="en-US" sz="2800" b="0" i="0" u="none" strike="noStrike" baseline="0" dirty="0"/>
              <a:t> für Insulin: I.E. (</a:t>
            </a:r>
            <a:r>
              <a:rPr lang="en-US" sz="2800" b="0" i="0" u="none" strike="noStrike" baseline="0" dirty="0" err="1"/>
              <a:t>Internationale</a:t>
            </a:r>
            <a:r>
              <a:rPr lang="en-US" sz="2800" b="0" i="0" u="none" strike="noStrike" baseline="0" dirty="0"/>
              <a:t> Einheit </a:t>
            </a:r>
          </a:p>
        </p:txBody>
      </p:sp>
      <p:sp>
        <p:nvSpPr>
          <p:cNvPr id="19471" name="Rectangle 19470">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473" name="Rectangle 19472">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513853"/>
            <a:ext cx="6009366"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733722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EC552658-EC52-BA68-2919-47AE2B295259}"/>
              </a:ext>
            </a:extLst>
          </p:cNvPr>
          <p:cNvSpPr txBox="1"/>
          <p:nvPr/>
        </p:nvSpPr>
        <p:spPr>
          <a:xfrm>
            <a:off x="200722" y="323385"/>
            <a:ext cx="11597268" cy="369332"/>
          </a:xfrm>
          <a:prstGeom prst="rect">
            <a:avLst/>
          </a:prstGeom>
          <a:noFill/>
        </p:spPr>
        <p:txBody>
          <a:bodyPr wrap="square">
            <a:spAutoFit/>
          </a:bodyPr>
          <a:lstStyle/>
          <a:p>
            <a:r>
              <a:rPr lang="de-DE" dirty="0"/>
              <a:t>Definition Wirkstoff: Substanz die im lebenden Organismus Wirkungen hervorruft. Zum Beispiel:</a:t>
            </a:r>
          </a:p>
        </p:txBody>
      </p:sp>
      <p:sp>
        <p:nvSpPr>
          <p:cNvPr id="6" name="Textfeld 5">
            <a:extLst>
              <a:ext uri="{FF2B5EF4-FFF2-40B4-BE49-F238E27FC236}">
                <a16:creationId xmlns:a16="http://schemas.microsoft.com/office/drawing/2014/main" id="{AF14C0F5-0FD4-B564-6692-E4BCA0D3F89E}"/>
              </a:ext>
            </a:extLst>
          </p:cNvPr>
          <p:cNvSpPr txBox="1"/>
          <p:nvPr/>
        </p:nvSpPr>
        <p:spPr>
          <a:xfrm>
            <a:off x="379143" y="1997096"/>
            <a:ext cx="11508057" cy="3416320"/>
          </a:xfrm>
          <a:prstGeom prst="rect">
            <a:avLst/>
          </a:prstGeom>
          <a:noFill/>
        </p:spPr>
        <p:txBody>
          <a:bodyPr wrap="square">
            <a:spAutoFit/>
          </a:bodyPr>
          <a:lstStyle/>
          <a:p>
            <a:r>
              <a:rPr lang="de-DE" dirty="0"/>
              <a:t>Definition Pharmakon: Dabei handelt es sich um einen körperfremden oder körpereigenen Stoff, der nach seiner Aufnahme erwünschte (nützliche: Arzneimittel) oder schädliche (Gifte, Schadstoffe) Wirkungen hervorruft. </a:t>
            </a:r>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r>
              <a:rPr lang="de-DE" dirty="0"/>
              <a:t>Viele Pharmaka wirken, abhängig von der Dosis entweder als Arzneimittel oder als Gift. Bekannte Beispiele dafür sind: </a:t>
            </a:r>
          </a:p>
        </p:txBody>
      </p:sp>
      <p:sp>
        <p:nvSpPr>
          <p:cNvPr id="5" name="Textfeld 4">
            <a:extLst>
              <a:ext uri="{FF2B5EF4-FFF2-40B4-BE49-F238E27FC236}">
                <a16:creationId xmlns:a16="http://schemas.microsoft.com/office/drawing/2014/main" id="{A6BC61B2-E6B2-897E-D0A8-456B3E4D3CA3}"/>
              </a:ext>
            </a:extLst>
          </p:cNvPr>
          <p:cNvSpPr txBox="1"/>
          <p:nvPr/>
        </p:nvSpPr>
        <p:spPr>
          <a:xfrm>
            <a:off x="394011" y="785446"/>
            <a:ext cx="8749989" cy="646331"/>
          </a:xfrm>
          <a:prstGeom prst="rect">
            <a:avLst/>
          </a:prstGeom>
          <a:noFill/>
        </p:spPr>
        <p:txBody>
          <a:bodyPr wrap="square">
            <a:spAutoFit/>
          </a:bodyPr>
          <a:lstStyle/>
          <a:p>
            <a:r>
              <a:rPr lang="de-DE" b="0" i="0" dirty="0">
                <a:solidFill>
                  <a:srgbClr val="202124"/>
                </a:solidFill>
                <a:effectLst/>
                <a:latin typeface="Google Sans"/>
              </a:rPr>
              <a:t>Die </a:t>
            </a:r>
            <a:r>
              <a:rPr lang="de-DE" b="0" i="0" dirty="0">
                <a:solidFill>
                  <a:srgbClr val="040C28"/>
                </a:solidFill>
                <a:effectLst/>
                <a:latin typeface="Google Sans"/>
              </a:rPr>
              <a:t>Acetylsalicylsäure (ASS) beispielsweise, bekannt als Wirkstoff der Marke Aspirin™</a:t>
            </a:r>
            <a:r>
              <a:rPr lang="de-DE" b="0" i="0" dirty="0">
                <a:solidFill>
                  <a:srgbClr val="202124"/>
                </a:solidFill>
                <a:effectLst/>
                <a:latin typeface="Google Sans"/>
              </a:rPr>
              <a:t>, basiert auf einer Substanz aus der Rinde der Silberweide. </a:t>
            </a:r>
            <a:endParaRPr lang="de-DE" dirty="0"/>
          </a:p>
        </p:txBody>
      </p:sp>
      <p:pic>
        <p:nvPicPr>
          <p:cNvPr id="6146" name="Picture 2" descr="Pharmakon – Wiktionary">
            <a:extLst>
              <a:ext uri="{FF2B5EF4-FFF2-40B4-BE49-F238E27FC236}">
                <a16:creationId xmlns:a16="http://schemas.microsoft.com/office/drawing/2014/main" id="{72A367A0-4CA3-99CD-43C2-807E898BC1B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65920" y="2625969"/>
            <a:ext cx="1743075" cy="23680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4782251"/>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BE8A873C-74F0-3DEB-A559-1CBA4459A512}"/>
              </a:ext>
            </a:extLst>
          </p:cNvPr>
          <p:cNvSpPr txBox="1"/>
          <p:nvPr/>
        </p:nvSpPr>
        <p:spPr>
          <a:xfrm>
            <a:off x="281354" y="328246"/>
            <a:ext cx="11430000" cy="1323439"/>
          </a:xfrm>
          <a:prstGeom prst="rect">
            <a:avLst/>
          </a:prstGeom>
          <a:noFill/>
        </p:spPr>
        <p:txBody>
          <a:bodyPr wrap="square">
            <a:spAutoFit/>
          </a:bodyPr>
          <a:lstStyle/>
          <a:p>
            <a:r>
              <a:rPr lang="de-DE" sz="2000" b="0" i="0" u="none" strike="noStrike" baseline="0" dirty="0">
                <a:solidFill>
                  <a:srgbClr val="FF0000"/>
                </a:solidFill>
                <a:latin typeface="Arial" panose="020B0604020202020204" pitchFamily="34" charset="0"/>
                <a:cs typeface="Arial" panose="020B0604020202020204" pitchFamily="34" charset="0"/>
              </a:rPr>
              <a:t>Nebenwirkungen von Insulin: </a:t>
            </a:r>
          </a:p>
          <a:p>
            <a:r>
              <a:rPr lang="de-DE" sz="2000" b="0" i="0" u="none" strike="noStrike" baseline="0" dirty="0">
                <a:solidFill>
                  <a:srgbClr val="000000"/>
                </a:solidFill>
                <a:latin typeface="Arial" panose="020B0604020202020204" pitchFamily="34" charset="0"/>
                <a:cs typeface="Arial" panose="020B0604020202020204" pitchFamily="34" charset="0"/>
              </a:rPr>
              <a:t>o Unterzuckerung (Hypoglykämie) </a:t>
            </a:r>
          </a:p>
          <a:p>
            <a:r>
              <a:rPr lang="de-DE" sz="2000" b="0" i="0" u="none" strike="noStrike" baseline="0" dirty="0">
                <a:solidFill>
                  <a:srgbClr val="000000"/>
                </a:solidFill>
                <a:latin typeface="Arial" panose="020B0604020202020204" pitchFamily="34" charset="0"/>
                <a:cs typeface="Arial" panose="020B0604020202020204" pitchFamily="34" charset="0"/>
              </a:rPr>
              <a:t>o Allergische Reaktionen </a:t>
            </a:r>
          </a:p>
          <a:p>
            <a:r>
              <a:rPr lang="de-DE" sz="2000" b="0" i="0" u="none" strike="noStrike" baseline="0" dirty="0">
                <a:solidFill>
                  <a:srgbClr val="000000"/>
                </a:solidFill>
                <a:latin typeface="Arial" panose="020B0604020202020204" pitchFamily="34" charset="0"/>
                <a:cs typeface="Arial" panose="020B0604020202020204" pitchFamily="34" charset="0"/>
              </a:rPr>
              <a:t>o Fettschwund an den Injektionsstellen </a:t>
            </a:r>
          </a:p>
        </p:txBody>
      </p:sp>
      <p:sp>
        <p:nvSpPr>
          <p:cNvPr id="5" name="Textfeld 4">
            <a:extLst>
              <a:ext uri="{FF2B5EF4-FFF2-40B4-BE49-F238E27FC236}">
                <a16:creationId xmlns:a16="http://schemas.microsoft.com/office/drawing/2014/main" id="{C9156A6C-1AD3-A42B-09A0-AD994F0B6629}"/>
              </a:ext>
            </a:extLst>
          </p:cNvPr>
          <p:cNvSpPr txBox="1"/>
          <p:nvPr/>
        </p:nvSpPr>
        <p:spPr>
          <a:xfrm>
            <a:off x="140677" y="2508738"/>
            <a:ext cx="11769969" cy="2554545"/>
          </a:xfrm>
          <a:prstGeom prst="rect">
            <a:avLst/>
          </a:prstGeom>
          <a:noFill/>
        </p:spPr>
        <p:txBody>
          <a:bodyPr wrap="square">
            <a:spAutoFit/>
          </a:bodyPr>
          <a:lstStyle/>
          <a:p>
            <a:r>
              <a:rPr lang="de-DE" sz="2000" b="0" i="0" u="none" strike="noStrike" baseline="0" dirty="0">
                <a:solidFill>
                  <a:srgbClr val="FF0000"/>
                </a:solidFill>
                <a:latin typeface="Arial" panose="020B0604020202020204" pitchFamily="34" charset="0"/>
                <a:cs typeface="Arial" panose="020B0604020202020204" pitchFamily="34" charset="0"/>
              </a:rPr>
              <a:t>Aufbewahrung &amp; Verabreichung </a:t>
            </a:r>
            <a:r>
              <a:rPr lang="de-DE" sz="2000" b="0" i="0" u="none" strike="noStrike" baseline="0" dirty="0">
                <a:solidFill>
                  <a:srgbClr val="000000"/>
                </a:solidFill>
                <a:latin typeface="Arial" panose="020B0604020202020204" pitchFamily="34" charset="0"/>
                <a:cs typeface="Arial" panose="020B0604020202020204" pitchFamily="34" charset="0"/>
              </a:rPr>
              <a:t>(Applikation) von Insulin: </a:t>
            </a:r>
          </a:p>
          <a:p>
            <a:r>
              <a:rPr lang="de-DE" sz="2000" b="0" i="0" u="none" strike="noStrike" baseline="0" dirty="0">
                <a:solidFill>
                  <a:srgbClr val="000000"/>
                </a:solidFill>
                <a:latin typeface="Arial" panose="020B0604020202020204" pitchFamily="34" charset="0"/>
                <a:cs typeface="Arial" panose="020B0604020202020204" pitchFamily="34" charset="0"/>
              </a:rPr>
              <a:t>o Patronen (</a:t>
            </a:r>
            <a:r>
              <a:rPr lang="de-DE" sz="2000" b="0" i="0" u="none" strike="noStrike" baseline="0" dirty="0" err="1">
                <a:solidFill>
                  <a:srgbClr val="000000"/>
                </a:solidFill>
                <a:latin typeface="Arial" panose="020B0604020202020204" pitchFamily="34" charset="0"/>
                <a:cs typeface="Arial" panose="020B0604020202020204" pitchFamily="34" charset="0"/>
              </a:rPr>
              <a:t>Penfill</a:t>
            </a:r>
            <a:r>
              <a:rPr lang="de-DE" sz="2000" b="0" i="0" u="none" strike="noStrike" baseline="0" dirty="0">
                <a:solidFill>
                  <a:srgbClr val="000000"/>
                </a:solidFill>
                <a:latin typeface="Arial" panose="020B0604020202020204" pitchFamily="34" charset="0"/>
                <a:cs typeface="Arial" panose="020B0604020202020204" pitchFamily="34" charset="0"/>
              </a:rPr>
              <a:t>) für Pen oder ein </a:t>
            </a:r>
            <a:r>
              <a:rPr lang="de-DE" sz="2000" b="0" i="0" u="none" strike="noStrike" baseline="0" dirty="0" err="1">
                <a:solidFill>
                  <a:srgbClr val="000000"/>
                </a:solidFill>
                <a:latin typeface="Arial" panose="020B0604020202020204" pitchFamily="34" charset="0"/>
                <a:cs typeface="Arial" panose="020B0604020202020204" pitchFamily="34" charset="0"/>
              </a:rPr>
              <a:t>Einwegpen</a:t>
            </a:r>
            <a:r>
              <a:rPr lang="de-DE" sz="2000" b="0" i="0" u="none" strike="noStrike" baseline="0" dirty="0">
                <a:solidFill>
                  <a:srgbClr val="000000"/>
                </a:solidFill>
                <a:latin typeface="Arial" panose="020B0604020202020204" pitchFamily="34" charset="0"/>
                <a:cs typeface="Arial" panose="020B0604020202020204" pitchFamily="34" charset="0"/>
              </a:rPr>
              <a:t> </a:t>
            </a:r>
          </a:p>
          <a:p>
            <a:r>
              <a:rPr lang="de-DE" sz="2000" b="0" i="0" u="none" strike="noStrike" baseline="0" dirty="0">
                <a:solidFill>
                  <a:srgbClr val="000000"/>
                </a:solidFill>
                <a:latin typeface="Arial" panose="020B0604020202020204" pitchFamily="34" charset="0"/>
                <a:cs typeface="Arial" panose="020B0604020202020204" pitchFamily="34" charset="0"/>
              </a:rPr>
              <a:t>o Anbruch 4 Wochen bei Raumtemperatur </a:t>
            </a:r>
          </a:p>
          <a:p>
            <a:r>
              <a:rPr lang="de-DE" sz="2000" b="0" i="0" u="none" strike="noStrike" baseline="0" dirty="0">
                <a:solidFill>
                  <a:srgbClr val="000000"/>
                </a:solidFill>
                <a:latin typeface="Arial" panose="020B0604020202020204" pitchFamily="34" charset="0"/>
                <a:cs typeface="Arial" panose="020B0604020202020204" pitchFamily="34" charset="0"/>
              </a:rPr>
              <a:t>o Vorrat im Kühlschrank (niemals einfrieren) </a:t>
            </a:r>
          </a:p>
          <a:p>
            <a:r>
              <a:rPr lang="de-DE" sz="2000" b="0" i="0" u="none" strike="noStrike" baseline="0" dirty="0">
                <a:solidFill>
                  <a:srgbClr val="000000"/>
                </a:solidFill>
                <a:latin typeface="Arial" panose="020B0604020202020204" pitchFamily="34" charset="0"/>
                <a:cs typeface="Arial" panose="020B0604020202020204" pitchFamily="34" charset="0"/>
              </a:rPr>
              <a:t>o Nie über 40°C lagern </a:t>
            </a:r>
          </a:p>
          <a:p>
            <a:r>
              <a:rPr lang="de-DE" sz="2000" b="0" i="0" u="none" strike="noStrike" baseline="0" dirty="0">
                <a:solidFill>
                  <a:srgbClr val="000000"/>
                </a:solidFill>
                <a:latin typeface="Arial" panose="020B0604020202020204" pitchFamily="34" charset="0"/>
                <a:cs typeface="Arial" panose="020B0604020202020204" pitchFamily="34" charset="0"/>
              </a:rPr>
              <a:t>o Durchmischen des Insulins durch Kippen oder </a:t>
            </a:r>
            <a:r>
              <a:rPr lang="de-DE" sz="2000" b="0" i="0" u="none" strike="noStrike" baseline="0" dirty="0">
                <a:latin typeface="Arial" panose="020B0604020202020204" pitchFamily="34" charset="0"/>
                <a:cs typeface="Arial" panose="020B0604020202020204" pitchFamily="34" charset="0"/>
              </a:rPr>
              <a:t>Rollen</a:t>
            </a:r>
            <a:r>
              <a:rPr lang="de-DE" sz="2000" b="0" i="0" u="none" strike="noStrike" baseline="0" dirty="0">
                <a:solidFill>
                  <a:srgbClr val="FF0000"/>
                </a:solidFill>
                <a:latin typeface="Arial" panose="020B0604020202020204" pitchFamily="34" charset="0"/>
                <a:cs typeface="Arial" panose="020B0604020202020204" pitchFamily="34" charset="0"/>
              </a:rPr>
              <a:t> </a:t>
            </a:r>
          </a:p>
          <a:p>
            <a:r>
              <a:rPr lang="de-DE" sz="2000" b="0" i="0" u="none" strike="noStrike" baseline="0" dirty="0">
                <a:solidFill>
                  <a:srgbClr val="000000"/>
                </a:solidFill>
                <a:latin typeface="Arial" panose="020B0604020202020204" pitchFamily="34" charset="0"/>
                <a:cs typeface="Arial" panose="020B0604020202020204" pitchFamily="34" charset="0"/>
              </a:rPr>
              <a:t>o Nadeln nach jedem Gebrauch wechseln </a:t>
            </a:r>
          </a:p>
          <a:p>
            <a:r>
              <a:rPr lang="de-DE" sz="2000" b="0" i="0" u="none" strike="noStrike" baseline="0" dirty="0">
                <a:solidFill>
                  <a:srgbClr val="C00000"/>
                </a:solidFill>
                <a:latin typeface="Arial" panose="020B0604020202020204" pitchFamily="34" charset="0"/>
                <a:cs typeface="Arial" panose="020B0604020202020204" pitchFamily="34" charset="0"/>
              </a:rPr>
              <a:t>o Merke: </a:t>
            </a:r>
            <a:r>
              <a:rPr lang="de-DE" sz="2000" b="0" i="0" u="none" strike="noStrike" baseline="0" dirty="0" err="1">
                <a:solidFill>
                  <a:srgbClr val="000000"/>
                </a:solidFill>
                <a:latin typeface="Arial" panose="020B0604020202020204" pitchFamily="34" charset="0"/>
                <a:cs typeface="Arial" panose="020B0604020202020204" pitchFamily="34" charset="0"/>
              </a:rPr>
              <a:t>HeimhelferInnen</a:t>
            </a:r>
            <a:r>
              <a:rPr lang="de-DE" sz="2000" b="0" i="0" u="none" strike="noStrike" baseline="0" dirty="0">
                <a:solidFill>
                  <a:srgbClr val="000000"/>
                </a:solidFill>
                <a:latin typeface="Arial" panose="020B0604020202020204" pitchFamily="34" charset="0"/>
                <a:cs typeface="Arial" panose="020B0604020202020204" pitchFamily="34" charset="0"/>
              </a:rPr>
              <a:t> dürfen kein Insulin spritzen </a:t>
            </a:r>
          </a:p>
        </p:txBody>
      </p:sp>
    </p:spTree>
    <p:extLst>
      <p:ext uri="{BB962C8B-B14F-4D97-AF65-F5344CB8AC3E}">
        <p14:creationId xmlns:p14="http://schemas.microsoft.com/office/powerpoint/2010/main" val="1610308300"/>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04EA62A6-86E9-1F6B-25D0-8088A043A035}"/>
              </a:ext>
            </a:extLst>
          </p:cNvPr>
          <p:cNvSpPr txBox="1"/>
          <p:nvPr/>
        </p:nvSpPr>
        <p:spPr>
          <a:xfrm>
            <a:off x="621323" y="504093"/>
            <a:ext cx="8557846" cy="461665"/>
          </a:xfrm>
          <a:prstGeom prst="rect">
            <a:avLst/>
          </a:prstGeom>
          <a:noFill/>
        </p:spPr>
        <p:txBody>
          <a:bodyPr wrap="square">
            <a:spAutoFit/>
          </a:bodyPr>
          <a:lstStyle/>
          <a:p>
            <a:r>
              <a:rPr lang="de-DE" sz="2400" b="0" i="0" u="none" strike="noStrike" baseline="0" dirty="0">
                <a:solidFill>
                  <a:srgbClr val="000000"/>
                </a:solidFill>
                <a:latin typeface="Calibri" panose="020F0502020204030204" pitchFamily="34" charset="0"/>
              </a:rPr>
              <a:t>Insuline</a:t>
            </a:r>
            <a:r>
              <a:rPr lang="de-DE" sz="1800" b="0" i="0" u="none" strike="noStrike" baseline="0" dirty="0">
                <a:solidFill>
                  <a:srgbClr val="000000"/>
                </a:solidFill>
                <a:latin typeface="Calibri" panose="020F0502020204030204" pitchFamily="34" charset="0"/>
              </a:rPr>
              <a:t>: 	</a:t>
            </a:r>
          </a:p>
        </p:txBody>
      </p:sp>
      <p:graphicFrame>
        <p:nvGraphicFramePr>
          <p:cNvPr id="4" name="Tabelle 4">
            <a:extLst>
              <a:ext uri="{FF2B5EF4-FFF2-40B4-BE49-F238E27FC236}">
                <a16:creationId xmlns:a16="http://schemas.microsoft.com/office/drawing/2014/main" id="{637C01C1-496E-CBA6-FE3F-F151BA571704}"/>
              </a:ext>
            </a:extLst>
          </p:cNvPr>
          <p:cNvGraphicFramePr>
            <a:graphicFrameLocks noGrp="1"/>
          </p:cNvGraphicFramePr>
          <p:nvPr>
            <p:extLst>
              <p:ext uri="{D42A27DB-BD31-4B8C-83A1-F6EECF244321}">
                <p14:modId xmlns:p14="http://schemas.microsoft.com/office/powerpoint/2010/main" val="3388731907"/>
              </p:ext>
            </p:extLst>
          </p:nvPr>
        </p:nvGraphicFramePr>
        <p:xfrm>
          <a:off x="2344614" y="175846"/>
          <a:ext cx="7815386" cy="4211580"/>
        </p:xfrm>
        <a:graphic>
          <a:graphicData uri="http://schemas.openxmlformats.org/drawingml/2006/table">
            <a:tbl>
              <a:tblPr firstRow="1" bandRow="1">
                <a:tableStyleId>{5C22544A-7EE6-4342-B048-85BDC9FD1C3A}</a:tableStyleId>
              </a:tblPr>
              <a:tblGrid>
                <a:gridCol w="3907693">
                  <a:extLst>
                    <a:ext uri="{9D8B030D-6E8A-4147-A177-3AD203B41FA5}">
                      <a16:colId xmlns:a16="http://schemas.microsoft.com/office/drawing/2014/main" val="4185100856"/>
                    </a:ext>
                  </a:extLst>
                </a:gridCol>
                <a:gridCol w="3907693">
                  <a:extLst>
                    <a:ext uri="{9D8B030D-6E8A-4147-A177-3AD203B41FA5}">
                      <a16:colId xmlns:a16="http://schemas.microsoft.com/office/drawing/2014/main" val="3007933239"/>
                    </a:ext>
                  </a:extLst>
                </a:gridCol>
              </a:tblGrid>
              <a:tr h="1679965">
                <a:tc>
                  <a:txBody>
                    <a:bodyPr/>
                    <a:lstStyle/>
                    <a:p>
                      <a:r>
                        <a:rPr lang="de-DE" sz="1800" b="0" i="0" u="none" strike="noStrike" kern="1200" baseline="0" dirty="0">
                          <a:solidFill>
                            <a:schemeClr val="tx1"/>
                          </a:solidFill>
                          <a:latin typeface="+mn-lt"/>
                          <a:ea typeface="+mn-ea"/>
                          <a:cs typeface="+mn-cs"/>
                        </a:rPr>
                        <a:t>Schnellwirksame Insuline </a:t>
                      </a:r>
                    </a:p>
                    <a:p>
                      <a:r>
                        <a:rPr lang="de-DE" sz="1800" b="0" i="0" u="none" strike="noStrike" kern="1200" baseline="0" dirty="0">
                          <a:solidFill>
                            <a:schemeClr val="tx1"/>
                          </a:solidFill>
                          <a:latin typeface="+mn-lt"/>
                          <a:ea typeface="+mn-ea"/>
                          <a:cs typeface="+mn-cs"/>
                        </a:rPr>
                        <a:t>o Wirkungseintritt nach 5-10 Minuten </a:t>
                      </a:r>
                    </a:p>
                    <a:p>
                      <a:r>
                        <a:rPr lang="de-DE" sz="1800" b="0" i="0" u="none" strike="noStrike" kern="1200" baseline="0" dirty="0">
                          <a:solidFill>
                            <a:schemeClr val="tx1"/>
                          </a:solidFill>
                          <a:latin typeface="+mn-lt"/>
                          <a:ea typeface="+mn-ea"/>
                          <a:cs typeface="+mn-cs"/>
                        </a:rPr>
                        <a:t>o Spritz-Essabstand entfällt </a:t>
                      </a:r>
                    </a:p>
                    <a:p>
                      <a:r>
                        <a:rPr lang="de-DE" sz="1800" b="0" i="0" u="none" strike="noStrike" kern="1200" baseline="0" dirty="0">
                          <a:solidFill>
                            <a:schemeClr val="tx1"/>
                          </a:solidFill>
                          <a:latin typeface="+mn-lt"/>
                          <a:ea typeface="+mn-ea"/>
                          <a:cs typeface="+mn-cs"/>
                        </a:rPr>
                        <a:t>	</a:t>
                      </a:r>
                    </a:p>
                    <a:p>
                      <a:endParaRPr lang="de-DE" dirty="0"/>
                    </a:p>
                  </a:txBody>
                  <a:tcPr/>
                </a:tc>
                <a:tc>
                  <a:txBody>
                    <a:bodyPr/>
                    <a:lstStyle/>
                    <a:p>
                      <a:r>
                        <a:rPr lang="de-DE" sz="1800" b="0" i="0" u="none" strike="noStrike" kern="1200" baseline="0" dirty="0">
                          <a:solidFill>
                            <a:schemeClr val="tx1"/>
                          </a:solidFill>
                          <a:latin typeface="+mn-lt"/>
                          <a:ea typeface="+mn-ea"/>
                          <a:cs typeface="+mn-cs"/>
                        </a:rPr>
                        <a:t>Kurzwirksame Insuline </a:t>
                      </a:r>
                    </a:p>
                    <a:p>
                      <a:r>
                        <a:rPr lang="de-DE" sz="1800" b="0" i="0" u="none" strike="noStrike" kern="1200" baseline="0" dirty="0">
                          <a:solidFill>
                            <a:schemeClr val="tx1"/>
                          </a:solidFill>
                          <a:latin typeface="+mn-lt"/>
                          <a:ea typeface="+mn-ea"/>
                          <a:cs typeface="+mn-cs"/>
                        </a:rPr>
                        <a:t>o Wirkungseintritt nach 15-30 Minuten </a:t>
                      </a:r>
                    </a:p>
                    <a:p>
                      <a:r>
                        <a:rPr lang="de-DE" sz="1800" b="0" i="0" u="none" strike="noStrike" kern="1200" baseline="0" dirty="0">
                          <a:solidFill>
                            <a:schemeClr val="tx1"/>
                          </a:solidFill>
                          <a:latin typeface="+mn-lt"/>
                          <a:ea typeface="+mn-ea"/>
                          <a:cs typeface="+mn-cs"/>
                        </a:rPr>
                        <a:t>o Wirkdauer ca. 6 Stunden </a:t>
                      </a:r>
                    </a:p>
                    <a:p>
                      <a:r>
                        <a:rPr lang="de-DE" sz="1800" b="0" i="0" u="none" strike="noStrike" kern="1200" baseline="0" dirty="0">
                          <a:solidFill>
                            <a:schemeClr val="tx1"/>
                          </a:solidFill>
                          <a:latin typeface="+mn-lt"/>
                          <a:ea typeface="+mn-ea"/>
                          <a:cs typeface="+mn-cs"/>
                        </a:rPr>
                        <a:t>	</a:t>
                      </a:r>
                    </a:p>
                    <a:p>
                      <a:endParaRPr lang="de-DE" dirty="0"/>
                    </a:p>
                  </a:txBody>
                  <a:tcPr/>
                </a:tc>
                <a:extLst>
                  <a:ext uri="{0D108BD9-81ED-4DB2-BD59-A6C34878D82A}">
                    <a16:rowId xmlns:a16="http://schemas.microsoft.com/office/drawing/2014/main" val="2556926501"/>
                  </a:ext>
                </a:extLst>
              </a:tr>
              <a:tr h="1679965">
                <a:tc>
                  <a:txBody>
                    <a:bodyPr/>
                    <a:lstStyle/>
                    <a:p>
                      <a:r>
                        <a:rPr lang="de-DE" sz="1800" b="0" i="0" u="none" strike="noStrike" kern="1200" baseline="0" dirty="0">
                          <a:solidFill>
                            <a:schemeClr val="dk1"/>
                          </a:solidFill>
                          <a:latin typeface="+mn-lt"/>
                          <a:ea typeface="+mn-ea"/>
                          <a:cs typeface="+mn-cs"/>
                        </a:rPr>
                        <a:t>Verzögerungsinsuline </a:t>
                      </a:r>
                    </a:p>
                    <a:p>
                      <a:r>
                        <a:rPr lang="de-DE" sz="1800" b="0" i="0" u="none" strike="noStrike" kern="1200" baseline="0" dirty="0">
                          <a:solidFill>
                            <a:schemeClr val="dk1"/>
                          </a:solidFill>
                          <a:latin typeface="+mn-lt"/>
                          <a:ea typeface="+mn-ea"/>
                          <a:cs typeface="+mn-cs"/>
                        </a:rPr>
                        <a:t>o Werden langsam resorbiert </a:t>
                      </a:r>
                    </a:p>
                    <a:p>
                      <a:r>
                        <a:rPr lang="de-DE" sz="1800" b="0" i="0" u="none" strike="noStrike" kern="1200" baseline="0" dirty="0">
                          <a:solidFill>
                            <a:schemeClr val="dk1"/>
                          </a:solidFill>
                          <a:latin typeface="+mn-lt"/>
                          <a:ea typeface="+mn-ea"/>
                          <a:cs typeface="+mn-cs"/>
                        </a:rPr>
                        <a:t>o Verlängerte Wirkdauer bis 25 Stunden </a:t>
                      </a:r>
                    </a:p>
                    <a:p>
                      <a:r>
                        <a:rPr lang="de-DE" sz="1800" b="0" i="0" u="none" strike="noStrike" kern="1200" baseline="0" dirty="0">
                          <a:solidFill>
                            <a:schemeClr val="dk1"/>
                          </a:solidFill>
                          <a:latin typeface="+mn-lt"/>
                          <a:ea typeface="+mn-ea"/>
                          <a:cs typeface="+mn-cs"/>
                        </a:rPr>
                        <a:t>	</a:t>
                      </a:r>
                    </a:p>
                    <a:p>
                      <a:endParaRPr lang="de-DE" dirty="0"/>
                    </a:p>
                  </a:txBody>
                  <a:tcPr/>
                </a:tc>
                <a:tc>
                  <a:txBody>
                    <a:bodyPr/>
                    <a:lstStyle/>
                    <a:p>
                      <a:r>
                        <a:rPr lang="de-DE" sz="1800" b="0" i="0" u="none" strike="noStrike" kern="1200" baseline="0" dirty="0">
                          <a:solidFill>
                            <a:schemeClr val="dk1"/>
                          </a:solidFill>
                          <a:latin typeface="+mn-lt"/>
                          <a:ea typeface="+mn-ea"/>
                          <a:cs typeface="+mn-cs"/>
                        </a:rPr>
                        <a:t>Kombinationsinsuline </a:t>
                      </a:r>
                    </a:p>
                    <a:p>
                      <a:r>
                        <a:rPr lang="de-DE" sz="1800" b="0" i="0" u="none" strike="noStrike" kern="1200" baseline="0" dirty="0">
                          <a:solidFill>
                            <a:schemeClr val="dk1"/>
                          </a:solidFill>
                          <a:latin typeface="+mn-lt"/>
                          <a:ea typeface="+mn-ea"/>
                          <a:cs typeface="+mn-cs"/>
                        </a:rPr>
                        <a:t>o Mischung aus Kurz- &amp; Langzeitinsulinen </a:t>
                      </a:r>
                    </a:p>
                    <a:p>
                      <a:r>
                        <a:rPr lang="de-DE" sz="1800" b="0" i="0" u="none" strike="noStrike" kern="1200" baseline="0" dirty="0">
                          <a:solidFill>
                            <a:schemeClr val="dk1"/>
                          </a:solidFill>
                          <a:latin typeface="+mn-lt"/>
                          <a:ea typeface="+mn-ea"/>
                          <a:cs typeface="+mn-cs"/>
                        </a:rPr>
                        <a:t>	</a:t>
                      </a:r>
                    </a:p>
                    <a:p>
                      <a:endParaRPr lang="de-DE" dirty="0"/>
                    </a:p>
                  </a:txBody>
                  <a:tcPr/>
                </a:tc>
                <a:extLst>
                  <a:ext uri="{0D108BD9-81ED-4DB2-BD59-A6C34878D82A}">
                    <a16:rowId xmlns:a16="http://schemas.microsoft.com/office/drawing/2014/main" val="1532955358"/>
                  </a:ext>
                </a:extLst>
              </a:tr>
              <a:tr h="425825">
                <a:tc>
                  <a:txBody>
                    <a:bodyPr/>
                    <a:lstStyle/>
                    <a:p>
                      <a:endParaRPr lang="de-DE"/>
                    </a:p>
                  </a:txBody>
                  <a:tcPr/>
                </a:tc>
                <a:tc>
                  <a:txBody>
                    <a:bodyPr/>
                    <a:lstStyle/>
                    <a:p>
                      <a:endParaRPr lang="de-DE"/>
                    </a:p>
                  </a:txBody>
                  <a:tcPr/>
                </a:tc>
                <a:extLst>
                  <a:ext uri="{0D108BD9-81ED-4DB2-BD59-A6C34878D82A}">
                    <a16:rowId xmlns:a16="http://schemas.microsoft.com/office/drawing/2014/main" val="2848936731"/>
                  </a:ext>
                </a:extLst>
              </a:tr>
              <a:tr h="425825">
                <a:tc>
                  <a:txBody>
                    <a:bodyPr/>
                    <a:lstStyle/>
                    <a:p>
                      <a:endParaRPr lang="de-DE"/>
                    </a:p>
                  </a:txBody>
                  <a:tcPr/>
                </a:tc>
                <a:tc>
                  <a:txBody>
                    <a:bodyPr/>
                    <a:lstStyle/>
                    <a:p>
                      <a:endParaRPr lang="de-DE" dirty="0"/>
                    </a:p>
                  </a:txBody>
                  <a:tcPr/>
                </a:tc>
                <a:extLst>
                  <a:ext uri="{0D108BD9-81ED-4DB2-BD59-A6C34878D82A}">
                    <a16:rowId xmlns:a16="http://schemas.microsoft.com/office/drawing/2014/main" val="4049181338"/>
                  </a:ext>
                </a:extLst>
              </a:tr>
            </a:tbl>
          </a:graphicData>
        </a:graphic>
      </p:graphicFrame>
      <p:pic>
        <p:nvPicPr>
          <p:cNvPr id="5" name="Grafik 4">
            <a:extLst>
              <a:ext uri="{FF2B5EF4-FFF2-40B4-BE49-F238E27FC236}">
                <a16:creationId xmlns:a16="http://schemas.microsoft.com/office/drawing/2014/main" id="{4E7F2517-0587-0A97-0666-C1CAEAF52E03}"/>
              </a:ext>
            </a:extLst>
          </p:cNvPr>
          <p:cNvPicPr>
            <a:picLocks noChangeAspect="1"/>
          </p:cNvPicPr>
          <p:nvPr/>
        </p:nvPicPr>
        <p:blipFill>
          <a:blip r:embed="rId2"/>
          <a:stretch>
            <a:fillRect/>
          </a:stretch>
        </p:blipFill>
        <p:spPr>
          <a:xfrm>
            <a:off x="222739" y="2883877"/>
            <a:ext cx="11840308" cy="3798277"/>
          </a:xfrm>
          <a:prstGeom prst="rect">
            <a:avLst/>
          </a:prstGeom>
        </p:spPr>
      </p:pic>
    </p:spTree>
    <p:extLst>
      <p:ext uri="{BB962C8B-B14F-4D97-AF65-F5344CB8AC3E}">
        <p14:creationId xmlns:p14="http://schemas.microsoft.com/office/powerpoint/2010/main" val="2171002053"/>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6FA2EC21-1956-9C5E-688A-AE13BEAF5F60}"/>
              </a:ext>
            </a:extLst>
          </p:cNvPr>
          <p:cNvSpPr txBox="1"/>
          <p:nvPr/>
        </p:nvSpPr>
        <p:spPr>
          <a:xfrm>
            <a:off x="152400" y="316523"/>
            <a:ext cx="11781692" cy="1569660"/>
          </a:xfrm>
          <a:prstGeom prst="rect">
            <a:avLst/>
          </a:prstGeom>
          <a:noFill/>
        </p:spPr>
        <p:txBody>
          <a:bodyPr wrap="square">
            <a:spAutoFit/>
          </a:bodyPr>
          <a:lstStyle/>
          <a:p>
            <a:r>
              <a:rPr lang="de-DE" sz="2400" b="0" i="0" u="none" strike="noStrike" baseline="0" dirty="0">
                <a:solidFill>
                  <a:srgbClr val="FF0000"/>
                </a:solidFill>
                <a:latin typeface="Arial" panose="020B0604020202020204" pitchFamily="34" charset="0"/>
                <a:cs typeface="Arial" panose="020B0604020202020204" pitchFamily="34" charset="0"/>
              </a:rPr>
              <a:t>23.7. Lipidsenker </a:t>
            </a:r>
          </a:p>
          <a:p>
            <a:r>
              <a:rPr lang="de-DE" sz="1800" b="0" i="0" u="none" strike="noStrike" baseline="0" dirty="0">
                <a:solidFill>
                  <a:srgbClr val="000000"/>
                </a:solidFill>
                <a:latin typeface="Calibri" panose="020F0502020204030204" pitchFamily="34" charset="0"/>
              </a:rPr>
              <a:t>Hyperlipidämie (= zu hoher </a:t>
            </a:r>
            <a:r>
              <a:rPr lang="de-DE" sz="1800" b="0" i="0" u="none" strike="noStrike" baseline="0" dirty="0" err="1">
                <a:solidFill>
                  <a:srgbClr val="000000"/>
                </a:solidFill>
                <a:latin typeface="Calibri" panose="020F0502020204030204" pitchFamily="34" charset="0"/>
              </a:rPr>
              <a:t>Fettwert</a:t>
            </a:r>
            <a:r>
              <a:rPr lang="de-DE" sz="1800" b="0" i="0" u="none" strike="noStrike" baseline="0" dirty="0">
                <a:solidFill>
                  <a:srgbClr val="000000"/>
                </a:solidFill>
                <a:latin typeface="Calibri" panose="020F0502020204030204" pitchFamily="34" charset="0"/>
              </a:rPr>
              <a:t> im Blut); Fettstoffwechselstörung. </a:t>
            </a:r>
          </a:p>
          <a:p>
            <a:r>
              <a:rPr lang="de-DE" sz="1800" b="0" i="0" u="none" strike="noStrike" baseline="0" dirty="0">
                <a:solidFill>
                  <a:srgbClr val="000000"/>
                </a:solidFill>
                <a:latin typeface="Calibri" panose="020F0502020204030204" pitchFamily="34" charset="0"/>
              </a:rPr>
              <a:t>Am häufigsten verordnet sind  Statine. Sie sorgen dafür, dass der Körper weniger Cholesterin herstellt, indem sie ein Enzym, das maßgeblich an der Produktion von Cholesterin in der Leber beteiligt ist, blockieren. Die wichtigsten Blutlipide sind Cholesterol &amp; Triglyceride. </a:t>
            </a:r>
            <a:endParaRPr lang="de-DE" dirty="0"/>
          </a:p>
        </p:txBody>
      </p:sp>
      <p:graphicFrame>
        <p:nvGraphicFramePr>
          <p:cNvPr id="4" name="Tabelle 4">
            <a:extLst>
              <a:ext uri="{FF2B5EF4-FFF2-40B4-BE49-F238E27FC236}">
                <a16:creationId xmlns:a16="http://schemas.microsoft.com/office/drawing/2014/main" id="{53295A0A-6EBB-5DD9-997B-813501FC7D8F}"/>
              </a:ext>
            </a:extLst>
          </p:cNvPr>
          <p:cNvGraphicFramePr>
            <a:graphicFrameLocks noGrp="1"/>
          </p:cNvGraphicFramePr>
          <p:nvPr>
            <p:extLst>
              <p:ext uri="{D42A27DB-BD31-4B8C-83A1-F6EECF244321}">
                <p14:modId xmlns:p14="http://schemas.microsoft.com/office/powerpoint/2010/main" val="4090748468"/>
              </p:ext>
            </p:extLst>
          </p:nvPr>
        </p:nvGraphicFramePr>
        <p:xfrm>
          <a:off x="1383323" y="1981200"/>
          <a:ext cx="8776678" cy="4422582"/>
        </p:xfrm>
        <a:graphic>
          <a:graphicData uri="http://schemas.openxmlformats.org/drawingml/2006/table">
            <a:tbl>
              <a:tblPr firstRow="1" bandRow="1">
                <a:tableStyleId>{5C22544A-7EE6-4342-B048-85BDC9FD1C3A}</a:tableStyleId>
              </a:tblPr>
              <a:tblGrid>
                <a:gridCol w="4388339">
                  <a:extLst>
                    <a:ext uri="{9D8B030D-6E8A-4147-A177-3AD203B41FA5}">
                      <a16:colId xmlns:a16="http://schemas.microsoft.com/office/drawing/2014/main" val="2934510393"/>
                    </a:ext>
                  </a:extLst>
                </a:gridCol>
                <a:gridCol w="4388339">
                  <a:extLst>
                    <a:ext uri="{9D8B030D-6E8A-4147-A177-3AD203B41FA5}">
                      <a16:colId xmlns:a16="http://schemas.microsoft.com/office/drawing/2014/main" val="3462011006"/>
                    </a:ext>
                  </a:extLst>
                </a:gridCol>
              </a:tblGrid>
              <a:tr h="60677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b="0" i="0" u="none" strike="noStrike" kern="1200" baseline="0" dirty="0">
                          <a:solidFill>
                            <a:schemeClr val="tx1"/>
                          </a:solidFill>
                          <a:latin typeface="+mn-lt"/>
                          <a:ea typeface="+mn-ea"/>
                          <a:cs typeface="+mn-cs"/>
                        </a:rPr>
                        <a:t>Einteilung der Lipoproteine 	</a:t>
                      </a:r>
                    </a:p>
                    <a:p>
                      <a:endParaRPr lang="de-DE"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b="0" i="0" u="none" strike="noStrike" kern="1200" baseline="0" dirty="0">
                          <a:solidFill>
                            <a:schemeClr val="tx1"/>
                          </a:solidFill>
                          <a:latin typeface="+mn-lt"/>
                          <a:ea typeface="+mn-ea"/>
                          <a:cs typeface="+mn-cs"/>
                        </a:rPr>
                        <a:t>Ursachen für erhöhte Lipidwerte 	</a:t>
                      </a:r>
                    </a:p>
                    <a:p>
                      <a:endParaRPr lang="de-DE" dirty="0"/>
                    </a:p>
                  </a:txBody>
                  <a:tcPr/>
                </a:tc>
                <a:extLst>
                  <a:ext uri="{0D108BD9-81ED-4DB2-BD59-A6C34878D82A}">
                    <a16:rowId xmlns:a16="http://schemas.microsoft.com/office/drawing/2014/main" val="377089809"/>
                  </a:ext>
                </a:extLst>
              </a:tr>
              <a:tr h="79946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b="0" i="0" u="none" strike="noStrike" kern="1200" baseline="0" dirty="0">
                          <a:solidFill>
                            <a:schemeClr val="dk1"/>
                          </a:solidFill>
                          <a:latin typeface="+mn-lt"/>
                          <a:ea typeface="+mn-ea"/>
                          <a:cs typeface="+mn-cs"/>
                        </a:rPr>
                        <a:t>HDL: niedriger </a:t>
                      </a:r>
                      <a:r>
                        <a:rPr lang="de-DE" sz="1800" b="0" i="0" u="none" strike="noStrike" kern="1200" baseline="0" dirty="0" err="1">
                          <a:solidFill>
                            <a:schemeClr val="dk1"/>
                          </a:solidFill>
                          <a:latin typeface="+mn-lt"/>
                          <a:ea typeface="+mn-ea"/>
                          <a:cs typeface="+mn-cs"/>
                        </a:rPr>
                        <a:t>Cholesterolgehalt</a:t>
                      </a:r>
                      <a:r>
                        <a:rPr lang="de-DE" sz="1800" b="0" i="0" u="none" strike="noStrike" kern="1200" baseline="0" dirty="0">
                          <a:solidFill>
                            <a:schemeClr val="dk1"/>
                          </a:solidFill>
                          <a:latin typeface="+mn-lt"/>
                          <a:ea typeface="+mn-ea"/>
                          <a:cs typeface="+mn-cs"/>
                        </a:rPr>
                        <a:t> 	</a:t>
                      </a:r>
                    </a:p>
                    <a:p>
                      <a:endParaRPr lang="de-DE" dirty="0"/>
                    </a:p>
                  </a:txBody>
                  <a:tcPr/>
                </a:tc>
                <a:tc>
                  <a:txBody>
                    <a:bodyPr/>
                    <a:lstStyle/>
                    <a:p>
                      <a:endParaRPr lang="de-DE" sz="1800" b="0" i="0" u="none" strike="noStrike" kern="1200" baseline="0" dirty="0">
                        <a:solidFill>
                          <a:schemeClr val="dk1"/>
                        </a:solidFill>
                        <a:latin typeface="+mn-lt"/>
                        <a:ea typeface="+mn-ea"/>
                        <a:cs typeface="+mn-cs"/>
                      </a:endParaRPr>
                    </a:p>
                    <a:p>
                      <a:r>
                        <a:rPr lang="de-DE" sz="1800" b="0" i="0" u="none" strike="noStrike" kern="1200" baseline="0" dirty="0">
                          <a:solidFill>
                            <a:schemeClr val="dk1"/>
                          </a:solidFill>
                          <a:latin typeface="+mn-lt"/>
                          <a:ea typeface="+mn-ea"/>
                          <a:cs typeface="+mn-cs"/>
                        </a:rPr>
                        <a:t>Genetische Ursachen 	</a:t>
                      </a:r>
                    </a:p>
                    <a:p>
                      <a:endParaRPr lang="de-DE" dirty="0"/>
                    </a:p>
                  </a:txBody>
                  <a:tcPr/>
                </a:tc>
                <a:extLst>
                  <a:ext uri="{0D108BD9-81ED-4DB2-BD59-A6C34878D82A}">
                    <a16:rowId xmlns:a16="http://schemas.microsoft.com/office/drawing/2014/main" val="1444558226"/>
                  </a:ext>
                </a:extLst>
              </a:tr>
              <a:tr h="79946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b="0" i="0" u="none" strike="noStrike" kern="1200" baseline="0" dirty="0">
                          <a:solidFill>
                            <a:schemeClr val="dk1"/>
                          </a:solidFill>
                          <a:latin typeface="+mn-lt"/>
                          <a:ea typeface="+mn-ea"/>
                          <a:cs typeface="+mn-cs"/>
                        </a:rPr>
                        <a:t>LDL: Hauptbestandteil ist Cholesterol 	</a:t>
                      </a:r>
                    </a:p>
                    <a:p>
                      <a:endParaRPr lang="de-DE" dirty="0"/>
                    </a:p>
                  </a:txBody>
                  <a:tcPr/>
                </a:tc>
                <a:tc>
                  <a:txBody>
                    <a:bodyPr/>
                    <a:lstStyle/>
                    <a:p>
                      <a:endParaRPr lang="de-DE" sz="1800" b="0" i="0" u="none" strike="noStrike" kern="1200" baseline="0" dirty="0">
                        <a:solidFill>
                          <a:schemeClr val="dk1"/>
                        </a:solidFill>
                        <a:latin typeface="+mn-lt"/>
                        <a:ea typeface="+mn-ea"/>
                        <a:cs typeface="+mn-cs"/>
                      </a:endParaRPr>
                    </a:p>
                    <a:p>
                      <a:r>
                        <a:rPr lang="de-DE" sz="1800" b="0" i="0" u="none" strike="noStrike" kern="1200" baseline="0" dirty="0">
                          <a:solidFill>
                            <a:schemeClr val="dk1"/>
                          </a:solidFill>
                          <a:latin typeface="+mn-lt"/>
                          <a:ea typeface="+mn-ea"/>
                          <a:cs typeface="+mn-cs"/>
                        </a:rPr>
                        <a:t>Falsche Ernährung 	</a:t>
                      </a:r>
                    </a:p>
                    <a:p>
                      <a:endParaRPr lang="de-DE" dirty="0"/>
                    </a:p>
                  </a:txBody>
                  <a:tcPr/>
                </a:tc>
                <a:extLst>
                  <a:ext uri="{0D108BD9-81ED-4DB2-BD59-A6C34878D82A}">
                    <a16:rowId xmlns:a16="http://schemas.microsoft.com/office/drawing/2014/main" val="2674079805"/>
                  </a:ext>
                </a:extLst>
              </a:tr>
              <a:tr h="799463">
                <a:tc>
                  <a:txBody>
                    <a:bodyPr/>
                    <a:lstStyle/>
                    <a:p>
                      <a:r>
                        <a:rPr lang="de-DE" dirty="0"/>
                        <a:t>VLDL: transportieren vor allem Triglyceride</a:t>
                      </a:r>
                    </a:p>
                  </a:txBody>
                  <a:tcPr/>
                </a:tc>
                <a:tc>
                  <a:txBody>
                    <a:bodyPr/>
                    <a:lstStyle/>
                    <a:p>
                      <a:endParaRPr lang="de-DE" sz="1800" b="0" i="0" u="none" strike="noStrike" kern="1200" baseline="0" dirty="0">
                        <a:solidFill>
                          <a:schemeClr val="dk1"/>
                        </a:solidFill>
                        <a:latin typeface="+mn-lt"/>
                        <a:ea typeface="+mn-ea"/>
                        <a:cs typeface="+mn-cs"/>
                      </a:endParaRPr>
                    </a:p>
                    <a:p>
                      <a:r>
                        <a:rPr lang="de-DE" sz="1800" b="0" i="0" u="none" strike="noStrike" kern="1200" baseline="0" dirty="0">
                          <a:solidFill>
                            <a:schemeClr val="dk1"/>
                          </a:solidFill>
                          <a:latin typeface="+mn-lt"/>
                          <a:ea typeface="+mn-ea"/>
                          <a:cs typeface="+mn-cs"/>
                        </a:rPr>
                        <a:t>Alkoholismus 	</a:t>
                      </a:r>
                    </a:p>
                    <a:p>
                      <a:endParaRPr lang="de-DE" dirty="0"/>
                    </a:p>
                  </a:txBody>
                  <a:tcPr/>
                </a:tc>
                <a:extLst>
                  <a:ext uri="{0D108BD9-81ED-4DB2-BD59-A6C34878D82A}">
                    <a16:rowId xmlns:a16="http://schemas.microsoft.com/office/drawing/2014/main" val="1571861044"/>
                  </a:ext>
                </a:extLst>
              </a:tr>
              <a:tr h="1039302">
                <a:tc>
                  <a:txBody>
                    <a:bodyPr/>
                    <a:lstStyle/>
                    <a:p>
                      <a:endParaRPr lang="de-DE" dirty="0"/>
                    </a:p>
                  </a:txBody>
                  <a:tcPr/>
                </a:tc>
                <a:tc>
                  <a:txBody>
                    <a:bodyPr/>
                    <a:lstStyle/>
                    <a:p>
                      <a:endParaRPr lang="de-DE" sz="1800" b="0" i="0" u="none" strike="noStrike" kern="1200" baseline="0" dirty="0">
                        <a:solidFill>
                          <a:schemeClr val="dk1"/>
                        </a:solidFill>
                        <a:latin typeface="+mn-lt"/>
                        <a:ea typeface="+mn-ea"/>
                        <a:cs typeface="+mn-cs"/>
                      </a:endParaRPr>
                    </a:p>
                    <a:p>
                      <a:r>
                        <a:rPr lang="de-DE" sz="1800" b="0" i="0" u="none" strike="noStrike" kern="1200" baseline="0" dirty="0">
                          <a:solidFill>
                            <a:schemeClr val="dk1"/>
                          </a:solidFill>
                          <a:latin typeface="+mn-lt"/>
                          <a:ea typeface="+mn-ea"/>
                          <a:cs typeface="+mn-cs"/>
                        </a:rPr>
                        <a:t>Stoffwechselerkrankungen (Diabetes, Gicht </a:t>
                      </a:r>
                    </a:p>
                    <a:p>
                      <a:endParaRPr lang="de-DE" dirty="0"/>
                    </a:p>
                  </a:txBody>
                  <a:tcPr/>
                </a:tc>
                <a:extLst>
                  <a:ext uri="{0D108BD9-81ED-4DB2-BD59-A6C34878D82A}">
                    <a16:rowId xmlns:a16="http://schemas.microsoft.com/office/drawing/2014/main" val="46610489"/>
                  </a:ext>
                </a:extLst>
              </a:tr>
            </a:tbl>
          </a:graphicData>
        </a:graphic>
      </p:graphicFrame>
    </p:spTree>
    <p:extLst>
      <p:ext uri="{BB962C8B-B14F-4D97-AF65-F5344CB8AC3E}">
        <p14:creationId xmlns:p14="http://schemas.microsoft.com/office/powerpoint/2010/main" val="1627006658"/>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17F19D9D-33F0-591A-8154-541A9B0325C7}"/>
              </a:ext>
            </a:extLst>
          </p:cNvPr>
          <p:cNvSpPr txBox="1"/>
          <p:nvPr/>
        </p:nvSpPr>
        <p:spPr>
          <a:xfrm>
            <a:off x="211015" y="246186"/>
            <a:ext cx="11641016" cy="1200329"/>
          </a:xfrm>
          <a:prstGeom prst="rect">
            <a:avLst/>
          </a:prstGeom>
          <a:noFill/>
        </p:spPr>
        <p:txBody>
          <a:bodyPr wrap="square">
            <a:spAutoFit/>
          </a:bodyPr>
          <a:lstStyle/>
          <a:p>
            <a:r>
              <a:rPr lang="de-DE" b="0" i="0" dirty="0">
                <a:solidFill>
                  <a:srgbClr val="FF0000"/>
                </a:solidFill>
                <a:effectLst/>
                <a:latin typeface="Tradegothicltstdcn18"/>
              </a:rPr>
              <a:t>Das Gesamtcholesterin </a:t>
            </a:r>
            <a:r>
              <a:rPr lang="de-DE" b="0" i="0" dirty="0">
                <a:solidFill>
                  <a:srgbClr val="000000"/>
                </a:solidFill>
                <a:effectLst/>
                <a:latin typeface="Tradegothicltstdcn18"/>
              </a:rPr>
              <a:t>setzt sich aus den beiden „Gegenspielern“ LDL-Cholesterin und HDL-Cholesterin sowie aus anderen Partikeln zusammen. LDL transportiert Cholesterin von der Leber zu den anderen Organen, während das HDL überschüssiges Cholesterin zurück zur Leber bringt, wo es abgebaut wird. Wenn das LDL-Cholesterin steigt, kommt es auch zur Erhöhung des Gesamtcholesterins</a:t>
            </a:r>
            <a:endParaRPr lang="de-DE" dirty="0"/>
          </a:p>
        </p:txBody>
      </p:sp>
      <p:sp>
        <p:nvSpPr>
          <p:cNvPr id="5" name="Textfeld 4">
            <a:extLst>
              <a:ext uri="{FF2B5EF4-FFF2-40B4-BE49-F238E27FC236}">
                <a16:creationId xmlns:a16="http://schemas.microsoft.com/office/drawing/2014/main" id="{886ECDE3-4FC0-F724-333D-2D925A45220C}"/>
              </a:ext>
            </a:extLst>
          </p:cNvPr>
          <p:cNvSpPr txBox="1"/>
          <p:nvPr/>
        </p:nvSpPr>
        <p:spPr>
          <a:xfrm>
            <a:off x="211015" y="1793632"/>
            <a:ext cx="11641016" cy="646331"/>
          </a:xfrm>
          <a:prstGeom prst="rect">
            <a:avLst/>
          </a:prstGeom>
          <a:noFill/>
        </p:spPr>
        <p:txBody>
          <a:bodyPr wrap="square">
            <a:spAutoFit/>
          </a:bodyPr>
          <a:lstStyle/>
          <a:p>
            <a:r>
              <a:rPr lang="de-DE" b="0" i="0" dirty="0">
                <a:solidFill>
                  <a:srgbClr val="FF0000"/>
                </a:solidFill>
                <a:effectLst/>
                <a:latin typeface="Google Sans"/>
              </a:rPr>
              <a:t>Lipoproteine</a:t>
            </a:r>
            <a:r>
              <a:rPr lang="de-DE" b="0" i="0" dirty="0">
                <a:solidFill>
                  <a:srgbClr val="202124"/>
                </a:solidFill>
                <a:effectLst/>
                <a:latin typeface="Google Sans"/>
              </a:rPr>
              <a:t> bestehen aus Fetten (Lipiden) und Eiweißen (Proteinen) und sind vereinfacht gesagt „Lasttaxis“, die es möglich machen, die wasserunlöslichen Fette und fettähnliche Substanzen wie Cholesterin im Blut zu trans- portieren.</a:t>
            </a:r>
            <a:endParaRPr lang="de-DE" dirty="0"/>
          </a:p>
        </p:txBody>
      </p:sp>
      <p:sp>
        <p:nvSpPr>
          <p:cNvPr id="7" name="Textfeld 6">
            <a:extLst>
              <a:ext uri="{FF2B5EF4-FFF2-40B4-BE49-F238E27FC236}">
                <a16:creationId xmlns:a16="http://schemas.microsoft.com/office/drawing/2014/main" id="{BB76950B-7DCA-93D3-6C1D-1346C4902FF8}"/>
              </a:ext>
            </a:extLst>
          </p:cNvPr>
          <p:cNvSpPr txBox="1"/>
          <p:nvPr/>
        </p:nvSpPr>
        <p:spPr>
          <a:xfrm>
            <a:off x="211015" y="2625969"/>
            <a:ext cx="11043139" cy="923330"/>
          </a:xfrm>
          <a:prstGeom prst="rect">
            <a:avLst/>
          </a:prstGeom>
          <a:noFill/>
        </p:spPr>
        <p:txBody>
          <a:bodyPr wrap="square">
            <a:spAutoFit/>
          </a:bodyPr>
          <a:lstStyle/>
          <a:p>
            <a:r>
              <a:rPr lang="de-DE" b="0" i="0" dirty="0">
                <a:solidFill>
                  <a:srgbClr val="FF0000"/>
                </a:solidFill>
                <a:effectLst/>
                <a:latin typeface="Google Sans"/>
              </a:rPr>
              <a:t>VLDL </a:t>
            </a:r>
            <a:r>
              <a:rPr lang="de-DE" b="0" i="0" dirty="0">
                <a:solidFill>
                  <a:srgbClr val="202124"/>
                </a:solidFill>
                <a:effectLst/>
                <a:latin typeface="Google Sans"/>
              </a:rPr>
              <a:t>(Very Low Density </a:t>
            </a:r>
            <a:r>
              <a:rPr lang="de-DE" b="0" i="0" dirty="0" err="1">
                <a:solidFill>
                  <a:srgbClr val="202124"/>
                </a:solidFill>
                <a:effectLst/>
                <a:latin typeface="Google Sans"/>
              </a:rPr>
              <a:t>Lipopoteine</a:t>
            </a:r>
            <a:r>
              <a:rPr lang="de-DE" b="0" i="0" dirty="0">
                <a:solidFill>
                  <a:srgbClr val="202124"/>
                </a:solidFill>
                <a:effectLst/>
                <a:latin typeface="Google Sans"/>
              </a:rPr>
              <a:t> )in der Leber gebildet aus Eiweiß, Cholesterin und Triglyzeriden. VLDL versorgt die Gewebe mit Triglyzeriden und wird so langsam zum LDL umgebaut. </a:t>
            </a:r>
            <a:r>
              <a:rPr lang="de-DE" b="0" i="0" dirty="0">
                <a:solidFill>
                  <a:srgbClr val="040C28"/>
                </a:solidFill>
                <a:effectLst/>
                <a:latin typeface="Google Sans"/>
              </a:rPr>
              <a:t>LDL (Low Density Lipoproteine) entsteht aus VLDL, enthält viel Cholesterin und versorgt die Gewebe mit Cholesterin</a:t>
            </a:r>
            <a:r>
              <a:rPr lang="de-DE" b="0" i="0" dirty="0">
                <a:solidFill>
                  <a:srgbClr val="202124"/>
                </a:solidFill>
                <a:effectLst/>
                <a:latin typeface="Google Sans"/>
              </a:rPr>
              <a:t>.</a:t>
            </a:r>
            <a:endParaRPr lang="de-DE" dirty="0"/>
          </a:p>
        </p:txBody>
      </p:sp>
    </p:spTree>
    <p:extLst>
      <p:ext uri="{BB962C8B-B14F-4D97-AF65-F5344CB8AC3E}">
        <p14:creationId xmlns:p14="http://schemas.microsoft.com/office/powerpoint/2010/main" val="1520735601"/>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B2224A11-BCEE-CCC3-6438-3B742EB0141A}"/>
              </a:ext>
            </a:extLst>
          </p:cNvPr>
          <p:cNvSpPr txBox="1"/>
          <p:nvPr/>
        </p:nvSpPr>
        <p:spPr>
          <a:xfrm>
            <a:off x="339970" y="339969"/>
            <a:ext cx="11277600" cy="1015663"/>
          </a:xfrm>
          <a:prstGeom prst="rect">
            <a:avLst/>
          </a:prstGeom>
          <a:noFill/>
        </p:spPr>
        <p:txBody>
          <a:bodyPr wrap="square">
            <a:spAutoFit/>
          </a:bodyPr>
          <a:lstStyle/>
          <a:p>
            <a:r>
              <a:rPr lang="de-DE" sz="2000" b="0" i="0" u="none" strike="noStrike" baseline="0" dirty="0">
                <a:solidFill>
                  <a:srgbClr val="FF0000"/>
                </a:solidFill>
                <a:latin typeface="Arial" panose="020B0604020202020204" pitchFamily="34" charset="0"/>
                <a:cs typeface="Arial" panose="020B0604020202020204" pitchFamily="34" charset="0"/>
              </a:rPr>
              <a:t>Anwendung</a:t>
            </a:r>
            <a:r>
              <a:rPr lang="de-DE" sz="2000" b="0" i="0" u="none" strike="noStrike" baseline="0" dirty="0">
                <a:solidFill>
                  <a:srgbClr val="000000"/>
                </a:solidFill>
                <a:latin typeface="Arial" panose="020B0604020202020204" pitchFamily="34" charset="0"/>
                <a:cs typeface="Arial" panose="020B0604020202020204" pitchFamily="34" charset="0"/>
              </a:rPr>
              <a:t> von Lipidsenkern: </a:t>
            </a:r>
          </a:p>
          <a:p>
            <a:r>
              <a:rPr lang="de-DE" sz="2000" b="0" i="0" u="none" strike="noStrike" baseline="0" dirty="0">
                <a:solidFill>
                  <a:srgbClr val="000000"/>
                </a:solidFill>
                <a:latin typeface="Arial" panose="020B0604020202020204" pitchFamily="34" charset="0"/>
                <a:cs typeface="Arial" panose="020B0604020202020204" pitchFamily="34" charset="0"/>
              </a:rPr>
              <a:t>o Bei koronarer Herzkrankheit </a:t>
            </a:r>
          </a:p>
          <a:p>
            <a:r>
              <a:rPr lang="de-DE" sz="2000" b="0" i="0" u="none" strike="noStrike" baseline="0" dirty="0">
                <a:solidFill>
                  <a:srgbClr val="000000"/>
                </a:solidFill>
                <a:latin typeface="Arial" panose="020B0604020202020204" pitchFamily="34" charset="0"/>
                <a:cs typeface="Arial" panose="020B0604020202020204" pitchFamily="34" charset="0"/>
              </a:rPr>
              <a:t>o Nach Infarkt </a:t>
            </a:r>
          </a:p>
        </p:txBody>
      </p:sp>
      <p:sp>
        <p:nvSpPr>
          <p:cNvPr id="5" name="Textfeld 4">
            <a:extLst>
              <a:ext uri="{FF2B5EF4-FFF2-40B4-BE49-F238E27FC236}">
                <a16:creationId xmlns:a16="http://schemas.microsoft.com/office/drawing/2014/main" id="{A61AA417-92F6-0F0F-7EC0-F5581123494E}"/>
              </a:ext>
            </a:extLst>
          </p:cNvPr>
          <p:cNvSpPr txBox="1"/>
          <p:nvPr/>
        </p:nvSpPr>
        <p:spPr>
          <a:xfrm>
            <a:off x="4290646" y="785446"/>
            <a:ext cx="7069016" cy="1477328"/>
          </a:xfrm>
          <a:prstGeom prst="rect">
            <a:avLst/>
          </a:prstGeom>
          <a:noFill/>
        </p:spPr>
        <p:txBody>
          <a:bodyPr wrap="square">
            <a:spAutoFit/>
          </a:bodyPr>
          <a:lstStyle/>
          <a:p>
            <a:r>
              <a:rPr lang="de-DE" sz="1800" b="0" i="0" u="none" strike="noStrike" baseline="0" dirty="0">
                <a:solidFill>
                  <a:srgbClr val="FF0000"/>
                </a:solidFill>
                <a:latin typeface="Calibri" panose="020F0502020204030204" pitchFamily="34" charset="0"/>
              </a:rPr>
              <a:t>Koronare Herzkrankheit</a:t>
            </a:r>
            <a:r>
              <a:rPr lang="de-DE" sz="1800" b="0" i="0" u="none" strike="noStrike" baseline="0" dirty="0">
                <a:solidFill>
                  <a:srgbClr val="000000"/>
                </a:solidFill>
                <a:latin typeface="Calibri" panose="020F0502020204030204" pitchFamily="34" charset="0"/>
              </a:rPr>
              <a:t>: Durch Arteriosklerose („Gefäßverkalkung“) kommt es zu einer Einengung der Herzkranzgefäße (Koronararterien). Wird auch als ischämische Herzkrankheit bezeichnet, da eine Engstelle in einem Herzkranzgefäß zu Sauerstoffmangel in Teilen des Herzens führen kann. </a:t>
            </a:r>
            <a:endParaRPr lang="de-DE" dirty="0"/>
          </a:p>
        </p:txBody>
      </p:sp>
      <p:sp>
        <p:nvSpPr>
          <p:cNvPr id="6" name="AutoShape 2" descr="Koronare Herzkrankheit: Verengte Blutgefäße im Herz | lipide.info">
            <a:extLst>
              <a:ext uri="{FF2B5EF4-FFF2-40B4-BE49-F238E27FC236}">
                <a16:creationId xmlns:a16="http://schemas.microsoft.com/office/drawing/2014/main" id="{1106587D-0964-47B9-4018-3BF5FD0C3FE6}"/>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pic>
        <p:nvPicPr>
          <p:cNvPr id="7" name="Grafik 6">
            <a:extLst>
              <a:ext uri="{FF2B5EF4-FFF2-40B4-BE49-F238E27FC236}">
                <a16:creationId xmlns:a16="http://schemas.microsoft.com/office/drawing/2014/main" id="{8E04F4D5-F9A4-7B0A-9D7D-617531D874C4}"/>
              </a:ext>
            </a:extLst>
          </p:cNvPr>
          <p:cNvPicPr>
            <a:picLocks noChangeAspect="1"/>
          </p:cNvPicPr>
          <p:nvPr/>
        </p:nvPicPr>
        <p:blipFill>
          <a:blip r:embed="rId2"/>
          <a:stretch>
            <a:fillRect/>
          </a:stretch>
        </p:blipFill>
        <p:spPr>
          <a:xfrm>
            <a:off x="4983687" y="1994280"/>
            <a:ext cx="5221541" cy="4394797"/>
          </a:xfrm>
          <a:prstGeom prst="rect">
            <a:avLst/>
          </a:prstGeom>
        </p:spPr>
      </p:pic>
    </p:spTree>
    <p:extLst>
      <p:ext uri="{BB962C8B-B14F-4D97-AF65-F5344CB8AC3E}">
        <p14:creationId xmlns:p14="http://schemas.microsoft.com/office/powerpoint/2010/main" val="403860509"/>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3A7AD65E-BE3D-2FFF-6E44-FAD49CCE53F6}"/>
              </a:ext>
            </a:extLst>
          </p:cNvPr>
          <p:cNvSpPr txBox="1"/>
          <p:nvPr/>
        </p:nvSpPr>
        <p:spPr>
          <a:xfrm>
            <a:off x="586153" y="93784"/>
            <a:ext cx="11512062" cy="1015663"/>
          </a:xfrm>
          <a:prstGeom prst="rect">
            <a:avLst/>
          </a:prstGeom>
          <a:noFill/>
        </p:spPr>
        <p:txBody>
          <a:bodyPr wrap="square">
            <a:spAutoFit/>
          </a:bodyPr>
          <a:lstStyle/>
          <a:p>
            <a:r>
              <a:rPr lang="de-DE" sz="2400" b="0" i="0" u="none" strike="noStrike" baseline="0" dirty="0">
                <a:solidFill>
                  <a:srgbClr val="FF0000"/>
                </a:solidFill>
                <a:latin typeface="Calibri" panose="020F0502020204030204" pitchFamily="34" charset="0"/>
              </a:rPr>
              <a:t>23.8. Gicht: Ursachen, (Begleit-)Symptome, Therapie </a:t>
            </a:r>
          </a:p>
          <a:p>
            <a:r>
              <a:rPr lang="de-DE" sz="1800" b="0" i="0" u="none" strike="noStrike" baseline="0" dirty="0">
                <a:solidFill>
                  <a:srgbClr val="000000"/>
                </a:solidFill>
                <a:latin typeface="Calibri" panose="020F0502020204030204" pitchFamily="34" charset="0"/>
              </a:rPr>
              <a:t>ist eine Stoffwechselerkrankung, die durch hohe Harnsäurekonzentrationen im Blut unbehandelt zu Veränderungen an Gelenken &amp; Nieren führt. </a:t>
            </a:r>
            <a:endParaRPr lang="de-DE" dirty="0"/>
          </a:p>
        </p:txBody>
      </p:sp>
      <p:graphicFrame>
        <p:nvGraphicFramePr>
          <p:cNvPr id="4" name="Tabelle 4">
            <a:extLst>
              <a:ext uri="{FF2B5EF4-FFF2-40B4-BE49-F238E27FC236}">
                <a16:creationId xmlns:a16="http://schemas.microsoft.com/office/drawing/2014/main" id="{55F39B54-3C39-8575-975C-48112E2EDC9D}"/>
              </a:ext>
            </a:extLst>
          </p:cNvPr>
          <p:cNvGraphicFramePr>
            <a:graphicFrameLocks noGrp="1"/>
          </p:cNvGraphicFramePr>
          <p:nvPr>
            <p:extLst>
              <p:ext uri="{D42A27DB-BD31-4B8C-83A1-F6EECF244321}">
                <p14:modId xmlns:p14="http://schemas.microsoft.com/office/powerpoint/2010/main" val="3637836570"/>
              </p:ext>
            </p:extLst>
          </p:nvPr>
        </p:nvGraphicFramePr>
        <p:xfrm>
          <a:off x="128954" y="1109448"/>
          <a:ext cx="11969261" cy="3993196"/>
        </p:xfrm>
        <a:graphic>
          <a:graphicData uri="http://schemas.openxmlformats.org/drawingml/2006/table">
            <a:tbl>
              <a:tblPr firstRow="1" bandRow="1">
                <a:tableStyleId>{5C22544A-7EE6-4342-B048-85BDC9FD1C3A}</a:tableStyleId>
              </a:tblPr>
              <a:tblGrid>
                <a:gridCol w="3955509">
                  <a:extLst>
                    <a:ext uri="{9D8B030D-6E8A-4147-A177-3AD203B41FA5}">
                      <a16:colId xmlns:a16="http://schemas.microsoft.com/office/drawing/2014/main" val="11844194"/>
                    </a:ext>
                  </a:extLst>
                </a:gridCol>
                <a:gridCol w="4006876">
                  <a:extLst>
                    <a:ext uri="{9D8B030D-6E8A-4147-A177-3AD203B41FA5}">
                      <a16:colId xmlns:a16="http://schemas.microsoft.com/office/drawing/2014/main" val="3133304832"/>
                    </a:ext>
                  </a:extLst>
                </a:gridCol>
                <a:gridCol w="4006876">
                  <a:extLst>
                    <a:ext uri="{9D8B030D-6E8A-4147-A177-3AD203B41FA5}">
                      <a16:colId xmlns:a16="http://schemas.microsoft.com/office/drawing/2014/main" val="1452007451"/>
                    </a:ext>
                  </a:extLst>
                </a:gridCol>
              </a:tblGrid>
              <a:tr h="56695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b="0" i="0" u="none" strike="noStrike" kern="1200" baseline="0" dirty="0">
                          <a:solidFill>
                            <a:schemeClr val="tx1"/>
                          </a:solidFill>
                          <a:latin typeface="+mn-lt"/>
                          <a:ea typeface="+mn-ea"/>
                          <a:cs typeface="+mn-cs"/>
                        </a:rPr>
                        <a:t>Ursachen </a:t>
                      </a:r>
                      <a:endParaRPr lang="de-DE"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b="0" i="0" u="none" strike="noStrike" kern="1200" baseline="0" dirty="0">
                          <a:solidFill>
                            <a:schemeClr val="tx1"/>
                          </a:solidFill>
                          <a:latin typeface="+mn-lt"/>
                          <a:ea typeface="+mn-ea"/>
                          <a:cs typeface="+mn-cs"/>
                        </a:rPr>
                        <a:t>Begleitsymptome 	</a:t>
                      </a:r>
                    </a:p>
                    <a:p>
                      <a:endParaRPr lang="de-DE"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b="0" i="0" u="none" strike="noStrike" kern="1200" baseline="0" dirty="0">
                          <a:solidFill>
                            <a:schemeClr val="tx1"/>
                          </a:solidFill>
                          <a:latin typeface="+mn-lt"/>
                          <a:ea typeface="+mn-ea"/>
                          <a:cs typeface="+mn-cs"/>
                        </a:rPr>
                        <a:t>Behandlung </a:t>
                      </a:r>
                      <a:r>
                        <a:rPr lang="de-DE" sz="1800" b="0" i="0" u="none" strike="noStrike" kern="1200" baseline="0" dirty="0">
                          <a:solidFill>
                            <a:schemeClr val="lt1"/>
                          </a:solidFill>
                          <a:latin typeface="+mn-lt"/>
                          <a:ea typeface="+mn-ea"/>
                          <a:cs typeface="+mn-cs"/>
                        </a:rPr>
                        <a:t>	</a:t>
                      </a:r>
                    </a:p>
                    <a:p>
                      <a:endParaRPr lang="de-DE" dirty="0"/>
                    </a:p>
                  </a:txBody>
                  <a:tcPr/>
                </a:tc>
                <a:extLst>
                  <a:ext uri="{0D108BD9-81ED-4DB2-BD59-A6C34878D82A}">
                    <a16:rowId xmlns:a16="http://schemas.microsoft.com/office/drawing/2014/main" val="1359404742"/>
                  </a:ext>
                </a:extLst>
              </a:tr>
              <a:tr h="1243347">
                <a:tc>
                  <a:txBody>
                    <a:bodyPr/>
                    <a:lstStyle/>
                    <a:p>
                      <a:r>
                        <a:rPr lang="de-DE" sz="1800" b="0" i="0" u="none" strike="noStrike" kern="1200" baseline="0" dirty="0">
                          <a:solidFill>
                            <a:schemeClr val="dk1"/>
                          </a:solidFill>
                          <a:latin typeface="+mn-lt"/>
                          <a:ea typeface="+mn-ea"/>
                          <a:cs typeface="+mn-cs"/>
                        </a:rPr>
                        <a:t>Meist angeborene oder erworbene Veranlagung zu erhöhten Harnsäurespiegeln </a:t>
                      </a:r>
                    </a:p>
                    <a:p>
                      <a:endParaRPr lang="de-DE" dirty="0"/>
                    </a:p>
                  </a:txBody>
                  <a:tcPr/>
                </a:tc>
                <a:tc>
                  <a:txBody>
                    <a:bodyPr/>
                    <a:lstStyle/>
                    <a:p>
                      <a:endParaRPr lang="de-DE" sz="1800" b="0" i="0" u="none" strike="noStrike" kern="1200" baseline="0" dirty="0">
                        <a:solidFill>
                          <a:schemeClr val="dk1"/>
                        </a:solidFill>
                        <a:latin typeface="+mn-lt"/>
                        <a:ea typeface="+mn-ea"/>
                        <a:cs typeface="+mn-cs"/>
                      </a:endParaRPr>
                    </a:p>
                    <a:p>
                      <a:r>
                        <a:rPr lang="de-DE" sz="1800" b="0" i="0" u="none" strike="noStrike" kern="1200" baseline="0" dirty="0">
                          <a:solidFill>
                            <a:schemeClr val="dk1"/>
                          </a:solidFill>
                          <a:latin typeface="+mn-lt"/>
                          <a:ea typeface="+mn-ea"/>
                          <a:cs typeface="+mn-cs"/>
                        </a:rPr>
                        <a:t>Übergewicht </a:t>
                      </a:r>
                      <a:endParaRPr lang="de-DE" dirty="0"/>
                    </a:p>
                  </a:txBody>
                  <a:tcPr/>
                </a:tc>
                <a:tc>
                  <a:txBody>
                    <a:bodyPr/>
                    <a:lstStyle/>
                    <a:p>
                      <a:endParaRPr lang="de-DE" sz="1800" b="0" i="0" u="none" strike="noStrike" kern="1200" baseline="0" dirty="0">
                        <a:solidFill>
                          <a:schemeClr val="dk1"/>
                        </a:solidFill>
                        <a:latin typeface="+mn-lt"/>
                        <a:ea typeface="+mn-ea"/>
                        <a:cs typeface="+mn-cs"/>
                      </a:endParaRPr>
                    </a:p>
                    <a:p>
                      <a:r>
                        <a:rPr lang="de-DE" sz="1800" b="0" i="0" u="none" strike="noStrike" kern="1200" baseline="0" dirty="0">
                          <a:solidFill>
                            <a:schemeClr val="dk1"/>
                          </a:solidFill>
                          <a:latin typeface="+mn-lt"/>
                          <a:ea typeface="+mn-ea"/>
                          <a:cs typeface="+mn-cs"/>
                        </a:rPr>
                        <a:t>Akut: Schmerzstillende Medikamente </a:t>
                      </a:r>
                      <a:endParaRPr lang="de-DE" dirty="0"/>
                    </a:p>
                  </a:txBody>
                  <a:tcPr/>
                </a:tc>
                <a:extLst>
                  <a:ext uri="{0D108BD9-81ED-4DB2-BD59-A6C34878D82A}">
                    <a16:rowId xmlns:a16="http://schemas.microsoft.com/office/drawing/2014/main" val="2503382760"/>
                  </a:ext>
                </a:extLst>
              </a:tr>
              <a:tr h="0">
                <a:tc>
                  <a:txBody>
                    <a:bodyPr/>
                    <a:lstStyle/>
                    <a:p>
                      <a:endParaRPr lang="de-DE" dirty="0"/>
                    </a:p>
                  </a:txBody>
                  <a:tcPr/>
                </a:tc>
                <a:tc>
                  <a:txBody>
                    <a:bodyPr/>
                    <a:lstStyle/>
                    <a:p>
                      <a:r>
                        <a:rPr lang="de-DE" sz="1800" b="0" i="0" u="none" strike="noStrike" kern="1200" baseline="0" dirty="0">
                          <a:solidFill>
                            <a:schemeClr val="dk1"/>
                          </a:solidFill>
                          <a:latin typeface="+mn-lt"/>
                          <a:ea typeface="+mn-ea"/>
                          <a:cs typeface="+mn-cs"/>
                        </a:rPr>
                        <a:t>Diabetes </a:t>
                      </a:r>
                      <a:endParaRPr lang="de-DE" dirty="0"/>
                    </a:p>
                  </a:txBody>
                  <a:tcPr/>
                </a:tc>
                <a:tc>
                  <a:txBody>
                    <a:bodyPr/>
                    <a:lstStyle/>
                    <a:p>
                      <a:r>
                        <a:rPr lang="de-DE" sz="1800" b="0" i="0" u="none" strike="noStrike" kern="1200" baseline="0" dirty="0">
                          <a:solidFill>
                            <a:schemeClr val="dk1"/>
                          </a:solidFill>
                          <a:latin typeface="+mn-lt"/>
                          <a:ea typeface="+mn-ea"/>
                          <a:cs typeface="+mn-cs"/>
                        </a:rPr>
                        <a:t>Chronisch: Arzneimittel, die die Harnsäureausscheidung erhöhen oder die Harnsäure-bildung reduzieren </a:t>
                      </a:r>
                    </a:p>
                    <a:p>
                      <a:r>
                        <a:rPr lang="de-DE" sz="1800" b="0" i="0" u="none" strike="noStrike" kern="1200" baseline="0" dirty="0">
                          <a:solidFill>
                            <a:schemeClr val="dk1"/>
                          </a:solidFill>
                          <a:latin typeface="+mn-lt"/>
                          <a:ea typeface="+mn-ea"/>
                          <a:cs typeface="+mn-cs"/>
                        </a:rPr>
                        <a:t>	</a:t>
                      </a:r>
                    </a:p>
                    <a:p>
                      <a:endParaRPr lang="de-DE" dirty="0"/>
                    </a:p>
                  </a:txBody>
                  <a:tcPr/>
                </a:tc>
                <a:extLst>
                  <a:ext uri="{0D108BD9-81ED-4DB2-BD59-A6C34878D82A}">
                    <a16:rowId xmlns:a16="http://schemas.microsoft.com/office/drawing/2014/main" val="3800733952"/>
                  </a:ext>
                </a:extLst>
              </a:tr>
              <a:tr h="64672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b="0" i="0" u="none" strike="noStrike" kern="1200" baseline="0" dirty="0">
                          <a:solidFill>
                            <a:srgbClr val="FF0000"/>
                          </a:solidFill>
                          <a:latin typeface="+mn-lt"/>
                          <a:ea typeface="+mn-ea"/>
                          <a:cs typeface="+mn-cs"/>
                        </a:rPr>
                        <a:t>Gichtauslöser </a:t>
                      </a:r>
                    </a:p>
                    <a:p>
                      <a:endParaRPr lang="de-DE" dirty="0"/>
                    </a:p>
                  </a:txBody>
                  <a:tcPr/>
                </a:tc>
                <a:tc>
                  <a:txBody>
                    <a:bodyPr/>
                    <a:lstStyle/>
                    <a:p>
                      <a:r>
                        <a:rPr lang="de-DE" sz="1800" b="0" i="0" u="none" strike="noStrike" kern="1200" baseline="0" dirty="0">
                          <a:solidFill>
                            <a:schemeClr val="dk1"/>
                          </a:solidFill>
                          <a:latin typeface="+mn-lt"/>
                          <a:ea typeface="+mn-ea"/>
                          <a:cs typeface="+mn-cs"/>
                        </a:rPr>
                        <a:t>Bluthochdruck </a:t>
                      </a:r>
                    </a:p>
                    <a:p>
                      <a:endParaRPr lang="de-DE" dirty="0"/>
                    </a:p>
                  </a:txBody>
                  <a:tcPr/>
                </a:tc>
                <a:tc>
                  <a:txBody>
                    <a:bodyPr/>
                    <a:lstStyle/>
                    <a:p>
                      <a:r>
                        <a:rPr lang="de-DE" sz="1800" b="0" i="0" u="none" strike="noStrike" kern="1200" baseline="0" dirty="0">
                          <a:solidFill>
                            <a:schemeClr val="dk1"/>
                          </a:solidFill>
                          <a:latin typeface="+mn-lt"/>
                          <a:ea typeface="+mn-ea"/>
                          <a:cs typeface="+mn-cs"/>
                        </a:rPr>
                        <a:t>Diät, Diätberatung 	</a:t>
                      </a:r>
                    </a:p>
                    <a:p>
                      <a:endParaRPr lang="de-DE" dirty="0"/>
                    </a:p>
                  </a:txBody>
                  <a:tcPr/>
                </a:tc>
                <a:extLst>
                  <a:ext uri="{0D108BD9-81ED-4DB2-BD59-A6C34878D82A}">
                    <a16:rowId xmlns:a16="http://schemas.microsoft.com/office/drawing/2014/main" val="2014270056"/>
                  </a:ext>
                </a:extLst>
              </a:tr>
            </a:tbl>
          </a:graphicData>
        </a:graphic>
      </p:graphicFrame>
      <p:pic>
        <p:nvPicPr>
          <p:cNvPr id="6" name="Grafik 5">
            <a:extLst>
              <a:ext uri="{FF2B5EF4-FFF2-40B4-BE49-F238E27FC236}">
                <a16:creationId xmlns:a16="http://schemas.microsoft.com/office/drawing/2014/main" id="{D95C8084-9390-8D78-2D46-AB6EF1B26BFE}"/>
              </a:ext>
            </a:extLst>
          </p:cNvPr>
          <p:cNvPicPr>
            <a:picLocks noChangeAspect="1"/>
          </p:cNvPicPr>
          <p:nvPr/>
        </p:nvPicPr>
        <p:blipFill>
          <a:blip r:embed="rId2"/>
          <a:stretch>
            <a:fillRect/>
          </a:stretch>
        </p:blipFill>
        <p:spPr>
          <a:xfrm>
            <a:off x="4921945" y="6564924"/>
            <a:ext cx="2840477" cy="2821021"/>
          </a:xfrm>
          <a:prstGeom prst="rect">
            <a:avLst/>
          </a:prstGeom>
        </p:spPr>
      </p:pic>
      <p:pic>
        <p:nvPicPr>
          <p:cNvPr id="8" name="Grafik 7">
            <a:extLst>
              <a:ext uri="{FF2B5EF4-FFF2-40B4-BE49-F238E27FC236}">
                <a16:creationId xmlns:a16="http://schemas.microsoft.com/office/drawing/2014/main" id="{25B7A7A0-A9F4-79E8-9DD6-490223A11DC7}"/>
              </a:ext>
            </a:extLst>
          </p:cNvPr>
          <p:cNvPicPr>
            <a:picLocks noChangeAspect="1"/>
          </p:cNvPicPr>
          <p:nvPr/>
        </p:nvPicPr>
        <p:blipFill>
          <a:blip r:embed="rId3"/>
          <a:stretch>
            <a:fillRect/>
          </a:stretch>
        </p:blipFill>
        <p:spPr>
          <a:xfrm>
            <a:off x="7762422" y="6858000"/>
            <a:ext cx="2684834" cy="2266545"/>
          </a:xfrm>
          <a:prstGeom prst="rect">
            <a:avLst/>
          </a:prstGeom>
        </p:spPr>
      </p:pic>
      <p:pic>
        <p:nvPicPr>
          <p:cNvPr id="10" name="Grafik 9">
            <a:extLst>
              <a:ext uri="{FF2B5EF4-FFF2-40B4-BE49-F238E27FC236}">
                <a16:creationId xmlns:a16="http://schemas.microsoft.com/office/drawing/2014/main" id="{477CAC1E-BF6A-9DF9-FF6E-9F180454767A}"/>
              </a:ext>
            </a:extLst>
          </p:cNvPr>
          <p:cNvPicPr>
            <a:picLocks noChangeAspect="1"/>
          </p:cNvPicPr>
          <p:nvPr/>
        </p:nvPicPr>
        <p:blipFill>
          <a:blip r:embed="rId4"/>
          <a:stretch>
            <a:fillRect/>
          </a:stretch>
        </p:blipFill>
        <p:spPr>
          <a:xfrm>
            <a:off x="1555926" y="2899839"/>
            <a:ext cx="2140085" cy="1527243"/>
          </a:xfrm>
          <a:prstGeom prst="rect">
            <a:avLst/>
          </a:prstGeom>
        </p:spPr>
      </p:pic>
    </p:spTree>
    <p:extLst>
      <p:ext uri="{BB962C8B-B14F-4D97-AF65-F5344CB8AC3E}">
        <p14:creationId xmlns:p14="http://schemas.microsoft.com/office/powerpoint/2010/main" val="3509138411"/>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le 1">
            <a:extLst>
              <a:ext uri="{FF2B5EF4-FFF2-40B4-BE49-F238E27FC236}">
                <a16:creationId xmlns:a16="http://schemas.microsoft.com/office/drawing/2014/main" id="{7C86A30A-00B7-AC63-DE35-21F01DDDAA15}"/>
              </a:ext>
            </a:extLst>
          </p:cNvPr>
          <p:cNvGraphicFramePr>
            <a:graphicFrameLocks noGrp="1"/>
          </p:cNvGraphicFramePr>
          <p:nvPr>
            <p:extLst>
              <p:ext uri="{D42A27DB-BD31-4B8C-83A1-F6EECF244321}">
                <p14:modId xmlns:p14="http://schemas.microsoft.com/office/powerpoint/2010/main" val="3563758101"/>
              </p:ext>
            </p:extLst>
          </p:nvPr>
        </p:nvGraphicFramePr>
        <p:xfrm>
          <a:off x="349624" y="322728"/>
          <a:ext cx="11524129" cy="6252883"/>
        </p:xfrm>
        <a:graphic>
          <a:graphicData uri="http://schemas.openxmlformats.org/drawingml/2006/table">
            <a:tbl>
              <a:tblPr firstRow="1" bandRow="1">
                <a:tableStyleId>{5C22544A-7EE6-4342-B048-85BDC9FD1C3A}</a:tableStyleId>
              </a:tblPr>
              <a:tblGrid>
                <a:gridCol w="3808405">
                  <a:extLst>
                    <a:ext uri="{9D8B030D-6E8A-4147-A177-3AD203B41FA5}">
                      <a16:colId xmlns:a16="http://schemas.microsoft.com/office/drawing/2014/main" val="2049948052"/>
                    </a:ext>
                  </a:extLst>
                </a:gridCol>
                <a:gridCol w="3857862">
                  <a:extLst>
                    <a:ext uri="{9D8B030D-6E8A-4147-A177-3AD203B41FA5}">
                      <a16:colId xmlns:a16="http://schemas.microsoft.com/office/drawing/2014/main" val="2321820745"/>
                    </a:ext>
                  </a:extLst>
                </a:gridCol>
                <a:gridCol w="3857862">
                  <a:extLst>
                    <a:ext uri="{9D8B030D-6E8A-4147-A177-3AD203B41FA5}">
                      <a16:colId xmlns:a16="http://schemas.microsoft.com/office/drawing/2014/main" val="2019358300"/>
                    </a:ext>
                  </a:extLst>
                </a:gridCol>
              </a:tblGrid>
              <a:tr h="4727789">
                <a:tc>
                  <a:txBody>
                    <a:bodyPr/>
                    <a:lstStyle/>
                    <a:p>
                      <a:r>
                        <a:rPr lang="de-DE" sz="1800" b="0" i="0" u="none" strike="noStrike" kern="1200" baseline="0" dirty="0">
                          <a:solidFill>
                            <a:schemeClr val="dk1"/>
                          </a:solidFill>
                          <a:latin typeface="+mn-lt"/>
                          <a:ea typeface="+mn-ea"/>
                          <a:cs typeface="+mn-cs"/>
                        </a:rPr>
                        <a:t>Medikamente </a:t>
                      </a:r>
                    </a:p>
                    <a:p>
                      <a:r>
                        <a:rPr lang="de-DE" sz="1800" b="0" i="0" u="none" strike="noStrike" kern="1200" baseline="0" dirty="0">
                          <a:solidFill>
                            <a:schemeClr val="dk1"/>
                          </a:solidFill>
                          <a:latin typeface="+mn-lt"/>
                          <a:ea typeface="+mn-ea"/>
                          <a:cs typeface="+mn-cs"/>
                        </a:rPr>
                        <a:t>	</a:t>
                      </a:r>
                    </a:p>
                    <a:p>
                      <a:r>
                        <a:rPr lang="de-DE" sz="1800" b="0" i="0" u="none" strike="noStrike" kern="1200" baseline="0" dirty="0">
                          <a:solidFill>
                            <a:schemeClr val="dk1"/>
                          </a:solidFill>
                          <a:latin typeface="+mn-lt"/>
                          <a:ea typeface="+mn-ea"/>
                          <a:cs typeface="+mn-cs"/>
                        </a:rPr>
                        <a:t>Ungesunde Ernährung </a:t>
                      </a:r>
                    </a:p>
                    <a:p>
                      <a:endParaRPr lang="de-DE" sz="1800" b="0" i="0" u="none" strike="noStrike" kern="1200" baseline="0" dirty="0">
                        <a:solidFill>
                          <a:schemeClr val="dk1"/>
                        </a:solidFill>
                        <a:latin typeface="+mn-lt"/>
                        <a:ea typeface="+mn-ea"/>
                        <a:cs typeface="+mn-cs"/>
                      </a:endParaRPr>
                    </a:p>
                    <a:p>
                      <a:r>
                        <a:rPr lang="de-DE" sz="1800" b="0" i="0" u="none" strike="noStrike" kern="1200" baseline="0" dirty="0">
                          <a:solidFill>
                            <a:schemeClr val="dk1"/>
                          </a:solidFill>
                          <a:latin typeface="+mn-lt"/>
                          <a:ea typeface="+mn-ea"/>
                          <a:cs typeface="+mn-cs"/>
                        </a:rPr>
                        <a:t>Bewegungsmangel </a:t>
                      </a:r>
                    </a:p>
                    <a:p>
                      <a:r>
                        <a:rPr lang="de-DE" sz="1800" b="0" i="0" u="none" strike="noStrike" kern="1200" baseline="0" dirty="0">
                          <a:solidFill>
                            <a:schemeClr val="dk1"/>
                          </a:solidFill>
                          <a:latin typeface="+mn-lt"/>
                          <a:ea typeface="+mn-ea"/>
                          <a:cs typeface="+mn-cs"/>
                        </a:rPr>
                        <a:t>	</a:t>
                      </a:r>
                    </a:p>
                    <a:p>
                      <a:r>
                        <a:rPr lang="de-DE" sz="1800" b="0" i="0" u="none" strike="noStrike" kern="1200" baseline="0" dirty="0">
                          <a:solidFill>
                            <a:schemeClr val="dk1"/>
                          </a:solidFill>
                          <a:latin typeface="+mn-lt"/>
                          <a:ea typeface="+mn-ea"/>
                          <a:cs typeface="+mn-cs"/>
                        </a:rPr>
                        <a:t>Übergewicht 	</a:t>
                      </a:r>
                    </a:p>
                    <a:p>
                      <a:endParaRPr lang="de-DE" dirty="0"/>
                    </a:p>
                  </a:txBody>
                  <a:tcPr/>
                </a:tc>
                <a:tc>
                  <a:txBody>
                    <a:bodyPr/>
                    <a:lstStyle/>
                    <a:p>
                      <a:r>
                        <a:rPr lang="de-DE" sz="1800" b="0" i="0" u="none" strike="noStrike" kern="1200" baseline="0" dirty="0">
                          <a:solidFill>
                            <a:schemeClr val="dk1"/>
                          </a:solidFill>
                          <a:latin typeface="+mn-lt"/>
                          <a:ea typeface="+mn-ea"/>
                          <a:cs typeface="+mn-cs"/>
                        </a:rPr>
                        <a:t>Erhöhte Blutfettwerte </a:t>
                      </a:r>
                      <a:endParaRPr lang="de-DE" dirty="0"/>
                    </a:p>
                  </a:txBody>
                  <a:tcPr/>
                </a:tc>
                <a:tc>
                  <a:txBody>
                    <a:bodyPr/>
                    <a:lstStyle/>
                    <a:p>
                      <a:r>
                        <a:rPr lang="de-DE" sz="1800" b="0" i="0" u="none" strike="noStrike" kern="1200" baseline="0" dirty="0">
                          <a:solidFill>
                            <a:schemeClr val="dk1"/>
                          </a:solidFill>
                          <a:latin typeface="+mn-lt"/>
                          <a:ea typeface="+mn-ea"/>
                          <a:cs typeface="+mn-cs"/>
                        </a:rPr>
                        <a:t>Gewichtsreduktion, Bewegung, Sport </a:t>
                      </a:r>
                    </a:p>
                    <a:p>
                      <a:r>
                        <a:rPr lang="de-DE" sz="1800" b="0" i="0" u="none" strike="noStrike" kern="1200" baseline="0" dirty="0">
                          <a:solidFill>
                            <a:schemeClr val="dk1"/>
                          </a:solidFill>
                          <a:latin typeface="+mn-lt"/>
                          <a:ea typeface="+mn-ea"/>
                          <a:cs typeface="+mn-cs"/>
                        </a:rPr>
                        <a:t>Alkoholzufuhr reduzieren </a:t>
                      </a:r>
                    </a:p>
                    <a:p>
                      <a:r>
                        <a:rPr lang="de-DE" sz="1800" b="0" i="0" u="none" strike="noStrike" kern="1200" baseline="0" dirty="0">
                          <a:solidFill>
                            <a:schemeClr val="dk1"/>
                          </a:solidFill>
                          <a:latin typeface="+mn-lt"/>
                          <a:ea typeface="+mn-ea"/>
                          <a:cs typeface="+mn-cs"/>
                        </a:rPr>
                        <a:t>	</a:t>
                      </a:r>
                    </a:p>
                    <a:p>
                      <a:endParaRPr lang="de-DE" dirty="0"/>
                    </a:p>
                  </a:txBody>
                  <a:tcPr/>
                </a:tc>
                <a:extLst>
                  <a:ext uri="{0D108BD9-81ED-4DB2-BD59-A6C34878D82A}">
                    <a16:rowId xmlns:a16="http://schemas.microsoft.com/office/drawing/2014/main" val="370288536"/>
                  </a:ext>
                </a:extLst>
              </a:tr>
              <a:tr h="152509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b="0" i="0" u="none" strike="noStrike" kern="1200" baseline="0" dirty="0">
                          <a:solidFill>
                            <a:schemeClr val="dk1"/>
                          </a:solidFill>
                          <a:latin typeface="+mn-lt"/>
                          <a:ea typeface="+mn-ea"/>
                          <a:cs typeface="+mn-cs"/>
                        </a:rPr>
                        <a:t>Häufig angewendete Medikamente zur Gichttherapie 	</a:t>
                      </a:r>
                    </a:p>
                    <a:p>
                      <a:endParaRPr lang="de-DE" dirty="0"/>
                    </a:p>
                  </a:txBody>
                  <a:tcPr/>
                </a:tc>
                <a:tc>
                  <a:txBody>
                    <a:bodyPr/>
                    <a:lstStyle/>
                    <a:p>
                      <a:endParaRPr lang="de-DE" dirty="0"/>
                    </a:p>
                  </a:txBody>
                  <a:tcPr/>
                </a:tc>
                <a:tc>
                  <a:txBody>
                    <a:bodyPr/>
                    <a:lstStyle/>
                    <a:p>
                      <a:endParaRPr lang="de-DE" dirty="0"/>
                    </a:p>
                  </a:txBody>
                  <a:tcPr/>
                </a:tc>
                <a:extLst>
                  <a:ext uri="{0D108BD9-81ED-4DB2-BD59-A6C34878D82A}">
                    <a16:rowId xmlns:a16="http://schemas.microsoft.com/office/drawing/2014/main" val="3200735013"/>
                  </a:ext>
                </a:extLst>
              </a:tr>
            </a:tbl>
          </a:graphicData>
        </a:graphic>
      </p:graphicFrame>
    </p:spTree>
    <p:extLst>
      <p:ext uri="{BB962C8B-B14F-4D97-AF65-F5344CB8AC3E}">
        <p14:creationId xmlns:p14="http://schemas.microsoft.com/office/powerpoint/2010/main" val="1846941473"/>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BEB1058D-69CE-45A6-6932-9E60365CC0E6}"/>
              </a:ext>
            </a:extLst>
          </p:cNvPr>
          <p:cNvSpPr txBox="1"/>
          <p:nvPr/>
        </p:nvSpPr>
        <p:spPr>
          <a:xfrm>
            <a:off x="316523" y="234462"/>
            <a:ext cx="11594123" cy="1015663"/>
          </a:xfrm>
          <a:prstGeom prst="rect">
            <a:avLst/>
          </a:prstGeom>
          <a:noFill/>
        </p:spPr>
        <p:txBody>
          <a:bodyPr wrap="square">
            <a:spAutoFit/>
          </a:bodyPr>
          <a:lstStyle/>
          <a:p>
            <a:r>
              <a:rPr lang="de-DE" sz="2400" b="0" i="0" u="none" strike="noStrike" baseline="0" dirty="0">
                <a:solidFill>
                  <a:srgbClr val="000000"/>
                </a:solidFill>
                <a:latin typeface="Calibri" panose="020F0502020204030204" pitchFamily="34" charset="0"/>
              </a:rPr>
              <a:t>23.9. Osteoporose </a:t>
            </a:r>
          </a:p>
          <a:p>
            <a:r>
              <a:rPr lang="de-DE" sz="1800" b="0" i="0" u="none" strike="noStrike" baseline="0" dirty="0">
                <a:solidFill>
                  <a:srgbClr val="000000"/>
                </a:solidFill>
                <a:latin typeface="Calibri" panose="020F0502020204030204" pitchFamily="34" charset="0"/>
              </a:rPr>
              <a:t>ist eine Störung im Knochenstoffwechsel &amp; eine häufige Alterserkrankung des Knochens, die ihn (häufig im Zusammenhang mit Calciummangel) dünner, poröser &amp; somit anfällig für Brüche macht. </a:t>
            </a:r>
            <a:endParaRPr lang="de-DE" dirty="0"/>
          </a:p>
        </p:txBody>
      </p:sp>
      <p:graphicFrame>
        <p:nvGraphicFramePr>
          <p:cNvPr id="4" name="Tabelle 4">
            <a:extLst>
              <a:ext uri="{FF2B5EF4-FFF2-40B4-BE49-F238E27FC236}">
                <a16:creationId xmlns:a16="http://schemas.microsoft.com/office/drawing/2014/main" id="{8A53BC0E-505D-481A-409A-C26D082E2A3E}"/>
              </a:ext>
            </a:extLst>
          </p:cNvPr>
          <p:cNvGraphicFramePr>
            <a:graphicFrameLocks noGrp="1"/>
          </p:cNvGraphicFramePr>
          <p:nvPr>
            <p:extLst>
              <p:ext uri="{D42A27DB-BD31-4B8C-83A1-F6EECF244321}">
                <p14:modId xmlns:p14="http://schemas.microsoft.com/office/powerpoint/2010/main" val="2823455964"/>
              </p:ext>
            </p:extLst>
          </p:nvPr>
        </p:nvGraphicFramePr>
        <p:xfrm>
          <a:off x="82062" y="1336430"/>
          <a:ext cx="11969260" cy="5287107"/>
        </p:xfrm>
        <a:graphic>
          <a:graphicData uri="http://schemas.openxmlformats.org/drawingml/2006/table">
            <a:tbl>
              <a:tblPr firstRow="1" bandRow="1">
                <a:tableStyleId>{5C22544A-7EE6-4342-B048-85BDC9FD1C3A}</a:tableStyleId>
              </a:tblPr>
              <a:tblGrid>
                <a:gridCol w="3919338">
                  <a:extLst>
                    <a:ext uri="{9D8B030D-6E8A-4147-A177-3AD203B41FA5}">
                      <a16:colId xmlns:a16="http://schemas.microsoft.com/office/drawing/2014/main" val="2668432389"/>
                    </a:ext>
                  </a:extLst>
                </a:gridCol>
                <a:gridCol w="4024961">
                  <a:extLst>
                    <a:ext uri="{9D8B030D-6E8A-4147-A177-3AD203B41FA5}">
                      <a16:colId xmlns:a16="http://schemas.microsoft.com/office/drawing/2014/main" val="1774009104"/>
                    </a:ext>
                  </a:extLst>
                </a:gridCol>
                <a:gridCol w="4024961">
                  <a:extLst>
                    <a:ext uri="{9D8B030D-6E8A-4147-A177-3AD203B41FA5}">
                      <a16:colId xmlns:a16="http://schemas.microsoft.com/office/drawing/2014/main" val="775894313"/>
                    </a:ext>
                  </a:extLst>
                </a:gridCol>
              </a:tblGrid>
              <a:tr h="94896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b="0" i="0" u="none" strike="noStrike" kern="1200" baseline="0" dirty="0">
                          <a:solidFill>
                            <a:schemeClr val="tx1"/>
                          </a:solidFill>
                          <a:latin typeface="+mn-lt"/>
                          <a:ea typeface="+mn-ea"/>
                          <a:cs typeface="+mn-cs"/>
                        </a:rPr>
                        <a:t>Ursachen </a:t>
                      </a:r>
                      <a:r>
                        <a:rPr lang="de-DE" sz="1800" b="0" i="0" u="none" strike="noStrike" kern="1200" baseline="0" dirty="0">
                          <a:solidFill>
                            <a:schemeClr val="lt1"/>
                          </a:solidFill>
                          <a:latin typeface="+mn-lt"/>
                          <a:ea typeface="+mn-ea"/>
                          <a:cs typeface="+mn-cs"/>
                        </a:rPr>
                        <a:t>	</a:t>
                      </a:r>
                    </a:p>
                    <a:p>
                      <a:endParaRPr lang="de-DE" dirty="0"/>
                    </a:p>
                  </a:txBody>
                  <a:tcPr/>
                </a:tc>
                <a:tc>
                  <a:txBody>
                    <a:bodyPr/>
                    <a:lstStyle/>
                    <a:p>
                      <a:r>
                        <a:rPr lang="de-DE" dirty="0">
                          <a:solidFill>
                            <a:schemeClr val="tx1"/>
                          </a:solidFill>
                        </a:rPr>
                        <a:t>Symptome</a:t>
                      </a:r>
                    </a:p>
                  </a:txBody>
                  <a:tcPr/>
                </a:tc>
                <a:tc>
                  <a:txBody>
                    <a:bodyPr/>
                    <a:lstStyle/>
                    <a:p>
                      <a:r>
                        <a:rPr lang="de-DE" dirty="0">
                          <a:solidFill>
                            <a:schemeClr val="tx1"/>
                          </a:solidFill>
                        </a:rPr>
                        <a:t>Behandlung</a:t>
                      </a:r>
                    </a:p>
                  </a:txBody>
                  <a:tcPr/>
                </a:tc>
                <a:extLst>
                  <a:ext uri="{0D108BD9-81ED-4DB2-BD59-A6C34878D82A}">
                    <a16:rowId xmlns:a16="http://schemas.microsoft.com/office/drawing/2014/main" val="270919461"/>
                  </a:ext>
                </a:extLst>
              </a:tr>
              <a:tr h="948968">
                <a:tc>
                  <a:txBody>
                    <a:bodyPr/>
                    <a:lstStyle/>
                    <a:p>
                      <a:r>
                        <a:rPr lang="de-DE" sz="1800" b="0" i="0" u="none" strike="noStrike" kern="1200" baseline="0" dirty="0">
                          <a:solidFill>
                            <a:schemeClr val="dk1"/>
                          </a:solidFill>
                          <a:latin typeface="+mn-lt"/>
                          <a:ea typeface="+mn-ea"/>
                          <a:cs typeface="+mn-cs"/>
                        </a:rPr>
                        <a:t>Störung Knochenstoffwechsel </a:t>
                      </a:r>
                      <a:endParaRPr lang="de-DE" dirty="0"/>
                    </a:p>
                  </a:txBody>
                  <a:tcPr/>
                </a:tc>
                <a:tc>
                  <a:txBody>
                    <a:bodyPr/>
                    <a:lstStyle/>
                    <a:p>
                      <a:r>
                        <a:rPr lang="de-DE" sz="1800" b="0" i="0" u="none" strike="noStrike" kern="1200" baseline="0" dirty="0">
                          <a:solidFill>
                            <a:schemeClr val="dk1"/>
                          </a:solidFill>
                          <a:latin typeface="+mn-lt"/>
                          <a:ea typeface="+mn-ea"/>
                          <a:cs typeface="+mn-cs"/>
                        </a:rPr>
                        <a:t>Häufig: chronische Rückenschmerzen </a:t>
                      </a:r>
                      <a:endParaRPr lang="de-DE" dirty="0"/>
                    </a:p>
                  </a:txBody>
                  <a:tcPr/>
                </a:tc>
                <a:tc>
                  <a:txBody>
                    <a:bodyPr/>
                    <a:lstStyle/>
                    <a:p>
                      <a:r>
                        <a:rPr lang="de-DE" sz="1800" b="0" i="0" u="none" strike="noStrike" kern="1200" baseline="0" dirty="0">
                          <a:solidFill>
                            <a:schemeClr val="dk1"/>
                          </a:solidFill>
                          <a:latin typeface="+mn-lt"/>
                          <a:ea typeface="+mn-ea"/>
                          <a:cs typeface="+mn-cs"/>
                        </a:rPr>
                        <a:t>Calcium &amp;  Vitamin D </a:t>
                      </a:r>
                    </a:p>
                    <a:p>
                      <a:endParaRPr lang="de-DE" dirty="0"/>
                    </a:p>
                  </a:txBody>
                  <a:tcPr/>
                </a:tc>
                <a:extLst>
                  <a:ext uri="{0D108BD9-81ED-4DB2-BD59-A6C34878D82A}">
                    <a16:rowId xmlns:a16="http://schemas.microsoft.com/office/drawing/2014/main" val="3496972929"/>
                  </a:ext>
                </a:extLst>
              </a:tr>
              <a:tr h="3389171">
                <a:tc>
                  <a:txBody>
                    <a:bodyPr/>
                    <a:lstStyle/>
                    <a:p>
                      <a:r>
                        <a:rPr lang="de-DE" sz="1800" b="0" i="0" u="none" strike="noStrike" kern="1200" baseline="0" dirty="0">
                          <a:solidFill>
                            <a:schemeClr val="dk1"/>
                          </a:solidFill>
                          <a:latin typeface="+mn-lt"/>
                          <a:ea typeface="+mn-ea"/>
                          <a:cs typeface="+mn-cs"/>
                        </a:rPr>
                        <a:t>Calciummangel </a:t>
                      </a:r>
                    </a:p>
                    <a:p>
                      <a:endParaRPr lang="de-DE" sz="1800" b="0" i="0" u="none" strike="noStrike" kern="1200" baseline="0" dirty="0">
                        <a:solidFill>
                          <a:schemeClr val="dk1"/>
                        </a:solidFill>
                        <a:latin typeface="+mn-lt"/>
                        <a:ea typeface="+mn-ea"/>
                        <a:cs typeface="+mn-cs"/>
                      </a:endParaRPr>
                    </a:p>
                    <a:p>
                      <a:r>
                        <a:rPr lang="de-DE" sz="1800" b="0" i="0" u="none" strike="noStrike" kern="1200" baseline="0" dirty="0">
                          <a:solidFill>
                            <a:schemeClr val="dk1"/>
                          </a:solidFill>
                          <a:latin typeface="+mn-lt"/>
                          <a:ea typeface="+mn-ea"/>
                          <a:cs typeface="+mn-cs"/>
                        </a:rPr>
                        <a:t>Hohes Lebensalter </a:t>
                      </a:r>
                    </a:p>
                    <a:p>
                      <a:r>
                        <a:rPr lang="de-DE" sz="1800" b="0" i="0" u="none" strike="noStrike" kern="1200" baseline="0" dirty="0">
                          <a:solidFill>
                            <a:schemeClr val="dk1"/>
                          </a:solidFill>
                          <a:latin typeface="+mn-lt"/>
                          <a:ea typeface="+mn-ea"/>
                          <a:cs typeface="+mn-cs"/>
                        </a:rPr>
                        <a:t>	</a:t>
                      </a:r>
                    </a:p>
                    <a:p>
                      <a:endParaRPr lang="de-DE" dirty="0"/>
                    </a:p>
                  </a:txBody>
                  <a:tcPr/>
                </a:tc>
                <a:tc>
                  <a:txBody>
                    <a:bodyPr/>
                    <a:lstStyle/>
                    <a:p>
                      <a:r>
                        <a:rPr lang="de-DE" sz="1800" b="0" i="0" u="none" strike="noStrike" kern="1200" baseline="0" dirty="0">
                          <a:solidFill>
                            <a:schemeClr val="dk1"/>
                          </a:solidFill>
                          <a:latin typeface="+mn-lt"/>
                          <a:ea typeface="+mn-ea"/>
                          <a:cs typeface="+mn-cs"/>
                        </a:rPr>
                        <a:t>Knochenschmerzen“ </a:t>
                      </a:r>
                    </a:p>
                    <a:p>
                      <a:endParaRPr lang="de-DE" sz="1800" b="0" i="0" u="none" strike="noStrike" kern="1200" baseline="0" dirty="0">
                        <a:solidFill>
                          <a:schemeClr val="dk1"/>
                        </a:solidFill>
                        <a:latin typeface="+mn-lt"/>
                        <a:ea typeface="+mn-ea"/>
                        <a:cs typeface="+mn-cs"/>
                      </a:endParaRPr>
                    </a:p>
                    <a:p>
                      <a:r>
                        <a:rPr lang="de-DE" sz="1800" b="0" i="0" u="none" strike="noStrike" kern="1200" baseline="0" dirty="0">
                          <a:solidFill>
                            <a:schemeClr val="dk1"/>
                          </a:solidFill>
                          <a:latin typeface="+mn-lt"/>
                          <a:ea typeface="+mn-ea"/>
                          <a:cs typeface="+mn-cs"/>
                        </a:rPr>
                        <a:t>Pathologische, plötzliche Knochenbrüche (ohne äußeren Einfluss) </a:t>
                      </a:r>
                    </a:p>
                    <a:p>
                      <a:r>
                        <a:rPr lang="de-DE" sz="1800" b="0" i="0" u="none" strike="noStrike" kern="1200" baseline="0" dirty="0">
                          <a:solidFill>
                            <a:schemeClr val="dk1"/>
                          </a:solidFill>
                          <a:latin typeface="+mn-lt"/>
                          <a:ea typeface="+mn-ea"/>
                          <a:cs typeface="+mn-cs"/>
                        </a:rPr>
                        <a:t>	</a:t>
                      </a:r>
                    </a:p>
                    <a:p>
                      <a:endParaRPr lang="de-DE" dirty="0"/>
                    </a:p>
                  </a:txBody>
                  <a:tcPr/>
                </a:tc>
                <a:tc>
                  <a:txBody>
                    <a:bodyPr/>
                    <a:lstStyle/>
                    <a:p>
                      <a:r>
                        <a:rPr lang="de-DE" sz="1800" b="0" i="0" u="none" strike="noStrike" kern="1200" baseline="0" dirty="0">
                          <a:solidFill>
                            <a:schemeClr val="dk1"/>
                          </a:solidFill>
                          <a:latin typeface="+mn-lt"/>
                          <a:ea typeface="+mn-ea"/>
                          <a:cs typeface="+mn-cs"/>
                        </a:rPr>
                        <a:t>Medikamente die die Calcium-Freisetzung aus Knochen verhindern (sogenannte Bisphosphonate) </a:t>
                      </a:r>
                    </a:p>
                    <a:p>
                      <a:r>
                        <a:rPr lang="de-DE" sz="1800" b="0" i="0" u="none" strike="noStrike" kern="1200" baseline="0" dirty="0">
                          <a:solidFill>
                            <a:schemeClr val="dk1"/>
                          </a:solidFill>
                          <a:latin typeface="+mn-lt"/>
                          <a:ea typeface="+mn-ea"/>
                          <a:cs typeface="+mn-cs"/>
                        </a:rPr>
                        <a:t>Korrekte Einnahme: 30-60 Minuten vor dem Frühstück in aufrechter Körperhaltung. 30 Minuten danach nicht hinlegen 	</a:t>
                      </a:r>
                    </a:p>
                    <a:p>
                      <a:endParaRPr lang="de-DE" dirty="0"/>
                    </a:p>
                  </a:txBody>
                  <a:tcPr/>
                </a:tc>
                <a:extLst>
                  <a:ext uri="{0D108BD9-81ED-4DB2-BD59-A6C34878D82A}">
                    <a16:rowId xmlns:a16="http://schemas.microsoft.com/office/drawing/2014/main" val="1108460318"/>
                  </a:ext>
                </a:extLst>
              </a:tr>
            </a:tbl>
          </a:graphicData>
        </a:graphic>
      </p:graphicFrame>
    </p:spTree>
    <p:extLst>
      <p:ext uri="{BB962C8B-B14F-4D97-AF65-F5344CB8AC3E}">
        <p14:creationId xmlns:p14="http://schemas.microsoft.com/office/powerpoint/2010/main" val="1902357169"/>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le 1">
            <a:extLst>
              <a:ext uri="{FF2B5EF4-FFF2-40B4-BE49-F238E27FC236}">
                <a16:creationId xmlns:a16="http://schemas.microsoft.com/office/drawing/2014/main" id="{3E5F4D72-850B-30EC-2250-62DF8928AD2B}"/>
              </a:ext>
            </a:extLst>
          </p:cNvPr>
          <p:cNvGraphicFramePr>
            <a:graphicFrameLocks noGrp="1"/>
          </p:cNvGraphicFramePr>
          <p:nvPr>
            <p:extLst>
              <p:ext uri="{D42A27DB-BD31-4B8C-83A1-F6EECF244321}">
                <p14:modId xmlns:p14="http://schemas.microsoft.com/office/powerpoint/2010/main" val="2385382894"/>
              </p:ext>
            </p:extLst>
          </p:nvPr>
        </p:nvGraphicFramePr>
        <p:xfrm>
          <a:off x="242048" y="295834"/>
          <a:ext cx="11715491" cy="6225992"/>
        </p:xfrm>
        <a:graphic>
          <a:graphicData uri="http://schemas.openxmlformats.org/drawingml/2006/table">
            <a:tbl>
              <a:tblPr firstRow="1" bandRow="1">
                <a:tableStyleId>{5C22544A-7EE6-4342-B048-85BDC9FD1C3A}</a:tableStyleId>
              </a:tblPr>
              <a:tblGrid>
                <a:gridCol w="3836241">
                  <a:extLst>
                    <a:ext uri="{9D8B030D-6E8A-4147-A177-3AD203B41FA5}">
                      <a16:colId xmlns:a16="http://schemas.microsoft.com/office/drawing/2014/main" val="1763268217"/>
                    </a:ext>
                  </a:extLst>
                </a:gridCol>
                <a:gridCol w="3939625">
                  <a:extLst>
                    <a:ext uri="{9D8B030D-6E8A-4147-A177-3AD203B41FA5}">
                      <a16:colId xmlns:a16="http://schemas.microsoft.com/office/drawing/2014/main" val="1408882031"/>
                    </a:ext>
                  </a:extLst>
                </a:gridCol>
                <a:gridCol w="3939625">
                  <a:extLst>
                    <a:ext uri="{9D8B030D-6E8A-4147-A177-3AD203B41FA5}">
                      <a16:colId xmlns:a16="http://schemas.microsoft.com/office/drawing/2014/main" val="3453118957"/>
                    </a:ext>
                  </a:extLst>
                </a:gridCol>
              </a:tblGrid>
              <a:tr h="72784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b="0" i="0" u="none" strike="noStrike" kern="1200" baseline="0" dirty="0">
                          <a:solidFill>
                            <a:schemeClr val="dk1"/>
                          </a:solidFill>
                          <a:latin typeface="+mn-lt"/>
                          <a:ea typeface="+mn-ea"/>
                          <a:cs typeface="+mn-cs"/>
                        </a:rPr>
                        <a:t>Vorbeugung </a:t>
                      </a:r>
                      <a:endParaRPr lang="de-DE" dirty="0"/>
                    </a:p>
                  </a:txBody>
                  <a:tcPr/>
                </a:tc>
                <a:tc>
                  <a:txBody>
                    <a:bodyPr/>
                    <a:lstStyle/>
                    <a:p>
                      <a:r>
                        <a:rPr lang="de-DE" sz="1800" b="0" i="0" u="none" strike="noStrike" kern="1200" baseline="0" dirty="0">
                          <a:solidFill>
                            <a:schemeClr val="dk1"/>
                          </a:solidFill>
                          <a:latin typeface="+mn-lt"/>
                          <a:ea typeface="+mn-ea"/>
                          <a:cs typeface="+mn-cs"/>
                        </a:rPr>
                        <a:t>Niedriger Calciumspiegel im Blut </a:t>
                      </a:r>
                      <a:endParaRPr lang="de-DE" dirty="0"/>
                    </a:p>
                  </a:txBody>
                  <a:tcPr/>
                </a:tc>
                <a:tc>
                  <a:txBody>
                    <a:bodyPr/>
                    <a:lstStyle/>
                    <a:p>
                      <a:r>
                        <a:rPr lang="de-DE" sz="1800" b="0" i="0" u="none" strike="noStrike" kern="1200" baseline="0" dirty="0">
                          <a:solidFill>
                            <a:schemeClr val="dk1"/>
                          </a:solidFill>
                          <a:latin typeface="+mn-lt"/>
                          <a:ea typeface="+mn-ea"/>
                          <a:cs typeface="+mn-cs"/>
                        </a:rPr>
                        <a:t>Depotformen zur Injektion: Nur bei Unverträglichkeit von Bisphosphonaten </a:t>
                      </a:r>
                      <a:endParaRPr lang="de-DE" dirty="0"/>
                    </a:p>
                  </a:txBody>
                  <a:tcPr/>
                </a:tc>
                <a:extLst>
                  <a:ext uri="{0D108BD9-81ED-4DB2-BD59-A6C34878D82A}">
                    <a16:rowId xmlns:a16="http://schemas.microsoft.com/office/drawing/2014/main" val="2905823775"/>
                  </a:ext>
                </a:extLst>
              </a:tr>
              <a:tr h="2287506">
                <a:tc>
                  <a:txBody>
                    <a:bodyPr/>
                    <a:lstStyle/>
                    <a:p>
                      <a:r>
                        <a:rPr lang="de-DE" sz="1800" b="0" i="0" u="none" strike="noStrike" kern="1200" baseline="0" dirty="0">
                          <a:solidFill>
                            <a:schemeClr val="dk1"/>
                          </a:solidFill>
                          <a:latin typeface="+mn-lt"/>
                          <a:ea typeface="+mn-ea"/>
                          <a:cs typeface="+mn-cs"/>
                        </a:rPr>
                        <a:t>Zufuhr von Vitamin D: Sonnenlicht, Fisch </a:t>
                      </a:r>
                      <a:endParaRPr lang="de-DE" dirty="0"/>
                    </a:p>
                  </a:txBody>
                  <a:tcPr/>
                </a:tc>
                <a:tc>
                  <a:txBody>
                    <a:bodyPr/>
                    <a:lstStyle/>
                    <a:p>
                      <a:endParaRPr lang="de-DE"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b="0" i="0" u="none" strike="noStrike" kern="1200" baseline="0" dirty="0">
                          <a:solidFill>
                            <a:srgbClr val="FF0000"/>
                          </a:solidFill>
                          <a:latin typeface="+mn-lt"/>
                          <a:ea typeface="+mn-ea"/>
                          <a:cs typeface="+mn-cs"/>
                        </a:rPr>
                        <a:t>Bisphosphonate: Wirkstoffe mit antiresorptiven Eigenschaften. Lagern sich an den Knochen an &amp; hemmen die Aktivität der Osteoklasten (bauen Knochen ab). Dadurch wird der Knochenabbau reduziert. </a:t>
                      </a:r>
                      <a:r>
                        <a:rPr lang="de-DE" sz="1800" b="0" i="0" u="none" strike="noStrike" kern="1200" baseline="0" dirty="0">
                          <a:solidFill>
                            <a:schemeClr val="dk1"/>
                          </a:solidFill>
                          <a:latin typeface="+mn-lt"/>
                          <a:ea typeface="+mn-ea"/>
                          <a:cs typeface="+mn-cs"/>
                        </a:rPr>
                        <a:t>	</a:t>
                      </a:r>
                    </a:p>
                    <a:p>
                      <a:endParaRPr lang="de-DE" dirty="0"/>
                    </a:p>
                  </a:txBody>
                  <a:tcPr/>
                </a:tc>
                <a:extLst>
                  <a:ext uri="{0D108BD9-81ED-4DB2-BD59-A6C34878D82A}">
                    <a16:rowId xmlns:a16="http://schemas.microsoft.com/office/drawing/2014/main" val="470076603"/>
                  </a:ext>
                </a:extLst>
              </a:tr>
              <a:tr h="496560">
                <a:tc>
                  <a:txBody>
                    <a:bodyPr/>
                    <a:lstStyle/>
                    <a:p>
                      <a:r>
                        <a:rPr lang="de-DE" sz="1800" b="0" i="0" u="none" strike="noStrike" kern="1200" baseline="0" dirty="0">
                          <a:solidFill>
                            <a:schemeClr val="dk1"/>
                          </a:solidFill>
                          <a:latin typeface="+mn-lt"/>
                          <a:ea typeface="+mn-ea"/>
                          <a:cs typeface="+mn-cs"/>
                        </a:rPr>
                        <a:t>Weniger Rauchen, weniger Alkohol ,</a:t>
                      </a:r>
                      <a:endParaRPr lang="de-DE" dirty="0"/>
                    </a:p>
                  </a:txBody>
                  <a:tcPr/>
                </a:tc>
                <a:tc>
                  <a:txBody>
                    <a:bodyPr/>
                    <a:lstStyle/>
                    <a:p>
                      <a:endParaRPr lang="de-DE" dirty="0"/>
                    </a:p>
                  </a:txBody>
                  <a:tcPr/>
                </a:tc>
                <a:tc>
                  <a:txBody>
                    <a:bodyPr/>
                    <a:lstStyle/>
                    <a:p>
                      <a:endParaRPr lang="de-DE" dirty="0"/>
                    </a:p>
                  </a:txBody>
                  <a:tcPr/>
                </a:tc>
                <a:extLst>
                  <a:ext uri="{0D108BD9-81ED-4DB2-BD59-A6C34878D82A}">
                    <a16:rowId xmlns:a16="http://schemas.microsoft.com/office/drawing/2014/main" val="3032901474"/>
                  </a:ext>
                </a:extLst>
              </a:tr>
              <a:tr h="496560">
                <a:tc>
                  <a:txBody>
                    <a:bodyPr/>
                    <a:lstStyle/>
                    <a:p>
                      <a:r>
                        <a:rPr lang="de-DE" sz="1800" b="0" i="0" u="none" strike="noStrike" kern="1200" baseline="0" dirty="0">
                          <a:solidFill>
                            <a:schemeClr val="dk1"/>
                          </a:solidFill>
                          <a:latin typeface="+mn-lt"/>
                          <a:ea typeface="+mn-ea"/>
                          <a:cs typeface="+mn-cs"/>
                        </a:rPr>
                        <a:t>Körperliche Aktivität</a:t>
                      </a:r>
                      <a:endParaRPr lang="de-DE" dirty="0"/>
                    </a:p>
                  </a:txBody>
                  <a:tcPr/>
                </a:tc>
                <a:tc>
                  <a:txBody>
                    <a:bodyPr/>
                    <a:lstStyle/>
                    <a:p>
                      <a:endParaRPr lang="de-DE" dirty="0"/>
                    </a:p>
                  </a:txBody>
                  <a:tcPr/>
                </a:tc>
                <a:tc>
                  <a:txBody>
                    <a:bodyPr/>
                    <a:lstStyle/>
                    <a:p>
                      <a:endParaRPr lang="de-DE" dirty="0"/>
                    </a:p>
                  </a:txBody>
                  <a:tcPr/>
                </a:tc>
                <a:extLst>
                  <a:ext uri="{0D108BD9-81ED-4DB2-BD59-A6C34878D82A}">
                    <a16:rowId xmlns:a16="http://schemas.microsoft.com/office/drawing/2014/main" val="164200728"/>
                  </a:ext>
                </a:extLst>
              </a:tr>
              <a:tr h="727843">
                <a:tc>
                  <a:txBody>
                    <a:bodyPr/>
                    <a:lstStyle/>
                    <a:p>
                      <a:r>
                        <a:rPr lang="de-DE" sz="1800" b="0" i="0" u="none" strike="noStrike" kern="1200" baseline="0" dirty="0">
                          <a:solidFill>
                            <a:schemeClr val="dk1"/>
                          </a:solidFill>
                          <a:latin typeface="+mn-lt"/>
                          <a:ea typeface="+mn-ea"/>
                          <a:cs typeface="+mn-cs"/>
                        </a:rPr>
                        <a:t>Grundstein zur Vorbeugung im Kinder- &amp; Jugendalter </a:t>
                      </a:r>
                      <a:endParaRPr lang="de-DE" dirty="0"/>
                    </a:p>
                  </a:txBody>
                  <a:tcPr/>
                </a:tc>
                <a:tc>
                  <a:txBody>
                    <a:bodyPr/>
                    <a:lstStyle/>
                    <a:p>
                      <a:endParaRPr lang="de-DE" dirty="0"/>
                    </a:p>
                  </a:txBody>
                  <a:tcPr/>
                </a:tc>
                <a:tc>
                  <a:txBody>
                    <a:bodyPr/>
                    <a:lstStyle/>
                    <a:p>
                      <a:endParaRPr lang="de-DE" dirty="0"/>
                    </a:p>
                  </a:txBody>
                  <a:tcPr/>
                </a:tc>
                <a:extLst>
                  <a:ext uri="{0D108BD9-81ED-4DB2-BD59-A6C34878D82A}">
                    <a16:rowId xmlns:a16="http://schemas.microsoft.com/office/drawing/2014/main" val="2333180985"/>
                  </a:ext>
                </a:extLst>
              </a:tr>
              <a:tr h="496560">
                <a:tc>
                  <a:txBody>
                    <a:bodyPr/>
                    <a:lstStyle/>
                    <a:p>
                      <a:r>
                        <a:rPr lang="de-DE" sz="1800" b="0" i="0" u="none" strike="noStrike" kern="1200" baseline="0" dirty="0">
                          <a:solidFill>
                            <a:schemeClr val="dk1"/>
                          </a:solidFill>
                          <a:latin typeface="+mn-lt"/>
                          <a:ea typeface="+mn-ea"/>
                          <a:cs typeface="+mn-cs"/>
                        </a:rPr>
                        <a:t>Jährliche </a:t>
                      </a:r>
                      <a:r>
                        <a:rPr lang="de-DE" sz="1800" b="0" i="0" u="none" strike="noStrike" kern="1200" baseline="0" dirty="0" err="1">
                          <a:solidFill>
                            <a:schemeClr val="dk1"/>
                          </a:solidFill>
                          <a:latin typeface="+mn-lt"/>
                          <a:ea typeface="+mn-ea"/>
                          <a:cs typeface="+mn-cs"/>
                        </a:rPr>
                        <a:t>Gesundenuntersuchung</a:t>
                      </a:r>
                      <a:r>
                        <a:rPr lang="de-DE" sz="1800" b="0" i="0" u="none" strike="noStrike" kern="1200" baseline="0" dirty="0">
                          <a:solidFill>
                            <a:schemeClr val="dk1"/>
                          </a:solidFill>
                          <a:latin typeface="+mn-lt"/>
                          <a:ea typeface="+mn-ea"/>
                          <a:cs typeface="+mn-cs"/>
                        </a:rPr>
                        <a:t> </a:t>
                      </a:r>
                      <a:endParaRPr lang="de-DE" dirty="0"/>
                    </a:p>
                  </a:txBody>
                  <a:tcPr/>
                </a:tc>
                <a:tc>
                  <a:txBody>
                    <a:bodyPr/>
                    <a:lstStyle/>
                    <a:p>
                      <a:endParaRPr lang="de-DE" dirty="0"/>
                    </a:p>
                  </a:txBody>
                  <a:tcPr/>
                </a:tc>
                <a:tc>
                  <a:txBody>
                    <a:bodyPr/>
                    <a:lstStyle/>
                    <a:p>
                      <a:endParaRPr lang="de-DE" dirty="0"/>
                    </a:p>
                  </a:txBody>
                  <a:tcPr/>
                </a:tc>
                <a:extLst>
                  <a:ext uri="{0D108BD9-81ED-4DB2-BD59-A6C34878D82A}">
                    <a16:rowId xmlns:a16="http://schemas.microsoft.com/office/drawing/2014/main" val="71253374"/>
                  </a:ext>
                </a:extLst>
              </a:tr>
              <a:tr h="496560">
                <a:tc>
                  <a:txBody>
                    <a:bodyPr/>
                    <a:lstStyle/>
                    <a:p>
                      <a:endParaRPr lang="de-DE" dirty="0"/>
                    </a:p>
                  </a:txBody>
                  <a:tcPr/>
                </a:tc>
                <a:tc>
                  <a:txBody>
                    <a:bodyPr/>
                    <a:lstStyle/>
                    <a:p>
                      <a:endParaRPr lang="de-DE" dirty="0"/>
                    </a:p>
                  </a:txBody>
                  <a:tcPr/>
                </a:tc>
                <a:tc>
                  <a:txBody>
                    <a:bodyPr/>
                    <a:lstStyle/>
                    <a:p>
                      <a:endParaRPr lang="de-DE" dirty="0"/>
                    </a:p>
                  </a:txBody>
                  <a:tcPr/>
                </a:tc>
                <a:extLst>
                  <a:ext uri="{0D108BD9-81ED-4DB2-BD59-A6C34878D82A}">
                    <a16:rowId xmlns:a16="http://schemas.microsoft.com/office/drawing/2014/main" val="2433321500"/>
                  </a:ext>
                </a:extLst>
              </a:tr>
              <a:tr h="496560">
                <a:tc>
                  <a:txBody>
                    <a:bodyPr/>
                    <a:lstStyle/>
                    <a:p>
                      <a:endParaRPr lang="de-DE" dirty="0"/>
                    </a:p>
                  </a:txBody>
                  <a:tcPr/>
                </a:tc>
                <a:tc>
                  <a:txBody>
                    <a:bodyPr/>
                    <a:lstStyle/>
                    <a:p>
                      <a:endParaRPr lang="de-DE" dirty="0"/>
                    </a:p>
                  </a:txBody>
                  <a:tcPr/>
                </a:tc>
                <a:tc>
                  <a:txBody>
                    <a:bodyPr/>
                    <a:lstStyle/>
                    <a:p>
                      <a:endParaRPr lang="de-DE" dirty="0"/>
                    </a:p>
                  </a:txBody>
                  <a:tcPr/>
                </a:tc>
                <a:extLst>
                  <a:ext uri="{0D108BD9-81ED-4DB2-BD59-A6C34878D82A}">
                    <a16:rowId xmlns:a16="http://schemas.microsoft.com/office/drawing/2014/main" val="3859493185"/>
                  </a:ext>
                </a:extLst>
              </a:tr>
            </a:tbl>
          </a:graphicData>
        </a:graphic>
      </p:graphicFrame>
    </p:spTree>
    <p:extLst>
      <p:ext uri="{BB962C8B-B14F-4D97-AF65-F5344CB8AC3E}">
        <p14:creationId xmlns:p14="http://schemas.microsoft.com/office/powerpoint/2010/main" val="95733936"/>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le 1">
            <a:extLst>
              <a:ext uri="{FF2B5EF4-FFF2-40B4-BE49-F238E27FC236}">
                <a16:creationId xmlns:a16="http://schemas.microsoft.com/office/drawing/2014/main" id="{EBC4B26B-71D2-577B-23FE-7A00BF7E4B52}"/>
              </a:ext>
            </a:extLst>
          </p:cNvPr>
          <p:cNvGraphicFramePr>
            <a:graphicFrameLocks noGrp="1"/>
          </p:cNvGraphicFramePr>
          <p:nvPr>
            <p:extLst>
              <p:ext uri="{D42A27DB-BD31-4B8C-83A1-F6EECF244321}">
                <p14:modId xmlns:p14="http://schemas.microsoft.com/office/powerpoint/2010/main" val="4005330850"/>
              </p:ext>
            </p:extLst>
          </p:nvPr>
        </p:nvGraphicFramePr>
        <p:xfrm>
          <a:off x="152399" y="93785"/>
          <a:ext cx="11805137" cy="6236676"/>
        </p:xfrm>
        <a:graphic>
          <a:graphicData uri="http://schemas.openxmlformats.org/drawingml/2006/table">
            <a:tbl>
              <a:tblPr firstRow="1" bandRow="1">
                <a:tableStyleId>{5C22544A-7EE6-4342-B048-85BDC9FD1C3A}</a:tableStyleId>
              </a:tblPr>
              <a:tblGrid>
                <a:gridCol w="4141909">
                  <a:extLst>
                    <a:ext uri="{9D8B030D-6E8A-4147-A177-3AD203B41FA5}">
                      <a16:colId xmlns:a16="http://schemas.microsoft.com/office/drawing/2014/main" val="2258811717"/>
                    </a:ext>
                  </a:extLst>
                </a:gridCol>
                <a:gridCol w="3831614">
                  <a:extLst>
                    <a:ext uri="{9D8B030D-6E8A-4147-A177-3AD203B41FA5}">
                      <a16:colId xmlns:a16="http://schemas.microsoft.com/office/drawing/2014/main" val="2982148861"/>
                    </a:ext>
                  </a:extLst>
                </a:gridCol>
                <a:gridCol w="3831614">
                  <a:extLst>
                    <a:ext uri="{9D8B030D-6E8A-4147-A177-3AD203B41FA5}">
                      <a16:colId xmlns:a16="http://schemas.microsoft.com/office/drawing/2014/main" val="196929265"/>
                    </a:ext>
                  </a:extLst>
                </a:gridCol>
              </a:tblGrid>
              <a:tr h="6236676">
                <a:tc>
                  <a:txBody>
                    <a:bodyPr/>
                    <a:lstStyle/>
                    <a:p>
                      <a:r>
                        <a:rPr lang="de-DE" sz="1800" b="0" i="0" u="none" strike="noStrike" kern="1200" baseline="0" dirty="0">
                          <a:solidFill>
                            <a:schemeClr val="dk1"/>
                          </a:solidFill>
                          <a:latin typeface="+mn-lt"/>
                          <a:ea typeface="+mn-ea"/>
                          <a:cs typeface="+mn-cs"/>
                        </a:rPr>
                        <a:t>Ausreichend Calcium-Zufuhr </a:t>
                      </a:r>
                      <a:endParaRPr lang="de-DE" dirty="0"/>
                    </a:p>
                  </a:txBody>
                  <a:tcPr/>
                </a:tc>
                <a:tc>
                  <a:txBody>
                    <a:bodyPr/>
                    <a:lstStyle/>
                    <a:p>
                      <a:r>
                        <a:rPr lang="de-DE" sz="1800" b="0" i="0" u="none" strike="noStrike" kern="1200" baseline="0" dirty="0">
                          <a:solidFill>
                            <a:srgbClr val="FF0000"/>
                          </a:solidFill>
                          <a:latin typeface="+mn-lt"/>
                          <a:ea typeface="+mn-ea"/>
                          <a:cs typeface="+mn-cs"/>
                        </a:rPr>
                        <a:t>HH sollten bei der Unterstützung der KlientInnen die Medikamente gegen Osteoporose einnehmen besonders beachten :</a:t>
                      </a:r>
                      <a:r>
                        <a:rPr lang="de-DE" sz="1800" b="0" i="0" kern="1200" dirty="0">
                          <a:solidFill>
                            <a:schemeClr val="dk1"/>
                          </a:solidFill>
                          <a:effectLst/>
                          <a:latin typeface="+mn-lt"/>
                          <a:ea typeface="+mn-ea"/>
                          <a:cs typeface="+mn-cs"/>
                        </a:rPr>
                        <a:t>Die Medikamente können die Speiseröhre reizen. Zu beachten:</a:t>
                      </a:r>
                    </a:p>
                    <a:p>
                      <a:r>
                        <a:rPr lang="de-DE" sz="1800" b="0" i="0" kern="1200" dirty="0">
                          <a:solidFill>
                            <a:schemeClr val="dk1"/>
                          </a:solidFill>
                          <a:effectLst/>
                          <a:latin typeface="+mn-lt"/>
                          <a:ea typeface="+mn-ea"/>
                          <a:cs typeface="+mn-cs"/>
                        </a:rPr>
                        <a:t>Die Tabletten werden morgens nach dem Aufstehen mit einem Glas Wasser (200 ml, kein stark kalziumhaltiges Mineralwasser) geschluckt. Nicht zerdrücken oder zerkauen und sollten nicht lange im Mund bleiben.</a:t>
                      </a:r>
                    </a:p>
                    <a:p>
                      <a:r>
                        <a:rPr lang="de-DE" sz="1800" b="0" i="0" kern="1200" dirty="0">
                          <a:solidFill>
                            <a:schemeClr val="dk1"/>
                          </a:solidFill>
                          <a:effectLst/>
                          <a:latin typeface="+mn-lt"/>
                          <a:ea typeface="+mn-ea"/>
                          <a:cs typeface="+mn-cs"/>
                        </a:rPr>
                        <a:t>Anschließend mindestens 30 Minuten in möglichst aufrechter Haltung bleiben – also sitzen oder stehen und sich nicht hinlegen. Andere Medikamente, Lebensmittel oder Getränke dürfen frühestens 30 Minuten nach der Tablette zu sich genommen werden. Die richtige Anwendung sorgt auch dafür, dass die Wirkstoffe vom Darm aufgenommen werden.</a:t>
                      </a:r>
                      <a:endParaRPr lang="de-DE" dirty="0"/>
                    </a:p>
                  </a:txBody>
                  <a:tcPr/>
                </a:tc>
                <a:tc>
                  <a:txBody>
                    <a:bodyPr/>
                    <a:lstStyle/>
                    <a:p>
                      <a:endParaRPr lang="de-DE" dirty="0"/>
                    </a:p>
                  </a:txBody>
                  <a:tcPr/>
                </a:tc>
                <a:extLst>
                  <a:ext uri="{0D108BD9-81ED-4DB2-BD59-A6C34878D82A}">
                    <a16:rowId xmlns:a16="http://schemas.microsoft.com/office/drawing/2014/main" val="1228126065"/>
                  </a:ext>
                </a:extLst>
              </a:tr>
            </a:tbl>
          </a:graphicData>
        </a:graphic>
      </p:graphicFrame>
    </p:spTree>
    <p:extLst>
      <p:ext uri="{BB962C8B-B14F-4D97-AF65-F5344CB8AC3E}">
        <p14:creationId xmlns:p14="http://schemas.microsoft.com/office/powerpoint/2010/main" val="10539195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9EC341BB-F406-C009-3A47-D696BF661BF7}"/>
              </a:ext>
            </a:extLst>
          </p:cNvPr>
          <p:cNvSpPr txBox="1"/>
          <p:nvPr/>
        </p:nvSpPr>
        <p:spPr>
          <a:xfrm>
            <a:off x="669071" y="401444"/>
            <a:ext cx="11140069" cy="646331"/>
          </a:xfrm>
          <a:prstGeom prst="rect">
            <a:avLst/>
          </a:prstGeom>
          <a:noFill/>
        </p:spPr>
        <p:txBody>
          <a:bodyPr wrap="square">
            <a:spAutoFit/>
          </a:bodyPr>
          <a:lstStyle/>
          <a:p>
            <a:r>
              <a:rPr lang="de-DE" dirty="0"/>
              <a:t>Definition Suchtgift: Abhängig machender Stoff. Beispiele dafür sind:</a:t>
            </a:r>
          </a:p>
          <a:p>
            <a:endParaRPr lang="de-DE" dirty="0"/>
          </a:p>
        </p:txBody>
      </p:sp>
      <p:graphicFrame>
        <p:nvGraphicFramePr>
          <p:cNvPr id="4" name="Tabelle 4">
            <a:extLst>
              <a:ext uri="{FF2B5EF4-FFF2-40B4-BE49-F238E27FC236}">
                <a16:creationId xmlns:a16="http://schemas.microsoft.com/office/drawing/2014/main" id="{922EF05E-6C5E-3026-E95F-E27601F4E369}"/>
              </a:ext>
            </a:extLst>
          </p:cNvPr>
          <p:cNvGraphicFramePr>
            <a:graphicFrameLocks noGrp="1"/>
          </p:cNvGraphicFramePr>
          <p:nvPr>
            <p:extLst>
              <p:ext uri="{D42A27DB-BD31-4B8C-83A1-F6EECF244321}">
                <p14:modId xmlns:p14="http://schemas.microsoft.com/office/powerpoint/2010/main" val="721436715"/>
              </p:ext>
            </p:extLst>
          </p:nvPr>
        </p:nvGraphicFramePr>
        <p:xfrm>
          <a:off x="669071" y="745065"/>
          <a:ext cx="10950500" cy="1828800"/>
        </p:xfrm>
        <a:graphic>
          <a:graphicData uri="http://schemas.openxmlformats.org/drawingml/2006/table">
            <a:tbl>
              <a:tblPr firstRow="1" bandRow="1">
                <a:tableStyleId>{5C22544A-7EE6-4342-B048-85BDC9FD1C3A}</a:tableStyleId>
              </a:tblPr>
              <a:tblGrid>
                <a:gridCol w="10950500">
                  <a:extLst>
                    <a:ext uri="{9D8B030D-6E8A-4147-A177-3AD203B41FA5}">
                      <a16:colId xmlns:a16="http://schemas.microsoft.com/office/drawing/2014/main" val="2951629036"/>
                    </a:ext>
                  </a:extLst>
                </a:gridCol>
              </a:tblGrid>
              <a:tr h="167682">
                <a:tc>
                  <a:txBody>
                    <a:bodyPr/>
                    <a:lstStyle/>
                    <a:p>
                      <a:endParaRPr lang="de-DE"/>
                    </a:p>
                  </a:txBody>
                  <a:tcPr/>
                </a:tc>
                <a:extLst>
                  <a:ext uri="{0D108BD9-81ED-4DB2-BD59-A6C34878D82A}">
                    <a16:rowId xmlns:a16="http://schemas.microsoft.com/office/drawing/2014/main" val="2155263809"/>
                  </a:ext>
                </a:extLst>
              </a:tr>
              <a:tr h="167682">
                <a:tc>
                  <a:txBody>
                    <a:bodyPr/>
                    <a:lstStyle/>
                    <a:p>
                      <a:endParaRPr lang="de-DE"/>
                    </a:p>
                  </a:txBody>
                  <a:tcPr/>
                </a:tc>
                <a:extLst>
                  <a:ext uri="{0D108BD9-81ED-4DB2-BD59-A6C34878D82A}">
                    <a16:rowId xmlns:a16="http://schemas.microsoft.com/office/drawing/2014/main" val="4170582034"/>
                  </a:ext>
                </a:extLst>
              </a:tr>
              <a:tr h="167682">
                <a:tc>
                  <a:txBody>
                    <a:bodyPr/>
                    <a:lstStyle/>
                    <a:p>
                      <a:endParaRPr lang="de-DE"/>
                    </a:p>
                  </a:txBody>
                  <a:tcPr/>
                </a:tc>
                <a:extLst>
                  <a:ext uri="{0D108BD9-81ED-4DB2-BD59-A6C34878D82A}">
                    <a16:rowId xmlns:a16="http://schemas.microsoft.com/office/drawing/2014/main" val="3782192630"/>
                  </a:ext>
                </a:extLst>
              </a:tr>
              <a:tr h="167682">
                <a:tc>
                  <a:txBody>
                    <a:bodyPr/>
                    <a:lstStyle/>
                    <a:p>
                      <a:endParaRPr lang="de-DE"/>
                    </a:p>
                  </a:txBody>
                  <a:tcPr/>
                </a:tc>
                <a:extLst>
                  <a:ext uri="{0D108BD9-81ED-4DB2-BD59-A6C34878D82A}">
                    <a16:rowId xmlns:a16="http://schemas.microsoft.com/office/drawing/2014/main" val="1333574719"/>
                  </a:ext>
                </a:extLst>
              </a:tr>
              <a:tr h="167682">
                <a:tc>
                  <a:txBody>
                    <a:bodyPr/>
                    <a:lstStyle/>
                    <a:p>
                      <a:endParaRPr lang="de-DE" dirty="0"/>
                    </a:p>
                  </a:txBody>
                  <a:tcPr/>
                </a:tc>
                <a:extLst>
                  <a:ext uri="{0D108BD9-81ED-4DB2-BD59-A6C34878D82A}">
                    <a16:rowId xmlns:a16="http://schemas.microsoft.com/office/drawing/2014/main" val="3473393962"/>
                  </a:ext>
                </a:extLst>
              </a:tr>
            </a:tbl>
          </a:graphicData>
        </a:graphic>
      </p:graphicFrame>
      <p:sp>
        <p:nvSpPr>
          <p:cNvPr id="6" name="Textfeld 5">
            <a:extLst>
              <a:ext uri="{FF2B5EF4-FFF2-40B4-BE49-F238E27FC236}">
                <a16:creationId xmlns:a16="http://schemas.microsoft.com/office/drawing/2014/main" id="{32B19CD1-93D8-1326-117B-51B8C7422D5B}"/>
              </a:ext>
            </a:extLst>
          </p:cNvPr>
          <p:cNvSpPr txBox="1"/>
          <p:nvPr/>
        </p:nvSpPr>
        <p:spPr>
          <a:xfrm>
            <a:off x="669071" y="2551837"/>
            <a:ext cx="10950500" cy="3416320"/>
          </a:xfrm>
          <a:prstGeom prst="rect">
            <a:avLst/>
          </a:prstGeom>
          <a:noFill/>
        </p:spPr>
        <p:txBody>
          <a:bodyPr wrap="square">
            <a:spAutoFit/>
          </a:bodyPr>
          <a:lstStyle/>
          <a:p>
            <a:r>
              <a:rPr lang="de-DE" dirty="0"/>
              <a:t>Definition Toxikologie: Lehre von den Giften &amp; Vergiftungen. </a:t>
            </a:r>
          </a:p>
          <a:p>
            <a:endParaRPr lang="de-DE" dirty="0"/>
          </a:p>
          <a:p>
            <a:endParaRPr lang="de-DE" dirty="0"/>
          </a:p>
          <a:p>
            <a:endParaRPr lang="de-DE" dirty="0"/>
          </a:p>
          <a:p>
            <a:endParaRPr lang="de-DE" dirty="0"/>
          </a:p>
          <a:p>
            <a:endParaRPr lang="de-DE" dirty="0"/>
          </a:p>
          <a:p>
            <a:endParaRPr lang="de-DE" dirty="0"/>
          </a:p>
          <a:p>
            <a:endParaRPr lang="de-DE" dirty="0"/>
          </a:p>
          <a:p>
            <a:r>
              <a:rPr lang="de-DE" dirty="0"/>
              <a:t>Definition Gift (im engeren Sinn): Gifte sind chemische Stoffe, die bereits in geringen Mengen nach Einwirken auf den Organismus zu Schädigungen, Funktionsstörungen oder zum Tod führen können. Die Dosis entscheidet über den Eintritt einer schädlichen Wirkung.</a:t>
            </a:r>
          </a:p>
          <a:p>
            <a:endParaRPr lang="de-DE" dirty="0"/>
          </a:p>
        </p:txBody>
      </p:sp>
      <p:graphicFrame>
        <p:nvGraphicFramePr>
          <p:cNvPr id="7" name="Tabelle 7">
            <a:extLst>
              <a:ext uri="{FF2B5EF4-FFF2-40B4-BE49-F238E27FC236}">
                <a16:creationId xmlns:a16="http://schemas.microsoft.com/office/drawing/2014/main" id="{2C29AD08-131F-569B-23CB-B08FA3EF5736}"/>
              </a:ext>
            </a:extLst>
          </p:cNvPr>
          <p:cNvGraphicFramePr>
            <a:graphicFrameLocks noGrp="1"/>
          </p:cNvGraphicFramePr>
          <p:nvPr>
            <p:extLst>
              <p:ext uri="{D42A27DB-BD31-4B8C-83A1-F6EECF244321}">
                <p14:modId xmlns:p14="http://schemas.microsoft.com/office/powerpoint/2010/main" val="2728877123"/>
              </p:ext>
            </p:extLst>
          </p:nvPr>
        </p:nvGraphicFramePr>
        <p:xfrm>
          <a:off x="669071" y="2899316"/>
          <a:ext cx="10853857" cy="1828800"/>
        </p:xfrm>
        <a:graphic>
          <a:graphicData uri="http://schemas.openxmlformats.org/drawingml/2006/table">
            <a:tbl>
              <a:tblPr firstRow="1" bandRow="1">
                <a:tableStyleId>{5C22544A-7EE6-4342-B048-85BDC9FD1C3A}</a:tableStyleId>
              </a:tblPr>
              <a:tblGrid>
                <a:gridCol w="10853857">
                  <a:extLst>
                    <a:ext uri="{9D8B030D-6E8A-4147-A177-3AD203B41FA5}">
                      <a16:colId xmlns:a16="http://schemas.microsoft.com/office/drawing/2014/main" val="422938624"/>
                    </a:ext>
                  </a:extLst>
                </a:gridCol>
              </a:tblGrid>
              <a:tr h="259823">
                <a:tc>
                  <a:txBody>
                    <a:bodyPr/>
                    <a:lstStyle/>
                    <a:p>
                      <a:endParaRPr lang="de-DE"/>
                    </a:p>
                  </a:txBody>
                  <a:tcPr/>
                </a:tc>
                <a:extLst>
                  <a:ext uri="{0D108BD9-81ED-4DB2-BD59-A6C34878D82A}">
                    <a16:rowId xmlns:a16="http://schemas.microsoft.com/office/drawing/2014/main" val="3786898557"/>
                  </a:ext>
                </a:extLst>
              </a:tr>
              <a:tr h="259823">
                <a:tc>
                  <a:txBody>
                    <a:bodyPr/>
                    <a:lstStyle/>
                    <a:p>
                      <a:endParaRPr lang="de-DE"/>
                    </a:p>
                  </a:txBody>
                  <a:tcPr/>
                </a:tc>
                <a:extLst>
                  <a:ext uri="{0D108BD9-81ED-4DB2-BD59-A6C34878D82A}">
                    <a16:rowId xmlns:a16="http://schemas.microsoft.com/office/drawing/2014/main" val="1212503218"/>
                  </a:ext>
                </a:extLst>
              </a:tr>
              <a:tr h="259823">
                <a:tc>
                  <a:txBody>
                    <a:bodyPr/>
                    <a:lstStyle/>
                    <a:p>
                      <a:endParaRPr lang="de-DE"/>
                    </a:p>
                  </a:txBody>
                  <a:tcPr/>
                </a:tc>
                <a:extLst>
                  <a:ext uri="{0D108BD9-81ED-4DB2-BD59-A6C34878D82A}">
                    <a16:rowId xmlns:a16="http://schemas.microsoft.com/office/drawing/2014/main" val="535895979"/>
                  </a:ext>
                </a:extLst>
              </a:tr>
              <a:tr h="259823">
                <a:tc>
                  <a:txBody>
                    <a:bodyPr/>
                    <a:lstStyle/>
                    <a:p>
                      <a:endParaRPr lang="de-DE"/>
                    </a:p>
                  </a:txBody>
                  <a:tcPr/>
                </a:tc>
                <a:extLst>
                  <a:ext uri="{0D108BD9-81ED-4DB2-BD59-A6C34878D82A}">
                    <a16:rowId xmlns:a16="http://schemas.microsoft.com/office/drawing/2014/main" val="2466160010"/>
                  </a:ext>
                </a:extLst>
              </a:tr>
              <a:tr h="259823">
                <a:tc>
                  <a:txBody>
                    <a:bodyPr/>
                    <a:lstStyle/>
                    <a:p>
                      <a:endParaRPr lang="de-DE" dirty="0"/>
                    </a:p>
                  </a:txBody>
                  <a:tcPr/>
                </a:tc>
                <a:extLst>
                  <a:ext uri="{0D108BD9-81ED-4DB2-BD59-A6C34878D82A}">
                    <a16:rowId xmlns:a16="http://schemas.microsoft.com/office/drawing/2014/main" val="850172401"/>
                  </a:ext>
                </a:extLst>
              </a:tr>
            </a:tbl>
          </a:graphicData>
        </a:graphic>
      </p:graphicFrame>
      <p:graphicFrame>
        <p:nvGraphicFramePr>
          <p:cNvPr id="8" name="Tabelle 8">
            <a:extLst>
              <a:ext uri="{FF2B5EF4-FFF2-40B4-BE49-F238E27FC236}">
                <a16:creationId xmlns:a16="http://schemas.microsoft.com/office/drawing/2014/main" id="{B0D79887-2D4F-DEB8-6B9E-E22F04E98F36}"/>
              </a:ext>
            </a:extLst>
          </p:cNvPr>
          <p:cNvGraphicFramePr>
            <a:graphicFrameLocks noGrp="1"/>
          </p:cNvGraphicFramePr>
          <p:nvPr>
            <p:extLst>
              <p:ext uri="{D42A27DB-BD31-4B8C-83A1-F6EECF244321}">
                <p14:modId xmlns:p14="http://schemas.microsoft.com/office/powerpoint/2010/main" val="3525390257"/>
              </p:ext>
            </p:extLst>
          </p:nvPr>
        </p:nvGraphicFramePr>
        <p:xfrm>
          <a:off x="669071" y="5887843"/>
          <a:ext cx="10853857" cy="814038"/>
        </p:xfrm>
        <a:graphic>
          <a:graphicData uri="http://schemas.openxmlformats.org/drawingml/2006/table">
            <a:tbl>
              <a:tblPr firstRow="1" bandRow="1">
                <a:tableStyleId>{5C22544A-7EE6-4342-B048-85BDC9FD1C3A}</a:tableStyleId>
              </a:tblPr>
              <a:tblGrid>
                <a:gridCol w="10853857">
                  <a:extLst>
                    <a:ext uri="{9D8B030D-6E8A-4147-A177-3AD203B41FA5}">
                      <a16:colId xmlns:a16="http://schemas.microsoft.com/office/drawing/2014/main" val="1395453640"/>
                    </a:ext>
                  </a:extLst>
                </a:gridCol>
              </a:tblGrid>
              <a:tr h="407019">
                <a:tc>
                  <a:txBody>
                    <a:bodyPr/>
                    <a:lstStyle/>
                    <a:p>
                      <a:endParaRPr lang="de-DE"/>
                    </a:p>
                  </a:txBody>
                  <a:tcPr/>
                </a:tc>
                <a:extLst>
                  <a:ext uri="{0D108BD9-81ED-4DB2-BD59-A6C34878D82A}">
                    <a16:rowId xmlns:a16="http://schemas.microsoft.com/office/drawing/2014/main" val="1765097586"/>
                  </a:ext>
                </a:extLst>
              </a:tr>
              <a:tr h="407019">
                <a:tc>
                  <a:txBody>
                    <a:bodyPr/>
                    <a:lstStyle/>
                    <a:p>
                      <a:endParaRPr lang="de-DE" dirty="0"/>
                    </a:p>
                  </a:txBody>
                  <a:tcPr/>
                </a:tc>
                <a:extLst>
                  <a:ext uri="{0D108BD9-81ED-4DB2-BD59-A6C34878D82A}">
                    <a16:rowId xmlns:a16="http://schemas.microsoft.com/office/drawing/2014/main" val="3847440873"/>
                  </a:ext>
                </a:extLst>
              </a:tr>
            </a:tbl>
          </a:graphicData>
        </a:graphic>
      </p:graphicFrame>
    </p:spTree>
    <p:extLst>
      <p:ext uri="{BB962C8B-B14F-4D97-AF65-F5344CB8AC3E}">
        <p14:creationId xmlns:p14="http://schemas.microsoft.com/office/powerpoint/2010/main" val="3708295332"/>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64350B9E-D399-4691-3BDB-4611C0380766}"/>
              </a:ext>
            </a:extLst>
          </p:cNvPr>
          <p:cNvSpPr txBox="1"/>
          <p:nvPr/>
        </p:nvSpPr>
        <p:spPr>
          <a:xfrm>
            <a:off x="281353" y="269631"/>
            <a:ext cx="11617569" cy="1292662"/>
          </a:xfrm>
          <a:prstGeom prst="rect">
            <a:avLst/>
          </a:prstGeom>
          <a:noFill/>
        </p:spPr>
        <p:txBody>
          <a:bodyPr wrap="square">
            <a:spAutoFit/>
          </a:bodyPr>
          <a:lstStyle/>
          <a:p>
            <a:r>
              <a:rPr lang="de-DE" sz="2400" b="0" i="0" u="none" strike="noStrike" baseline="0" dirty="0">
                <a:solidFill>
                  <a:srgbClr val="FF0000"/>
                </a:solidFill>
                <a:latin typeface="Calibri" panose="020F0502020204030204" pitchFamily="34" charset="0"/>
              </a:rPr>
              <a:t>23.10. Antiinfektiva </a:t>
            </a:r>
          </a:p>
          <a:p>
            <a:r>
              <a:rPr lang="de-DE" sz="1800" b="0" i="0" u="none" strike="noStrike" baseline="0" dirty="0">
                <a:solidFill>
                  <a:srgbClr val="000000"/>
                </a:solidFill>
                <a:latin typeface="Calibri" panose="020F0502020204030204" pitchFamily="34" charset="0"/>
              </a:rPr>
              <a:t>Arzneimittel(gruppen), zur Behandlung von Infektionskrankheiten. Sie stören krankmachende Mikroorganismen in ihrer Funktion oder Struktur, ohne weitgehend den menschlichen Organismus zu schädigen. </a:t>
            </a:r>
          </a:p>
          <a:p>
            <a:r>
              <a:rPr lang="de-DE" sz="1800" b="0" i="0" u="none" strike="noStrike" baseline="0" dirty="0">
                <a:solidFill>
                  <a:srgbClr val="000000"/>
                </a:solidFill>
                <a:latin typeface="Calibri" panose="020F0502020204030204" pitchFamily="34" charset="0"/>
              </a:rPr>
              <a:t>Diese Arzneimittel wirken gegen :  BAKTERIEN, VIREN, PILZE, PARASITEN</a:t>
            </a:r>
            <a:endParaRPr lang="de-DE" dirty="0"/>
          </a:p>
        </p:txBody>
      </p:sp>
      <p:pic>
        <p:nvPicPr>
          <p:cNvPr id="5" name="Grafik 4">
            <a:extLst>
              <a:ext uri="{FF2B5EF4-FFF2-40B4-BE49-F238E27FC236}">
                <a16:creationId xmlns:a16="http://schemas.microsoft.com/office/drawing/2014/main" id="{743A2B23-8DE9-DA0C-6E41-CC6A750ADA72}"/>
              </a:ext>
            </a:extLst>
          </p:cNvPr>
          <p:cNvPicPr>
            <a:picLocks noChangeAspect="1"/>
          </p:cNvPicPr>
          <p:nvPr/>
        </p:nvPicPr>
        <p:blipFill>
          <a:blip r:embed="rId2"/>
          <a:stretch>
            <a:fillRect/>
          </a:stretch>
        </p:blipFill>
        <p:spPr>
          <a:xfrm>
            <a:off x="8576545" y="1163585"/>
            <a:ext cx="2996119" cy="1673157"/>
          </a:xfrm>
          <a:prstGeom prst="rect">
            <a:avLst/>
          </a:prstGeom>
        </p:spPr>
      </p:pic>
      <p:sp>
        <p:nvSpPr>
          <p:cNvPr id="7" name="Textfeld 6">
            <a:extLst>
              <a:ext uri="{FF2B5EF4-FFF2-40B4-BE49-F238E27FC236}">
                <a16:creationId xmlns:a16="http://schemas.microsoft.com/office/drawing/2014/main" id="{15AF01C8-2302-2A21-1148-E3160FB73641}"/>
              </a:ext>
            </a:extLst>
          </p:cNvPr>
          <p:cNvSpPr txBox="1"/>
          <p:nvPr/>
        </p:nvSpPr>
        <p:spPr>
          <a:xfrm>
            <a:off x="386862" y="1817078"/>
            <a:ext cx="7983415" cy="1200329"/>
          </a:xfrm>
          <a:prstGeom prst="rect">
            <a:avLst/>
          </a:prstGeom>
          <a:noFill/>
        </p:spPr>
        <p:txBody>
          <a:bodyPr wrap="square">
            <a:spAutoFit/>
          </a:bodyPr>
          <a:lstStyle/>
          <a:p>
            <a:pPr algn="l">
              <a:buFont typeface="Arial" panose="020B0604020202020204" pitchFamily="34" charset="0"/>
              <a:buChar char="•"/>
            </a:pPr>
            <a:r>
              <a:rPr lang="de-DE" b="0" i="0" dirty="0">
                <a:solidFill>
                  <a:srgbClr val="202124"/>
                </a:solidFill>
                <a:effectLst/>
                <a:latin typeface="Google Sans"/>
              </a:rPr>
              <a:t>Antibiotika. </a:t>
            </a:r>
            <a:r>
              <a:rPr lang="de-DE" b="0" i="0" dirty="0" err="1">
                <a:solidFill>
                  <a:srgbClr val="202124"/>
                </a:solidFill>
                <a:effectLst/>
                <a:latin typeface="Google Sans"/>
              </a:rPr>
              <a:t>Antituberkulotika</a:t>
            </a:r>
            <a:r>
              <a:rPr lang="de-DE" b="0" i="0" dirty="0">
                <a:solidFill>
                  <a:srgbClr val="202124"/>
                </a:solidFill>
                <a:effectLst/>
                <a:latin typeface="Google Sans"/>
              </a:rPr>
              <a:t>.</a:t>
            </a:r>
          </a:p>
          <a:p>
            <a:pPr algn="l">
              <a:buFont typeface="Arial" panose="020B0604020202020204" pitchFamily="34" charset="0"/>
              <a:buChar char="•"/>
            </a:pPr>
            <a:r>
              <a:rPr lang="de-DE" b="0" i="0" dirty="0">
                <a:solidFill>
                  <a:srgbClr val="202124"/>
                </a:solidFill>
                <a:effectLst/>
                <a:latin typeface="Google Sans"/>
              </a:rPr>
              <a:t>Virostatika (</a:t>
            </a:r>
            <a:r>
              <a:rPr lang="de-DE" b="0" i="0" dirty="0" err="1">
                <a:solidFill>
                  <a:srgbClr val="202124"/>
                </a:solidFill>
                <a:effectLst/>
                <a:latin typeface="Google Sans"/>
              </a:rPr>
              <a:t>Antiviralia</a:t>
            </a:r>
            <a:r>
              <a:rPr lang="de-DE" b="0" i="0" dirty="0">
                <a:solidFill>
                  <a:srgbClr val="202124"/>
                </a:solidFill>
                <a:effectLst/>
                <a:latin typeface="Google Sans"/>
              </a:rPr>
              <a:t>)</a:t>
            </a:r>
          </a:p>
          <a:p>
            <a:pPr algn="l">
              <a:buFont typeface="Arial" panose="020B0604020202020204" pitchFamily="34" charset="0"/>
              <a:buChar char="•"/>
            </a:pPr>
            <a:r>
              <a:rPr lang="de-DE" b="0" i="0" dirty="0" err="1">
                <a:solidFill>
                  <a:srgbClr val="202124"/>
                </a:solidFill>
                <a:effectLst/>
                <a:latin typeface="Google Sans"/>
              </a:rPr>
              <a:t>Antiparasitika</a:t>
            </a:r>
            <a:r>
              <a:rPr lang="de-DE" b="0" i="0" dirty="0">
                <a:solidFill>
                  <a:srgbClr val="202124"/>
                </a:solidFill>
                <a:effectLst/>
                <a:latin typeface="Google Sans"/>
              </a:rPr>
              <a:t>. </a:t>
            </a:r>
            <a:r>
              <a:rPr lang="de-DE" b="0" i="0" dirty="0" err="1">
                <a:solidFill>
                  <a:srgbClr val="202124"/>
                </a:solidFill>
                <a:effectLst/>
                <a:latin typeface="Google Sans"/>
              </a:rPr>
              <a:t>Antihelminthika</a:t>
            </a:r>
            <a:r>
              <a:rPr lang="de-DE" b="0" i="0" dirty="0">
                <a:solidFill>
                  <a:srgbClr val="202124"/>
                </a:solidFill>
                <a:effectLst/>
                <a:latin typeface="Google Sans"/>
              </a:rPr>
              <a:t>. </a:t>
            </a:r>
            <a:r>
              <a:rPr lang="de-DE" b="0" i="0" dirty="0" err="1">
                <a:solidFill>
                  <a:srgbClr val="202124"/>
                </a:solidFill>
                <a:effectLst/>
                <a:latin typeface="Google Sans"/>
              </a:rPr>
              <a:t>Antiprotozoika</a:t>
            </a:r>
            <a:r>
              <a:rPr lang="de-DE" b="0" i="0" dirty="0">
                <a:solidFill>
                  <a:srgbClr val="202124"/>
                </a:solidFill>
                <a:effectLst/>
                <a:latin typeface="Google Sans"/>
              </a:rPr>
              <a:t>.</a:t>
            </a:r>
          </a:p>
          <a:p>
            <a:pPr algn="l">
              <a:buFont typeface="Arial" panose="020B0604020202020204" pitchFamily="34" charset="0"/>
              <a:buChar char="•"/>
            </a:pPr>
            <a:r>
              <a:rPr lang="de-DE" b="0" i="0" dirty="0">
                <a:solidFill>
                  <a:srgbClr val="202124"/>
                </a:solidFill>
                <a:effectLst/>
                <a:latin typeface="Google Sans"/>
              </a:rPr>
              <a:t>Antimykotika.</a:t>
            </a:r>
          </a:p>
        </p:txBody>
      </p:sp>
      <p:sp>
        <p:nvSpPr>
          <p:cNvPr id="9" name="Textfeld 8">
            <a:extLst>
              <a:ext uri="{FF2B5EF4-FFF2-40B4-BE49-F238E27FC236}">
                <a16:creationId xmlns:a16="http://schemas.microsoft.com/office/drawing/2014/main" id="{3E7E4E0A-F8C1-8498-76D3-2B41093753B8}"/>
              </a:ext>
            </a:extLst>
          </p:cNvPr>
          <p:cNvSpPr txBox="1"/>
          <p:nvPr/>
        </p:nvSpPr>
        <p:spPr>
          <a:xfrm>
            <a:off x="3048000" y="3244334"/>
            <a:ext cx="6096000" cy="400110"/>
          </a:xfrm>
          <a:prstGeom prst="rect">
            <a:avLst/>
          </a:prstGeom>
          <a:noFill/>
        </p:spPr>
        <p:txBody>
          <a:bodyPr wrap="square">
            <a:spAutoFit/>
          </a:bodyPr>
          <a:lstStyle/>
          <a:p>
            <a:pPr algn="ctr"/>
            <a:r>
              <a:rPr lang="de-DE" sz="2000" b="0" i="0" u="none" strike="noStrike" baseline="0" dirty="0">
                <a:solidFill>
                  <a:srgbClr val="FF0000"/>
                </a:solidFill>
              </a:rPr>
              <a:t>Antibiotika </a:t>
            </a:r>
            <a:endParaRPr lang="de-DE" sz="2000" dirty="0">
              <a:solidFill>
                <a:srgbClr val="FF0000"/>
              </a:solidFill>
            </a:endParaRPr>
          </a:p>
        </p:txBody>
      </p:sp>
      <p:graphicFrame>
        <p:nvGraphicFramePr>
          <p:cNvPr id="10" name="Tabelle 10">
            <a:extLst>
              <a:ext uri="{FF2B5EF4-FFF2-40B4-BE49-F238E27FC236}">
                <a16:creationId xmlns:a16="http://schemas.microsoft.com/office/drawing/2014/main" id="{68C34525-14AD-BA4A-8259-7DE4A0CC9F7F}"/>
              </a:ext>
            </a:extLst>
          </p:cNvPr>
          <p:cNvGraphicFramePr>
            <a:graphicFrameLocks noGrp="1"/>
          </p:cNvGraphicFramePr>
          <p:nvPr>
            <p:extLst>
              <p:ext uri="{D42A27DB-BD31-4B8C-83A1-F6EECF244321}">
                <p14:modId xmlns:p14="http://schemas.microsoft.com/office/powerpoint/2010/main" val="190822995"/>
              </p:ext>
            </p:extLst>
          </p:nvPr>
        </p:nvGraphicFramePr>
        <p:xfrm>
          <a:off x="175846" y="3644444"/>
          <a:ext cx="11875477" cy="3038978"/>
        </p:xfrm>
        <a:graphic>
          <a:graphicData uri="http://schemas.openxmlformats.org/drawingml/2006/table">
            <a:tbl>
              <a:tblPr firstRow="1" bandRow="1">
                <a:tableStyleId>{5C22544A-7EE6-4342-B048-85BDC9FD1C3A}</a:tableStyleId>
              </a:tblPr>
              <a:tblGrid>
                <a:gridCol w="6469838">
                  <a:extLst>
                    <a:ext uri="{9D8B030D-6E8A-4147-A177-3AD203B41FA5}">
                      <a16:colId xmlns:a16="http://schemas.microsoft.com/office/drawing/2014/main" val="2286047947"/>
                    </a:ext>
                  </a:extLst>
                </a:gridCol>
                <a:gridCol w="5405639">
                  <a:extLst>
                    <a:ext uri="{9D8B030D-6E8A-4147-A177-3AD203B41FA5}">
                      <a16:colId xmlns:a16="http://schemas.microsoft.com/office/drawing/2014/main" val="1384491981"/>
                    </a:ext>
                  </a:extLst>
                </a:gridCol>
              </a:tblGrid>
              <a:tr h="42220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b="0" i="0" u="none" strike="noStrike" kern="1200" baseline="0" dirty="0">
                          <a:solidFill>
                            <a:schemeClr val="tx1"/>
                          </a:solidFill>
                          <a:latin typeface="+mn-lt"/>
                          <a:ea typeface="+mn-ea"/>
                          <a:cs typeface="+mn-cs"/>
                        </a:rPr>
                        <a:t>Antibiotika </a:t>
                      </a:r>
                      <a:r>
                        <a:rPr lang="de-DE" sz="1800" b="0" i="0" u="none" strike="noStrike" kern="1200" baseline="0" dirty="0">
                          <a:solidFill>
                            <a:schemeClr val="lt1"/>
                          </a:solidFill>
                          <a:latin typeface="+mn-lt"/>
                          <a:ea typeface="+mn-ea"/>
                          <a:cs typeface="+mn-cs"/>
                        </a:rPr>
                        <a:t>	</a:t>
                      </a:r>
                    </a:p>
                    <a:p>
                      <a:endParaRPr lang="de-DE"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b="0" i="0" u="none" strike="noStrike" kern="1200" baseline="0" dirty="0">
                          <a:solidFill>
                            <a:schemeClr val="tx1"/>
                          </a:solidFill>
                          <a:latin typeface="+mn-lt"/>
                          <a:ea typeface="+mn-ea"/>
                          <a:cs typeface="+mn-cs"/>
                        </a:rPr>
                        <a:t>Bakteriostatisch wirkende Antibiotika 	</a:t>
                      </a:r>
                    </a:p>
                    <a:p>
                      <a:endParaRPr lang="de-DE" dirty="0"/>
                    </a:p>
                  </a:txBody>
                  <a:tcPr/>
                </a:tc>
                <a:extLst>
                  <a:ext uri="{0D108BD9-81ED-4DB2-BD59-A6C34878D82A}">
                    <a16:rowId xmlns:a16="http://schemas.microsoft.com/office/drawing/2014/main" val="210371272"/>
                  </a:ext>
                </a:extLst>
              </a:tr>
              <a:tr h="422209">
                <a:tc>
                  <a:txBody>
                    <a:bodyPr/>
                    <a:lstStyle/>
                    <a:p>
                      <a:r>
                        <a:rPr lang="de-DE" sz="1800" b="0" i="0" u="none" strike="noStrike" kern="1200" baseline="0" dirty="0">
                          <a:solidFill>
                            <a:schemeClr val="dk1"/>
                          </a:solidFill>
                          <a:latin typeface="+mn-lt"/>
                          <a:ea typeface="+mn-ea"/>
                          <a:cs typeface="+mn-cs"/>
                        </a:rPr>
                        <a:t>Wirken gegen Bakterien </a:t>
                      </a:r>
                      <a:endParaRPr lang="de-DE"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b="0" i="0" u="none" strike="noStrike" kern="1200" baseline="0" dirty="0">
                          <a:solidFill>
                            <a:schemeClr val="dk1"/>
                          </a:solidFill>
                          <a:latin typeface="+mn-lt"/>
                          <a:ea typeface="+mn-ea"/>
                          <a:cs typeface="+mn-cs"/>
                        </a:rPr>
                        <a:t>Hemmen die Keimvermehrung 	</a:t>
                      </a:r>
                      <a:endParaRPr lang="de-DE" dirty="0"/>
                    </a:p>
                  </a:txBody>
                  <a:tcPr/>
                </a:tc>
                <a:extLst>
                  <a:ext uri="{0D108BD9-81ED-4DB2-BD59-A6C34878D82A}">
                    <a16:rowId xmlns:a16="http://schemas.microsoft.com/office/drawing/2014/main" val="724948095"/>
                  </a:ext>
                </a:extLst>
              </a:tr>
              <a:tr h="422209">
                <a:tc>
                  <a:txBody>
                    <a:bodyPr/>
                    <a:lstStyle/>
                    <a:p>
                      <a:r>
                        <a:rPr lang="de-DE" sz="1800" b="0" i="0" u="none" strike="noStrike" kern="1200" baseline="0" dirty="0">
                          <a:solidFill>
                            <a:schemeClr val="dk1"/>
                          </a:solidFill>
                          <a:latin typeface="+mn-lt"/>
                          <a:ea typeface="+mn-ea"/>
                          <a:cs typeface="+mn-cs"/>
                        </a:rPr>
                        <a:t>Anwendung innerhalb des Körpers, auf Haut- &amp; Schleimhaut </a:t>
                      </a:r>
                      <a:endParaRPr lang="de-DE"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b="0" i="0" u="none" strike="noStrike" kern="1200" baseline="0" dirty="0">
                          <a:solidFill>
                            <a:srgbClr val="FF0000"/>
                          </a:solidFill>
                          <a:latin typeface="+mn-lt"/>
                          <a:ea typeface="+mn-ea"/>
                          <a:cs typeface="+mn-cs"/>
                        </a:rPr>
                        <a:t>Bakterizid wirkende Antibiotika </a:t>
                      </a:r>
                      <a:r>
                        <a:rPr lang="de-DE" sz="1800" b="0" i="0" u="none" strike="noStrike" kern="1200" baseline="0" dirty="0">
                          <a:solidFill>
                            <a:schemeClr val="dk1"/>
                          </a:solidFill>
                          <a:latin typeface="+mn-lt"/>
                          <a:ea typeface="+mn-ea"/>
                          <a:cs typeface="+mn-cs"/>
                        </a:rPr>
                        <a:t>	</a:t>
                      </a:r>
                    </a:p>
                    <a:p>
                      <a:endParaRPr lang="de-DE" dirty="0"/>
                    </a:p>
                  </a:txBody>
                  <a:tcPr/>
                </a:tc>
                <a:extLst>
                  <a:ext uri="{0D108BD9-81ED-4DB2-BD59-A6C34878D82A}">
                    <a16:rowId xmlns:a16="http://schemas.microsoft.com/office/drawing/2014/main" val="1194478785"/>
                  </a:ext>
                </a:extLst>
              </a:tr>
              <a:tr h="422209">
                <a:tc>
                  <a:txBody>
                    <a:bodyPr/>
                    <a:lstStyle/>
                    <a:p>
                      <a:r>
                        <a:rPr lang="de-DE" sz="1800" b="0" i="0" u="none" strike="noStrike" kern="1200" baseline="0" dirty="0">
                          <a:solidFill>
                            <a:schemeClr val="dk1"/>
                          </a:solidFill>
                          <a:latin typeface="+mn-lt"/>
                          <a:ea typeface="+mn-ea"/>
                          <a:cs typeface="+mn-cs"/>
                        </a:rPr>
                        <a:t>Breitbandantibiotika wirken gegen eine Vielzahl Bakterien, auch gegen körpereigene („gute Bakterien“) </a:t>
                      </a:r>
                      <a:endParaRPr lang="de-DE"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b="0" i="0" u="none" strike="noStrike" kern="1200" baseline="0" dirty="0">
                          <a:solidFill>
                            <a:schemeClr val="dk1"/>
                          </a:solidFill>
                          <a:latin typeface="+mn-lt"/>
                          <a:ea typeface="+mn-ea"/>
                          <a:cs typeface="+mn-cs"/>
                        </a:rPr>
                        <a:t>Keimtötung durch Schädigung der Bakterienzellwand 	</a:t>
                      </a:r>
                    </a:p>
                    <a:p>
                      <a:endParaRPr lang="de-DE" dirty="0"/>
                    </a:p>
                  </a:txBody>
                  <a:tcPr/>
                </a:tc>
                <a:extLst>
                  <a:ext uri="{0D108BD9-81ED-4DB2-BD59-A6C34878D82A}">
                    <a16:rowId xmlns:a16="http://schemas.microsoft.com/office/drawing/2014/main" val="1352813161"/>
                  </a:ext>
                </a:extLst>
              </a:tr>
              <a:tr h="422209">
                <a:tc>
                  <a:txBody>
                    <a:bodyPr/>
                    <a:lstStyle/>
                    <a:p>
                      <a:endParaRPr lang="de-DE"/>
                    </a:p>
                  </a:txBody>
                  <a:tcPr/>
                </a:tc>
                <a:tc>
                  <a:txBody>
                    <a:bodyPr/>
                    <a:lstStyle/>
                    <a:p>
                      <a:endParaRPr lang="de-DE" dirty="0"/>
                    </a:p>
                  </a:txBody>
                  <a:tcPr/>
                </a:tc>
                <a:extLst>
                  <a:ext uri="{0D108BD9-81ED-4DB2-BD59-A6C34878D82A}">
                    <a16:rowId xmlns:a16="http://schemas.microsoft.com/office/drawing/2014/main" val="3015049594"/>
                  </a:ext>
                </a:extLst>
              </a:tr>
            </a:tbl>
          </a:graphicData>
        </a:graphic>
      </p:graphicFrame>
    </p:spTree>
    <p:extLst>
      <p:ext uri="{BB962C8B-B14F-4D97-AF65-F5344CB8AC3E}">
        <p14:creationId xmlns:p14="http://schemas.microsoft.com/office/powerpoint/2010/main" val="4247815327"/>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le 1">
            <a:extLst>
              <a:ext uri="{FF2B5EF4-FFF2-40B4-BE49-F238E27FC236}">
                <a16:creationId xmlns:a16="http://schemas.microsoft.com/office/drawing/2014/main" id="{B74CD306-E799-A580-823A-7179DFE2363D}"/>
              </a:ext>
            </a:extLst>
          </p:cNvPr>
          <p:cNvGraphicFramePr>
            <a:graphicFrameLocks noGrp="1"/>
          </p:cNvGraphicFramePr>
          <p:nvPr>
            <p:extLst>
              <p:ext uri="{D42A27DB-BD31-4B8C-83A1-F6EECF244321}">
                <p14:modId xmlns:p14="http://schemas.microsoft.com/office/powerpoint/2010/main" val="1633871413"/>
              </p:ext>
            </p:extLst>
          </p:nvPr>
        </p:nvGraphicFramePr>
        <p:xfrm>
          <a:off x="152400" y="351692"/>
          <a:ext cx="11898923" cy="4489940"/>
        </p:xfrm>
        <a:graphic>
          <a:graphicData uri="http://schemas.openxmlformats.org/drawingml/2006/table">
            <a:tbl>
              <a:tblPr firstRow="1" bandRow="1">
                <a:tableStyleId>{5C22544A-7EE6-4342-B048-85BDC9FD1C3A}</a:tableStyleId>
              </a:tblPr>
              <a:tblGrid>
                <a:gridCol w="6482612">
                  <a:extLst>
                    <a:ext uri="{9D8B030D-6E8A-4147-A177-3AD203B41FA5}">
                      <a16:colId xmlns:a16="http://schemas.microsoft.com/office/drawing/2014/main" val="3233992353"/>
                    </a:ext>
                  </a:extLst>
                </a:gridCol>
                <a:gridCol w="5416311">
                  <a:extLst>
                    <a:ext uri="{9D8B030D-6E8A-4147-A177-3AD203B41FA5}">
                      <a16:colId xmlns:a16="http://schemas.microsoft.com/office/drawing/2014/main" val="2303764050"/>
                    </a:ext>
                  </a:extLst>
                </a:gridCol>
              </a:tblGrid>
              <a:tr h="1934308">
                <a:tc>
                  <a:txBody>
                    <a:bodyPr/>
                    <a:lstStyle/>
                    <a:p>
                      <a:r>
                        <a:rPr lang="de-DE" sz="1800" b="0" i="0" u="none" strike="noStrike" kern="1200" baseline="0" dirty="0">
                          <a:solidFill>
                            <a:srgbClr val="FF0000"/>
                          </a:solidFill>
                          <a:latin typeface="+mn-lt"/>
                          <a:ea typeface="+mn-ea"/>
                          <a:cs typeface="+mn-cs"/>
                        </a:rPr>
                        <a:t>Nebenwirkungen:</a:t>
                      </a:r>
                      <a:r>
                        <a:rPr lang="de-DE" sz="1800" b="0" i="0" u="none" strike="noStrike" kern="1200" baseline="0" dirty="0">
                          <a:solidFill>
                            <a:schemeClr val="dk1"/>
                          </a:solidFill>
                          <a:latin typeface="+mn-lt"/>
                          <a:ea typeface="+mn-ea"/>
                          <a:cs typeface="+mn-cs"/>
                        </a:rPr>
                        <a:t> Durchfall, Vaginalmykosen (Scheidenpilz) 	</a:t>
                      </a:r>
                      <a:endParaRPr lang="de-DE" dirty="0"/>
                    </a:p>
                  </a:txBody>
                  <a:tcPr/>
                </a:tc>
                <a:tc>
                  <a:txBody>
                    <a:bodyPr/>
                    <a:lstStyle/>
                    <a:p>
                      <a:r>
                        <a:rPr lang="de-DE" sz="1800" b="0" i="0" u="none" strike="noStrike" kern="1200" baseline="0" dirty="0">
                          <a:solidFill>
                            <a:srgbClr val="FF0000"/>
                          </a:solidFill>
                          <a:latin typeface="+mn-lt"/>
                          <a:ea typeface="+mn-ea"/>
                          <a:cs typeface="+mn-cs"/>
                        </a:rPr>
                        <a:t>Antibiotika-Zusammenfassung :</a:t>
                      </a:r>
                      <a:r>
                        <a:rPr lang="de-DE" sz="1800" b="0" i="0" u="none" strike="noStrike" kern="1200" baseline="0" dirty="0">
                          <a:solidFill>
                            <a:schemeClr val="dk1"/>
                          </a:solidFill>
                          <a:latin typeface="+mn-lt"/>
                          <a:ea typeface="+mn-ea"/>
                          <a:cs typeface="+mn-cs"/>
                        </a:rPr>
                        <a:t>Nebenwirkungen: </a:t>
                      </a:r>
                    </a:p>
                    <a:p>
                      <a:r>
                        <a:rPr lang="de-DE" sz="1800" b="0" i="0" u="none" strike="noStrike" kern="1200" baseline="0" dirty="0">
                          <a:solidFill>
                            <a:schemeClr val="dk1"/>
                          </a:solidFill>
                          <a:latin typeface="+mn-lt"/>
                          <a:ea typeface="+mn-ea"/>
                          <a:cs typeface="+mn-cs"/>
                        </a:rPr>
                        <a:t>Magen-Darm-Beschwerden </a:t>
                      </a:r>
                    </a:p>
                    <a:p>
                      <a:r>
                        <a:rPr lang="de-DE" sz="1800" b="0" i="0" u="none" strike="noStrike" kern="1200" baseline="0" dirty="0">
                          <a:solidFill>
                            <a:schemeClr val="dk1"/>
                          </a:solidFill>
                          <a:latin typeface="+mn-lt"/>
                          <a:ea typeface="+mn-ea"/>
                          <a:cs typeface="+mn-cs"/>
                        </a:rPr>
                        <a:t>Allergien </a:t>
                      </a:r>
                    </a:p>
                    <a:p>
                      <a:r>
                        <a:rPr lang="de-DE" sz="1800" b="0" i="0" u="none" strike="noStrike" kern="1200" baseline="0" dirty="0">
                          <a:solidFill>
                            <a:schemeClr val="dk1"/>
                          </a:solidFill>
                          <a:latin typeface="+mn-lt"/>
                          <a:ea typeface="+mn-ea"/>
                          <a:cs typeface="+mn-cs"/>
                        </a:rPr>
                        <a:t>Wechselwirkungen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800" b="0" i="0" u="none" strike="noStrike" kern="1200" baseline="0" dirty="0">
                        <a:solidFill>
                          <a:schemeClr val="dk1"/>
                        </a:solidFill>
                        <a:latin typeface="+mn-lt"/>
                        <a:ea typeface="+mn-ea"/>
                        <a:cs typeface="+mn-cs"/>
                      </a:endParaRPr>
                    </a:p>
                    <a:p>
                      <a:endParaRPr lang="de-DE" dirty="0"/>
                    </a:p>
                  </a:txBody>
                  <a:tcPr/>
                </a:tc>
                <a:extLst>
                  <a:ext uri="{0D108BD9-81ED-4DB2-BD59-A6C34878D82A}">
                    <a16:rowId xmlns:a16="http://schemas.microsoft.com/office/drawing/2014/main" val="2267559680"/>
                  </a:ext>
                </a:extLst>
              </a:tr>
              <a:tr h="1187939">
                <a:tc>
                  <a:txBody>
                    <a:bodyPr/>
                    <a:lstStyle/>
                    <a:p>
                      <a:r>
                        <a:rPr lang="de-DE" sz="1800" b="0" i="0" u="none" strike="noStrike" kern="1200" baseline="0" dirty="0">
                          <a:solidFill>
                            <a:schemeClr val="dk1"/>
                          </a:solidFill>
                          <a:latin typeface="+mn-lt"/>
                          <a:ea typeface="+mn-ea"/>
                          <a:cs typeface="+mn-cs"/>
                        </a:rPr>
                        <a:t>Infektabwehr mit Hilfe der körpereigenen Abwehr </a:t>
                      </a:r>
                    </a:p>
                    <a:p>
                      <a:endParaRPr lang="de-DE" dirty="0"/>
                    </a:p>
                  </a:txBody>
                  <a:tcPr/>
                </a:tc>
                <a:tc>
                  <a:txBody>
                    <a:bodyPr/>
                    <a:lstStyle/>
                    <a:p>
                      <a:r>
                        <a:rPr lang="de-DE" sz="1800" b="0" i="0" u="none" strike="noStrike" kern="1200" baseline="0" dirty="0">
                          <a:solidFill>
                            <a:srgbClr val="FF0000"/>
                          </a:solidFill>
                          <a:latin typeface="+mn-lt"/>
                          <a:ea typeface="+mn-ea"/>
                          <a:cs typeface="+mn-cs"/>
                        </a:rPr>
                        <a:t>Problem der Resistenzentwicklung: </a:t>
                      </a:r>
                    </a:p>
                    <a:p>
                      <a:r>
                        <a:rPr lang="de-DE" sz="1800" b="0" i="0" u="none" strike="noStrike" kern="1200" baseline="0" dirty="0">
                          <a:solidFill>
                            <a:srgbClr val="FF0000"/>
                          </a:solidFill>
                          <a:latin typeface="+mn-lt"/>
                          <a:ea typeface="+mn-ea"/>
                          <a:cs typeface="+mn-cs"/>
                        </a:rPr>
                        <a:t>„Unempfindlich werden“ Daher Einnahme nur nach Anordnung durch die ÄrztInnen. 	</a:t>
                      </a:r>
                      <a:endParaRPr lang="de-DE" dirty="0"/>
                    </a:p>
                  </a:txBody>
                  <a:tcPr/>
                </a:tc>
                <a:extLst>
                  <a:ext uri="{0D108BD9-81ED-4DB2-BD59-A6C34878D82A}">
                    <a16:rowId xmlns:a16="http://schemas.microsoft.com/office/drawing/2014/main" val="3099899234"/>
                  </a:ext>
                </a:extLst>
              </a:tr>
              <a:tr h="1367693">
                <a:tc>
                  <a:txBody>
                    <a:bodyPr/>
                    <a:lstStyle/>
                    <a:p>
                      <a:endParaRPr lang="de-DE"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b="0" i="0" u="none" strike="noStrike" kern="1200" baseline="0" dirty="0">
                          <a:solidFill>
                            <a:srgbClr val="FF0000"/>
                          </a:solidFill>
                          <a:latin typeface="+mn-lt"/>
                          <a:ea typeface="+mn-ea"/>
                          <a:cs typeface="+mn-cs"/>
                        </a:rPr>
                        <a:t>Korrekte Einnahme in verordneter Dosierung wichtig</a:t>
                      </a:r>
                      <a:endParaRPr lang="de-DE" sz="1800" b="0" i="0" u="none" strike="noStrike" kern="1200" baseline="0" dirty="0">
                        <a:solidFill>
                          <a:schemeClr val="dk1"/>
                        </a:solidFill>
                        <a:latin typeface="+mn-lt"/>
                        <a:ea typeface="+mn-ea"/>
                        <a:cs typeface="+mn-cs"/>
                      </a:endParaRPr>
                    </a:p>
                    <a:p>
                      <a:endParaRPr lang="de-DE" dirty="0"/>
                    </a:p>
                  </a:txBody>
                  <a:tcPr/>
                </a:tc>
                <a:extLst>
                  <a:ext uri="{0D108BD9-81ED-4DB2-BD59-A6C34878D82A}">
                    <a16:rowId xmlns:a16="http://schemas.microsoft.com/office/drawing/2014/main" val="3313464303"/>
                  </a:ext>
                </a:extLst>
              </a:tr>
            </a:tbl>
          </a:graphicData>
        </a:graphic>
      </p:graphicFrame>
    </p:spTree>
    <p:extLst>
      <p:ext uri="{BB962C8B-B14F-4D97-AF65-F5344CB8AC3E}">
        <p14:creationId xmlns:p14="http://schemas.microsoft.com/office/powerpoint/2010/main" val="3814711201"/>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51A65A41-0D0E-AD8E-12A8-481357787876}"/>
              </a:ext>
            </a:extLst>
          </p:cNvPr>
          <p:cNvSpPr txBox="1"/>
          <p:nvPr/>
        </p:nvSpPr>
        <p:spPr>
          <a:xfrm>
            <a:off x="339970" y="199292"/>
            <a:ext cx="11371384" cy="923330"/>
          </a:xfrm>
          <a:prstGeom prst="rect">
            <a:avLst/>
          </a:prstGeom>
          <a:noFill/>
        </p:spPr>
        <p:txBody>
          <a:bodyPr wrap="square">
            <a:spAutoFit/>
          </a:bodyPr>
          <a:lstStyle/>
          <a:p>
            <a:r>
              <a:rPr lang="de-DE" sz="1800" b="0" i="0" u="none" strike="noStrike" baseline="0" dirty="0">
                <a:solidFill>
                  <a:srgbClr val="FF0000"/>
                </a:solidFill>
                <a:latin typeface="Calibri" panose="020F0502020204030204" pitchFamily="34" charset="0"/>
              </a:rPr>
              <a:t>Antimykotika </a:t>
            </a:r>
          </a:p>
          <a:p>
            <a:r>
              <a:rPr lang="de-DE" sz="1800" b="0" i="0" u="none" strike="noStrike" baseline="0" dirty="0">
                <a:solidFill>
                  <a:srgbClr val="000000"/>
                </a:solidFill>
                <a:latin typeface="Calibri" panose="020F0502020204030204" pitchFamily="34" charset="0"/>
              </a:rPr>
              <a:t>Arzneimittel zur Behandlung von Pilzinfektionen, wie etwa </a:t>
            </a:r>
            <a:r>
              <a:rPr lang="de-DE" sz="1800" b="0" i="0" u="none" strike="noStrike" baseline="0" dirty="0" err="1">
                <a:solidFill>
                  <a:srgbClr val="000000"/>
                </a:solidFill>
                <a:latin typeface="Calibri" panose="020F0502020204030204" pitchFamily="34" charset="0"/>
              </a:rPr>
              <a:t>Fusspilz</a:t>
            </a:r>
            <a:r>
              <a:rPr lang="de-DE" sz="1800" b="0" i="0" u="none" strike="noStrike" baseline="0" dirty="0">
                <a:solidFill>
                  <a:srgbClr val="000000"/>
                </a:solidFill>
                <a:latin typeface="Calibri" panose="020F0502020204030204" pitchFamily="34" charset="0"/>
              </a:rPr>
              <a:t>, Nagelpilz oder Scheidenpilz. Sie stören die Bildung der Zellwände der Pilze &amp; hemmen sie so im Wachstum oder töten sie ab. </a:t>
            </a:r>
            <a:endParaRPr lang="de-DE" dirty="0"/>
          </a:p>
        </p:txBody>
      </p:sp>
      <p:sp>
        <p:nvSpPr>
          <p:cNvPr id="5" name="Textfeld 4">
            <a:extLst>
              <a:ext uri="{FF2B5EF4-FFF2-40B4-BE49-F238E27FC236}">
                <a16:creationId xmlns:a16="http://schemas.microsoft.com/office/drawing/2014/main" id="{C75FA9A8-76D4-08BC-0794-452476588AAC}"/>
              </a:ext>
            </a:extLst>
          </p:cNvPr>
          <p:cNvSpPr txBox="1"/>
          <p:nvPr/>
        </p:nvSpPr>
        <p:spPr>
          <a:xfrm>
            <a:off x="480646" y="1617785"/>
            <a:ext cx="11371384" cy="369332"/>
          </a:xfrm>
          <a:prstGeom prst="rect">
            <a:avLst/>
          </a:prstGeom>
          <a:noFill/>
        </p:spPr>
        <p:txBody>
          <a:bodyPr wrap="square">
            <a:spAutoFit/>
          </a:bodyPr>
          <a:lstStyle/>
          <a:p>
            <a:r>
              <a:rPr lang="de-DE" sz="1800" b="0" i="0" u="none" strike="noStrike" baseline="0" dirty="0">
                <a:solidFill>
                  <a:srgbClr val="000000"/>
                </a:solidFill>
                <a:latin typeface="Calibri" panose="020F0502020204030204" pitchFamily="34" charset="0"/>
              </a:rPr>
              <a:t>Anwendung dieser Arzneimittel erfolgt lokal (z. B. Salben) oder als Arzneimittel zum Schlucken (per </a:t>
            </a:r>
            <a:r>
              <a:rPr lang="de-DE" sz="1800" b="0" i="0" u="none" strike="noStrike" baseline="0" dirty="0" err="1">
                <a:solidFill>
                  <a:srgbClr val="000000"/>
                </a:solidFill>
                <a:latin typeface="Calibri" panose="020F0502020204030204" pitchFamily="34" charset="0"/>
              </a:rPr>
              <a:t>os</a:t>
            </a:r>
            <a:r>
              <a:rPr lang="de-DE" sz="1800" b="0" i="0" u="none" strike="noStrike" baseline="0" dirty="0">
                <a:solidFill>
                  <a:srgbClr val="000000"/>
                </a:solidFill>
                <a:latin typeface="Calibri" panose="020F0502020204030204" pitchFamily="34" charset="0"/>
              </a:rPr>
              <a:t>). </a:t>
            </a:r>
            <a:endParaRPr lang="de-DE" dirty="0"/>
          </a:p>
        </p:txBody>
      </p:sp>
      <p:pic>
        <p:nvPicPr>
          <p:cNvPr id="1026" name="Picture 2" descr="Ratgeber: Antimykotische Medikamente - Risiko &amp; Wirkung | mycare.de">
            <a:extLst>
              <a:ext uri="{FF2B5EF4-FFF2-40B4-BE49-F238E27FC236}">
                <a16:creationId xmlns:a16="http://schemas.microsoft.com/office/drawing/2014/main" id="{531C5880-D275-EA47-7EAD-81CBAB49020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0645" y="2121876"/>
            <a:ext cx="4232031" cy="453683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Antimykotika (Antipilzmittel) - Info-Seite - medikamente-per-klick">
            <a:extLst>
              <a:ext uri="{FF2B5EF4-FFF2-40B4-BE49-F238E27FC236}">
                <a16:creationId xmlns:a16="http://schemas.microsoft.com/office/drawing/2014/main" id="{B11F033A-BB1C-8F9D-EB8D-62CB650CFAA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62513" y="2505074"/>
            <a:ext cx="3906349" cy="21489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3315984"/>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2DFD4393-7011-5244-2E09-1EC40BE7A30E}"/>
              </a:ext>
            </a:extLst>
          </p:cNvPr>
          <p:cNvSpPr txBox="1"/>
          <p:nvPr/>
        </p:nvSpPr>
        <p:spPr>
          <a:xfrm>
            <a:off x="257907" y="269632"/>
            <a:ext cx="11641015" cy="2893100"/>
          </a:xfrm>
          <a:prstGeom prst="rect">
            <a:avLst/>
          </a:prstGeom>
          <a:noFill/>
        </p:spPr>
        <p:txBody>
          <a:bodyPr wrap="square">
            <a:spAutoFit/>
          </a:bodyPr>
          <a:lstStyle/>
          <a:p>
            <a:r>
              <a:rPr lang="de-DE" sz="2000" b="0" i="0" u="none" strike="noStrike" baseline="0" dirty="0">
                <a:solidFill>
                  <a:srgbClr val="FF0000"/>
                </a:solidFill>
                <a:latin typeface="Calibri" panose="020F0502020204030204" pitchFamily="34" charset="0"/>
              </a:rPr>
              <a:t>Antivirale Therapie </a:t>
            </a:r>
          </a:p>
          <a:p>
            <a:r>
              <a:rPr lang="de-DE" sz="1800" b="0" i="0" u="none" strike="noStrike" baseline="0" dirty="0">
                <a:solidFill>
                  <a:srgbClr val="000000"/>
                </a:solidFill>
                <a:latin typeface="Calibri" panose="020F0502020204030204" pitchFamily="34" charset="0"/>
              </a:rPr>
              <a:t>gegen: Herpesviren: z. B. bei Fieberblasen oder Genitalherpes. Sehr bekannt: Zovirax®. </a:t>
            </a:r>
          </a:p>
          <a:p>
            <a:r>
              <a:rPr lang="de-DE" sz="1800" b="0" i="0" u="none" strike="noStrike" baseline="0" dirty="0">
                <a:solidFill>
                  <a:srgbClr val="000000"/>
                </a:solidFill>
                <a:latin typeface="Calibri" panose="020F0502020204030204" pitchFamily="34" charset="0"/>
              </a:rPr>
              <a:t>Influenza-A-Viren: (Einnahmebeginn so früh wie möglich). Sehr bekannt: </a:t>
            </a:r>
            <a:r>
              <a:rPr lang="de-DE" sz="1800" b="0" i="0" u="none" strike="noStrike" baseline="0" dirty="0" err="1">
                <a:solidFill>
                  <a:srgbClr val="000000"/>
                </a:solidFill>
                <a:latin typeface="Calibri" panose="020F0502020204030204" pitchFamily="34" charset="0"/>
              </a:rPr>
              <a:t>Tamiflu</a:t>
            </a:r>
            <a:r>
              <a:rPr lang="de-DE" sz="1800" b="0" i="0" u="none" strike="noStrike" baseline="0" dirty="0">
                <a:solidFill>
                  <a:srgbClr val="000000"/>
                </a:solidFill>
                <a:latin typeface="Calibri" panose="020F0502020204030204" pitchFamily="34" charset="0"/>
              </a:rPr>
              <a:t>®. </a:t>
            </a:r>
          </a:p>
          <a:p>
            <a:r>
              <a:rPr lang="de-DE" sz="1800" b="0" i="0" u="none" strike="noStrike" baseline="0" dirty="0">
                <a:solidFill>
                  <a:srgbClr val="000000"/>
                </a:solidFill>
                <a:latin typeface="Calibri" panose="020F0502020204030204" pitchFamily="34" charset="0"/>
              </a:rPr>
              <a:t>HI-Viren: </a:t>
            </a:r>
          </a:p>
          <a:p>
            <a:r>
              <a:rPr lang="de-DE" sz="1800" b="0" i="0" u="none" strike="noStrike" baseline="0" dirty="0">
                <a:solidFill>
                  <a:srgbClr val="000000"/>
                </a:solidFill>
                <a:latin typeface="Calibri" panose="020F0502020204030204" pitchFamily="34" charset="0"/>
              </a:rPr>
              <a:t>Hepatitis B: </a:t>
            </a:r>
          </a:p>
          <a:p>
            <a:r>
              <a:rPr lang="de-DE" sz="1800" b="0" i="0" u="none" strike="noStrike" baseline="0" dirty="0">
                <a:solidFill>
                  <a:srgbClr val="000000"/>
                </a:solidFill>
                <a:latin typeface="Calibri" panose="020F0502020204030204" pitchFamily="34" charset="0"/>
              </a:rPr>
              <a:t>Hepatitis C:</a:t>
            </a:r>
          </a:p>
          <a:p>
            <a:endParaRPr lang="de-DE" dirty="0">
              <a:solidFill>
                <a:srgbClr val="000000"/>
              </a:solidFill>
              <a:latin typeface="Calibri" panose="020F0502020204030204" pitchFamily="34" charset="0"/>
            </a:endParaRPr>
          </a:p>
          <a:p>
            <a:endParaRPr lang="de-DE" sz="1800" b="0" i="0" u="none" strike="noStrike" baseline="0" dirty="0">
              <a:solidFill>
                <a:srgbClr val="000000"/>
              </a:solidFill>
              <a:latin typeface="Calibri" panose="020F0502020204030204" pitchFamily="34" charset="0"/>
            </a:endParaRPr>
          </a:p>
          <a:p>
            <a:r>
              <a:rPr lang="de-DE" sz="1800" b="0" i="0" u="none" strike="noStrike" baseline="0" dirty="0">
                <a:solidFill>
                  <a:srgbClr val="000000"/>
                </a:solidFill>
                <a:latin typeface="Calibri" panose="020F0502020204030204" pitchFamily="34" charset="0"/>
              </a:rPr>
              <a:t> </a:t>
            </a:r>
            <a:r>
              <a:rPr lang="de-DE" b="0" i="0" dirty="0">
                <a:solidFill>
                  <a:srgbClr val="4D5156"/>
                </a:solidFill>
                <a:effectLst/>
                <a:latin typeface="Google Sans"/>
              </a:rPr>
              <a:t>Virostatika (auch </a:t>
            </a:r>
            <a:r>
              <a:rPr lang="de-DE" b="0" i="0" dirty="0" err="1">
                <a:solidFill>
                  <a:srgbClr val="4D5156"/>
                </a:solidFill>
                <a:effectLst/>
                <a:latin typeface="Google Sans"/>
              </a:rPr>
              <a:t>Virustatika</a:t>
            </a:r>
            <a:r>
              <a:rPr lang="de-DE" b="0" i="0" dirty="0">
                <a:solidFill>
                  <a:srgbClr val="4D5156"/>
                </a:solidFill>
                <a:effectLst/>
                <a:latin typeface="Google Sans"/>
              </a:rPr>
              <a:t>) sind antivirale Medikamente, also Mittel, die Viren hemmen. </a:t>
            </a:r>
            <a:r>
              <a:rPr lang="de-DE" b="0" i="0" dirty="0">
                <a:solidFill>
                  <a:srgbClr val="040C28"/>
                </a:solidFill>
                <a:effectLst/>
                <a:latin typeface="Google Sans"/>
              </a:rPr>
              <a:t>Sie verhindern dass die Erreger an körpereigene Zellen andocken oder sich im Inneren solcher Zellen vermehren können</a:t>
            </a:r>
            <a:endParaRPr lang="de-DE" dirty="0"/>
          </a:p>
        </p:txBody>
      </p:sp>
      <p:sp>
        <p:nvSpPr>
          <p:cNvPr id="5" name="Textfeld 4">
            <a:extLst>
              <a:ext uri="{FF2B5EF4-FFF2-40B4-BE49-F238E27FC236}">
                <a16:creationId xmlns:a16="http://schemas.microsoft.com/office/drawing/2014/main" id="{8FB11683-E8BB-D9FE-261A-91474E607F2C}"/>
              </a:ext>
            </a:extLst>
          </p:cNvPr>
          <p:cNvSpPr txBox="1"/>
          <p:nvPr/>
        </p:nvSpPr>
        <p:spPr>
          <a:xfrm>
            <a:off x="257906" y="2180492"/>
            <a:ext cx="8886093" cy="369332"/>
          </a:xfrm>
          <a:prstGeom prst="rect">
            <a:avLst/>
          </a:prstGeom>
          <a:noFill/>
        </p:spPr>
        <p:txBody>
          <a:bodyPr wrap="square">
            <a:spAutoFit/>
          </a:bodyPr>
          <a:lstStyle/>
          <a:p>
            <a:r>
              <a:rPr lang="de-DE" sz="1800" b="0" i="0" u="none" strike="noStrike" baseline="0" dirty="0">
                <a:solidFill>
                  <a:srgbClr val="000000"/>
                </a:solidFill>
                <a:latin typeface="Calibri" panose="020F0502020204030204" pitchFamily="34" charset="0"/>
              </a:rPr>
              <a:t>Antivirale Therapie: </a:t>
            </a:r>
            <a:endParaRPr lang="de-DE" dirty="0"/>
          </a:p>
        </p:txBody>
      </p:sp>
      <p:sp>
        <p:nvSpPr>
          <p:cNvPr id="7" name="Textfeld 6">
            <a:extLst>
              <a:ext uri="{FF2B5EF4-FFF2-40B4-BE49-F238E27FC236}">
                <a16:creationId xmlns:a16="http://schemas.microsoft.com/office/drawing/2014/main" id="{F92C8D1D-A6D3-6A75-DB1E-A924A6209936}"/>
              </a:ext>
            </a:extLst>
          </p:cNvPr>
          <p:cNvSpPr txBox="1"/>
          <p:nvPr/>
        </p:nvSpPr>
        <p:spPr>
          <a:xfrm>
            <a:off x="422031" y="3798277"/>
            <a:ext cx="11476891" cy="1846659"/>
          </a:xfrm>
          <a:prstGeom prst="rect">
            <a:avLst/>
          </a:prstGeom>
          <a:noFill/>
        </p:spPr>
        <p:txBody>
          <a:bodyPr wrap="square">
            <a:spAutoFit/>
          </a:bodyPr>
          <a:lstStyle/>
          <a:p>
            <a:r>
              <a:rPr lang="de-DE" sz="2400" b="0" i="0" u="none" strike="noStrike" baseline="0" dirty="0">
                <a:solidFill>
                  <a:srgbClr val="FF0000"/>
                </a:solidFill>
                <a:latin typeface="Calibri" panose="020F0502020204030204" pitchFamily="34" charset="0"/>
              </a:rPr>
              <a:t>23.11. Schmerzmittel (Analgetika) </a:t>
            </a:r>
          </a:p>
          <a:p>
            <a:r>
              <a:rPr lang="de-DE" sz="1800" b="0" i="0" u="none" strike="noStrike" baseline="0" dirty="0">
                <a:solidFill>
                  <a:srgbClr val="000000"/>
                </a:solidFill>
                <a:latin typeface="Arial" panose="020B0604020202020204" pitchFamily="34" charset="0"/>
                <a:cs typeface="Arial" panose="020B0604020202020204" pitchFamily="34" charset="0"/>
              </a:rPr>
              <a:t>Schmerzmittel wirken schmerzstillend/schmerzlindernd </a:t>
            </a:r>
          </a:p>
          <a:p>
            <a:r>
              <a:rPr lang="de-DE" sz="1800" b="0" i="0" u="none" strike="noStrike" baseline="0" dirty="0">
                <a:solidFill>
                  <a:srgbClr val="000000"/>
                </a:solidFill>
                <a:latin typeface="Arial" panose="020B0604020202020204" pitchFamily="34" charset="0"/>
                <a:cs typeface="Arial" panose="020B0604020202020204" pitchFamily="34" charset="0"/>
              </a:rPr>
              <a:t>Schmerz hat immer Warn- &amp; Schutzfunktion </a:t>
            </a:r>
          </a:p>
          <a:p>
            <a:r>
              <a:rPr lang="de-DE" sz="1800" b="0" i="0" u="none" strike="noStrike" baseline="0" dirty="0">
                <a:solidFill>
                  <a:srgbClr val="000000"/>
                </a:solidFill>
                <a:latin typeface="Arial" panose="020B0604020202020204" pitchFamily="34" charset="0"/>
                <a:cs typeface="Arial" panose="020B0604020202020204" pitchFamily="34" charset="0"/>
              </a:rPr>
              <a:t>Schmerz ist keine Krankheit, sondern ein Symptom </a:t>
            </a:r>
          </a:p>
          <a:p>
            <a:r>
              <a:rPr lang="de-DE" sz="1800" b="0" i="0" u="none" strike="noStrike" baseline="0" dirty="0">
                <a:solidFill>
                  <a:srgbClr val="000000"/>
                </a:solidFill>
                <a:latin typeface="Arial" panose="020B0604020202020204" pitchFamily="34" charset="0"/>
                <a:cs typeface="Arial" panose="020B0604020202020204" pitchFamily="34" charset="0"/>
              </a:rPr>
              <a:t>Schmerzursachen &amp; Schmerzhäufigkeit in der Gesellschaft: Siehe Grundzüge Betreuung </a:t>
            </a:r>
          </a:p>
          <a:p>
            <a:r>
              <a:rPr lang="de-DE" sz="1800" b="0" i="0" u="none" strike="noStrike" baseline="0" dirty="0">
                <a:solidFill>
                  <a:srgbClr val="FF0000"/>
                </a:solidFill>
                <a:latin typeface="Arial" panose="020B0604020202020204" pitchFamily="34" charset="0"/>
                <a:cs typeface="Arial" panose="020B0604020202020204" pitchFamily="34" charset="0"/>
              </a:rPr>
              <a:t>Analgesie: </a:t>
            </a:r>
            <a:r>
              <a:rPr lang="de-DE" sz="1800" b="0" i="0" u="none" strike="noStrike" baseline="0" dirty="0">
                <a:solidFill>
                  <a:srgbClr val="000000"/>
                </a:solidFill>
                <a:latin typeface="Arial" panose="020B0604020202020204" pitchFamily="34" charset="0"/>
                <a:cs typeface="Arial" panose="020B0604020202020204" pitchFamily="34" charset="0"/>
              </a:rPr>
              <a:t>medikamentöse Schmerzlinderung </a:t>
            </a:r>
          </a:p>
        </p:txBody>
      </p:sp>
      <p:pic>
        <p:nvPicPr>
          <p:cNvPr id="9" name="Grafik 8">
            <a:extLst>
              <a:ext uri="{FF2B5EF4-FFF2-40B4-BE49-F238E27FC236}">
                <a16:creationId xmlns:a16="http://schemas.microsoft.com/office/drawing/2014/main" id="{E614A8A2-B1EA-BCB0-8A84-58FBBC3274D1}"/>
              </a:ext>
            </a:extLst>
          </p:cNvPr>
          <p:cNvPicPr>
            <a:picLocks noChangeAspect="1"/>
          </p:cNvPicPr>
          <p:nvPr/>
        </p:nvPicPr>
        <p:blipFill>
          <a:blip r:embed="rId2"/>
          <a:stretch>
            <a:fillRect/>
          </a:stretch>
        </p:blipFill>
        <p:spPr>
          <a:xfrm>
            <a:off x="6160476" y="3886752"/>
            <a:ext cx="2062264" cy="1147864"/>
          </a:xfrm>
          <a:prstGeom prst="rect">
            <a:avLst/>
          </a:prstGeom>
        </p:spPr>
      </p:pic>
    </p:spTree>
    <p:extLst>
      <p:ext uri="{BB962C8B-B14F-4D97-AF65-F5344CB8AC3E}">
        <p14:creationId xmlns:p14="http://schemas.microsoft.com/office/powerpoint/2010/main" val="3357731011"/>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78ECF32B-9EC0-2356-CD9A-53983D96EBBE}"/>
              </a:ext>
            </a:extLst>
          </p:cNvPr>
          <p:cNvSpPr txBox="1"/>
          <p:nvPr/>
        </p:nvSpPr>
        <p:spPr>
          <a:xfrm>
            <a:off x="293077" y="304800"/>
            <a:ext cx="11476892" cy="1785104"/>
          </a:xfrm>
          <a:prstGeom prst="rect">
            <a:avLst/>
          </a:prstGeom>
          <a:noFill/>
        </p:spPr>
        <p:txBody>
          <a:bodyPr wrap="square">
            <a:spAutoFit/>
          </a:bodyPr>
          <a:lstStyle/>
          <a:p>
            <a:r>
              <a:rPr lang="de-DE" sz="2000" b="0" i="0" u="none" strike="noStrike" baseline="0" dirty="0">
                <a:solidFill>
                  <a:srgbClr val="FF0000"/>
                </a:solidFill>
                <a:latin typeface="Courier New" panose="02070309020205020404" pitchFamily="49" charset="0"/>
              </a:rPr>
              <a:t>Maßnahmen zur Schmerztherapie </a:t>
            </a:r>
          </a:p>
          <a:p>
            <a:r>
              <a:rPr lang="de-DE" sz="1800" b="0" i="0" u="none" strike="noStrike" baseline="0" dirty="0">
                <a:solidFill>
                  <a:srgbClr val="000000"/>
                </a:solidFill>
                <a:latin typeface="Courier New" panose="02070309020205020404" pitchFamily="49" charset="0"/>
              </a:rPr>
              <a:t>o Arzneimitteltherapie </a:t>
            </a:r>
          </a:p>
          <a:p>
            <a:r>
              <a:rPr lang="de-DE" sz="1800" b="0" i="0" u="none" strike="noStrike" baseline="0" dirty="0">
                <a:solidFill>
                  <a:srgbClr val="000000"/>
                </a:solidFill>
                <a:latin typeface="Courier New" panose="02070309020205020404" pitchFamily="49" charset="0"/>
              </a:rPr>
              <a:t>o Phytotherapie, Homöopathie </a:t>
            </a:r>
          </a:p>
          <a:p>
            <a:r>
              <a:rPr lang="de-DE" sz="1800" b="0" i="0" u="none" strike="noStrike" baseline="0" dirty="0">
                <a:solidFill>
                  <a:srgbClr val="000000"/>
                </a:solidFill>
                <a:latin typeface="Courier New" panose="02070309020205020404" pitchFamily="49" charset="0"/>
              </a:rPr>
              <a:t>o Physiotherapie </a:t>
            </a:r>
          </a:p>
          <a:p>
            <a:r>
              <a:rPr lang="de-DE" sz="1800" b="0" i="0" u="none" strike="noStrike" baseline="0" dirty="0">
                <a:solidFill>
                  <a:srgbClr val="000000"/>
                </a:solidFill>
                <a:latin typeface="Courier New" panose="02070309020205020404" pitchFamily="49" charset="0"/>
              </a:rPr>
              <a:t>o Psychologische Therapie </a:t>
            </a:r>
          </a:p>
          <a:p>
            <a:r>
              <a:rPr lang="de-DE" sz="1800" b="0" i="0" u="none" strike="noStrike" baseline="0" dirty="0">
                <a:solidFill>
                  <a:srgbClr val="000000"/>
                </a:solidFill>
                <a:latin typeface="Courier New" panose="02070309020205020404" pitchFamily="49" charset="0"/>
              </a:rPr>
              <a:t>o Neurologische/psychiatrische Therapie</a:t>
            </a:r>
          </a:p>
        </p:txBody>
      </p:sp>
      <p:sp>
        <p:nvSpPr>
          <p:cNvPr id="5" name="Textfeld 4">
            <a:extLst>
              <a:ext uri="{FF2B5EF4-FFF2-40B4-BE49-F238E27FC236}">
                <a16:creationId xmlns:a16="http://schemas.microsoft.com/office/drawing/2014/main" id="{4E348A48-0766-E4BC-0030-659D284D4AF8}"/>
              </a:ext>
            </a:extLst>
          </p:cNvPr>
          <p:cNvSpPr txBox="1"/>
          <p:nvPr/>
        </p:nvSpPr>
        <p:spPr>
          <a:xfrm>
            <a:off x="422031" y="2089904"/>
            <a:ext cx="11500338" cy="646331"/>
          </a:xfrm>
          <a:prstGeom prst="rect">
            <a:avLst/>
          </a:prstGeom>
          <a:noFill/>
        </p:spPr>
        <p:txBody>
          <a:bodyPr wrap="square">
            <a:spAutoFit/>
          </a:bodyPr>
          <a:lstStyle/>
          <a:p>
            <a:r>
              <a:rPr lang="de-DE" sz="1800" b="0" i="0" u="none" strike="noStrike" baseline="0" dirty="0">
                <a:solidFill>
                  <a:srgbClr val="FF0000"/>
                </a:solidFill>
                <a:latin typeface="Calibri" panose="020F0502020204030204" pitchFamily="34" charset="0"/>
              </a:rPr>
              <a:t>Schmerztherapie im Alter: </a:t>
            </a:r>
          </a:p>
          <a:p>
            <a:r>
              <a:rPr lang="de-DE" sz="1800" b="0" i="0" u="none" strike="noStrike" baseline="0" dirty="0">
                <a:solidFill>
                  <a:srgbClr val="000000"/>
                </a:solidFill>
                <a:latin typeface="Calibri" panose="020F0502020204030204" pitchFamily="34" charset="0"/>
              </a:rPr>
              <a:t>Wechselwirkungen, Nieren/Lebertätigkeit, Dosisreduktionen </a:t>
            </a:r>
            <a:endParaRPr lang="de-DE" dirty="0"/>
          </a:p>
        </p:txBody>
      </p:sp>
      <p:sp>
        <p:nvSpPr>
          <p:cNvPr id="7" name="Textfeld 6">
            <a:extLst>
              <a:ext uri="{FF2B5EF4-FFF2-40B4-BE49-F238E27FC236}">
                <a16:creationId xmlns:a16="http://schemas.microsoft.com/office/drawing/2014/main" id="{41E122E5-9C5D-D9C5-BD02-C774526CE132}"/>
              </a:ext>
            </a:extLst>
          </p:cNvPr>
          <p:cNvSpPr txBox="1"/>
          <p:nvPr/>
        </p:nvSpPr>
        <p:spPr>
          <a:xfrm>
            <a:off x="422031" y="2883877"/>
            <a:ext cx="11594123" cy="3970318"/>
          </a:xfrm>
          <a:prstGeom prst="rect">
            <a:avLst/>
          </a:prstGeom>
          <a:noFill/>
        </p:spPr>
        <p:txBody>
          <a:bodyPr wrap="square">
            <a:spAutoFit/>
          </a:bodyPr>
          <a:lstStyle/>
          <a:p>
            <a:pPr algn="l"/>
            <a:r>
              <a:rPr lang="de-DE" b="0" i="0" dirty="0">
                <a:solidFill>
                  <a:srgbClr val="545454"/>
                </a:solidFill>
                <a:effectLst/>
                <a:latin typeface="Arial" panose="020B0604020202020204" pitchFamily="34" charset="0"/>
                <a:cs typeface="Arial" panose="020B0604020202020204" pitchFamily="34" charset="0"/>
              </a:rPr>
              <a:t>Chronische, also langfristig anhaltende Schmerzen nehmen im höheren Lebensalter zu. Werden jedoch seltener angemessen behandelt. Dies ist zum Teil darauf zurückzuführen, dass ältere Personen häufig nicht nur unter Schmerzen, sondern auch unter zahlreichen anderen Symptomen und Erkrankungen leiden. Die Folge ist, dass der Schmerz wegen anderer, mitunter lebensbedrohlicher Erkrankungen nicht das einzige Ziel der therapeutischen Bemühungen sein kann. So müssen die Schmerzmedikamente sorgfältig mit anderen erforderlichen Medikamenten abgestimmt werden, was nicht nur die Therapie, sondern auch die Diagnostik erschweren kann.</a:t>
            </a:r>
          </a:p>
          <a:p>
            <a:pPr algn="l"/>
            <a:r>
              <a:rPr lang="de-DE" b="0" i="0" dirty="0">
                <a:solidFill>
                  <a:srgbClr val="545454"/>
                </a:solidFill>
                <a:effectLst/>
                <a:latin typeface="Arial" panose="020B0604020202020204" pitchFamily="34" charset="0"/>
                <a:cs typeface="Arial" panose="020B0604020202020204" pitchFamily="34" charset="0"/>
              </a:rPr>
              <a:t>Besondere Probleme mit der Schmerzdiagnostik und -therapie ergeben sich, wenn die geistigen (kognitiven) Fähigkeiten eingeschränkt sind, d.h. bei Demenz. Je älter die Menschen sind, desto größer wird die Wahrscheinlichkeit, dass die geistigen Fähigkeiten beeinträchtigt sind und dass mehrere Medikamente eingenommen werden. Hinzu kommt ein im Alter veränderter Stoffwechsel, sodass je nach biologischem Alter des Patienten andere Therapiestrategien als bei Jüngeren eingesetzt werden müssen.</a:t>
            </a:r>
          </a:p>
          <a:p>
            <a:pPr algn="l"/>
            <a:br>
              <a:rPr lang="de-DE" b="0" i="0" dirty="0">
                <a:solidFill>
                  <a:srgbClr val="545454"/>
                </a:solidFill>
                <a:effectLst/>
                <a:latin typeface="Arial" panose="020B0604020202020204" pitchFamily="34" charset="0"/>
                <a:cs typeface="Arial" panose="020B0604020202020204" pitchFamily="34" charset="0"/>
              </a:rPr>
            </a:br>
            <a:r>
              <a:rPr lang="de-DE" b="0" i="0" dirty="0">
                <a:solidFill>
                  <a:srgbClr val="545454"/>
                </a:solidFill>
                <a:effectLst/>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3619745293"/>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16F07C55-D82F-FB74-5C66-B3885C01A9EB}"/>
              </a:ext>
            </a:extLst>
          </p:cNvPr>
          <p:cNvSpPr txBox="1"/>
          <p:nvPr/>
        </p:nvSpPr>
        <p:spPr>
          <a:xfrm>
            <a:off x="93785" y="199292"/>
            <a:ext cx="11828584" cy="2308324"/>
          </a:xfrm>
          <a:prstGeom prst="rect">
            <a:avLst/>
          </a:prstGeom>
          <a:noFill/>
        </p:spPr>
        <p:txBody>
          <a:bodyPr wrap="square">
            <a:spAutoFit/>
          </a:bodyPr>
          <a:lstStyle/>
          <a:p>
            <a:pPr algn="l"/>
            <a:r>
              <a:rPr lang="de-DE" b="1" i="0" dirty="0">
                <a:solidFill>
                  <a:srgbClr val="333333"/>
                </a:solidFill>
                <a:effectLst/>
                <a:latin typeface="Arial" panose="020B0604020202020204" pitchFamily="34" charset="0"/>
                <a:cs typeface="Arial" panose="020B0604020202020204" pitchFamily="34" charset="0"/>
              </a:rPr>
              <a:t>Schmerz thematisieren</a:t>
            </a:r>
            <a:endParaRPr lang="de-DE" b="0" i="0" dirty="0">
              <a:solidFill>
                <a:srgbClr val="545454"/>
              </a:solidFill>
              <a:effectLst/>
              <a:latin typeface="Arial" panose="020B0604020202020204" pitchFamily="34" charset="0"/>
              <a:cs typeface="Arial" panose="020B0604020202020204" pitchFamily="34" charset="0"/>
            </a:endParaRPr>
          </a:p>
          <a:p>
            <a:pPr algn="l"/>
            <a:r>
              <a:rPr lang="de-DE" b="0" i="0" dirty="0">
                <a:solidFill>
                  <a:srgbClr val="545454"/>
                </a:solidFill>
                <a:effectLst/>
                <a:latin typeface="Arial" panose="020B0604020202020204" pitchFamily="34" charset="0"/>
                <a:cs typeface="Arial" panose="020B0604020202020204" pitchFamily="34" charset="0"/>
              </a:rPr>
              <a:t>Ein weiteres Hindernis der Schmerztherapie im Alter beruht auf der Vorstellung, dass Schmerzen im Alter normal seien. </a:t>
            </a:r>
            <a:r>
              <a:rPr lang="de-DE" b="1" i="0" dirty="0">
                <a:solidFill>
                  <a:srgbClr val="545454"/>
                </a:solidFill>
                <a:effectLst/>
                <a:latin typeface="Arial" panose="020B0604020202020204" pitchFamily="34" charset="0"/>
                <a:cs typeface="Arial" panose="020B0604020202020204" pitchFamily="34" charset="0"/>
              </a:rPr>
              <a:t>Die Folge: Ältere berichten weniger spontan als Jüngere über Schmerzen.</a:t>
            </a:r>
            <a:r>
              <a:rPr lang="de-DE" b="0" i="0" dirty="0">
                <a:solidFill>
                  <a:srgbClr val="545454"/>
                </a:solidFill>
                <a:effectLst/>
                <a:latin typeface="Arial" panose="020B0604020202020204" pitchFamily="34" charset="0"/>
                <a:cs typeface="Arial" panose="020B0604020202020204" pitchFamily="34" charset="0"/>
              </a:rPr>
              <a:t> Da diese Auffassung auch Ärzten nicht fremd ist, fragen sie umgekehrt ältere Patienten oft nicht nach Schmerzen. Schmerz bei Älteren wird also häufig übersehen. Das bestätigt eine Befragung von Patienten über 70 Jahren: 15% gaben erst auf Nachfrage ihrem Hausarzt nicht bekannte Schmerzen an und waren dementsprechend nicht behandelt.  Es ist wichtig, dass Betroffene Personal und Ärzte über ihre Schmerzen informieren und dass Ärzte und Pfleger aktiv nachfragen, ob Schmerzen vorliegen.</a:t>
            </a:r>
            <a:endParaRPr lang="de-DE" dirty="0"/>
          </a:p>
        </p:txBody>
      </p:sp>
      <p:sp>
        <p:nvSpPr>
          <p:cNvPr id="5" name="Textfeld 4">
            <a:extLst>
              <a:ext uri="{FF2B5EF4-FFF2-40B4-BE49-F238E27FC236}">
                <a16:creationId xmlns:a16="http://schemas.microsoft.com/office/drawing/2014/main" id="{BBAF46FF-49F6-20AC-8698-14578CF3D887}"/>
              </a:ext>
            </a:extLst>
          </p:cNvPr>
          <p:cNvSpPr txBox="1"/>
          <p:nvPr/>
        </p:nvSpPr>
        <p:spPr>
          <a:xfrm>
            <a:off x="586154" y="3036277"/>
            <a:ext cx="10925908" cy="369332"/>
          </a:xfrm>
          <a:prstGeom prst="rect">
            <a:avLst/>
          </a:prstGeom>
          <a:noFill/>
        </p:spPr>
        <p:txBody>
          <a:bodyPr wrap="square">
            <a:spAutoFit/>
          </a:bodyPr>
          <a:lstStyle/>
          <a:p>
            <a:r>
              <a:rPr lang="de-DE" sz="1800" b="0" i="0" u="none" strike="noStrike" baseline="0" dirty="0" err="1">
                <a:solidFill>
                  <a:srgbClr val="000000"/>
                </a:solidFill>
                <a:latin typeface="Calibri" panose="020F0502020204030204" pitchFamily="34" charset="0"/>
              </a:rPr>
              <a:t>Opioidanalgetika</a:t>
            </a:r>
            <a:r>
              <a:rPr lang="de-DE" sz="1800" b="0" i="0" u="none" strike="noStrike" baseline="0" dirty="0">
                <a:solidFill>
                  <a:srgbClr val="000000"/>
                </a:solidFill>
                <a:latin typeface="Calibri" panose="020F0502020204030204" pitchFamily="34" charset="0"/>
              </a:rPr>
              <a:t> &amp; Nicht-</a:t>
            </a:r>
            <a:r>
              <a:rPr lang="de-DE" sz="1800" b="0" i="0" u="none" strike="noStrike" baseline="0" dirty="0" err="1">
                <a:solidFill>
                  <a:srgbClr val="000000"/>
                </a:solidFill>
                <a:latin typeface="Calibri" panose="020F0502020204030204" pitchFamily="34" charset="0"/>
              </a:rPr>
              <a:t>Opioidanalgetika</a:t>
            </a:r>
            <a:r>
              <a:rPr lang="de-DE" sz="1800" b="0" i="0" u="none" strike="noStrike" baseline="0" dirty="0">
                <a:solidFill>
                  <a:srgbClr val="000000"/>
                </a:solidFill>
                <a:latin typeface="Calibri" panose="020F0502020204030204" pitchFamily="34" charset="0"/>
              </a:rPr>
              <a:t> </a:t>
            </a:r>
            <a:endParaRPr lang="de-DE" dirty="0"/>
          </a:p>
        </p:txBody>
      </p:sp>
    </p:spTree>
    <p:extLst>
      <p:ext uri="{BB962C8B-B14F-4D97-AF65-F5344CB8AC3E}">
        <p14:creationId xmlns:p14="http://schemas.microsoft.com/office/powerpoint/2010/main" val="1361256793"/>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le 2">
            <a:extLst>
              <a:ext uri="{FF2B5EF4-FFF2-40B4-BE49-F238E27FC236}">
                <a16:creationId xmlns:a16="http://schemas.microsoft.com/office/drawing/2014/main" id="{524A9357-0840-35A2-BA89-B76B6ABD426F}"/>
              </a:ext>
            </a:extLst>
          </p:cNvPr>
          <p:cNvGraphicFramePr>
            <a:graphicFrameLocks noGrp="1"/>
          </p:cNvGraphicFramePr>
          <p:nvPr>
            <p:extLst>
              <p:ext uri="{D42A27DB-BD31-4B8C-83A1-F6EECF244321}">
                <p14:modId xmlns:p14="http://schemas.microsoft.com/office/powerpoint/2010/main" val="297828320"/>
              </p:ext>
            </p:extLst>
          </p:nvPr>
        </p:nvGraphicFramePr>
        <p:xfrm>
          <a:off x="175846" y="175847"/>
          <a:ext cx="11734800" cy="5893086"/>
        </p:xfrm>
        <a:graphic>
          <a:graphicData uri="http://schemas.openxmlformats.org/drawingml/2006/table">
            <a:tbl>
              <a:tblPr firstRow="1" bandRow="1">
                <a:tableStyleId>{5C22544A-7EE6-4342-B048-85BDC9FD1C3A}</a:tableStyleId>
              </a:tblPr>
              <a:tblGrid>
                <a:gridCol w="5867400">
                  <a:extLst>
                    <a:ext uri="{9D8B030D-6E8A-4147-A177-3AD203B41FA5}">
                      <a16:colId xmlns:a16="http://schemas.microsoft.com/office/drawing/2014/main" val="3952524067"/>
                    </a:ext>
                  </a:extLst>
                </a:gridCol>
                <a:gridCol w="5867400">
                  <a:extLst>
                    <a:ext uri="{9D8B030D-6E8A-4147-A177-3AD203B41FA5}">
                      <a16:colId xmlns:a16="http://schemas.microsoft.com/office/drawing/2014/main" val="14601850"/>
                    </a:ext>
                  </a:extLst>
                </a:gridCol>
              </a:tblGrid>
              <a:tr h="416229">
                <a:tc>
                  <a:txBody>
                    <a:bodyPr/>
                    <a:lstStyle/>
                    <a:p>
                      <a:r>
                        <a:rPr lang="de-DE" dirty="0" err="1">
                          <a:solidFill>
                            <a:schemeClr val="tx1"/>
                          </a:solidFill>
                        </a:rPr>
                        <a:t>Opioidanalgetika</a:t>
                      </a:r>
                      <a:endParaRPr lang="de-DE" dirty="0">
                        <a:solidFill>
                          <a:schemeClr val="tx1"/>
                        </a:solidFill>
                      </a:endParaRPr>
                    </a:p>
                  </a:txBody>
                  <a:tcPr/>
                </a:tc>
                <a:tc>
                  <a:txBody>
                    <a:bodyPr/>
                    <a:lstStyle/>
                    <a:p>
                      <a:r>
                        <a:rPr lang="de-DE" dirty="0">
                          <a:solidFill>
                            <a:schemeClr val="tx1"/>
                          </a:solidFill>
                        </a:rPr>
                        <a:t>Nicht </a:t>
                      </a:r>
                      <a:r>
                        <a:rPr lang="de-DE" dirty="0" err="1">
                          <a:solidFill>
                            <a:schemeClr val="tx1"/>
                          </a:solidFill>
                        </a:rPr>
                        <a:t>Opioidanalgetika</a:t>
                      </a:r>
                      <a:endParaRPr lang="de-DE" dirty="0">
                        <a:solidFill>
                          <a:schemeClr val="tx1"/>
                        </a:solidFill>
                      </a:endParaRPr>
                    </a:p>
                  </a:txBody>
                  <a:tcPr/>
                </a:tc>
                <a:extLst>
                  <a:ext uri="{0D108BD9-81ED-4DB2-BD59-A6C34878D82A}">
                    <a16:rowId xmlns:a16="http://schemas.microsoft.com/office/drawing/2014/main" val="81352076"/>
                  </a:ext>
                </a:extLst>
              </a:tr>
              <a:tr h="416229">
                <a:tc>
                  <a:txBody>
                    <a:bodyPr/>
                    <a:lstStyle/>
                    <a:p>
                      <a:r>
                        <a:rPr lang="de-DE" sz="1800" b="0" i="0" u="none" strike="noStrike" kern="1200" baseline="0" dirty="0">
                          <a:solidFill>
                            <a:schemeClr val="dk1"/>
                          </a:solidFill>
                          <a:latin typeface="+mn-lt"/>
                          <a:ea typeface="+mn-ea"/>
                          <a:cs typeface="+mn-cs"/>
                        </a:rPr>
                        <a:t>Sind stark schmerzstillend </a:t>
                      </a:r>
                      <a:endParaRPr lang="de-DE" dirty="0"/>
                    </a:p>
                  </a:txBody>
                  <a:tcPr/>
                </a:tc>
                <a:tc>
                  <a:txBody>
                    <a:bodyPr/>
                    <a:lstStyle/>
                    <a:p>
                      <a:r>
                        <a:rPr lang="de-DE" sz="1800" b="0" i="0" u="none" strike="noStrike" kern="1200" baseline="0" dirty="0">
                          <a:solidFill>
                            <a:schemeClr val="dk1"/>
                          </a:solidFill>
                          <a:latin typeface="+mn-lt"/>
                          <a:ea typeface="+mn-ea"/>
                          <a:cs typeface="+mn-cs"/>
                        </a:rPr>
                        <a:t>Sind schwach wirksam </a:t>
                      </a:r>
                      <a:endParaRPr lang="de-DE" dirty="0"/>
                    </a:p>
                  </a:txBody>
                  <a:tcPr/>
                </a:tc>
                <a:extLst>
                  <a:ext uri="{0D108BD9-81ED-4DB2-BD59-A6C34878D82A}">
                    <a16:rowId xmlns:a16="http://schemas.microsoft.com/office/drawing/2014/main" val="4198591050"/>
                  </a:ext>
                </a:extLst>
              </a:tr>
              <a:tr h="416229">
                <a:tc>
                  <a:txBody>
                    <a:bodyPr/>
                    <a:lstStyle/>
                    <a:p>
                      <a:r>
                        <a:rPr lang="de-DE" sz="1800" b="0" i="0" u="none" strike="noStrike" kern="1200" baseline="0" dirty="0">
                          <a:solidFill>
                            <a:schemeClr val="dk1"/>
                          </a:solidFill>
                          <a:latin typeface="+mn-lt"/>
                          <a:ea typeface="+mn-ea"/>
                          <a:cs typeface="+mn-cs"/>
                        </a:rPr>
                        <a:t>Wirken auf das zentrale Nervensystem </a:t>
                      </a:r>
                      <a:endParaRPr lang="de-DE" dirty="0"/>
                    </a:p>
                  </a:txBody>
                  <a:tcPr/>
                </a:tc>
                <a:tc>
                  <a:txBody>
                    <a:bodyPr/>
                    <a:lstStyle/>
                    <a:p>
                      <a:r>
                        <a:rPr lang="de-DE" sz="1800" b="0" i="0" u="none" strike="noStrike" kern="1200" baseline="0" dirty="0">
                          <a:solidFill>
                            <a:schemeClr val="dk1"/>
                          </a:solidFill>
                          <a:latin typeface="+mn-lt"/>
                          <a:ea typeface="+mn-ea"/>
                          <a:cs typeface="+mn-cs"/>
                        </a:rPr>
                        <a:t>Hemmen die Wirkung von Prostaglandinen in der Peripherie </a:t>
                      </a:r>
                      <a:endParaRPr lang="de-DE" dirty="0"/>
                    </a:p>
                  </a:txBody>
                  <a:tcPr/>
                </a:tc>
                <a:extLst>
                  <a:ext uri="{0D108BD9-81ED-4DB2-BD59-A6C34878D82A}">
                    <a16:rowId xmlns:a16="http://schemas.microsoft.com/office/drawing/2014/main" val="402381098"/>
                  </a:ext>
                </a:extLst>
              </a:tr>
              <a:tr h="1253263">
                <a:tc>
                  <a:txBody>
                    <a:bodyPr/>
                    <a:lstStyle/>
                    <a:p>
                      <a:r>
                        <a:rPr lang="de-DE" sz="1800" b="0" i="0" u="none" strike="noStrike" kern="1200" baseline="0" dirty="0">
                          <a:solidFill>
                            <a:srgbClr val="FF0000"/>
                          </a:solidFill>
                          <a:latin typeface="+mn-lt"/>
                          <a:ea typeface="+mn-ea"/>
                          <a:cs typeface="+mn-cs"/>
                        </a:rPr>
                        <a:t>Wirkung: </a:t>
                      </a:r>
                      <a:r>
                        <a:rPr lang="de-DE" sz="1800" b="0" i="0" u="none" strike="noStrike" kern="1200" baseline="0" dirty="0">
                          <a:solidFill>
                            <a:schemeClr val="dk1"/>
                          </a:solidFill>
                          <a:latin typeface="+mn-lt"/>
                          <a:ea typeface="+mn-ea"/>
                          <a:cs typeface="+mn-cs"/>
                        </a:rPr>
                        <a:t>Hemmen die zentrale Schmerzleitung , Beruhigend </a:t>
                      </a:r>
                    </a:p>
                    <a:p>
                      <a:r>
                        <a:rPr lang="de-DE" sz="1800" b="0" i="0" u="none" strike="noStrike" kern="1200" baseline="0" dirty="0">
                          <a:solidFill>
                            <a:schemeClr val="dk1"/>
                          </a:solidFill>
                          <a:latin typeface="+mn-lt"/>
                          <a:ea typeface="+mn-ea"/>
                          <a:cs typeface="+mn-cs"/>
                        </a:rPr>
                        <a:t>Euphorisierend , Hustendämpfend , Pupillenverengung </a:t>
                      </a:r>
                    </a:p>
                    <a:p>
                      <a:r>
                        <a:rPr lang="de-DE" sz="1800" b="0" i="0" u="none" strike="noStrike" kern="1200" baseline="0" dirty="0">
                          <a:solidFill>
                            <a:schemeClr val="dk1"/>
                          </a:solidFill>
                          <a:latin typeface="+mn-lt"/>
                          <a:ea typeface="+mn-ea"/>
                          <a:cs typeface="+mn-cs"/>
                        </a:rPr>
                        <a:t>Halluzinationen , Sucht , Übelkeit, Verstopfung</a:t>
                      </a:r>
                      <a:endParaRPr lang="de-DE" dirty="0"/>
                    </a:p>
                  </a:txBody>
                  <a:tcPr/>
                </a:tc>
                <a:tc>
                  <a:txBody>
                    <a:bodyPr/>
                    <a:lstStyle/>
                    <a:p>
                      <a:r>
                        <a:rPr lang="de-DE" sz="1800" b="0" i="0" u="none" strike="noStrike" kern="1200" baseline="0" dirty="0">
                          <a:solidFill>
                            <a:srgbClr val="FF0000"/>
                          </a:solidFill>
                          <a:latin typeface="+mn-lt"/>
                          <a:ea typeface="+mn-ea"/>
                          <a:cs typeface="+mn-cs"/>
                        </a:rPr>
                        <a:t>Wirkung:  </a:t>
                      </a:r>
                      <a:r>
                        <a:rPr lang="de-DE" sz="1800" b="0" i="0" u="none" strike="noStrike" kern="1200" baseline="0" dirty="0">
                          <a:solidFill>
                            <a:schemeClr val="dk1"/>
                          </a:solidFill>
                          <a:latin typeface="+mn-lt"/>
                          <a:ea typeface="+mn-ea"/>
                          <a:cs typeface="+mn-cs"/>
                        </a:rPr>
                        <a:t>schmerzstillend , entzündungshemmend </a:t>
                      </a:r>
                    </a:p>
                    <a:p>
                      <a:r>
                        <a:rPr lang="de-DE" sz="1800" b="0" i="0" u="none" strike="noStrike" kern="1200" baseline="0" dirty="0">
                          <a:solidFill>
                            <a:schemeClr val="dk1"/>
                          </a:solidFill>
                          <a:latin typeface="+mn-lt"/>
                          <a:ea typeface="+mn-ea"/>
                          <a:cs typeface="+mn-cs"/>
                        </a:rPr>
                        <a:t>fiebersenkend </a:t>
                      </a:r>
                      <a:endParaRPr lang="de-DE" dirty="0"/>
                    </a:p>
                  </a:txBody>
                  <a:tcPr/>
                </a:tc>
                <a:extLst>
                  <a:ext uri="{0D108BD9-81ED-4DB2-BD59-A6C34878D82A}">
                    <a16:rowId xmlns:a16="http://schemas.microsoft.com/office/drawing/2014/main" val="1341821162"/>
                  </a:ext>
                </a:extLst>
              </a:tr>
              <a:tr h="674833">
                <a:tc>
                  <a:txBody>
                    <a:bodyPr/>
                    <a:lstStyle/>
                    <a:p>
                      <a:r>
                        <a:rPr lang="de-DE" sz="1800" b="0" i="0" u="none" strike="noStrike" kern="1200" baseline="0" dirty="0">
                          <a:solidFill>
                            <a:srgbClr val="FF0000"/>
                          </a:solidFill>
                          <a:latin typeface="+mn-lt"/>
                          <a:ea typeface="+mn-ea"/>
                          <a:cs typeface="+mn-cs"/>
                        </a:rPr>
                        <a:t>Indikation: </a:t>
                      </a:r>
                      <a:r>
                        <a:rPr lang="de-DE" sz="1800" b="0" i="0" u="none" strike="noStrike" kern="1200" baseline="0" dirty="0">
                          <a:solidFill>
                            <a:schemeClr val="dk1"/>
                          </a:solidFill>
                          <a:latin typeface="+mn-lt"/>
                          <a:ea typeface="+mn-ea"/>
                          <a:cs typeface="+mn-cs"/>
                        </a:rPr>
                        <a:t>bei starken Schmerzen. Z. B. nach Operationen, Unfällen, Tumoren, Herzinfarkt, Arthrose </a:t>
                      </a:r>
                      <a:endParaRPr lang="de-DE" dirty="0"/>
                    </a:p>
                  </a:txBody>
                  <a:tcPr/>
                </a:tc>
                <a:tc>
                  <a:txBody>
                    <a:bodyPr/>
                    <a:lstStyle/>
                    <a:p>
                      <a:r>
                        <a:rPr lang="de-DE" sz="1800" b="0" i="0" u="none" strike="noStrike" kern="1200" baseline="0" dirty="0">
                          <a:solidFill>
                            <a:srgbClr val="FF0000"/>
                          </a:solidFill>
                          <a:latin typeface="+mn-lt"/>
                          <a:ea typeface="+mn-ea"/>
                          <a:cs typeface="+mn-cs"/>
                        </a:rPr>
                        <a:t>Indikation: </a:t>
                      </a:r>
                      <a:r>
                        <a:rPr lang="de-DE" sz="1800" b="0" i="0" u="none" strike="noStrike" kern="1200" baseline="0" dirty="0">
                          <a:solidFill>
                            <a:schemeClr val="dk1"/>
                          </a:solidFill>
                          <a:latin typeface="+mn-lt"/>
                          <a:ea typeface="+mn-ea"/>
                          <a:cs typeface="+mn-cs"/>
                        </a:rPr>
                        <a:t>allgemeine Schmerzzustände, grippale Infekte, teilweise zur Thromboseprophylaxe / Herzinfarkt </a:t>
                      </a:r>
                      <a:endParaRPr lang="de-DE" dirty="0"/>
                    </a:p>
                  </a:txBody>
                  <a:tcPr/>
                </a:tc>
                <a:extLst>
                  <a:ext uri="{0D108BD9-81ED-4DB2-BD59-A6C34878D82A}">
                    <a16:rowId xmlns:a16="http://schemas.microsoft.com/office/drawing/2014/main" val="3144618410"/>
                  </a:ext>
                </a:extLst>
              </a:tr>
              <a:tr h="1253263">
                <a:tc>
                  <a:txBody>
                    <a:bodyPr/>
                    <a:lstStyle/>
                    <a:p>
                      <a:r>
                        <a:rPr lang="de-DE" sz="1800" b="0" i="0" u="none" strike="noStrike" kern="1200" baseline="0" dirty="0">
                          <a:solidFill>
                            <a:srgbClr val="FF0000"/>
                          </a:solidFill>
                          <a:latin typeface="+mn-lt"/>
                          <a:ea typeface="+mn-ea"/>
                          <a:cs typeface="+mn-cs"/>
                        </a:rPr>
                        <a:t>Applikation: </a:t>
                      </a:r>
                      <a:r>
                        <a:rPr lang="de-DE" sz="1800" b="0" i="0" u="none" strike="noStrike" kern="1200" baseline="0" dirty="0">
                          <a:solidFill>
                            <a:schemeClr val="dk1"/>
                          </a:solidFill>
                          <a:latin typeface="+mn-lt"/>
                          <a:ea typeface="+mn-ea"/>
                          <a:cs typeface="+mn-cs"/>
                        </a:rPr>
                        <a:t>Oral, parenteral, transdermal (als Pflaster)</a:t>
                      </a:r>
                      <a:endParaRPr lang="de-DE" dirty="0"/>
                    </a:p>
                  </a:txBody>
                  <a:tcPr/>
                </a:tc>
                <a:tc>
                  <a:txBody>
                    <a:bodyPr/>
                    <a:lstStyle/>
                    <a:p>
                      <a:r>
                        <a:rPr lang="de-DE" sz="1800" b="0" i="0" u="none" strike="noStrike" kern="1200" baseline="0" dirty="0">
                          <a:solidFill>
                            <a:srgbClr val="FF0000"/>
                          </a:solidFill>
                          <a:latin typeface="+mn-lt"/>
                          <a:ea typeface="+mn-ea"/>
                          <a:cs typeface="+mn-cs"/>
                        </a:rPr>
                        <a:t>Applikation: </a:t>
                      </a:r>
                      <a:r>
                        <a:rPr lang="de-DE" sz="1800" b="0" i="0" u="none" strike="noStrike" kern="1200" baseline="0" dirty="0">
                          <a:solidFill>
                            <a:schemeClr val="dk1"/>
                          </a:solidFill>
                          <a:latin typeface="+mn-lt"/>
                          <a:ea typeface="+mn-ea"/>
                          <a:cs typeface="+mn-cs"/>
                        </a:rPr>
                        <a:t>z.B. als Salben, Cremen, Gele Tabletten, Tropfen, Zäpfchen erhältlich </a:t>
                      </a:r>
                    </a:p>
                    <a:p>
                      <a:r>
                        <a:rPr lang="de-DE" sz="1800" b="0" i="0" u="none" strike="noStrike" kern="1200" baseline="0" dirty="0">
                          <a:solidFill>
                            <a:srgbClr val="FF0000"/>
                          </a:solidFill>
                          <a:latin typeface="+mn-lt"/>
                          <a:ea typeface="+mn-ea"/>
                          <a:cs typeface="+mn-cs"/>
                        </a:rPr>
                        <a:t>Applikationsformen </a:t>
                      </a:r>
                      <a:r>
                        <a:rPr lang="de-DE" sz="1800" b="0" i="0" u="none" strike="noStrike" kern="1200" baseline="0" dirty="0">
                          <a:solidFill>
                            <a:schemeClr val="dk1"/>
                          </a:solidFill>
                          <a:latin typeface="+mn-lt"/>
                          <a:ea typeface="+mn-ea"/>
                          <a:cs typeface="+mn-cs"/>
                        </a:rPr>
                        <a:t>o</a:t>
                      </a:r>
                      <a:r>
                        <a:rPr lang="de-DE" sz="1800" b="0" i="0" u="none" strike="noStrike" kern="1200" baseline="0" dirty="0">
                          <a:solidFill>
                            <a:srgbClr val="FF0000"/>
                          </a:solidFill>
                          <a:latin typeface="+mn-lt"/>
                          <a:ea typeface="+mn-ea"/>
                          <a:cs typeface="+mn-cs"/>
                        </a:rPr>
                        <a:t> </a:t>
                      </a:r>
                      <a:r>
                        <a:rPr lang="de-DE" sz="1800" b="0" i="0" u="none" strike="noStrike" kern="1200" baseline="0" dirty="0">
                          <a:solidFill>
                            <a:schemeClr val="dk1"/>
                          </a:solidFill>
                          <a:latin typeface="+mn-lt"/>
                          <a:ea typeface="+mn-ea"/>
                          <a:cs typeface="+mn-cs"/>
                        </a:rPr>
                        <a:t>(Verabreichungs-formen): oral, rektal, auf die Haut </a:t>
                      </a:r>
                      <a:endParaRPr lang="de-DE" dirty="0"/>
                    </a:p>
                  </a:txBody>
                  <a:tcPr/>
                </a:tc>
                <a:extLst>
                  <a:ext uri="{0D108BD9-81ED-4DB2-BD59-A6C34878D82A}">
                    <a16:rowId xmlns:a16="http://schemas.microsoft.com/office/drawing/2014/main" val="1089413253"/>
                  </a:ext>
                </a:extLst>
              </a:tr>
              <a:tr h="1408045">
                <a:tc>
                  <a:txBody>
                    <a:bodyPr/>
                    <a:lstStyle/>
                    <a:p>
                      <a:r>
                        <a:rPr lang="de-DE" sz="1800" b="0" i="0" u="none" strike="noStrike" kern="1200" baseline="0" dirty="0">
                          <a:solidFill>
                            <a:srgbClr val="FF0000"/>
                          </a:solidFill>
                          <a:latin typeface="+mn-lt"/>
                          <a:ea typeface="+mn-ea"/>
                          <a:cs typeface="+mn-cs"/>
                        </a:rPr>
                        <a:t>Nebenwirkungen: </a:t>
                      </a:r>
                      <a:r>
                        <a:rPr lang="de-DE" sz="1800" b="0" i="0" u="none" strike="noStrike" kern="1200" baseline="0" dirty="0">
                          <a:solidFill>
                            <a:schemeClr val="dk1"/>
                          </a:solidFill>
                          <a:latin typeface="+mn-lt"/>
                          <a:ea typeface="+mn-ea"/>
                          <a:cs typeface="+mn-cs"/>
                        </a:rPr>
                        <a:t>Obstipation, Übelkeit , Abhängigkeit &amp; Sucht , </a:t>
                      </a:r>
                      <a:r>
                        <a:rPr lang="de-DE" sz="1800" b="0" i="0" u="none" strike="noStrike" kern="1200" baseline="0" dirty="0" err="1">
                          <a:solidFill>
                            <a:schemeClr val="dk1"/>
                          </a:solidFill>
                          <a:latin typeface="+mn-lt"/>
                          <a:ea typeface="+mn-ea"/>
                          <a:cs typeface="+mn-cs"/>
                        </a:rPr>
                        <a:t>Opioidvergiftung</a:t>
                      </a:r>
                      <a:r>
                        <a:rPr lang="de-DE" sz="1800" b="0" i="0" u="none" strike="noStrike" kern="1200" baseline="0" dirty="0">
                          <a:solidFill>
                            <a:schemeClr val="dk1"/>
                          </a:solidFill>
                          <a:latin typeface="+mn-lt"/>
                          <a:ea typeface="+mn-ea"/>
                          <a:cs typeface="+mn-cs"/>
                        </a:rPr>
                        <a:t> </a:t>
                      </a:r>
                      <a:endParaRPr lang="de-DE" dirty="0"/>
                    </a:p>
                  </a:txBody>
                  <a:tcPr/>
                </a:tc>
                <a:tc>
                  <a:txBody>
                    <a:bodyPr/>
                    <a:lstStyle/>
                    <a:p>
                      <a:r>
                        <a:rPr lang="de-DE" sz="1800" b="0" i="0" u="none" strike="noStrike" kern="1200" baseline="0" dirty="0">
                          <a:solidFill>
                            <a:srgbClr val="FF0000"/>
                          </a:solidFill>
                          <a:latin typeface="+mn-lt"/>
                          <a:ea typeface="+mn-ea"/>
                          <a:cs typeface="+mn-cs"/>
                        </a:rPr>
                        <a:t>Nebenwirkungen: </a:t>
                      </a:r>
                      <a:r>
                        <a:rPr lang="de-DE" sz="1800" b="0" i="0" u="none" strike="noStrike" kern="1200" baseline="0" dirty="0">
                          <a:solidFill>
                            <a:schemeClr val="dk1"/>
                          </a:solidFill>
                          <a:latin typeface="+mn-lt"/>
                          <a:ea typeface="+mn-ea"/>
                          <a:cs typeface="+mn-cs"/>
                        </a:rPr>
                        <a:t>Schleimhautschädigend (Achtung bei Magengeschwüren) , Asthma , Kindern (Aspirin) ,Leber/Nierenschäden , Störung der Blutgerinnung </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800" b="0" i="0" u="none" strike="noStrike" kern="1200" baseline="0" dirty="0">
                          <a:solidFill>
                            <a:schemeClr val="dk1"/>
                          </a:solidFill>
                          <a:latin typeface="+mn-lt"/>
                          <a:ea typeface="+mn-ea"/>
                          <a:cs typeface="+mn-cs"/>
                        </a:rPr>
                        <a:t>Arzneimittelbedingter Dauerkopfschmerz 	</a:t>
                      </a:r>
                    </a:p>
                    <a:p>
                      <a:endParaRPr lang="de-DE" dirty="0"/>
                    </a:p>
                  </a:txBody>
                  <a:tcPr/>
                </a:tc>
                <a:extLst>
                  <a:ext uri="{0D108BD9-81ED-4DB2-BD59-A6C34878D82A}">
                    <a16:rowId xmlns:a16="http://schemas.microsoft.com/office/drawing/2014/main" val="3020768446"/>
                  </a:ext>
                </a:extLst>
              </a:tr>
            </a:tbl>
          </a:graphicData>
        </a:graphic>
      </p:graphicFrame>
    </p:spTree>
    <p:extLst>
      <p:ext uri="{BB962C8B-B14F-4D97-AF65-F5344CB8AC3E}">
        <p14:creationId xmlns:p14="http://schemas.microsoft.com/office/powerpoint/2010/main" val="1047871688"/>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a:extLst>
              <a:ext uri="{FF2B5EF4-FFF2-40B4-BE49-F238E27FC236}">
                <a16:creationId xmlns:a16="http://schemas.microsoft.com/office/drawing/2014/main" id="{CA02297A-A410-6168-B0FF-3A96497ADCAF}"/>
              </a:ext>
            </a:extLst>
          </p:cNvPr>
          <p:cNvSpPr txBox="1"/>
          <p:nvPr/>
        </p:nvSpPr>
        <p:spPr>
          <a:xfrm>
            <a:off x="222739" y="1711570"/>
            <a:ext cx="8768862" cy="2062103"/>
          </a:xfrm>
          <a:prstGeom prst="rect">
            <a:avLst/>
          </a:prstGeom>
          <a:noFill/>
        </p:spPr>
        <p:txBody>
          <a:bodyPr wrap="square">
            <a:spAutoFit/>
          </a:bodyPr>
          <a:lstStyle/>
          <a:p>
            <a:endParaRPr lang="de-DE" sz="2000" b="0" i="0" u="none" strike="noStrike" baseline="0" dirty="0">
              <a:latin typeface="Calibri" panose="020F0502020204030204" pitchFamily="34" charset="0"/>
            </a:endParaRPr>
          </a:p>
          <a:p>
            <a:r>
              <a:rPr lang="de-DE" sz="1800" b="0" i="0" u="none" strike="noStrike" baseline="0" dirty="0">
                <a:solidFill>
                  <a:srgbClr val="FF0000"/>
                </a:solidFill>
                <a:latin typeface="Calibri" panose="020F0502020204030204" pitchFamily="34" charset="0"/>
              </a:rPr>
              <a:t>Symptome einer </a:t>
            </a:r>
            <a:r>
              <a:rPr lang="de-DE" sz="1800" b="0" i="0" u="none" strike="noStrike" baseline="0" dirty="0" err="1">
                <a:solidFill>
                  <a:srgbClr val="FF0000"/>
                </a:solidFill>
                <a:latin typeface="Calibri" panose="020F0502020204030204" pitchFamily="34" charset="0"/>
              </a:rPr>
              <a:t>Opioidvergiftung</a:t>
            </a:r>
            <a:r>
              <a:rPr lang="de-DE" sz="1800" b="0" i="0" u="none" strike="noStrike" baseline="0" dirty="0">
                <a:solidFill>
                  <a:srgbClr val="FF0000"/>
                </a:solidFill>
                <a:latin typeface="Calibri" panose="020F0502020204030204" pitchFamily="34" charset="0"/>
              </a:rPr>
              <a:t>: </a:t>
            </a:r>
          </a:p>
          <a:p>
            <a:r>
              <a:rPr lang="de-DE" sz="1800" b="0" i="0" u="none" strike="noStrike" baseline="0" dirty="0">
                <a:solidFill>
                  <a:srgbClr val="000000"/>
                </a:solidFill>
                <a:latin typeface="Wingdings" panose="05000000000000000000" pitchFamily="2" charset="2"/>
              </a:rPr>
              <a:t> </a:t>
            </a:r>
            <a:r>
              <a:rPr lang="de-DE" sz="1800" b="0" i="0" u="none" strike="noStrike" baseline="0" dirty="0">
                <a:solidFill>
                  <a:srgbClr val="000000"/>
                </a:solidFill>
                <a:latin typeface="Calibri" panose="020F0502020204030204" pitchFamily="34" charset="0"/>
              </a:rPr>
              <a:t>Pupillenverengung </a:t>
            </a:r>
          </a:p>
          <a:p>
            <a:r>
              <a:rPr lang="de-DE" sz="1800" b="0" i="0" u="none" strike="noStrike" baseline="0" dirty="0">
                <a:solidFill>
                  <a:srgbClr val="000000"/>
                </a:solidFill>
                <a:latin typeface="Wingdings" panose="05000000000000000000" pitchFamily="2" charset="2"/>
              </a:rPr>
              <a:t> </a:t>
            </a:r>
            <a:r>
              <a:rPr lang="de-DE" sz="1800" b="0" i="0" u="none" strike="noStrike" baseline="0" dirty="0">
                <a:solidFill>
                  <a:srgbClr val="000000"/>
                </a:solidFill>
                <a:latin typeface="Calibri" panose="020F0502020204030204" pitchFamily="34" charset="0"/>
              </a:rPr>
              <a:t>Atemlähmung </a:t>
            </a:r>
          </a:p>
          <a:p>
            <a:r>
              <a:rPr lang="de-DE" sz="1800" b="0" i="0" u="none" strike="noStrike" baseline="0" dirty="0">
                <a:solidFill>
                  <a:srgbClr val="000000"/>
                </a:solidFill>
                <a:latin typeface="Wingdings" panose="05000000000000000000" pitchFamily="2" charset="2"/>
              </a:rPr>
              <a:t> </a:t>
            </a:r>
            <a:r>
              <a:rPr lang="de-DE" sz="1800" b="0" i="0" u="none" strike="noStrike" baseline="0" dirty="0">
                <a:solidFill>
                  <a:srgbClr val="000000"/>
                </a:solidFill>
                <a:latin typeface="Calibri" panose="020F0502020204030204" pitchFamily="34" charset="0"/>
              </a:rPr>
              <a:t>Bewusstlosigkeit </a:t>
            </a:r>
          </a:p>
          <a:p>
            <a:endParaRPr lang="de-DE" sz="1800" b="0" i="0" u="none" strike="noStrike" baseline="0" dirty="0">
              <a:solidFill>
                <a:srgbClr val="000000"/>
              </a:solidFill>
              <a:latin typeface="Calibri" panose="020F0502020204030204" pitchFamily="34" charset="0"/>
            </a:endParaRPr>
          </a:p>
          <a:p>
            <a:r>
              <a:rPr lang="de-DE" sz="1800" b="0" i="0" u="none" strike="noStrike" baseline="0" dirty="0">
                <a:solidFill>
                  <a:srgbClr val="FF0000"/>
                </a:solidFill>
                <a:latin typeface="Calibri" panose="020F0502020204030204" pitchFamily="34" charset="0"/>
              </a:rPr>
              <a:t>LEBENSGEFAHR </a:t>
            </a:r>
            <a:r>
              <a:rPr lang="de-DE" sz="1800" b="0" i="0" u="none" strike="noStrike" baseline="0" dirty="0">
                <a:solidFill>
                  <a:srgbClr val="000000"/>
                </a:solidFill>
                <a:latin typeface="Calibri" panose="020F0502020204030204" pitchFamily="34" charset="0"/>
              </a:rPr>
              <a:t>	</a:t>
            </a:r>
          </a:p>
        </p:txBody>
      </p:sp>
      <p:sp>
        <p:nvSpPr>
          <p:cNvPr id="7" name="Textfeld 6">
            <a:extLst>
              <a:ext uri="{FF2B5EF4-FFF2-40B4-BE49-F238E27FC236}">
                <a16:creationId xmlns:a16="http://schemas.microsoft.com/office/drawing/2014/main" id="{1EAF4C80-5015-42D6-93CB-53F12757114D}"/>
              </a:ext>
            </a:extLst>
          </p:cNvPr>
          <p:cNvSpPr txBox="1"/>
          <p:nvPr/>
        </p:nvSpPr>
        <p:spPr>
          <a:xfrm>
            <a:off x="222738" y="140677"/>
            <a:ext cx="11816862" cy="120032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Prostaglandine hormonähnliche, in zahlreichen Geweben produzierte Stoffe mit vielfältigen Wirkungen auf innere Organe (Organ) und Hormonsysteme. Große Bedeutung beim Entstehen von Entzündungen mit Schmerz. Sensibilisieren die Schmerzrezeptoren, sind an der Bildung von Dauerschmerz beteiligt, fördern die Erregungsübertragung nozizeptiver Impulse im ZNS (Nervensystem). Periphere Analgetika hemmen die Bildung von Prostaglandinen</a:t>
            </a:r>
          </a:p>
        </p:txBody>
      </p:sp>
      <p:sp>
        <p:nvSpPr>
          <p:cNvPr id="9" name="Textfeld 8">
            <a:extLst>
              <a:ext uri="{FF2B5EF4-FFF2-40B4-BE49-F238E27FC236}">
                <a16:creationId xmlns:a16="http://schemas.microsoft.com/office/drawing/2014/main" id="{54EADC2F-6978-924F-2203-A9159EC3FD0D}"/>
              </a:ext>
            </a:extLst>
          </p:cNvPr>
          <p:cNvSpPr txBox="1"/>
          <p:nvPr/>
        </p:nvSpPr>
        <p:spPr>
          <a:xfrm rot="10800000" flipV="1">
            <a:off x="222738" y="3667183"/>
            <a:ext cx="8921262" cy="954107"/>
          </a:xfrm>
          <a:prstGeom prst="rect">
            <a:avLst/>
          </a:prstGeom>
          <a:noFill/>
        </p:spPr>
        <p:txBody>
          <a:bodyPr wrap="square">
            <a:spAutoFit/>
          </a:bodyPr>
          <a:lstStyle/>
          <a:p>
            <a:endParaRPr lang="de-DE" sz="2000" b="0" i="0" u="none" strike="noStrike" baseline="0" dirty="0">
              <a:latin typeface="Calibri" panose="020F0502020204030204" pitchFamily="34" charset="0"/>
            </a:endParaRPr>
          </a:p>
          <a:p>
            <a:r>
              <a:rPr lang="de-DE" sz="1800" b="0" i="0" u="none" strike="noStrike" baseline="0" dirty="0">
                <a:solidFill>
                  <a:srgbClr val="FF0000"/>
                </a:solidFill>
                <a:latin typeface="Calibri" panose="020F0502020204030204" pitchFamily="34" charset="0"/>
              </a:rPr>
              <a:t>Opioide sind eine Abwandlung von Morphin, haben unterschiedlich starke Wirkung </a:t>
            </a:r>
          </a:p>
          <a:p>
            <a:r>
              <a:rPr lang="de-DE" sz="1800" b="0" i="0" u="none" strike="noStrike" baseline="0" dirty="0">
                <a:solidFill>
                  <a:srgbClr val="000000"/>
                </a:solidFill>
                <a:latin typeface="Calibri" panose="020F0502020204030204" pitchFamily="34" charset="0"/>
              </a:rPr>
              <a:t>	</a:t>
            </a:r>
          </a:p>
        </p:txBody>
      </p:sp>
      <p:sp>
        <p:nvSpPr>
          <p:cNvPr id="11" name="Textfeld 10">
            <a:extLst>
              <a:ext uri="{FF2B5EF4-FFF2-40B4-BE49-F238E27FC236}">
                <a16:creationId xmlns:a16="http://schemas.microsoft.com/office/drawing/2014/main" id="{74A05410-8295-1005-E8B0-247A9159C7CD}"/>
              </a:ext>
            </a:extLst>
          </p:cNvPr>
          <p:cNvSpPr txBox="1"/>
          <p:nvPr/>
        </p:nvSpPr>
        <p:spPr>
          <a:xfrm>
            <a:off x="304800" y="4444662"/>
            <a:ext cx="11664462" cy="400110"/>
          </a:xfrm>
          <a:prstGeom prst="rect">
            <a:avLst/>
          </a:prstGeom>
          <a:noFill/>
        </p:spPr>
        <p:txBody>
          <a:bodyPr wrap="square">
            <a:spAutoFit/>
          </a:bodyPr>
          <a:lstStyle/>
          <a:p>
            <a:r>
              <a:rPr lang="de-DE" sz="2000" b="0" i="0" u="none" strike="noStrike" baseline="0" dirty="0">
                <a:solidFill>
                  <a:srgbClr val="FF0000"/>
                </a:solidFill>
                <a:latin typeface="Calibri" panose="020F0502020204030204" pitchFamily="34" charset="0"/>
              </a:rPr>
              <a:t>Beobachtungs- &amp; Unterstützungsaufgaben von HH sind: </a:t>
            </a:r>
            <a:r>
              <a:rPr lang="de-DE" sz="1800" b="0" i="0" u="none" strike="noStrike" baseline="0" dirty="0">
                <a:solidFill>
                  <a:srgbClr val="000000"/>
                </a:solidFill>
                <a:latin typeface="Calibri" panose="020F0502020204030204" pitchFamily="34" charset="0"/>
              </a:rPr>
              <a:t>	</a:t>
            </a:r>
          </a:p>
        </p:txBody>
      </p:sp>
      <p:sp>
        <p:nvSpPr>
          <p:cNvPr id="13" name="Textfeld 12">
            <a:extLst>
              <a:ext uri="{FF2B5EF4-FFF2-40B4-BE49-F238E27FC236}">
                <a16:creationId xmlns:a16="http://schemas.microsoft.com/office/drawing/2014/main" id="{F605DC3E-EF17-F5AD-4F08-20FDC27A4621}"/>
              </a:ext>
            </a:extLst>
          </p:cNvPr>
          <p:cNvSpPr txBox="1"/>
          <p:nvPr/>
        </p:nvSpPr>
        <p:spPr>
          <a:xfrm rot="10800000" flipV="1">
            <a:off x="152397" y="5506491"/>
            <a:ext cx="11816863" cy="954108"/>
          </a:xfrm>
          <a:prstGeom prst="rect">
            <a:avLst/>
          </a:prstGeom>
          <a:noFill/>
        </p:spPr>
        <p:txBody>
          <a:bodyPr wrap="square">
            <a:spAutoFit/>
          </a:bodyPr>
          <a:lstStyle/>
          <a:p>
            <a:r>
              <a:rPr lang="de-DE" b="0" i="0" dirty="0">
                <a:solidFill>
                  <a:srgbClr val="FF0000"/>
                </a:solidFill>
                <a:effectLst/>
                <a:latin typeface="Google Sans"/>
              </a:rPr>
              <a:t>Als Peripherie bezeichnet man in der Medizin die vom Körperstamm weg orientierten oder entfernten Strukturen. Im speziellen bezeichnet man die herzfernen Blutgefäße als peripher sowie die außerhalb des ZNS liegenden neuronalen Strukturen als peripheres Nervensystem PNS.</a:t>
            </a:r>
            <a:endParaRPr lang="de-DE" dirty="0">
              <a:solidFill>
                <a:srgbClr val="FF0000"/>
              </a:solidFill>
            </a:endParaRPr>
          </a:p>
        </p:txBody>
      </p:sp>
    </p:spTree>
    <p:extLst>
      <p:ext uri="{BB962C8B-B14F-4D97-AF65-F5344CB8AC3E}">
        <p14:creationId xmlns:p14="http://schemas.microsoft.com/office/powerpoint/2010/main" val="222880154"/>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B3A27551-37E4-E87A-1F4C-9E5445DE81B1}"/>
              </a:ext>
            </a:extLst>
          </p:cNvPr>
          <p:cNvSpPr txBox="1"/>
          <p:nvPr/>
        </p:nvSpPr>
        <p:spPr>
          <a:xfrm>
            <a:off x="175845" y="164123"/>
            <a:ext cx="11922369" cy="1292662"/>
          </a:xfrm>
          <a:prstGeom prst="rect">
            <a:avLst/>
          </a:prstGeom>
          <a:noFill/>
        </p:spPr>
        <p:txBody>
          <a:bodyPr wrap="square">
            <a:spAutoFit/>
          </a:bodyPr>
          <a:lstStyle/>
          <a:p>
            <a:r>
              <a:rPr lang="de-DE" sz="2400" b="0" i="0" u="none" strike="noStrike" baseline="0" dirty="0">
                <a:solidFill>
                  <a:srgbClr val="FF0000"/>
                </a:solidFill>
                <a:latin typeface="Calibri" panose="020F0502020204030204" pitchFamily="34" charset="0"/>
              </a:rPr>
              <a:t>23.12. Steroide </a:t>
            </a:r>
          </a:p>
          <a:p>
            <a:r>
              <a:rPr lang="de-DE" sz="1800" b="0" i="0" u="none" strike="noStrike" baseline="0" dirty="0">
                <a:solidFill>
                  <a:srgbClr val="000000"/>
                </a:solidFill>
                <a:latin typeface="Calibri" panose="020F0502020204030204" pitchFamily="34" charset="0"/>
              </a:rPr>
              <a:t>Aus Cholesterin werden Lipoproteine &amp; Steroidhormone aufgebaut, z. B. die Hormone der Nebennierenrinde (Cortison). Künstliche Derivate des zu den Steroiden zählenden männlichen Sexualhormons Testosteron, die Anabolika, werden als Muskelaufbaupräparate verwendet &amp; sind daher auch als Dopingmittel bekannt </a:t>
            </a:r>
            <a:endParaRPr lang="de-DE" dirty="0"/>
          </a:p>
        </p:txBody>
      </p:sp>
      <p:sp>
        <p:nvSpPr>
          <p:cNvPr id="5" name="Textfeld 4">
            <a:extLst>
              <a:ext uri="{FF2B5EF4-FFF2-40B4-BE49-F238E27FC236}">
                <a16:creationId xmlns:a16="http://schemas.microsoft.com/office/drawing/2014/main" id="{7D305B2C-4EF3-0C1D-E119-2168DC42E840}"/>
              </a:ext>
            </a:extLst>
          </p:cNvPr>
          <p:cNvSpPr txBox="1"/>
          <p:nvPr/>
        </p:nvSpPr>
        <p:spPr>
          <a:xfrm>
            <a:off x="175845" y="1781908"/>
            <a:ext cx="11699632" cy="1231106"/>
          </a:xfrm>
          <a:prstGeom prst="rect">
            <a:avLst/>
          </a:prstGeom>
          <a:noFill/>
        </p:spPr>
        <p:txBody>
          <a:bodyPr wrap="square">
            <a:spAutoFit/>
          </a:bodyPr>
          <a:lstStyle/>
          <a:p>
            <a:r>
              <a:rPr lang="de-DE" sz="2000" b="0" i="0" u="none" strike="noStrike" baseline="0" dirty="0">
                <a:solidFill>
                  <a:srgbClr val="FF0000"/>
                </a:solidFill>
                <a:latin typeface="Calibri" panose="020F0502020204030204" pitchFamily="34" charset="0"/>
              </a:rPr>
              <a:t>Cortison </a:t>
            </a:r>
          </a:p>
          <a:p>
            <a:r>
              <a:rPr lang="de-DE" sz="1800" b="0" i="0" u="none" strike="noStrike" baseline="0" dirty="0">
                <a:solidFill>
                  <a:srgbClr val="000000"/>
                </a:solidFill>
                <a:latin typeface="Calibri" panose="020F0502020204030204" pitchFamily="34" charset="0"/>
              </a:rPr>
              <a:t>Mobilisiert Energiereserven &amp; bewirkt den Abbau von Eiweiß. Dadurch kommt es zur Blutzuckersteigerung &amp; zur Fettfreisetzung. Cortison sichert die Herzkreislauffunktion &amp; steuert den Wasserelektrolythaushalt. Die Zellteilung wird verlangsamt &amp; es werden immunologische &amp; allergische Prozesse unterdrückt. 	</a:t>
            </a:r>
          </a:p>
        </p:txBody>
      </p:sp>
      <p:graphicFrame>
        <p:nvGraphicFramePr>
          <p:cNvPr id="6" name="Tabelle 6">
            <a:extLst>
              <a:ext uri="{FF2B5EF4-FFF2-40B4-BE49-F238E27FC236}">
                <a16:creationId xmlns:a16="http://schemas.microsoft.com/office/drawing/2014/main" id="{9408E4A0-711C-B35A-FA9E-EE2A07912904}"/>
              </a:ext>
            </a:extLst>
          </p:cNvPr>
          <p:cNvGraphicFramePr>
            <a:graphicFrameLocks noGrp="1"/>
          </p:cNvGraphicFramePr>
          <p:nvPr>
            <p:extLst>
              <p:ext uri="{D42A27DB-BD31-4B8C-83A1-F6EECF244321}">
                <p14:modId xmlns:p14="http://schemas.microsoft.com/office/powerpoint/2010/main" val="800993166"/>
              </p:ext>
            </p:extLst>
          </p:nvPr>
        </p:nvGraphicFramePr>
        <p:xfrm>
          <a:off x="269631" y="3118338"/>
          <a:ext cx="11605845" cy="3212124"/>
        </p:xfrm>
        <a:graphic>
          <a:graphicData uri="http://schemas.openxmlformats.org/drawingml/2006/table">
            <a:tbl>
              <a:tblPr firstRow="1" bandRow="1">
                <a:tableStyleId>{5C22544A-7EE6-4342-B048-85BDC9FD1C3A}</a:tableStyleId>
              </a:tblPr>
              <a:tblGrid>
                <a:gridCol w="3868615">
                  <a:extLst>
                    <a:ext uri="{9D8B030D-6E8A-4147-A177-3AD203B41FA5}">
                      <a16:colId xmlns:a16="http://schemas.microsoft.com/office/drawing/2014/main" val="2995522666"/>
                    </a:ext>
                  </a:extLst>
                </a:gridCol>
                <a:gridCol w="3868615">
                  <a:extLst>
                    <a:ext uri="{9D8B030D-6E8A-4147-A177-3AD203B41FA5}">
                      <a16:colId xmlns:a16="http://schemas.microsoft.com/office/drawing/2014/main" val="3785664846"/>
                    </a:ext>
                  </a:extLst>
                </a:gridCol>
                <a:gridCol w="3868615">
                  <a:extLst>
                    <a:ext uri="{9D8B030D-6E8A-4147-A177-3AD203B41FA5}">
                      <a16:colId xmlns:a16="http://schemas.microsoft.com/office/drawing/2014/main" val="3719003509"/>
                    </a:ext>
                  </a:extLst>
                </a:gridCol>
              </a:tblGrid>
              <a:tr h="46892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b="0" i="0" u="none" strike="noStrike" kern="1200" baseline="0" dirty="0">
                          <a:solidFill>
                            <a:schemeClr val="tx1"/>
                          </a:solidFill>
                          <a:latin typeface="+mn-lt"/>
                          <a:ea typeface="+mn-ea"/>
                          <a:cs typeface="+mn-cs"/>
                        </a:rPr>
                        <a:t>Cortison 	</a:t>
                      </a:r>
                      <a:endParaRPr lang="de-DE" dirty="0"/>
                    </a:p>
                  </a:txBody>
                  <a:tcPr/>
                </a:tc>
                <a:tc>
                  <a:txBody>
                    <a:bodyPr/>
                    <a:lstStyle/>
                    <a:p>
                      <a:r>
                        <a:rPr lang="de-DE" dirty="0">
                          <a:solidFill>
                            <a:schemeClr val="tx1"/>
                          </a:solidFill>
                        </a:rPr>
                        <a:t>Indikation</a:t>
                      </a:r>
                    </a:p>
                  </a:txBody>
                  <a:tcPr/>
                </a:tc>
                <a:tc>
                  <a:txBody>
                    <a:bodyPr/>
                    <a:lstStyle/>
                    <a:p>
                      <a:r>
                        <a:rPr lang="de-DE" dirty="0">
                          <a:solidFill>
                            <a:schemeClr val="tx1"/>
                          </a:solidFill>
                        </a:rPr>
                        <a:t>Nebenwirkung</a:t>
                      </a:r>
                    </a:p>
                  </a:txBody>
                  <a:tcPr/>
                </a:tc>
                <a:extLst>
                  <a:ext uri="{0D108BD9-81ED-4DB2-BD59-A6C34878D82A}">
                    <a16:rowId xmlns:a16="http://schemas.microsoft.com/office/drawing/2014/main" val="1813305853"/>
                  </a:ext>
                </a:extLst>
              </a:tr>
              <a:tr h="574430">
                <a:tc>
                  <a:txBody>
                    <a:bodyPr/>
                    <a:lstStyle/>
                    <a:p>
                      <a:r>
                        <a:rPr lang="de-DE" sz="1800" b="0" i="0" u="none" strike="noStrike" kern="1200" baseline="0" dirty="0">
                          <a:solidFill>
                            <a:schemeClr val="dk1"/>
                          </a:solidFill>
                          <a:latin typeface="+mn-lt"/>
                          <a:ea typeface="+mn-ea"/>
                          <a:cs typeface="+mn-cs"/>
                        </a:rPr>
                        <a:t>Hormon der Nebennierenrinde </a:t>
                      </a:r>
                      <a:endParaRPr lang="de-DE" dirty="0"/>
                    </a:p>
                  </a:txBody>
                  <a:tcPr/>
                </a:tc>
                <a:tc>
                  <a:txBody>
                    <a:bodyPr/>
                    <a:lstStyle/>
                    <a:p>
                      <a:r>
                        <a:rPr lang="de-DE" sz="1800" b="0" i="0" u="none" strike="noStrike" kern="1200" baseline="0" dirty="0">
                          <a:solidFill>
                            <a:schemeClr val="dk1"/>
                          </a:solidFill>
                          <a:latin typeface="+mn-lt"/>
                          <a:ea typeface="+mn-ea"/>
                          <a:cs typeface="+mn-cs"/>
                        </a:rPr>
                        <a:t>Rheumatische Erkrankungen</a:t>
                      </a:r>
                    </a:p>
                    <a:p>
                      <a:endParaRPr lang="de-DE" dirty="0"/>
                    </a:p>
                  </a:txBody>
                  <a:tcPr/>
                </a:tc>
                <a:tc>
                  <a:txBody>
                    <a:bodyPr/>
                    <a:lstStyle/>
                    <a:p>
                      <a:r>
                        <a:rPr lang="de-DE" sz="1800" b="0" i="0" u="none" strike="noStrike" kern="1200" baseline="0" dirty="0">
                          <a:solidFill>
                            <a:schemeClr val="dk1"/>
                          </a:solidFill>
                          <a:latin typeface="+mn-lt"/>
                          <a:ea typeface="+mn-ea"/>
                          <a:cs typeface="+mn-cs"/>
                        </a:rPr>
                        <a:t>Hemmung der Wundheilung </a:t>
                      </a:r>
                    </a:p>
                    <a:p>
                      <a:endParaRPr lang="de-DE" dirty="0"/>
                    </a:p>
                  </a:txBody>
                  <a:tcPr/>
                </a:tc>
                <a:extLst>
                  <a:ext uri="{0D108BD9-81ED-4DB2-BD59-A6C34878D82A}">
                    <a16:rowId xmlns:a16="http://schemas.microsoft.com/office/drawing/2014/main" val="3735747310"/>
                  </a:ext>
                </a:extLst>
              </a:tr>
              <a:tr h="438443">
                <a:tc>
                  <a:txBody>
                    <a:bodyPr/>
                    <a:lstStyle/>
                    <a:p>
                      <a:r>
                        <a:rPr lang="de-DE" sz="1800" b="0" i="0" u="none" strike="noStrike" kern="1200" baseline="0" dirty="0">
                          <a:solidFill>
                            <a:schemeClr val="dk1"/>
                          </a:solidFill>
                          <a:latin typeface="+mn-lt"/>
                          <a:ea typeface="+mn-ea"/>
                          <a:cs typeface="+mn-cs"/>
                        </a:rPr>
                        <a:t>Sehr stark entzündungshemmend</a:t>
                      </a:r>
                      <a:endParaRPr lang="de-DE" dirty="0"/>
                    </a:p>
                  </a:txBody>
                  <a:tcPr/>
                </a:tc>
                <a:tc>
                  <a:txBody>
                    <a:bodyPr/>
                    <a:lstStyle/>
                    <a:p>
                      <a:r>
                        <a:rPr lang="de-DE" sz="1800" b="0" i="0" u="none" strike="noStrike" kern="1200" baseline="0" dirty="0">
                          <a:solidFill>
                            <a:schemeClr val="dk1"/>
                          </a:solidFill>
                          <a:latin typeface="+mn-lt"/>
                          <a:ea typeface="+mn-ea"/>
                          <a:cs typeface="+mn-cs"/>
                        </a:rPr>
                        <a:t>Autoimmunerkrankungen 	</a:t>
                      </a:r>
                    </a:p>
                    <a:p>
                      <a:endParaRPr lang="de-DE" dirty="0"/>
                    </a:p>
                  </a:txBody>
                  <a:tcPr/>
                </a:tc>
                <a:tc>
                  <a:txBody>
                    <a:bodyPr/>
                    <a:lstStyle/>
                    <a:p>
                      <a:r>
                        <a:rPr lang="de-DE" sz="1800" b="0" i="0" u="none" strike="noStrike" kern="1200" baseline="0" dirty="0">
                          <a:solidFill>
                            <a:schemeClr val="dk1"/>
                          </a:solidFill>
                          <a:latin typeface="+mn-lt"/>
                          <a:ea typeface="+mn-ea"/>
                          <a:cs typeface="+mn-cs"/>
                        </a:rPr>
                        <a:t>Schwächung des Immunsystems – Infektionsgefahr </a:t>
                      </a:r>
                      <a:endParaRPr lang="de-DE" dirty="0"/>
                    </a:p>
                  </a:txBody>
                  <a:tcPr/>
                </a:tc>
                <a:extLst>
                  <a:ext uri="{0D108BD9-81ED-4DB2-BD59-A6C34878D82A}">
                    <a16:rowId xmlns:a16="http://schemas.microsoft.com/office/drawing/2014/main" val="467780757"/>
                  </a:ext>
                </a:extLst>
              </a:tr>
              <a:tr h="864578">
                <a:tc>
                  <a:txBody>
                    <a:bodyPr/>
                    <a:lstStyle/>
                    <a:p>
                      <a:endParaRPr lang="de-DE"/>
                    </a:p>
                  </a:txBody>
                  <a:tcPr/>
                </a:tc>
                <a:tc>
                  <a:txBody>
                    <a:bodyPr/>
                    <a:lstStyle/>
                    <a:p>
                      <a:r>
                        <a:rPr lang="de-DE" sz="1800" b="0" i="0" u="none" strike="noStrike" kern="1200" baseline="0" dirty="0">
                          <a:solidFill>
                            <a:schemeClr val="dk1"/>
                          </a:solidFill>
                          <a:latin typeface="+mn-lt"/>
                          <a:ea typeface="+mn-ea"/>
                          <a:cs typeface="+mn-cs"/>
                        </a:rPr>
                        <a:t>Allergien ,Chronischen Entzündungen </a:t>
                      </a:r>
                    </a:p>
                    <a:p>
                      <a:r>
                        <a:rPr lang="de-DE" sz="1800" b="0" i="0" u="none" strike="noStrike" kern="1200" baseline="0" dirty="0">
                          <a:solidFill>
                            <a:schemeClr val="dk1"/>
                          </a:solidFill>
                          <a:latin typeface="+mn-lt"/>
                          <a:ea typeface="+mn-ea"/>
                          <a:cs typeface="+mn-cs"/>
                        </a:rPr>
                        <a:t>	</a:t>
                      </a:r>
                    </a:p>
                    <a:p>
                      <a:endParaRPr lang="de-DE" sz="1800" b="0" i="0" u="none" strike="noStrike" kern="1200" baseline="0" dirty="0">
                        <a:solidFill>
                          <a:schemeClr val="dk1"/>
                        </a:solidFill>
                        <a:latin typeface="+mn-lt"/>
                        <a:ea typeface="+mn-ea"/>
                        <a:cs typeface="+mn-cs"/>
                      </a:endParaRPr>
                    </a:p>
                    <a:p>
                      <a:endParaRPr lang="de-DE" sz="1800" b="0" i="0" u="none" strike="noStrike" kern="1200" baseline="0" dirty="0">
                        <a:solidFill>
                          <a:schemeClr val="dk1"/>
                        </a:solidFill>
                        <a:latin typeface="+mn-lt"/>
                        <a:ea typeface="+mn-ea"/>
                        <a:cs typeface="+mn-cs"/>
                      </a:endParaRPr>
                    </a:p>
                    <a:p>
                      <a:endParaRPr lang="de-DE" dirty="0"/>
                    </a:p>
                  </a:txBody>
                  <a:tcPr/>
                </a:tc>
                <a:tc>
                  <a:txBody>
                    <a:bodyPr/>
                    <a:lstStyle/>
                    <a:p>
                      <a:r>
                        <a:rPr lang="de-DE" sz="1800" b="0" i="0" u="none" strike="noStrike" kern="1200" baseline="0" dirty="0">
                          <a:solidFill>
                            <a:schemeClr val="dk1"/>
                          </a:solidFill>
                          <a:latin typeface="+mn-lt"/>
                          <a:ea typeface="+mn-ea"/>
                          <a:cs typeface="+mn-cs"/>
                        </a:rPr>
                        <a:t>Blutzuckeranstieg ,Augenerkrankungen </a:t>
                      </a:r>
                    </a:p>
                    <a:p>
                      <a:r>
                        <a:rPr lang="de-DE" sz="1800" b="0" i="0" u="none" strike="noStrike" kern="1200" baseline="0" dirty="0">
                          <a:solidFill>
                            <a:schemeClr val="dk1"/>
                          </a:solidFill>
                          <a:latin typeface="+mn-lt"/>
                          <a:ea typeface="+mn-ea"/>
                          <a:cs typeface="+mn-cs"/>
                        </a:rPr>
                        <a:t>	</a:t>
                      </a:r>
                    </a:p>
                    <a:p>
                      <a:endParaRPr lang="de-DE" dirty="0"/>
                    </a:p>
                  </a:txBody>
                  <a:tcPr/>
                </a:tc>
                <a:extLst>
                  <a:ext uri="{0D108BD9-81ED-4DB2-BD59-A6C34878D82A}">
                    <a16:rowId xmlns:a16="http://schemas.microsoft.com/office/drawing/2014/main" val="196608572"/>
                  </a:ext>
                </a:extLst>
              </a:tr>
            </a:tbl>
          </a:graphicData>
        </a:graphic>
      </p:graphicFrame>
    </p:spTree>
    <p:extLst>
      <p:ext uri="{BB962C8B-B14F-4D97-AF65-F5344CB8AC3E}">
        <p14:creationId xmlns:p14="http://schemas.microsoft.com/office/powerpoint/2010/main" val="1760755881"/>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F2533DDA-0D1F-6BB3-6AB4-E08B41FBE83E}"/>
              </a:ext>
            </a:extLst>
          </p:cNvPr>
          <p:cNvSpPr txBox="1"/>
          <p:nvPr/>
        </p:nvSpPr>
        <p:spPr>
          <a:xfrm>
            <a:off x="269631" y="281354"/>
            <a:ext cx="11664461" cy="2954655"/>
          </a:xfrm>
          <a:prstGeom prst="rect">
            <a:avLst/>
          </a:prstGeom>
          <a:noFill/>
        </p:spPr>
        <p:txBody>
          <a:bodyPr wrap="square">
            <a:spAutoFit/>
          </a:bodyPr>
          <a:lstStyle/>
          <a:p>
            <a:r>
              <a:rPr lang="de-DE" sz="2400" b="0" i="0" u="none" strike="noStrike" baseline="0" dirty="0">
                <a:solidFill>
                  <a:srgbClr val="FF0000"/>
                </a:solidFill>
                <a:latin typeface="Calibri" panose="020F0502020204030204" pitchFamily="34" charset="0"/>
              </a:rPr>
              <a:t>23.13. Nervensystem </a:t>
            </a:r>
          </a:p>
          <a:p>
            <a:r>
              <a:rPr lang="de-DE" sz="1800" b="0" i="0" u="none" strike="noStrike" baseline="0" dirty="0">
                <a:solidFill>
                  <a:srgbClr val="000000"/>
                </a:solidFill>
                <a:latin typeface="Courier New" panose="02070309020205020404" pitchFamily="49" charset="0"/>
              </a:rPr>
              <a:t>o </a:t>
            </a:r>
            <a:r>
              <a:rPr lang="de-DE" sz="1800" b="0" i="0" u="none" strike="noStrike" baseline="0" dirty="0">
                <a:solidFill>
                  <a:srgbClr val="000000"/>
                </a:solidFill>
                <a:latin typeface="Calibri" panose="020F0502020204030204" pitchFamily="34" charset="0"/>
              </a:rPr>
              <a:t>Das Nervensystem ist Steuerorgan für die schnelle Regulation </a:t>
            </a:r>
          </a:p>
          <a:p>
            <a:r>
              <a:rPr lang="de-DE" sz="1800" b="0" i="0" u="none" strike="noStrike" baseline="0" dirty="0">
                <a:solidFill>
                  <a:srgbClr val="000000"/>
                </a:solidFill>
                <a:latin typeface="Courier New" panose="02070309020205020404" pitchFamily="49" charset="0"/>
              </a:rPr>
              <a:t>o </a:t>
            </a:r>
            <a:r>
              <a:rPr lang="de-DE" sz="1800" b="0" i="0" u="none" strike="noStrike" baseline="0" dirty="0">
                <a:solidFill>
                  <a:srgbClr val="000000"/>
                </a:solidFill>
                <a:latin typeface="Calibri" panose="020F0502020204030204" pitchFamily="34" charset="0"/>
              </a:rPr>
              <a:t>Es dient der Nachrichtenübermittlung </a:t>
            </a:r>
          </a:p>
          <a:p>
            <a:r>
              <a:rPr lang="de-DE" sz="1800" b="0" i="0" u="none" strike="noStrike" baseline="0" dirty="0">
                <a:solidFill>
                  <a:srgbClr val="000000"/>
                </a:solidFill>
                <a:latin typeface="Courier New" panose="02070309020205020404" pitchFamily="49" charset="0"/>
              </a:rPr>
              <a:t>o Botenstoffe = Überträgersubstanzen = Neurotransmitter </a:t>
            </a:r>
          </a:p>
          <a:p>
            <a:r>
              <a:rPr lang="de-DE" sz="1800" b="0" i="0" u="none" strike="noStrike" baseline="0" dirty="0">
                <a:solidFill>
                  <a:srgbClr val="000000"/>
                </a:solidFill>
                <a:latin typeface="Courier New" panose="02070309020205020404" pitchFamily="49" charset="0"/>
              </a:rPr>
              <a:t>o </a:t>
            </a:r>
            <a:r>
              <a:rPr lang="de-DE" sz="1800" b="0" i="0" u="none" strike="noStrike" baseline="0" dirty="0">
                <a:solidFill>
                  <a:srgbClr val="000000"/>
                </a:solidFill>
                <a:latin typeface="Calibri" panose="020F0502020204030204" pitchFamily="34" charset="0"/>
              </a:rPr>
              <a:t>Anatomische Gliederung des Nervensystems: </a:t>
            </a:r>
          </a:p>
          <a:p>
            <a:r>
              <a:rPr lang="de-DE" sz="1800" b="0" i="0" u="none" strike="noStrike" baseline="0" dirty="0">
                <a:solidFill>
                  <a:srgbClr val="FF0000"/>
                </a:solidFill>
                <a:latin typeface="Calibri" panose="020F0502020204030204" pitchFamily="34" charset="0"/>
              </a:rPr>
              <a:t>Zentrales Nervensystem </a:t>
            </a:r>
          </a:p>
          <a:p>
            <a:r>
              <a:rPr lang="de-DE" sz="1800" b="0" i="0" u="none" strike="noStrike" baseline="0" dirty="0">
                <a:solidFill>
                  <a:srgbClr val="000000"/>
                </a:solidFill>
                <a:latin typeface="Calibri" panose="020F0502020204030204" pitchFamily="34" charset="0"/>
              </a:rPr>
              <a:t>Gehirn &amp; Rückenmark </a:t>
            </a:r>
          </a:p>
          <a:p>
            <a:r>
              <a:rPr lang="de-DE" dirty="0">
                <a:solidFill>
                  <a:srgbClr val="FF0000"/>
                </a:solidFill>
                <a:latin typeface="Calibri" panose="020F0502020204030204" pitchFamily="34" charset="0"/>
              </a:rPr>
              <a:t>Peripheres Nervensystem</a:t>
            </a:r>
            <a:endParaRPr lang="de-DE" sz="1800" b="0" i="0" u="none" strike="noStrike" baseline="0" dirty="0">
              <a:solidFill>
                <a:srgbClr val="FF0000"/>
              </a:solidFill>
              <a:latin typeface="Calibri" panose="020F0502020204030204" pitchFamily="34" charset="0"/>
            </a:endParaRPr>
          </a:p>
          <a:p>
            <a:r>
              <a:rPr lang="de-DE" sz="1800" b="0" i="0" u="none" strike="noStrike" baseline="0" dirty="0">
                <a:solidFill>
                  <a:srgbClr val="000000"/>
                </a:solidFill>
                <a:latin typeface="Calibri" panose="020F0502020204030204" pitchFamily="34" charset="0"/>
              </a:rPr>
              <a:t>Nervenbahnen vom zentralen Nervensystem zur Peripherie (Peripherie: z. B.: Arme, Beine, Finger, Organe, …) &amp; zurück zum zentralen Nervensystem </a:t>
            </a:r>
            <a:endParaRPr lang="de-DE" dirty="0"/>
          </a:p>
        </p:txBody>
      </p:sp>
      <p:pic>
        <p:nvPicPr>
          <p:cNvPr id="6" name="Picture 2" descr="Peripheres Nervensystem • Aufbau und Erkrankungen · [mit Video]">
            <a:extLst>
              <a:ext uri="{FF2B5EF4-FFF2-40B4-BE49-F238E27FC236}">
                <a16:creationId xmlns:a16="http://schemas.microsoft.com/office/drawing/2014/main" id="{299424C3-55B6-921D-0443-AA2B73D2EE0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97540" y="3236009"/>
            <a:ext cx="8053637" cy="33007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34662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52CFA5B0-2A1E-485E-2CF3-E6682B4E5DFF}"/>
              </a:ext>
            </a:extLst>
          </p:cNvPr>
          <p:cNvSpPr txBox="1"/>
          <p:nvPr/>
        </p:nvSpPr>
        <p:spPr>
          <a:xfrm>
            <a:off x="167268" y="122663"/>
            <a:ext cx="11786839" cy="6186309"/>
          </a:xfrm>
          <a:prstGeom prst="rect">
            <a:avLst/>
          </a:prstGeom>
          <a:noFill/>
        </p:spPr>
        <p:txBody>
          <a:bodyPr wrap="square">
            <a:spAutoFit/>
          </a:bodyPr>
          <a:lstStyle/>
          <a:p>
            <a:endParaRPr lang="de-DE" dirty="0"/>
          </a:p>
          <a:p>
            <a:r>
              <a:rPr lang="de-DE" dirty="0"/>
              <a:t>Definition Arzneimittelgewöhnung (oder Toleranzentwicklung): o Nach mehrfacher Arzneimittelgabe muss die Dosis des Arzneimittels erhöht werden, um die gleiche Wirkung zu erzielen. Beispiele dafür sind:</a:t>
            </a:r>
          </a:p>
          <a:p>
            <a:endParaRPr lang="de-DE" dirty="0"/>
          </a:p>
          <a:p>
            <a:endParaRPr lang="de-DE" dirty="0"/>
          </a:p>
          <a:p>
            <a:endParaRPr lang="de-DE" dirty="0"/>
          </a:p>
          <a:p>
            <a:endParaRPr lang="de-DE" dirty="0"/>
          </a:p>
          <a:p>
            <a:endParaRPr lang="de-DE" dirty="0"/>
          </a:p>
          <a:p>
            <a:r>
              <a:rPr lang="de-DE" dirty="0"/>
              <a:t>Verstärkter Abbau oder Bindung des Arzneistoffes</a:t>
            </a:r>
          </a:p>
          <a:p>
            <a:endParaRPr lang="de-DE" dirty="0"/>
          </a:p>
          <a:p>
            <a:endParaRPr lang="de-DE" dirty="0"/>
          </a:p>
          <a:p>
            <a:endParaRPr lang="de-DE" dirty="0"/>
          </a:p>
          <a:p>
            <a:endParaRPr lang="de-DE" dirty="0"/>
          </a:p>
          <a:p>
            <a:endParaRPr lang="de-DE" dirty="0"/>
          </a:p>
          <a:p>
            <a:endParaRPr lang="de-DE" dirty="0"/>
          </a:p>
          <a:p>
            <a:r>
              <a:rPr lang="de-DE" dirty="0"/>
              <a:t> o Vermindertes Ansprechen des Körpers auf das Arzneimittel</a:t>
            </a:r>
          </a:p>
          <a:p>
            <a:endParaRPr lang="de-DE" dirty="0"/>
          </a:p>
          <a:p>
            <a:endParaRPr lang="de-DE" dirty="0"/>
          </a:p>
          <a:p>
            <a:endParaRPr lang="de-DE" dirty="0"/>
          </a:p>
          <a:p>
            <a:endParaRPr lang="de-DE" dirty="0"/>
          </a:p>
          <a:p>
            <a:endParaRPr lang="de-DE" dirty="0"/>
          </a:p>
          <a:p>
            <a:endParaRPr lang="de-DE" dirty="0"/>
          </a:p>
        </p:txBody>
      </p:sp>
      <p:graphicFrame>
        <p:nvGraphicFramePr>
          <p:cNvPr id="4" name="Tabelle 4">
            <a:extLst>
              <a:ext uri="{FF2B5EF4-FFF2-40B4-BE49-F238E27FC236}">
                <a16:creationId xmlns:a16="http://schemas.microsoft.com/office/drawing/2014/main" id="{8C6773CE-0300-0EE9-2D0B-27B859750AAB}"/>
              </a:ext>
            </a:extLst>
          </p:cNvPr>
          <p:cNvGraphicFramePr>
            <a:graphicFrameLocks noGrp="1"/>
          </p:cNvGraphicFramePr>
          <p:nvPr>
            <p:extLst>
              <p:ext uri="{D42A27DB-BD31-4B8C-83A1-F6EECF244321}">
                <p14:modId xmlns:p14="http://schemas.microsoft.com/office/powerpoint/2010/main" val="3127027037"/>
              </p:ext>
            </p:extLst>
          </p:nvPr>
        </p:nvGraphicFramePr>
        <p:xfrm>
          <a:off x="237893" y="719666"/>
          <a:ext cx="11247863" cy="1112520"/>
        </p:xfrm>
        <a:graphic>
          <a:graphicData uri="http://schemas.openxmlformats.org/drawingml/2006/table">
            <a:tbl>
              <a:tblPr firstRow="1" bandRow="1">
                <a:tableStyleId>{5C22544A-7EE6-4342-B048-85BDC9FD1C3A}</a:tableStyleId>
              </a:tblPr>
              <a:tblGrid>
                <a:gridCol w="11247863">
                  <a:extLst>
                    <a:ext uri="{9D8B030D-6E8A-4147-A177-3AD203B41FA5}">
                      <a16:colId xmlns:a16="http://schemas.microsoft.com/office/drawing/2014/main" val="82687867"/>
                    </a:ext>
                  </a:extLst>
                </a:gridCol>
              </a:tblGrid>
              <a:tr h="370840">
                <a:tc>
                  <a:txBody>
                    <a:bodyPr/>
                    <a:lstStyle/>
                    <a:p>
                      <a:endParaRPr lang="de-DE"/>
                    </a:p>
                  </a:txBody>
                  <a:tcPr/>
                </a:tc>
                <a:extLst>
                  <a:ext uri="{0D108BD9-81ED-4DB2-BD59-A6C34878D82A}">
                    <a16:rowId xmlns:a16="http://schemas.microsoft.com/office/drawing/2014/main" val="3765702298"/>
                  </a:ext>
                </a:extLst>
              </a:tr>
              <a:tr h="370840">
                <a:tc>
                  <a:txBody>
                    <a:bodyPr/>
                    <a:lstStyle/>
                    <a:p>
                      <a:endParaRPr lang="de-DE" dirty="0"/>
                    </a:p>
                  </a:txBody>
                  <a:tcPr/>
                </a:tc>
                <a:extLst>
                  <a:ext uri="{0D108BD9-81ED-4DB2-BD59-A6C34878D82A}">
                    <a16:rowId xmlns:a16="http://schemas.microsoft.com/office/drawing/2014/main" val="497590743"/>
                  </a:ext>
                </a:extLst>
              </a:tr>
              <a:tr h="370840">
                <a:tc>
                  <a:txBody>
                    <a:bodyPr/>
                    <a:lstStyle/>
                    <a:p>
                      <a:endParaRPr lang="de-DE" dirty="0"/>
                    </a:p>
                  </a:txBody>
                  <a:tcPr/>
                </a:tc>
                <a:extLst>
                  <a:ext uri="{0D108BD9-81ED-4DB2-BD59-A6C34878D82A}">
                    <a16:rowId xmlns:a16="http://schemas.microsoft.com/office/drawing/2014/main" val="3883700311"/>
                  </a:ext>
                </a:extLst>
              </a:tr>
            </a:tbl>
          </a:graphicData>
        </a:graphic>
      </p:graphicFrame>
      <p:graphicFrame>
        <p:nvGraphicFramePr>
          <p:cNvPr id="5" name="Tabelle 5">
            <a:extLst>
              <a:ext uri="{FF2B5EF4-FFF2-40B4-BE49-F238E27FC236}">
                <a16:creationId xmlns:a16="http://schemas.microsoft.com/office/drawing/2014/main" id="{07CB247C-BB07-31F7-1CE6-DF63D97A2D51}"/>
              </a:ext>
            </a:extLst>
          </p:cNvPr>
          <p:cNvGraphicFramePr>
            <a:graphicFrameLocks noGrp="1"/>
          </p:cNvGraphicFramePr>
          <p:nvPr>
            <p:extLst>
              <p:ext uri="{D42A27DB-BD31-4B8C-83A1-F6EECF244321}">
                <p14:modId xmlns:p14="http://schemas.microsoft.com/office/powerpoint/2010/main" val="79872999"/>
              </p:ext>
            </p:extLst>
          </p:nvPr>
        </p:nvGraphicFramePr>
        <p:xfrm>
          <a:off x="237893" y="2620536"/>
          <a:ext cx="11247863" cy="808464"/>
        </p:xfrm>
        <a:graphic>
          <a:graphicData uri="http://schemas.openxmlformats.org/drawingml/2006/table">
            <a:tbl>
              <a:tblPr firstRow="1" bandRow="1">
                <a:tableStyleId>{5C22544A-7EE6-4342-B048-85BDC9FD1C3A}</a:tableStyleId>
              </a:tblPr>
              <a:tblGrid>
                <a:gridCol w="11247863">
                  <a:extLst>
                    <a:ext uri="{9D8B030D-6E8A-4147-A177-3AD203B41FA5}">
                      <a16:colId xmlns:a16="http://schemas.microsoft.com/office/drawing/2014/main" val="941028926"/>
                    </a:ext>
                  </a:extLst>
                </a:gridCol>
              </a:tblGrid>
              <a:tr h="404232">
                <a:tc>
                  <a:txBody>
                    <a:bodyPr/>
                    <a:lstStyle/>
                    <a:p>
                      <a:endParaRPr lang="de-DE"/>
                    </a:p>
                  </a:txBody>
                  <a:tcPr/>
                </a:tc>
                <a:extLst>
                  <a:ext uri="{0D108BD9-81ED-4DB2-BD59-A6C34878D82A}">
                    <a16:rowId xmlns:a16="http://schemas.microsoft.com/office/drawing/2014/main" val="4185132940"/>
                  </a:ext>
                </a:extLst>
              </a:tr>
              <a:tr h="404232">
                <a:tc>
                  <a:txBody>
                    <a:bodyPr/>
                    <a:lstStyle/>
                    <a:p>
                      <a:endParaRPr lang="de-DE" dirty="0"/>
                    </a:p>
                  </a:txBody>
                  <a:tcPr/>
                </a:tc>
                <a:extLst>
                  <a:ext uri="{0D108BD9-81ED-4DB2-BD59-A6C34878D82A}">
                    <a16:rowId xmlns:a16="http://schemas.microsoft.com/office/drawing/2014/main" val="2432934609"/>
                  </a:ext>
                </a:extLst>
              </a:tr>
            </a:tbl>
          </a:graphicData>
        </a:graphic>
      </p:graphicFrame>
      <p:graphicFrame>
        <p:nvGraphicFramePr>
          <p:cNvPr id="6" name="Tabelle 6">
            <a:extLst>
              <a:ext uri="{FF2B5EF4-FFF2-40B4-BE49-F238E27FC236}">
                <a16:creationId xmlns:a16="http://schemas.microsoft.com/office/drawing/2014/main" id="{4A589BC3-C1A3-ADE4-4BCF-E29E86429E08}"/>
              </a:ext>
            </a:extLst>
          </p:cNvPr>
          <p:cNvGraphicFramePr>
            <a:graphicFrameLocks noGrp="1"/>
          </p:cNvGraphicFramePr>
          <p:nvPr>
            <p:extLst>
              <p:ext uri="{D42A27DB-BD31-4B8C-83A1-F6EECF244321}">
                <p14:modId xmlns:p14="http://schemas.microsoft.com/office/powerpoint/2010/main" val="1350250317"/>
              </p:ext>
            </p:extLst>
          </p:nvPr>
        </p:nvGraphicFramePr>
        <p:xfrm>
          <a:off x="334537" y="4739268"/>
          <a:ext cx="11247863" cy="1112520"/>
        </p:xfrm>
        <a:graphic>
          <a:graphicData uri="http://schemas.openxmlformats.org/drawingml/2006/table">
            <a:tbl>
              <a:tblPr firstRow="1" bandRow="1">
                <a:tableStyleId>{5C22544A-7EE6-4342-B048-85BDC9FD1C3A}</a:tableStyleId>
              </a:tblPr>
              <a:tblGrid>
                <a:gridCol w="11247863">
                  <a:extLst>
                    <a:ext uri="{9D8B030D-6E8A-4147-A177-3AD203B41FA5}">
                      <a16:colId xmlns:a16="http://schemas.microsoft.com/office/drawing/2014/main" val="778132612"/>
                    </a:ext>
                  </a:extLst>
                </a:gridCol>
              </a:tblGrid>
              <a:tr h="556260">
                <a:tc>
                  <a:txBody>
                    <a:bodyPr/>
                    <a:lstStyle/>
                    <a:p>
                      <a:endParaRPr lang="de-DE"/>
                    </a:p>
                  </a:txBody>
                  <a:tcPr/>
                </a:tc>
                <a:extLst>
                  <a:ext uri="{0D108BD9-81ED-4DB2-BD59-A6C34878D82A}">
                    <a16:rowId xmlns:a16="http://schemas.microsoft.com/office/drawing/2014/main" val="2359568463"/>
                  </a:ext>
                </a:extLst>
              </a:tr>
              <a:tr h="556260">
                <a:tc>
                  <a:txBody>
                    <a:bodyPr/>
                    <a:lstStyle/>
                    <a:p>
                      <a:endParaRPr lang="de-DE" dirty="0"/>
                    </a:p>
                  </a:txBody>
                  <a:tcPr/>
                </a:tc>
                <a:extLst>
                  <a:ext uri="{0D108BD9-81ED-4DB2-BD59-A6C34878D82A}">
                    <a16:rowId xmlns:a16="http://schemas.microsoft.com/office/drawing/2014/main" val="142969749"/>
                  </a:ext>
                </a:extLst>
              </a:tr>
            </a:tbl>
          </a:graphicData>
        </a:graphic>
      </p:graphicFrame>
    </p:spTree>
    <p:extLst>
      <p:ext uri="{BB962C8B-B14F-4D97-AF65-F5344CB8AC3E}">
        <p14:creationId xmlns:p14="http://schemas.microsoft.com/office/powerpoint/2010/main" val="2769984308"/>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AD552397-4CD6-6378-4487-68F8E78B4A7A}"/>
              </a:ext>
            </a:extLst>
          </p:cNvPr>
          <p:cNvSpPr txBox="1"/>
          <p:nvPr/>
        </p:nvSpPr>
        <p:spPr>
          <a:xfrm>
            <a:off x="316523" y="363415"/>
            <a:ext cx="11277600" cy="1631216"/>
          </a:xfrm>
          <a:prstGeom prst="rect">
            <a:avLst/>
          </a:prstGeom>
          <a:noFill/>
        </p:spPr>
        <p:txBody>
          <a:bodyPr wrap="square">
            <a:spAutoFit/>
          </a:bodyPr>
          <a:lstStyle/>
          <a:p>
            <a:r>
              <a:rPr lang="de-DE" sz="2000" b="0" i="0" u="none" strike="noStrike" baseline="0" dirty="0">
                <a:solidFill>
                  <a:srgbClr val="FF0000"/>
                </a:solidFill>
                <a:latin typeface="Calibri" panose="020F0502020204030204" pitchFamily="34" charset="0"/>
              </a:rPr>
              <a:t>Depression </a:t>
            </a:r>
          </a:p>
          <a:p>
            <a:r>
              <a:rPr lang="de-DE" sz="1800" b="0" i="0" u="none" strike="noStrike" baseline="0" dirty="0">
                <a:solidFill>
                  <a:srgbClr val="000000"/>
                </a:solidFill>
                <a:latin typeface="Calibri" panose="020F0502020204030204" pitchFamily="34" charset="0"/>
              </a:rPr>
              <a:t>Zusammenwirken mehrerer Faktoren. Welche Rolle erbliche &amp; umweltbedingte Faktoren spielen, ist individuell unterschiedlich &amp; im Einzelfall nicht leicht zu beantworten. Eine genetische Veranlagung, neurobiologische Störungen &amp; bestimmte Entwicklungs- &amp; Persönlichkeitsfaktoren (psychosoziale Faktoren) bilden die Basis der meisten Depressions-Erklärungsmodelle. </a:t>
            </a:r>
          </a:p>
          <a:p>
            <a:r>
              <a:rPr lang="de-DE" sz="800" b="0" i="0" u="none" strike="noStrike" baseline="0" dirty="0">
                <a:solidFill>
                  <a:srgbClr val="000000"/>
                </a:solidFill>
                <a:latin typeface="Calibri" panose="020F0502020204030204" pitchFamily="34" charset="0"/>
              </a:rPr>
              <a:t> </a:t>
            </a:r>
            <a:endParaRPr lang="de-DE" dirty="0"/>
          </a:p>
        </p:txBody>
      </p:sp>
      <p:pic>
        <p:nvPicPr>
          <p:cNvPr id="6" name="Grafik 5">
            <a:extLst>
              <a:ext uri="{FF2B5EF4-FFF2-40B4-BE49-F238E27FC236}">
                <a16:creationId xmlns:a16="http://schemas.microsoft.com/office/drawing/2014/main" id="{65102019-E8FD-F21A-F069-F41D02843048}"/>
              </a:ext>
            </a:extLst>
          </p:cNvPr>
          <p:cNvPicPr>
            <a:picLocks noChangeAspect="1"/>
          </p:cNvPicPr>
          <p:nvPr/>
        </p:nvPicPr>
        <p:blipFill>
          <a:blip r:embed="rId2"/>
          <a:stretch>
            <a:fillRect/>
          </a:stretch>
        </p:blipFill>
        <p:spPr>
          <a:xfrm>
            <a:off x="4021785" y="1658010"/>
            <a:ext cx="4435813" cy="2470826"/>
          </a:xfrm>
          <a:prstGeom prst="rect">
            <a:avLst/>
          </a:prstGeom>
        </p:spPr>
      </p:pic>
      <p:sp>
        <p:nvSpPr>
          <p:cNvPr id="8" name="Textfeld 7">
            <a:extLst>
              <a:ext uri="{FF2B5EF4-FFF2-40B4-BE49-F238E27FC236}">
                <a16:creationId xmlns:a16="http://schemas.microsoft.com/office/drawing/2014/main" id="{E3B002F4-3C35-A35A-BDB2-378E649012EB}"/>
              </a:ext>
            </a:extLst>
          </p:cNvPr>
          <p:cNvSpPr txBox="1"/>
          <p:nvPr/>
        </p:nvSpPr>
        <p:spPr>
          <a:xfrm>
            <a:off x="104503" y="4128836"/>
            <a:ext cx="11606851" cy="2554545"/>
          </a:xfrm>
          <a:prstGeom prst="rect">
            <a:avLst/>
          </a:prstGeom>
          <a:noFill/>
        </p:spPr>
        <p:txBody>
          <a:bodyPr wrap="square">
            <a:spAutoFit/>
          </a:bodyPr>
          <a:lstStyle/>
          <a:p>
            <a:pPr algn="l"/>
            <a:endParaRPr lang="de-DE" sz="2000" b="0" i="0" u="none" strike="noStrike" baseline="0" dirty="0">
              <a:solidFill>
                <a:srgbClr val="000000"/>
              </a:solidFill>
              <a:latin typeface="Calibri" panose="020F0502020204030204" pitchFamily="34" charset="0"/>
            </a:endParaRPr>
          </a:p>
          <a:p>
            <a:r>
              <a:rPr lang="de-DE" sz="2000" b="0" i="0" u="none" strike="noStrike" baseline="0" dirty="0">
                <a:solidFill>
                  <a:srgbClr val="FF0000"/>
                </a:solidFill>
                <a:latin typeface="Arial" panose="020B0604020202020204" pitchFamily="34" charset="0"/>
                <a:cs typeface="Arial" panose="020B0604020202020204" pitchFamily="34" charset="0"/>
              </a:rPr>
              <a:t>Bei Depressionen </a:t>
            </a:r>
            <a:r>
              <a:rPr lang="de-DE" sz="2000" b="0" i="0" u="none" strike="noStrike" baseline="0" dirty="0">
                <a:solidFill>
                  <a:srgbClr val="000000"/>
                </a:solidFill>
                <a:latin typeface="Arial" panose="020B0604020202020204" pitchFamily="34" charset="0"/>
                <a:cs typeface="Arial" panose="020B0604020202020204" pitchFamily="34" charset="0"/>
              </a:rPr>
              <a:t>kommt es zu einer Störung im Bereich der Botenstoffe Serotonin &amp; Noradrenalin </a:t>
            </a:r>
          </a:p>
          <a:p>
            <a:r>
              <a:rPr lang="de-DE" sz="2000" b="0" i="0" u="none" strike="noStrike" baseline="0" dirty="0">
                <a:solidFill>
                  <a:srgbClr val="000000"/>
                </a:solidFill>
                <a:latin typeface="Arial" panose="020B0604020202020204" pitchFamily="34" charset="0"/>
                <a:cs typeface="Arial" panose="020B0604020202020204" pitchFamily="34" charset="0"/>
              </a:rPr>
              <a:t>Durch den Mangel an Botenstoffen kommt es zu niedergeschlagener Stimmung, Antriebslosigkeit, Störung des Biorhythmus </a:t>
            </a:r>
          </a:p>
          <a:p>
            <a:r>
              <a:rPr lang="de-DE" sz="2000" b="0" i="0" u="none" strike="noStrike" baseline="0" dirty="0">
                <a:solidFill>
                  <a:srgbClr val="FF0000"/>
                </a:solidFill>
                <a:latin typeface="Arial" panose="020B0604020202020204" pitchFamily="34" charset="0"/>
                <a:cs typeface="Arial" panose="020B0604020202020204" pitchFamily="34" charset="0"/>
              </a:rPr>
              <a:t>Häufigkeit / Vorkommen von Depressionen </a:t>
            </a:r>
          </a:p>
          <a:p>
            <a:r>
              <a:rPr lang="de-DE" sz="2000" b="0" i="0" u="none" strike="noStrike" baseline="0" dirty="0">
                <a:solidFill>
                  <a:srgbClr val="000000"/>
                </a:solidFill>
                <a:latin typeface="Arial" panose="020B0604020202020204" pitchFamily="34" charset="0"/>
                <a:cs typeface="Arial" panose="020B0604020202020204" pitchFamily="34" charset="0"/>
              </a:rPr>
              <a:t>Ca. 10-15 % der Bevölkerung leiden an Depressionen </a:t>
            </a:r>
          </a:p>
          <a:p>
            <a:r>
              <a:rPr lang="de-DE" sz="2000" b="0" i="0" u="none" strike="noStrike" baseline="0" dirty="0">
                <a:solidFill>
                  <a:srgbClr val="000000"/>
                </a:solidFill>
                <a:latin typeface="Arial" panose="020B0604020202020204" pitchFamily="34" charset="0"/>
                <a:cs typeface="Arial" panose="020B0604020202020204" pitchFamily="34" charset="0"/>
              </a:rPr>
              <a:t>Es leiden mehr Frauen als Männer daran </a:t>
            </a:r>
          </a:p>
          <a:p>
            <a:r>
              <a:rPr lang="de-DE" sz="2000" b="0" i="0" u="none" strike="noStrike" baseline="0" dirty="0">
                <a:solidFill>
                  <a:srgbClr val="000000"/>
                </a:solidFill>
                <a:latin typeface="Arial" panose="020B0604020202020204" pitchFamily="34" charset="0"/>
                <a:cs typeface="Arial" panose="020B0604020202020204" pitchFamily="34" charset="0"/>
              </a:rPr>
              <a:t>Es gibt verschiedene Schweregrade von Depressionen </a:t>
            </a:r>
          </a:p>
        </p:txBody>
      </p:sp>
    </p:spTree>
    <p:extLst>
      <p:ext uri="{BB962C8B-B14F-4D97-AF65-F5344CB8AC3E}">
        <p14:creationId xmlns:p14="http://schemas.microsoft.com/office/powerpoint/2010/main" val="1892223608"/>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a:extLst>
              <a:ext uri="{FF2B5EF4-FFF2-40B4-BE49-F238E27FC236}">
                <a16:creationId xmlns:a16="http://schemas.microsoft.com/office/drawing/2014/main" id="{94AF10E0-61E6-6D2A-10FC-AF46F37D94FF}"/>
              </a:ext>
            </a:extLst>
          </p:cNvPr>
          <p:cNvSpPr txBox="1"/>
          <p:nvPr/>
        </p:nvSpPr>
        <p:spPr>
          <a:xfrm>
            <a:off x="773721" y="199291"/>
            <a:ext cx="10867293" cy="1785104"/>
          </a:xfrm>
          <a:prstGeom prst="rect">
            <a:avLst/>
          </a:prstGeom>
          <a:noFill/>
        </p:spPr>
        <p:txBody>
          <a:bodyPr wrap="square">
            <a:spAutoFit/>
          </a:bodyPr>
          <a:lstStyle/>
          <a:p>
            <a:r>
              <a:rPr lang="de-DE" sz="2000" dirty="0">
                <a:solidFill>
                  <a:srgbClr val="FF0000"/>
                </a:solidFill>
              </a:rPr>
              <a:t>Therapien</a:t>
            </a:r>
          </a:p>
          <a:p>
            <a:r>
              <a:rPr lang="de-DE" dirty="0"/>
              <a:t>Gesprächstherapie</a:t>
            </a:r>
          </a:p>
          <a:p>
            <a:r>
              <a:rPr lang="de-DE" dirty="0"/>
              <a:t>Pharmakotherapie</a:t>
            </a:r>
          </a:p>
          <a:p>
            <a:r>
              <a:rPr lang="de-DE" dirty="0"/>
              <a:t>stationäre Behandlung</a:t>
            </a:r>
          </a:p>
          <a:p>
            <a:r>
              <a:rPr lang="de-DE" dirty="0"/>
              <a:t>Bewegung</a:t>
            </a:r>
          </a:p>
          <a:p>
            <a:r>
              <a:rPr lang="de-DE" dirty="0"/>
              <a:t>Lichttherapie</a:t>
            </a:r>
          </a:p>
        </p:txBody>
      </p:sp>
      <p:pic>
        <p:nvPicPr>
          <p:cNvPr id="3074" name="Picture 2" descr="Ausbildung Gesprächstherapie und Focusing">
            <a:extLst>
              <a:ext uri="{FF2B5EF4-FFF2-40B4-BE49-F238E27FC236}">
                <a16:creationId xmlns:a16="http://schemas.microsoft.com/office/drawing/2014/main" id="{CD2651AA-F8BD-EC11-2886-0A843944C5B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84493" y="2566987"/>
            <a:ext cx="2657475" cy="1724025"/>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Antidepressiva | Ihre Apotheke informiert über Medikamente">
            <a:extLst>
              <a:ext uri="{FF2B5EF4-FFF2-40B4-BE49-F238E27FC236}">
                <a16:creationId xmlns:a16="http://schemas.microsoft.com/office/drawing/2014/main" id="{B71C7004-71EB-01AB-1649-115A7B682FD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8566" y="3025755"/>
            <a:ext cx="3294810" cy="2648903"/>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Stationäre Behandlung | Grüner Kreis">
            <a:extLst>
              <a:ext uri="{FF2B5EF4-FFF2-40B4-BE49-F238E27FC236}">
                <a16:creationId xmlns:a16="http://schemas.microsoft.com/office/drawing/2014/main" id="{BC27CF07-26BB-9CB3-854E-10FD6784153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78626" y="199292"/>
            <a:ext cx="3362388" cy="3834826"/>
          </a:xfrm>
          <a:prstGeom prst="rect">
            <a:avLst/>
          </a:prstGeom>
          <a:noFill/>
          <a:extLst>
            <a:ext uri="{909E8E84-426E-40DD-AFC4-6F175D3DCCD1}">
              <a14:hiddenFill xmlns:a14="http://schemas.microsoft.com/office/drawing/2010/main">
                <a:solidFill>
                  <a:srgbClr val="FFFFFF"/>
                </a:solidFill>
              </a14:hiddenFill>
            </a:ext>
          </a:extLst>
        </p:spPr>
      </p:pic>
      <p:pic>
        <p:nvPicPr>
          <p:cNvPr id="6" name="Grafik 5">
            <a:extLst>
              <a:ext uri="{FF2B5EF4-FFF2-40B4-BE49-F238E27FC236}">
                <a16:creationId xmlns:a16="http://schemas.microsoft.com/office/drawing/2014/main" id="{7A5B0E04-D769-9133-4D82-14E8B4F6348B}"/>
              </a:ext>
            </a:extLst>
          </p:cNvPr>
          <p:cNvPicPr>
            <a:picLocks noChangeAspect="1"/>
          </p:cNvPicPr>
          <p:nvPr/>
        </p:nvPicPr>
        <p:blipFill>
          <a:blip r:embed="rId5"/>
          <a:stretch>
            <a:fillRect/>
          </a:stretch>
        </p:blipFill>
        <p:spPr>
          <a:xfrm>
            <a:off x="4581525" y="761216"/>
            <a:ext cx="3028950" cy="1514475"/>
          </a:xfrm>
          <a:prstGeom prst="rect">
            <a:avLst/>
          </a:prstGeom>
        </p:spPr>
      </p:pic>
      <p:pic>
        <p:nvPicPr>
          <p:cNvPr id="3080" name="Picture 8" descr="Lichttherapie: Für wen ist sie geeignet? - NetDoktor.at">
            <a:extLst>
              <a:ext uri="{FF2B5EF4-FFF2-40B4-BE49-F238E27FC236}">
                <a16:creationId xmlns:a16="http://schemas.microsoft.com/office/drawing/2014/main" id="{36353FCB-27C6-FAD1-47CC-5EC7D156477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278626" y="4387383"/>
            <a:ext cx="2952750" cy="15525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47581530"/>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8BA895BF-5772-438A-9414-2AE5F49D75E7}"/>
              </a:ext>
            </a:extLst>
          </p:cNvPr>
          <p:cNvSpPr txBox="1"/>
          <p:nvPr/>
        </p:nvSpPr>
        <p:spPr>
          <a:xfrm>
            <a:off x="211015" y="293077"/>
            <a:ext cx="11406554" cy="646331"/>
          </a:xfrm>
          <a:prstGeom prst="rect">
            <a:avLst/>
          </a:prstGeom>
          <a:noFill/>
        </p:spPr>
        <p:txBody>
          <a:bodyPr wrap="square">
            <a:spAutoFit/>
          </a:bodyPr>
          <a:lstStyle/>
          <a:p>
            <a:r>
              <a:rPr lang="de-DE" sz="1800" b="0" i="0" u="none" strike="noStrike" baseline="0" dirty="0">
                <a:solidFill>
                  <a:srgbClr val="FF0000"/>
                </a:solidFill>
                <a:latin typeface="Calibri" panose="020F0502020204030204" pitchFamily="34" charset="0"/>
              </a:rPr>
              <a:t>Antidepressiva </a:t>
            </a:r>
          </a:p>
          <a:p>
            <a:r>
              <a:rPr lang="de-DE" sz="1800" b="0" i="0" u="none" strike="noStrike" baseline="0" dirty="0">
                <a:solidFill>
                  <a:srgbClr val="000000"/>
                </a:solidFill>
                <a:latin typeface="Calibri" panose="020F0502020204030204" pitchFamily="34" charset="0"/>
              </a:rPr>
              <a:t>Medikamentöse Behandlung von Depressionen 	</a:t>
            </a:r>
          </a:p>
        </p:txBody>
      </p:sp>
      <p:graphicFrame>
        <p:nvGraphicFramePr>
          <p:cNvPr id="4" name="Tabelle 4">
            <a:extLst>
              <a:ext uri="{FF2B5EF4-FFF2-40B4-BE49-F238E27FC236}">
                <a16:creationId xmlns:a16="http://schemas.microsoft.com/office/drawing/2014/main" id="{3A72C86F-B4DE-3D31-A1DF-CB9C005C7152}"/>
              </a:ext>
            </a:extLst>
          </p:cNvPr>
          <p:cNvGraphicFramePr>
            <a:graphicFrameLocks noGrp="1"/>
          </p:cNvGraphicFramePr>
          <p:nvPr>
            <p:extLst>
              <p:ext uri="{D42A27DB-BD31-4B8C-83A1-F6EECF244321}">
                <p14:modId xmlns:p14="http://schemas.microsoft.com/office/powerpoint/2010/main" val="3182441869"/>
              </p:ext>
            </p:extLst>
          </p:nvPr>
        </p:nvGraphicFramePr>
        <p:xfrm>
          <a:off x="164123" y="1101969"/>
          <a:ext cx="11230709" cy="5054611"/>
        </p:xfrm>
        <a:graphic>
          <a:graphicData uri="http://schemas.openxmlformats.org/drawingml/2006/table">
            <a:tbl>
              <a:tblPr firstRow="1" bandRow="1">
                <a:tableStyleId>{5C22544A-7EE6-4342-B048-85BDC9FD1C3A}</a:tableStyleId>
              </a:tblPr>
              <a:tblGrid>
                <a:gridCol w="5709139">
                  <a:extLst>
                    <a:ext uri="{9D8B030D-6E8A-4147-A177-3AD203B41FA5}">
                      <a16:colId xmlns:a16="http://schemas.microsoft.com/office/drawing/2014/main" val="2608134729"/>
                    </a:ext>
                  </a:extLst>
                </a:gridCol>
                <a:gridCol w="5521570">
                  <a:extLst>
                    <a:ext uri="{9D8B030D-6E8A-4147-A177-3AD203B41FA5}">
                      <a16:colId xmlns:a16="http://schemas.microsoft.com/office/drawing/2014/main" val="2170030041"/>
                    </a:ext>
                  </a:extLst>
                </a:gridCol>
              </a:tblGrid>
              <a:tr h="77772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b="0" i="0" u="none" strike="noStrike" kern="1200" baseline="0" dirty="0">
                          <a:solidFill>
                            <a:schemeClr val="tx1"/>
                          </a:solidFill>
                          <a:latin typeface="+mn-lt"/>
                          <a:ea typeface="+mn-ea"/>
                          <a:cs typeface="+mn-cs"/>
                        </a:rPr>
                        <a:t>Therapieeigenschaften </a:t>
                      </a:r>
                      <a:r>
                        <a:rPr lang="de-DE" sz="1800" b="0" i="0" u="none" strike="noStrike" kern="1200" baseline="0" dirty="0">
                          <a:solidFill>
                            <a:schemeClr val="lt1"/>
                          </a:solidFill>
                          <a:latin typeface="+mn-lt"/>
                          <a:ea typeface="+mn-ea"/>
                          <a:cs typeface="+mn-cs"/>
                        </a:rPr>
                        <a:t>	</a:t>
                      </a:r>
                    </a:p>
                    <a:p>
                      <a:endParaRPr lang="de-DE" dirty="0"/>
                    </a:p>
                  </a:txBody>
                  <a:tcPr/>
                </a:tc>
                <a:tc>
                  <a:txBody>
                    <a:bodyPr/>
                    <a:lstStyle/>
                    <a:p>
                      <a:r>
                        <a:rPr lang="de-DE" dirty="0">
                          <a:solidFill>
                            <a:schemeClr val="tx1"/>
                          </a:solidFill>
                        </a:rPr>
                        <a:t>Wirkung</a:t>
                      </a:r>
                    </a:p>
                  </a:txBody>
                  <a:tcPr/>
                </a:tc>
                <a:extLst>
                  <a:ext uri="{0D108BD9-81ED-4DB2-BD59-A6C34878D82A}">
                    <a16:rowId xmlns:a16="http://schemas.microsoft.com/office/drawing/2014/main" val="898531465"/>
                  </a:ext>
                </a:extLst>
              </a:tr>
              <a:tr h="777726">
                <a:tc>
                  <a:txBody>
                    <a:bodyPr/>
                    <a:lstStyle/>
                    <a:p>
                      <a:r>
                        <a:rPr lang="de-DE" sz="1800" b="0" i="0" u="none" strike="noStrike" kern="1200" baseline="0" dirty="0">
                          <a:solidFill>
                            <a:schemeClr val="dk1"/>
                          </a:solidFill>
                          <a:latin typeface="+mn-lt"/>
                          <a:ea typeface="+mn-ea"/>
                          <a:cs typeface="+mn-cs"/>
                        </a:rPr>
                        <a:t>Depressionslösend &amp;  Stimmungsaufhellend </a:t>
                      </a:r>
                    </a:p>
                    <a:p>
                      <a:endParaRPr lang="de-DE" dirty="0"/>
                    </a:p>
                  </a:txBody>
                  <a:tcPr/>
                </a:tc>
                <a:tc>
                  <a:txBody>
                    <a:bodyPr/>
                    <a:lstStyle/>
                    <a:p>
                      <a:r>
                        <a:rPr lang="de-DE" sz="1800" b="0" i="0" u="none" strike="noStrike" kern="1200" baseline="0" dirty="0">
                          <a:solidFill>
                            <a:schemeClr val="dk1"/>
                          </a:solidFill>
                          <a:latin typeface="+mn-lt"/>
                          <a:ea typeface="+mn-ea"/>
                          <a:cs typeface="+mn-cs"/>
                        </a:rPr>
                        <a:t>Beeinflussung der Botenstoffe im zentralen Nervensystem </a:t>
                      </a:r>
                      <a:endParaRPr lang="de-DE" dirty="0"/>
                    </a:p>
                  </a:txBody>
                  <a:tcPr/>
                </a:tc>
                <a:extLst>
                  <a:ext uri="{0D108BD9-81ED-4DB2-BD59-A6C34878D82A}">
                    <a16:rowId xmlns:a16="http://schemas.microsoft.com/office/drawing/2014/main" val="742739056"/>
                  </a:ext>
                </a:extLst>
              </a:tr>
              <a:tr h="610461">
                <a:tc>
                  <a:txBody>
                    <a:bodyPr/>
                    <a:lstStyle/>
                    <a:p>
                      <a:r>
                        <a:rPr lang="de-DE" sz="1800" b="0" i="0" u="none" strike="noStrike" kern="1200" baseline="0" dirty="0">
                          <a:solidFill>
                            <a:schemeClr val="dk1"/>
                          </a:solidFill>
                          <a:latin typeface="+mn-lt"/>
                          <a:ea typeface="+mn-ea"/>
                          <a:cs typeface="+mn-cs"/>
                        </a:rPr>
                        <a:t>Antriebssteigernd </a:t>
                      </a:r>
                      <a:endParaRPr lang="de-DE" dirty="0"/>
                    </a:p>
                  </a:txBody>
                  <a:tcPr/>
                </a:tc>
                <a:tc>
                  <a:txBody>
                    <a:bodyPr/>
                    <a:lstStyle/>
                    <a:p>
                      <a:r>
                        <a:rPr lang="de-DE" sz="1800" b="0" i="0" u="none" strike="noStrike" kern="1200" baseline="0" dirty="0">
                          <a:solidFill>
                            <a:schemeClr val="dk1"/>
                          </a:solidFill>
                          <a:latin typeface="+mn-lt"/>
                          <a:ea typeface="+mn-ea"/>
                          <a:cs typeface="+mn-cs"/>
                        </a:rPr>
                        <a:t>Wirkung ist erst nach ca. 2 Wochen spürbar </a:t>
                      </a:r>
                      <a:endParaRPr lang="de-DE" dirty="0"/>
                    </a:p>
                  </a:txBody>
                  <a:tcPr/>
                </a:tc>
                <a:extLst>
                  <a:ext uri="{0D108BD9-81ED-4DB2-BD59-A6C34878D82A}">
                    <a16:rowId xmlns:a16="http://schemas.microsoft.com/office/drawing/2014/main" val="431814881"/>
                  </a:ext>
                </a:extLst>
              </a:tr>
              <a:tr h="1444349">
                <a:tc>
                  <a:txBody>
                    <a:bodyPr/>
                    <a:lstStyle/>
                    <a:p>
                      <a:r>
                        <a:rPr lang="de-DE" sz="1800" b="0" i="0" u="none" strike="noStrike" kern="1200" baseline="0" dirty="0">
                          <a:solidFill>
                            <a:schemeClr val="dk1"/>
                          </a:solidFill>
                          <a:latin typeface="+mn-lt"/>
                          <a:ea typeface="+mn-ea"/>
                          <a:cs typeface="+mn-cs"/>
                        </a:rPr>
                        <a:t>Angstlösend ,sedierend </a:t>
                      </a:r>
                    </a:p>
                    <a:p>
                      <a:endParaRPr lang="de-DE" dirty="0"/>
                    </a:p>
                  </a:txBody>
                  <a:tcPr/>
                </a:tc>
                <a:tc>
                  <a:txBody>
                    <a:bodyPr/>
                    <a:lstStyle/>
                    <a:p>
                      <a:r>
                        <a:rPr lang="de-DE" sz="1800" b="0" i="0" u="none" strike="noStrike" kern="1200" baseline="0" dirty="0">
                          <a:solidFill>
                            <a:srgbClr val="FF0000"/>
                          </a:solidFill>
                          <a:latin typeface="+mn-lt"/>
                          <a:ea typeface="+mn-ea"/>
                          <a:cs typeface="+mn-cs"/>
                        </a:rPr>
                        <a:t>Einnahme :</a:t>
                      </a:r>
                      <a:r>
                        <a:rPr lang="de-DE" sz="1800" b="0" i="0" u="none" strike="noStrike" kern="1200" baseline="0" dirty="0">
                          <a:solidFill>
                            <a:schemeClr val="dk1"/>
                          </a:solidFill>
                          <a:latin typeface="+mn-lt"/>
                          <a:ea typeface="+mn-ea"/>
                          <a:cs typeface="+mn-cs"/>
                        </a:rPr>
                        <a:t>Antidepressiva mit dämpfender Wirkung werden abends eingenommen </a:t>
                      </a:r>
                    </a:p>
                    <a:p>
                      <a:r>
                        <a:rPr lang="de-DE" sz="1800" b="0" i="0" u="none" strike="noStrike" kern="1200" baseline="0" dirty="0">
                          <a:solidFill>
                            <a:schemeClr val="dk1"/>
                          </a:solidFill>
                          <a:latin typeface="+mn-lt"/>
                          <a:ea typeface="+mn-ea"/>
                          <a:cs typeface="+mn-cs"/>
                        </a:rPr>
                        <a:t>	</a:t>
                      </a:r>
                      <a:endParaRPr lang="de-DE" sz="1800" b="0" i="0" u="none" strike="noStrike" kern="1200" baseline="0" dirty="0">
                        <a:solidFill>
                          <a:srgbClr val="FF0000"/>
                        </a:solidFill>
                        <a:latin typeface="+mn-lt"/>
                        <a:ea typeface="+mn-ea"/>
                        <a:cs typeface="+mn-cs"/>
                      </a:endParaRPr>
                    </a:p>
                    <a:p>
                      <a:endParaRPr lang="de-DE" dirty="0"/>
                    </a:p>
                  </a:txBody>
                  <a:tcPr/>
                </a:tc>
                <a:extLst>
                  <a:ext uri="{0D108BD9-81ED-4DB2-BD59-A6C34878D82A}">
                    <a16:rowId xmlns:a16="http://schemas.microsoft.com/office/drawing/2014/main" val="809486790"/>
                  </a:ext>
                </a:extLst>
              </a:tr>
              <a:tr h="144434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b="0" i="0" u="none" strike="noStrike" kern="1200" baseline="0" dirty="0">
                          <a:solidFill>
                            <a:srgbClr val="FF0000"/>
                          </a:solidFill>
                          <a:latin typeface="+mn-lt"/>
                          <a:ea typeface="+mn-ea"/>
                          <a:cs typeface="+mn-cs"/>
                        </a:rPr>
                        <a:t>Alternative : </a:t>
                      </a:r>
                      <a:r>
                        <a:rPr lang="de-DE" sz="1800" b="0" i="0" u="none" strike="noStrike" kern="1200" baseline="0" dirty="0">
                          <a:solidFill>
                            <a:schemeClr val="dk1"/>
                          </a:solidFill>
                          <a:latin typeface="+mn-lt"/>
                          <a:ea typeface="+mn-ea"/>
                          <a:cs typeface="+mn-cs"/>
                        </a:rPr>
                        <a:t>Johanniskraut</a:t>
                      </a:r>
                      <a:endParaRPr lang="de-DE" dirty="0"/>
                    </a:p>
                  </a:txBody>
                  <a:tcPr/>
                </a:tc>
                <a:tc>
                  <a:txBody>
                    <a:bodyPr/>
                    <a:lstStyle/>
                    <a:p>
                      <a:r>
                        <a:rPr lang="de-DE" sz="1800" b="0" i="0" u="none" strike="noStrike" kern="1200" baseline="0" dirty="0">
                          <a:solidFill>
                            <a:srgbClr val="FF0000"/>
                          </a:solidFill>
                          <a:latin typeface="+mn-lt"/>
                          <a:ea typeface="+mn-ea"/>
                          <a:cs typeface="+mn-cs"/>
                        </a:rPr>
                        <a:t>Wechselwirkungen mit </a:t>
                      </a:r>
                      <a:r>
                        <a:rPr lang="de-DE" sz="1800" b="0" i="0" u="none" strike="noStrike" kern="1200" baseline="0" dirty="0">
                          <a:solidFill>
                            <a:schemeClr val="dk1"/>
                          </a:solidFill>
                          <a:latin typeface="+mn-lt"/>
                          <a:ea typeface="+mn-ea"/>
                          <a:cs typeface="+mn-cs"/>
                        </a:rPr>
                        <a:t>Marcoumar® , „Pille“ </a:t>
                      </a:r>
                    </a:p>
                    <a:p>
                      <a:r>
                        <a:rPr lang="de-DE" sz="1800" b="0" i="0" u="none" strike="noStrike" kern="1200" baseline="0" dirty="0">
                          <a:solidFill>
                            <a:schemeClr val="dk1"/>
                          </a:solidFill>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800" b="0" i="0" u="none" strike="noStrike" kern="1200" baseline="0" dirty="0">
                          <a:solidFill>
                            <a:schemeClr val="dk1"/>
                          </a:solidFill>
                          <a:latin typeface="+mn-lt"/>
                          <a:ea typeface="+mn-ea"/>
                          <a:cs typeface="+mn-cs"/>
                        </a:rPr>
                        <a:t>	</a:t>
                      </a:r>
                    </a:p>
                    <a:p>
                      <a:endParaRPr lang="de-DE" dirty="0"/>
                    </a:p>
                  </a:txBody>
                  <a:tcPr/>
                </a:tc>
                <a:extLst>
                  <a:ext uri="{0D108BD9-81ED-4DB2-BD59-A6C34878D82A}">
                    <a16:rowId xmlns:a16="http://schemas.microsoft.com/office/drawing/2014/main" val="1584622739"/>
                  </a:ext>
                </a:extLst>
              </a:tr>
            </a:tbl>
          </a:graphicData>
        </a:graphic>
      </p:graphicFrame>
    </p:spTree>
    <p:extLst>
      <p:ext uri="{BB962C8B-B14F-4D97-AF65-F5344CB8AC3E}">
        <p14:creationId xmlns:p14="http://schemas.microsoft.com/office/powerpoint/2010/main" val="1674576470"/>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5FB9F1C3-E000-C296-05CF-C349A0430D47}"/>
              </a:ext>
            </a:extLst>
          </p:cNvPr>
          <p:cNvSpPr txBox="1"/>
          <p:nvPr/>
        </p:nvSpPr>
        <p:spPr>
          <a:xfrm>
            <a:off x="339969" y="281354"/>
            <a:ext cx="11558954" cy="1231106"/>
          </a:xfrm>
          <a:prstGeom prst="rect">
            <a:avLst/>
          </a:prstGeom>
          <a:noFill/>
        </p:spPr>
        <p:txBody>
          <a:bodyPr wrap="square">
            <a:spAutoFit/>
          </a:bodyPr>
          <a:lstStyle/>
          <a:p>
            <a:r>
              <a:rPr lang="de-DE" sz="2000" b="0" i="0" u="none" strike="noStrike" baseline="0" dirty="0">
                <a:solidFill>
                  <a:srgbClr val="FF0000"/>
                </a:solidFill>
                <a:latin typeface="Calibri" panose="020F0502020204030204" pitchFamily="34" charset="0"/>
              </a:rPr>
              <a:t>Morbus Parkinson </a:t>
            </a:r>
          </a:p>
          <a:p>
            <a:r>
              <a:rPr lang="de-DE" sz="1800" b="0" i="0" u="none" strike="noStrike" baseline="0" dirty="0">
                <a:solidFill>
                  <a:srgbClr val="000000"/>
                </a:solidFill>
                <a:latin typeface="Calibri" panose="020F0502020204030204" pitchFamily="34" charset="0"/>
              </a:rPr>
              <a:t>Die Parkinson-Krankheit oder der Morbus Parkinson, umgangssprachlich auch „Schüttelkrankheit“, ist ein langsam fortschreitender Verlust von Nervenzellen. Es kommt zu einer Störung des Hirnstoffwechsels, der Botenstoffe Acetylcholin (</a:t>
            </a:r>
            <a:r>
              <a:rPr lang="de-DE" sz="1800" b="0" i="0" u="none" strike="noStrike" baseline="0" dirty="0" err="1">
                <a:solidFill>
                  <a:srgbClr val="000000"/>
                </a:solidFill>
                <a:latin typeface="Calibri" panose="020F0502020204030204" pitchFamily="34" charset="0"/>
              </a:rPr>
              <a:t>zuviel</a:t>
            </a:r>
            <a:r>
              <a:rPr lang="de-DE" sz="1800" b="0" i="0" u="none" strike="noStrike" baseline="0" dirty="0">
                <a:solidFill>
                  <a:srgbClr val="000000"/>
                </a:solidFill>
                <a:latin typeface="Calibri" panose="020F0502020204030204" pitchFamily="34" charset="0"/>
              </a:rPr>
              <a:t>) &amp; Dopamin (</a:t>
            </a:r>
            <a:r>
              <a:rPr lang="de-DE" sz="1800" b="0" i="0" u="none" strike="noStrike" baseline="0" dirty="0" err="1">
                <a:solidFill>
                  <a:srgbClr val="000000"/>
                </a:solidFill>
                <a:latin typeface="Calibri" panose="020F0502020204030204" pitchFamily="34" charset="0"/>
              </a:rPr>
              <a:t>zuwenig</a:t>
            </a:r>
            <a:r>
              <a:rPr lang="de-DE" sz="1800" b="0" i="0" u="none" strike="noStrike" baseline="0" dirty="0">
                <a:solidFill>
                  <a:srgbClr val="000000"/>
                </a:solidFill>
                <a:latin typeface="Calibri" panose="020F0502020204030204" pitchFamily="34" charset="0"/>
              </a:rPr>
              <a:t>). </a:t>
            </a:r>
            <a:endParaRPr lang="de-DE" dirty="0"/>
          </a:p>
        </p:txBody>
      </p:sp>
      <p:sp>
        <p:nvSpPr>
          <p:cNvPr id="5" name="Textfeld 4">
            <a:extLst>
              <a:ext uri="{FF2B5EF4-FFF2-40B4-BE49-F238E27FC236}">
                <a16:creationId xmlns:a16="http://schemas.microsoft.com/office/drawing/2014/main" id="{DFA67E58-67CB-F95C-0433-363F18F35E88}"/>
              </a:ext>
            </a:extLst>
          </p:cNvPr>
          <p:cNvSpPr txBox="1"/>
          <p:nvPr/>
        </p:nvSpPr>
        <p:spPr>
          <a:xfrm>
            <a:off x="316523" y="1512460"/>
            <a:ext cx="11582400" cy="1477328"/>
          </a:xfrm>
          <a:prstGeom prst="rect">
            <a:avLst/>
          </a:prstGeom>
          <a:noFill/>
        </p:spPr>
        <p:txBody>
          <a:bodyPr wrap="square">
            <a:spAutoFit/>
          </a:bodyPr>
          <a:lstStyle/>
          <a:p>
            <a:r>
              <a:rPr lang="de-DE" sz="1800" b="0" i="0" u="none" strike="noStrike" baseline="0" dirty="0">
                <a:solidFill>
                  <a:srgbClr val="FF0000"/>
                </a:solidFill>
                <a:latin typeface="Calibri" panose="020F0502020204030204" pitchFamily="34" charset="0"/>
              </a:rPr>
              <a:t>Symptome bei Morbus Parkinson: </a:t>
            </a:r>
          </a:p>
          <a:p>
            <a:r>
              <a:rPr lang="de-DE" sz="1800" b="0" i="0" u="none" strike="noStrike" baseline="0" dirty="0">
                <a:solidFill>
                  <a:srgbClr val="000000"/>
                </a:solidFill>
                <a:latin typeface="Calibri" panose="020F0502020204030204" pitchFamily="34" charset="0"/>
              </a:rPr>
              <a:t>Siehe Grundzüge der Gerontologie </a:t>
            </a:r>
          </a:p>
          <a:p>
            <a:r>
              <a:rPr lang="de-DE" sz="1800" b="0" i="0" u="none" strike="noStrike" baseline="0" dirty="0">
                <a:solidFill>
                  <a:srgbClr val="FF0000"/>
                </a:solidFill>
                <a:latin typeface="Calibri" panose="020F0502020204030204" pitchFamily="34" charset="0"/>
              </a:rPr>
              <a:t>2 Therapiewege: </a:t>
            </a:r>
          </a:p>
          <a:p>
            <a:r>
              <a:rPr lang="de-DE" sz="1800" b="0" i="0" u="none" strike="noStrike" baseline="0" dirty="0">
                <a:solidFill>
                  <a:srgbClr val="000000"/>
                </a:solidFill>
                <a:latin typeface="Courier New" panose="02070309020205020404" pitchFamily="49" charset="0"/>
              </a:rPr>
              <a:t>o vermehrt Dopamin zuführen oder </a:t>
            </a:r>
          </a:p>
          <a:p>
            <a:r>
              <a:rPr lang="de-DE" sz="1800" b="0" i="0" u="none" strike="noStrike" baseline="0" dirty="0">
                <a:solidFill>
                  <a:srgbClr val="000000"/>
                </a:solidFill>
                <a:latin typeface="Courier New" panose="02070309020205020404" pitchFamily="49" charset="0"/>
              </a:rPr>
              <a:t>o </a:t>
            </a:r>
            <a:r>
              <a:rPr lang="de-DE" sz="1800" b="0" i="0" u="none" strike="noStrike" baseline="0" dirty="0" err="1">
                <a:solidFill>
                  <a:srgbClr val="000000"/>
                </a:solidFill>
                <a:latin typeface="Courier New" panose="02070309020205020404" pitchFamily="49" charset="0"/>
              </a:rPr>
              <a:t>Aectylcholinkonzentration</a:t>
            </a:r>
            <a:r>
              <a:rPr lang="de-DE" sz="1800" b="0" i="0" u="none" strike="noStrike" baseline="0" dirty="0">
                <a:solidFill>
                  <a:srgbClr val="000000"/>
                </a:solidFill>
                <a:latin typeface="Courier New" panose="02070309020205020404" pitchFamily="49" charset="0"/>
              </a:rPr>
              <a:t> verringern </a:t>
            </a:r>
          </a:p>
        </p:txBody>
      </p:sp>
      <p:pic>
        <p:nvPicPr>
          <p:cNvPr id="6146" name="Picture 2" descr="Morbus Parkinson | Shop Apotheke">
            <a:extLst>
              <a:ext uri="{FF2B5EF4-FFF2-40B4-BE49-F238E27FC236}">
                <a16:creationId xmlns:a16="http://schemas.microsoft.com/office/drawing/2014/main" id="{5EA46988-9A94-F4C3-6FE7-7F66F977954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64695" y="1207660"/>
            <a:ext cx="5557674" cy="3856892"/>
          </a:xfrm>
          <a:prstGeom prst="rect">
            <a:avLst/>
          </a:prstGeom>
          <a:noFill/>
          <a:extLst>
            <a:ext uri="{909E8E84-426E-40DD-AFC4-6F175D3DCCD1}">
              <a14:hiddenFill xmlns:a14="http://schemas.microsoft.com/office/drawing/2010/main">
                <a:solidFill>
                  <a:srgbClr val="FFFFFF"/>
                </a:solidFill>
              </a14:hiddenFill>
            </a:ext>
          </a:extLst>
        </p:spPr>
      </p:pic>
      <p:sp>
        <p:nvSpPr>
          <p:cNvPr id="6" name="AutoShape 4" descr="Professionelle Parkinson-Pflege: Leitfaden für Fachkräfte">
            <a:extLst>
              <a:ext uri="{FF2B5EF4-FFF2-40B4-BE49-F238E27FC236}">
                <a16:creationId xmlns:a16="http://schemas.microsoft.com/office/drawing/2014/main" id="{CD4B8860-1846-82EA-7241-A50EDCFD2761}"/>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pic>
        <p:nvPicPr>
          <p:cNvPr id="7" name="Grafik 6">
            <a:extLst>
              <a:ext uri="{FF2B5EF4-FFF2-40B4-BE49-F238E27FC236}">
                <a16:creationId xmlns:a16="http://schemas.microsoft.com/office/drawing/2014/main" id="{EAFE2F3C-A5E4-362F-D6DD-A0E5845DC76F}"/>
              </a:ext>
            </a:extLst>
          </p:cNvPr>
          <p:cNvPicPr>
            <a:picLocks noChangeAspect="1"/>
          </p:cNvPicPr>
          <p:nvPr/>
        </p:nvPicPr>
        <p:blipFill>
          <a:blip r:embed="rId3"/>
          <a:stretch>
            <a:fillRect/>
          </a:stretch>
        </p:blipFill>
        <p:spPr>
          <a:xfrm>
            <a:off x="339969" y="3136106"/>
            <a:ext cx="6193733" cy="3574575"/>
          </a:xfrm>
          <a:prstGeom prst="rect">
            <a:avLst/>
          </a:prstGeom>
        </p:spPr>
      </p:pic>
    </p:spTree>
    <p:extLst>
      <p:ext uri="{BB962C8B-B14F-4D97-AF65-F5344CB8AC3E}">
        <p14:creationId xmlns:p14="http://schemas.microsoft.com/office/powerpoint/2010/main" val="179957175"/>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A18396EA-CDAC-BED8-4B3D-2555F0C4E907}"/>
              </a:ext>
            </a:extLst>
          </p:cNvPr>
          <p:cNvSpPr txBox="1"/>
          <p:nvPr/>
        </p:nvSpPr>
        <p:spPr>
          <a:xfrm>
            <a:off x="785445" y="329643"/>
            <a:ext cx="10585939" cy="646331"/>
          </a:xfrm>
          <a:prstGeom prst="rect">
            <a:avLst/>
          </a:prstGeom>
          <a:noFill/>
        </p:spPr>
        <p:txBody>
          <a:bodyPr wrap="square">
            <a:spAutoFit/>
          </a:bodyPr>
          <a:lstStyle/>
          <a:p>
            <a:r>
              <a:rPr lang="de-DE" sz="1800" b="0" i="0" u="none" strike="noStrike" baseline="0" dirty="0">
                <a:solidFill>
                  <a:srgbClr val="000000"/>
                </a:solidFill>
                <a:latin typeface="Calibri" panose="020F0502020204030204" pitchFamily="34" charset="0"/>
              </a:rPr>
              <a:t>Antiparkinsonmittel zur medikamentösen Behandlung von Morbus Parkinson. Dabei handelt es sich um künstliche Stoffe, die wie Dopamin im Gehirn wirken. 	</a:t>
            </a:r>
          </a:p>
        </p:txBody>
      </p:sp>
      <p:graphicFrame>
        <p:nvGraphicFramePr>
          <p:cNvPr id="4" name="Tabelle 4">
            <a:extLst>
              <a:ext uri="{FF2B5EF4-FFF2-40B4-BE49-F238E27FC236}">
                <a16:creationId xmlns:a16="http://schemas.microsoft.com/office/drawing/2014/main" id="{3FE2239B-56FE-4344-E53A-1F41D87A64BF}"/>
              </a:ext>
            </a:extLst>
          </p:cNvPr>
          <p:cNvGraphicFramePr>
            <a:graphicFrameLocks noGrp="1"/>
          </p:cNvGraphicFramePr>
          <p:nvPr>
            <p:extLst>
              <p:ext uri="{D42A27DB-BD31-4B8C-83A1-F6EECF244321}">
                <p14:modId xmlns:p14="http://schemas.microsoft.com/office/powerpoint/2010/main" val="3798230802"/>
              </p:ext>
            </p:extLst>
          </p:nvPr>
        </p:nvGraphicFramePr>
        <p:xfrm>
          <a:off x="211015" y="1781908"/>
          <a:ext cx="11582400" cy="2956560"/>
        </p:xfrm>
        <a:graphic>
          <a:graphicData uri="http://schemas.openxmlformats.org/drawingml/2006/table">
            <a:tbl>
              <a:tblPr firstRow="1" bandRow="1">
                <a:tableStyleId>{5C22544A-7EE6-4342-B048-85BDC9FD1C3A}</a:tableStyleId>
              </a:tblPr>
              <a:tblGrid>
                <a:gridCol w="5791200">
                  <a:extLst>
                    <a:ext uri="{9D8B030D-6E8A-4147-A177-3AD203B41FA5}">
                      <a16:colId xmlns:a16="http://schemas.microsoft.com/office/drawing/2014/main" val="4250677595"/>
                    </a:ext>
                  </a:extLst>
                </a:gridCol>
                <a:gridCol w="5791200">
                  <a:extLst>
                    <a:ext uri="{9D8B030D-6E8A-4147-A177-3AD203B41FA5}">
                      <a16:colId xmlns:a16="http://schemas.microsoft.com/office/drawing/2014/main" val="1968224255"/>
                    </a:ext>
                  </a:extLst>
                </a:gridCol>
              </a:tblGrid>
              <a:tr h="12192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b="0" i="0" u="none" strike="noStrike" kern="1200" baseline="0" dirty="0">
                          <a:solidFill>
                            <a:schemeClr val="tx1"/>
                          </a:solidFill>
                          <a:latin typeface="+mn-lt"/>
                          <a:ea typeface="+mn-ea"/>
                          <a:cs typeface="+mn-cs"/>
                        </a:rPr>
                        <a:t>Vorteile 	</a:t>
                      </a:r>
                    </a:p>
                    <a:p>
                      <a:endParaRPr lang="de-DE"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b="0" i="0" u="none" strike="noStrike" kern="1200" baseline="0" dirty="0">
                          <a:solidFill>
                            <a:schemeClr val="tx1"/>
                          </a:solidFill>
                          <a:latin typeface="+mn-lt"/>
                          <a:ea typeface="+mn-ea"/>
                          <a:cs typeface="+mn-cs"/>
                        </a:rPr>
                        <a:t>Nebenwirkungen 	</a:t>
                      </a:r>
                    </a:p>
                    <a:p>
                      <a:endParaRPr lang="de-DE" dirty="0"/>
                    </a:p>
                  </a:txBody>
                  <a:tcPr/>
                </a:tc>
                <a:extLst>
                  <a:ext uri="{0D108BD9-81ED-4DB2-BD59-A6C34878D82A}">
                    <a16:rowId xmlns:a16="http://schemas.microsoft.com/office/drawing/2014/main" val="2115732470"/>
                  </a:ext>
                </a:extLst>
              </a:tr>
              <a:tr h="1219200">
                <a:tc>
                  <a:txBody>
                    <a:bodyPr/>
                    <a:lstStyle/>
                    <a:p>
                      <a:endParaRPr lang="de-DE" sz="1800" b="0" i="0" u="none" strike="noStrike" kern="1200" baseline="0" dirty="0">
                        <a:solidFill>
                          <a:schemeClr val="dk1"/>
                        </a:solidFill>
                        <a:latin typeface="+mn-lt"/>
                        <a:ea typeface="+mn-ea"/>
                        <a:cs typeface="+mn-cs"/>
                      </a:endParaRPr>
                    </a:p>
                    <a:p>
                      <a:r>
                        <a:rPr lang="de-DE" sz="1800" b="0" i="0" u="none" strike="noStrike" kern="1200" baseline="0" dirty="0">
                          <a:solidFill>
                            <a:schemeClr val="dk1"/>
                          </a:solidFill>
                          <a:latin typeface="+mn-lt"/>
                          <a:ea typeface="+mn-ea"/>
                          <a:cs typeface="+mn-cs"/>
                        </a:rPr>
                        <a:t>Selbst oral einzunehmen </a:t>
                      </a:r>
                    </a:p>
                    <a:p>
                      <a:r>
                        <a:rPr lang="de-DE" sz="1800" b="0" i="0" u="none" strike="noStrike" kern="1200" baseline="0" dirty="0">
                          <a:solidFill>
                            <a:schemeClr val="dk1"/>
                          </a:solidFill>
                          <a:latin typeface="+mn-lt"/>
                          <a:ea typeface="+mn-ea"/>
                          <a:cs typeface="+mn-cs"/>
                        </a:rPr>
                        <a:t>o Gestalten die Krankheit erträglicher </a:t>
                      </a:r>
                    </a:p>
                    <a:p>
                      <a:r>
                        <a:rPr lang="de-DE" sz="1800" b="0" i="0" u="none" strike="noStrike" kern="1200" baseline="0" dirty="0">
                          <a:solidFill>
                            <a:schemeClr val="dk1"/>
                          </a:solidFill>
                          <a:latin typeface="+mn-lt"/>
                          <a:ea typeface="+mn-ea"/>
                          <a:cs typeface="+mn-cs"/>
                        </a:rPr>
                        <a:t>o Stimmungsaufhellend </a:t>
                      </a:r>
                    </a:p>
                    <a:p>
                      <a:r>
                        <a:rPr lang="de-DE" sz="1800" b="0" i="0" u="none" strike="noStrike" kern="1200" baseline="0" dirty="0">
                          <a:solidFill>
                            <a:schemeClr val="dk1"/>
                          </a:solidFill>
                          <a:latin typeface="+mn-lt"/>
                          <a:ea typeface="+mn-ea"/>
                          <a:cs typeface="+mn-cs"/>
                        </a:rPr>
                        <a:t>	</a:t>
                      </a:r>
                    </a:p>
                    <a:p>
                      <a:endParaRPr lang="de-DE" dirty="0"/>
                    </a:p>
                  </a:txBody>
                  <a:tcPr/>
                </a:tc>
                <a:tc>
                  <a:txBody>
                    <a:bodyPr/>
                    <a:lstStyle/>
                    <a:p>
                      <a:endParaRPr lang="de-DE" sz="1800" b="0" i="0" u="none" strike="noStrike" kern="1200" baseline="0" dirty="0">
                        <a:solidFill>
                          <a:schemeClr val="dk1"/>
                        </a:solidFill>
                        <a:latin typeface="+mn-lt"/>
                        <a:ea typeface="+mn-ea"/>
                        <a:cs typeface="+mn-cs"/>
                      </a:endParaRPr>
                    </a:p>
                    <a:p>
                      <a:r>
                        <a:rPr lang="de-DE" sz="1800" b="0" i="0" u="none" strike="noStrike" kern="1200" baseline="0" dirty="0">
                          <a:solidFill>
                            <a:schemeClr val="dk1"/>
                          </a:solidFill>
                          <a:latin typeface="+mn-lt"/>
                          <a:ea typeface="+mn-ea"/>
                          <a:cs typeface="+mn-cs"/>
                        </a:rPr>
                        <a:t>Zu Beginn Übelkeit, Erbrechen </a:t>
                      </a:r>
                    </a:p>
                    <a:p>
                      <a:r>
                        <a:rPr lang="de-DE" sz="1800" b="0" i="0" u="none" strike="noStrike" kern="1200" baseline="0" dirty="0">
                          <a:solidFill>
                            <a:schemeClr val="dk1"/>
                          </a:solidFill>
                          <a:latin typeface="+mn-lt"/>
                          <a:ea typeface="+mn-ea"/>
                          <a:cs typeface="+mn-cs"/>
                        </a:rPr>
                        <a:t>o Lokale (Haut-)Rektionen bei Pflaster </a:t>
                      </a:r>
                    </a:p>
                    <a:p>
                      <a:r>
                        <a:rPr lang="de-DE" sz="1800" b="0" i="0" u="none" strike="noStrike" kern="1200" baseline="0" dirty="0">
                          <a:solidFill>
                            <a:schemeClr val="dk1"/>
                          </a:solidFill>
                          <a:latin typeface="+mn-lt"/>
                          <a:ea typeface="+mn-ea"/>
                          <a:cs typeface="+mn-cs"/>
                        </a:rPr>
                        <a:t>o Plötzliches Einschlafen </a:t>
                      </a:r>
                    </a:p>
                    <a:p>
                      <a:r>
                        <a:rPr lang="de-DE" sz="1800" b="0" i="0" u="none" strike="noStrike" kern="1200" baseline="0" dirty="0">
                          <a:solidFill>
                            <a:schemeClr val="dk1"/>
                          </a:solidFill>
                          <a:latin typeface="+mn-lt"/>
                          <a:ea typeface="+mn-ea"/>
                          <a:cs typeface="+mn-cs"/>
                        </a:rPr>
                        <a:t>	</a:t>
                      </a:r>
                    </a:p>
                    <a:p>
                      <a:endParaRPr lang="de-DE" dirty="0"/>
                    </a:p>
                  </a:txBody>
                  <a:tcPr/>
                </a:tc>
                <a:extLst>
                  <a:ext uri="{0D108BD9-81ED-4DB2-BD59-A6C34878D82A}">
                    <a16:rowId xmlns:a16="http://schemas.microsoft.com/office/drawing/2014/main" val="2442253220"/>
                  </a:ext>
                </a:extLst>
              </a:tr>
            </a:tbl>
          </a:graphicData>
        </a:graphic>
      </p:graphicFrame>
      <p:sp>
        <p:nvSpPr>
          <p:cNvPr id="6" name="Textfeld 5">
            <a:extLst>
              <a:ext uri="{FF2B5EF4-FFF2-40B4-BE49-F238E27FC236}">
                <a16:creationId xmlns:a16="http://schemas.microsoft.com/office/drawing/2014/main" id="{DC59C92A-F1C1-270F-4A61-DE2558506FF9}"/>
              </a:ext>
            </a:extLst>
          </p:cNvPr>
          <p:cNvSpPr txBox="1"/>
          <p:nvPr/>
        </p:nvSpPr>
        <p:spPr>
          <a:xfrm rot="10800000" flipV="1">
            <a:off x="926122" y="4944680"/>
            <a:ext cx="8217877" cy="1200329"/>
          </a:xfrm>
          <a:prstGeom prst="rect">
            <a:avLst/>
          </a:prstGeom>
          <a:noFill/>
        </p:spPr>
        <p:txBody>
          <a:bodyPr wrap="square">
            <a:spAutoFit/>
          </a:bodyPr>
          <a:lstStyle/>
          <a:p>
            <a:pPr algn="l"/>
            <a:endParaRPr lang="de-DE" b="0" i="0" dirty="0">
              <a:solidFill>
                <a:srgbClr val="D89616"/>
              </a:solidFill>
              <a:effectLst/>
              <a:latin typeface="Yanone Kaffeesatz"/>
            </a:endParaRPr>
          </a:p>
          <a:p>
            <a:pPr algn="l"/>
            <a:r>
              <a:rPr lang="de-DE" b="0" i="0" dirty="0">
                <a:solidFill>
                  <a:srgbClr val="D89616"/>
                </a:solidFill>
                <a:effectLst/>
                <a:latin typeface="Yanone Kaffeesatz"/>
              </a:rPr>
              <a:t>Parkinson-Patienten sollten exakten Einnahmezeitpunkt der Medikamente beachten</a:t>
            </a:r>
          </a:p>
          <a:p>
            <a:br>
              <a:rPr lang="de-DE" dirty="0"/>
            </a:br>
            <a:endParaRPr lang="de-DE" dirty="0"/>
          </a:p>
        </p:txBody>
      </p:sp>
      <p:sp>
        <p:nvSpPr>
          <p:cNvPr id="8" name="Textfeld 7">
            <a:extLst>
              <a:ext uri="{FF2B5EF4-FFF2-40B4-BE49-F238E27FC236}">
                <a16:creationId xmlns:a16="http://schemas.microsoft.com/office/drawing/2014/main" id="{2FD66C49-58E5-5BD8-1898-F054883911FF}"/>
              </a:ext>
            </a:extLst>
          </p:cNvPr>
          <p:cNvSpPr txBox="1"/>
          <p:nvPr/>
        </p:nvSpPr>
        <p:spPr>
          <a:xfrm rot="10800000" flipV="1">
            <a:off x="1711569" y="4849025"/>
            <a:ext cx="7432431" cy="369332"/>
          </a:xfrm>
          <a:prstGeom prst="rect">
            <a:avLst/>
          </a:prstGeom>
          <a:noFill/>
        </p:spPr>
        <p:txBody>
          <a:bodyPr wrap="square">
            <a:spAutoFit/>
          </a:bodyPr>
          <a:lstStyle/>
          <a:p>
            <a:pPr algn="l"/>
            <a:r>
              <a:rPr lang="de-DE" b="0" i="0" dirty="0">
                <a:solidFill>
                  <a:srgbClr val="D89616"/>
                </a:solidFill>
                <a:effectLst/>
                <a:latin typeface="Yanone Kaffeesatz"/>
              </a:rPr>
              <a:t>Levodopa nicht gleichzeitig mit Mahlzeiten einnehmen</a:t>
            </a:r>
          </a:p>
        </p:txBody>
      </p:sp>
    </p:spTree>
    <p:extLst>
      <p:ext uri="{BB962C8B-B14F-4D97-AF65-F5344CB8AC3E}">
        <p14:creationId xmlns:p14="http://schemas.microsoft.com/office/powerpoint/2010/main" val="4122717710"/>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3473D792-5019-EF23-D378-0706E2642CE4}"/>
              </a:ext>
            </a:extLst>
          </p:cNvPr>
          <p:cNvSpPr txBox="1"/>
          <p:nvPr/>
        </p:nvSpPr>
        <p:spPr>
          <a:xfrm>
            <a:off x="445476" y="482043"/>
            <a:ext cx="11207261" cy="923330"/>
          </a:xfrm>
          <a:prstGeom prst="rect">
            <a:avLst/>
          </a:prstGeom>
          <a:noFill/>
        </p:spPr>
        <p:txBody>
          <a:bodyPr wrap="square">
            <a:spAutoFit/>
          </a:bodyPr>
          <a:lstStyle/>
          <a:p>
            <a:r>
              <a:rPr lang="de-DE" sz="1800" b="0" i="0" u="none" strike="noStrike" baseline="0" dirty="0">
                <a:solidFill>
                  <a:srgbClr val="FF0000"/>
                </a:solidFill>
                <a:latin typeface="Calibri" panose="020F0502020204030204" pitchFamily="34" charset="0"/>
              </a:rPr>
              <a:t>Schlaf- &amp; Schlafstörungen </a:t>
            </a:r>
          </a:p>
          <a:p>
            <a:r>
              <a:rPr lang="de-DE" sz="1800" b="0" i="0" u="none" strike="noStrike" baseline="0" dirty="0">
                <a:solidFill>
                  <a:srgbClr val="000000"/>
                </a:solidFill>
                <a:latin typeface="Calibri" panose="020F0502020204030204" pitchFamily="34" charset="0"/>
              </a:rPr>
              <a:t>Physische- &amp; Psychische Schlafstörungen, Ursachen, </a:t>
            </a:r>
          </a:p>
          <a:p>
            <a:r>
              <a:rPr lang="de-DE" sz="1800" b="0" i="0" u="none" strike="noStrike" baseline="0" dirty="0">
                <a:solidFill>
                  <a:srgbClr val="000000"/>
                </a:solidFill>
                <a:latin typeface="Calibri" panose="020F0502020204030204" pitchFamily="34" charset="0"/>
              </a:rPr>
              <a:t>Pflege &amp; Betreuung: Siehe Grundzüge der Betreuung </a:t>
            </a:r>
            <a:endParaRPr lang="de-DE" dirty="0"/>
          </a:p>
        </p:txBody>
      </p:sp>
      <p:sp>
        <p:nvSpPr>
          <p:cNvPr id="5" name="Textfeld 4">
            <a:extLst>
              <a:ext uri="{FF2B5EF4-FFF2-40B4-BE49-F238E27FC236}">
                <a16:creationId xmlns:a16="http://schemas.microsoft.com/office/drawing/2014/main" id="{FECDBB05-BBBF-4D13-817E-FEDD42445CB2}"/>
              </a:ext>
            </a:extLst>
          </p:cNvPr>
          <p:cNvSpPr txBox="1"/>
          <p:nvPr/>
        </p:nvSpPr>
        <p:spPr>
          <a:xfrm>
            <a:off x="316523" y="1512278"/>
            <a:ext cx="11746523" cy="923330"/>
          </a:xfrm>
          <a:prstGeom prst="rect">
            <a:avLst/>
          </a:prstGeom>
          <a:noFill/>
        </p:spPr>
        <p:txBody>
          <a:bodyPr wrap="square">
            <a:spAutoFit/>
          </a:bodyPr>
          <a:lstStyle/>
          <a:p>
            <a:r>
              <a:rPr lang="de-DE" sz="1800" b="0" i="0" u="none" strike="noStrike" baseline="0" dirty="0">
                <a:solidFill>
                  <a:srgbClr val="FF0000"/>
                </a:solidFill>
                <a:latin typeface="Calibri" panose="020F0502020204030204" pitchFamily="34" charset="0"/>
              </a:rPr>
              <a:t>Sedativa </a:t>
            </a:r>
          </a:p>
          <a:p>
            <a:r>
              <a:rPr lang="de-DE" sz="1800" b="0" i="0" u="none" strike="noStrike" baseline="0" dirty="0">
                <a:solidFill>
                  <a:srgbClr val="000000"/>
                </a:solidFill>
                <a:latin typeface="Calibri" panose="020F0502020204030204" pitchFamily="34" charset="0"/>
              </a:rPr>
              <a:t>Beruhigungsmittel, die Erregungszustände wie z.B. Angst, Unruhe oder Spannungszustände dämpfen &amp; schlaffördernd wirken. 	</a:t>
            </a:r>
          </a:p>
        </p:txBody>
      </p:sp>
      <p:graphicFrame>
        <p:nvGraphicFramePr>
          <p:cNvPr id="7" name="Tabelle 7">
            <a:extLst>
              <a:ext uri="{FF2B5EF4-FFF2-40B4-BE49-F238E27FC236}">
                <a16:creationId xmlns:a16="http://schemas.microsoft.com/office/drawing/2014/main" id="{363102E8-6573-AB35-0FB9-45E038DAEA8C}"/>
              </a:ext>
            </a:extLst>
          </p:cNvPr>
          <p:cNvGraphicFramePr>
            <a:graphicFrameLocks noGrp="1"/>
          </p:cNvGraphicFramePr>
          <p:nvPr>
            <p:extLst>
              <p:ext uri="{D42A27DB-BD31-4B8C-83A1-F6EECF244321}">
                <p14:modId xmlns:p14="http://schemas.microsoft.com/office/powerpoint/2010/main" val="2395400657"/>
              </p:ext>
            </p:extLst>
          </p:nvPr>
        </p:nvGraphicFramePr>
        <p:xfrm>
          <a:off x="140678" y="2542513"/>
          <a:ext cx="11746524" cy="4198706"/>
        </p:xfrm>
        <a:graphic>
          <a:graphicData uri="http://schemas.openxmlformats.org/drawingml/2006/table">
            <a:tbl>
              <a:tblPr firstRow="1" bandRow="1">
                <a:tableStyleId>{5C22544A-7EE6-4342-B048-85BDC9FD1C3A}</a:tableStyleId>
              </a:tblPr>
              <a:tblGrid>
                <a:gridCol w="3772258">
                  <a:extLst>
                    <a:ext uri="{9D8B030D-6E8A-4147-A177-3AD203B41FA5}">
                      <a16:colId xmlns:a16="http://schemas.microsoft.com/office/drawing/2014/main" val="3654172442"/>
                    </a:ext>
                  </a:extLst>
                </a:gridCol>
                <a:gridCol w="3987133">
                  <a:extLst>
                    <a:ext uri="{9D8B030D-6E8A-4147-A177-3AD203B41FA5}">
                      <a16:colId xmlns:a16="http://schemas.microsoft.com/office/drawing/2014/main" val="875392915"/>
                    </a:ext>
                  </a:extLst>
                </a:gridCol>
                <a:gridCol w="3987133">
                  <a:extLst>
                    <a:ext uri="{9D8B030D-6E8A-4147-A177-3AD203B41FA5}">
                      <a16:colId xmlns:a16="http://schemas.microsoft.com/office/drawing/2014/main" val="200742663"/>
                    </a:ext>
                  </a:extLst>
                </a:gridCol>
              </a:tblGrid>
              <a:tr h="581327">
                <a:tc>
                  <a:txBody>
                    <a:bodyPr/>
                    <a:lstStyle/>
                    <a:p>
                      <a:r>
                        <a:rPr lang="de-DE" dirty="0">
                          <a:solidFill>
                            <a:schemeClr val="tx1"/>
                          </a:solidFill>
                        </a:rPr>
                        <a:t>Indikation </a:t>
                      </a:r>
                    </a:p>
                  </a:txBody>
                  <a:tcPr/>
                </a:tc>
                <a:tc>
                  <a:txBody>
                    <a:bodyPr/>
                    <a:lstStyle/>
                    <a:p>
                      <a:r>
                        <a:rPr lang="de-DE" dirty="0">
                          <a:solidFill>
                            <a:schemeClr val="tx1"/>
                          </a:solidFill>
                        </a:rPr>
                        <a:t>Wirkung </a:t>
                      </a:r>
                    </a:p>
                  </a:txBody>
                  <a:tcPr/>
                </a:tc>
                <a:tc>
                  <a:txBody>
                    <a:bodyPr/>
                    <a:lstStyle/>
                    <a:p>
                      <a:r>
                        <a:rPr lang="de-DE" dirty="0">
                          <a:solidFill>
                            <a:schemeClr val="tx1"/>
                          </a:solidFill>
                        </a:rPr>
                        <a:t>Nebenwirkung</a:t>
                      </a:r>
                    </a:p>
                  </a:txBody>
                  <a:tcPr/>
                </a:tc>
                <a:extLst>
                  <a:ext uri="{0D108BD9-81ED-4DB2-BD59-A6C34878D82A}">
                    <a16:rowId xmlns:a16="http://schemas.microsoft.com/office/drawing/2014/main" val="4145742783"/>
                  </a:ext>
                </a:extLst>
              </a:tr>
              <a:tr h="718113">
                <a:tc>
                  <a:txBody>
                    <a:bodyPr/>
                    <a:lstStyle/>
                    <a:p>
                      <a:r>
                        <a:rPr lang="de-DE" sz="1800" b="0" i="0" u="none" strike="noStrike" kern="1200" baseline="0" dirty="0">
                          <a:solidFill>
                            <a:schemeClr val="dk1"/>
                          </a:solidFill>
                          <a:latin typeface="+mn-lt"/>
                          <a:ea typeface="+mn-ea"/>
                          <a:cs typeface="+mn-cs"/>
                        </a:rPr>
                        <a:t>Unruhe, Angst, Spannungszustände 	</a:t>
                      </a:r>
                      <a:endParaRPr lang="de-DE" dirty="0"/>
                    </a:p>
                  </a:txBody>
                  <a:tcPr/>
                </a:tc>
                <a:tc>
                  <a:txBody>
                    <a:bodyPr/>
                    <a:lstStyle/>
                    <a:p>
                      <a:r>
                        <a:rPr lang="de-DE" sz="1800" b="0" i="0" u="none" strike="noStrike" kern="1200" baseline="0" dirty="0">
                          <a:solidFill>
                            <a:schemeClr val="dk1"/>
                          </a:solidFill>
                          <a:latin typeface="+mn-lt"/>
                          <a:ea typeface="+mn-ea"/>
                          <a:cs typeface="+mn-cs"/>
                        </a:rPr>
                        <a:t>Dämpfend auf Psyche ohne antipsychotischen Effekt </a:t>
                      </a:r>
                      <a:endParaRPr lang="de-DE" dirty="0"/>
                    </a:p>
                  </a:txBody>
                  <a:tcPr/>
                </a:tc>
                <a:tc>
                  <a:txBody>
                    <a:bodyPr/>
                    <a:lstStyle/>
                    <a:p>
                      <a:r>
                        <a:rPr lang="de-DE" sz="1800" b="0" i="0" u="none" strike="noStrike" kern="1200" baseline="0" dirty="0">
                          <a:solidFill>
                            <a:schemeClr val="dk1"/>
                          </a:solidFill>
                          <a:latin typeface="+mn-lt"/>
                          <a:ea typeface="+mn-ea"/>
                          <a:cs typeface="+mn-cs"/>
                        </a:rPr>
                        <a:t>Verstärkte Müdigkeit, Benommenheit, verminderte Reaktionsfähigkeit </a:t>
                      </a:r>
                      <a:endParaRPr lang="de-DE" dirty="0"/>
                    </a:p>
                  </a:txBody>
                  <a:tcPr/>
                </a:tc>
                <a:extLst>
                  <a:ext uri="{0D108BD9-81ED-4DB2-BD59-A6C34878D82A}">
                    <a16:rowId xmlns:a16="http://schemas.microsoft.com/office/drawing/2014/main" val="298853372"/>
                  </a:ext>
                </a:extLst>
              </a:tr>
              <a:tr h="718113">
                <a:tc>
                  <a:txBody>
                    <a:bodyPr/>
                    <a:lstStyle/>
                    <a:p>
                      <a:r>
                        <a:rPr lang="de-DE" sz="1800" b="0" i="0" u="none" strike="noStrike" kern="1200" baseline="0" dirty="0">
                          <a:solidFill>
                            <a:schemeClr val="dk1"/>
                          </a:solidFill>
                          <a:latin typeface="+mn-lt"/>
                          <a:ea typeface="+mn-ea"/>
                          <a:cs typeface="+mn-cs"/>
                        </a:rPr>
                        <a:t>Psychosomatische Beschwerden </a:t>
                      </a:r>
                      <a:endParaRPr lang="de-DE" dirty="0"/>
                    </a:p>
                  </a:txBody>
                  <a:tcPr/>
                </a:tc>
                <a:tc>
                  <a:txBody>
                    <a:bodyPr/>
                    <a:lstStyle/>
                    <a:p>
                      <a:r>
                        <a:rPr lang="de-DE" sz="1800" b="0" i="0" u="none" strike="noStrike" kern="1200" baseline="0" dirty="0">
                          <a:solidFill>
                            <a:schemeClr val="dk1"/>
                          </a:solidFill>
                          <a:latin typeface="+mn-lt"/>
                          <a:ea typeface="+mn-ea"/>
                          <a:cs typeface="+mn-cs"/>
                        </a:rPr>
                        <a:t>Ängste &amp; Spannungen werden gemildert </a:t>
                      </a:r>
                      <a:endParaRPr lang="de-DE" dirty="0"/>
                    </a:p>
                  </a:txBody>
                  <a:tcPr/>
                </a:tc>
                <a:tc>
                  <a:txBody>
                    <a:bodyPr/>
                    <a:lstStyle/>
                    <a:p>
                      <a:r>
                        <a:rPr lang="de-DE" sz="1800" b="0" i="0" u="none" strike="noStrike" kern="1200" baseline="0" dirty="0">
                          <a:solidFill>
                            <a:schemeClr val="dk1"/>
                          </a:solidFill>
                          <a:latin typeface="+mn-lt"/>
                          <a:ea typeface="+mn-ea"/>
                          <a:cs typeface="+mn-cs"/>
                        </a:rPr>
                        <a:t>Gefahr der Gewöhnung, Abhängigkeit, Missbrauch </a:t>
                      </a:r>
                      <a:endParaRPr lang="de-DE" dirty="0"/>
                    </a:p>
                  </a:txBody>
                  <a:tcPr/>
                </a:tc>
                <a:extLst>
                  <a:ext uri="{0D108BD9-81ED-4DB2-BD59-A6C34878D82A}">
                    <a16:rowId xmlns:a16="http://schemas.microsoft.com/office/drawing/2014/main" val="3615748587"/>
                  </a:ext>
                </a:extLst>
              </a:tr>
              <a:tr h="718113">
                <a:tc>
                  <a:txBody>
                    <a:bodyPr/>
                    <a:lstStyle/>
                    <a:p>
                      <a:r>
                        <a:rPr lang="de-DE" sz="1800" b="0" i="0" u="none" strike="noStrike" kern="1200" baseline="0" dirty="0">
                          <a:solidFill>
                            <a:schemeClr val="dk1"/>
                          </a:solidFill>
                          <a:latin typeface="+mn-lt"/>
                          <a:ea typeface="+mn-ea"/>
                          <a:cs typeface="+mn-cs"/>
                        </a:rPr>
                        <a:t>Epilepsie </a:t>
                      </a:r>
                      <a:endParaRPr lang="de-DE" dirty="0"/>
                    </a:p>
                  </a:txBody>
                  <a:tcPr/>
                </a:tc>
                <a:tc>
                  <a:txBody>
                    <a:bodyPr/>
                    <a:lstStyle/>
                    <a:p>
                      <a:r>
                        <a:rPr lang="de-DE" sz="1800" b="0" i="0" u="none" strike="noStrike" kern="1200" baseline="0" dirty="0">
                          <a:solidFill>
                            <a:schemeClr val="dk1"/>
                          </a:solidFill>
                          <a:latin typeface="+mn-lt"/>
                          <a:ea typeface="+mn-ea"/>
                          <a:cs typeface="+mn-cs"/>
                        </a:rPr>
                        <a:t>Abstand von ihren Problemen, legen ihre Nervosität ab </a:t>
                      </a:r>
                      <a:endParaRPr lang="de-DE" dirty="0"/>
                    </a:p>
                  </a:txBody>
                  <a:tcPr/>
                </a:tc>
                <a:tc>
                  <a:txBody>
                    <a:bodyPr/>
                    <a:lstStyle/>
                    <a:p>
                      <a:r>
                        <a:rPr lang="de-DE" sz="1800" b="0" i="0" u="none" strike="noStrike" kern="1200" baseline="0" dirty="0">
                          <a:solidFill>
                            <a:schemeClr val="dk1"/>
                          </a:solidFill>
                          <a:latin typeface="+mn-lt"/>
                          <a:ea typeface="+mn-ea"/>
                          <a:cs typeface="+mn-cs"/>
                        </a:rPr>
                        <a:t>Verstopfung, Appetitzunahme, erhöhte Sturzgefahr </a:t>
                      </a:r>
                      <a:endParaRPr lang="de-DE" dirty="0"/>
                    </a:p>
                  </a:txBody>
                  <a:tcPr/>
                </a:tc>
                <a:extLst>
                  <a:ext uri="{0D108BD9-81ED-4DB2-BD59-A6C34878D82A}">
                    <a16:rowId xmlns:a16="http://schemas.microsoft.com/office/drawing/2014/main" val="4178688750"/>
                  </a:ext>
                </a:extLst>
              </a:tr>
              <a:tr h="1333637">
                <a:tc>
                  <a:txBody>
                    <a:bodyPr/>
                    <a:lstStyle/>
                    <a:p>
                      <a:r>
                        <a:rPr lang="de-DE" sz="1800" b="0" i="0" u="none" strike="noStrike" kern="1200" baseline="0" dirty="0">
                          <a:solidFill>
                            <a:srgbClr val="FF0000"/>
                          </a:solidFill>
                          <a:latin typeface="+mn-lt"/>
                          <a:ea typeface="+mn-ea"/>
                          <a:cs typeface="+mn-cs"/>
                        </a:rPr>
                        <a:t>Sedativa sind die häufigste, verschriebene Substanzgruppe. </a:t>
                      </a:r>
                    </a:p>
                    <a:p>
                      <a:r>
                        <a:rPr lang="de-DE" sz="1800" b="0" i="0" u="none" strike="noStrike" kern="1200" baseline="0" dirty="0">
                          <a:solidFill>
                            <a:srgbClr val="FF0000"/>
                          </a:solidFill>
                          <a:latin typeface="+mn-lt"/>
                          <a:ea typeface="+mn-ea"/>
                          <a:cs typeface="+mn-cs"/>
                        </a:rPr>
                        <a:t>Wird oft zu unkritisch eingenommen. Oft Missbrauch!! 	</a:t>
                      </a:r>
                    </a:p>
                    <a:p>
                      <a:endParaRPr lang="de-DE" dirty="0"/>
                    </a:p>
                  </a:txBody>
                  <a:tcPr/>
                </a:tc>
                <a:tc>
                  <a:txBody>
                    <a:bodyPr/>
                    <a:lstStyle/>
                    <a:p>
                      <a:r>
                        <a:rPr lang="de-DE" sz="1800" b="0" i="0" u="none" strike="noStrike" kern="1200" baseline="0" dirty="0">
                          <a:solidFill>
                            <a:schemeClr val="dk1"/>
                          </a:solidFill>
                          <a:latin typeface="+mn-lt"/>
                          <a:ea typeface="+mn-ea"/>
                          <a:cs typeface="+mn-cs"/>
                        </a:rPr>
                        <a:t>Beruhigend, angst-lösend, bewirken Ausgeglichenheit, zusätzlich antiepileptisch, muskel-entspannend </a:t>
                      </a:r>
                    </a:p>
                    <a:p>
                      <a:endParaRPr lang="de-DE" dirty="0"/>
                    </a:p>
                  </a:txBody>
                  <a:tcPr/>
                </a:tc>
                <a:tc>
                  <a:txBody>
                    <a:bodyPr/>
                    <a:lstStyle/>
                    <a:p>
                      <a:endParaRPr lang="de-DE" dirty="0"/>
                    </a:p>
                  </a:txBody>
                  <a:tcPr/>
                </a:tc>
                <a:extLst>
                  <a:ext uri="{0D108BD9-81ED-4DB2-BD59-A6C34878D82A}">
                    <a16:rowId xmlns:a16="http://schemas.microsoft.com/office/drawing/2014/main" val="1805624835"/>
                  </a:ext>
                </a:extLst>
              </a:tr>
            </a:tbl>
          </a:graphicData>
        </a:graphic>
      </p:graphicFrame>
    </p:spTree>
    <p:extLst>
      <p:ext uri="{BB962C8B-B14F-4D97-AF65-F5344CB8AC3E}">
        <p14:creationId xmlns:p14="http://schemas.microsoft.com/office/powerpoint/2010/main" val="2831996731"/>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7DEE2505-0592-7926-9ECE-AC29FFE4C2BB}"/>
              </a:ext>
            </a:extLst>
          </p:cNvPr>
          <p:cNvSpPr txBox="1"/>
          <p:nvPr/>
        </p:nvSpPr>
        <p:spPr>
          <a:xfrm>
            <a:off x="152400" y="164123"/>
            <a:ext cx="11734800" cy="646331"/>
          </a:xfrm>
          <a:prstGeom prst="rect">
            <a:avLst/>
          </a:prstGeom>
          <a:noFill/>
        </p:spPr>
        <p:txBody>
          <a:bodyPr wrap="square">
            <a:spAutoFit/>
          </a:bodyPr>
          <a:lstStyle/>
          <a:p>
            <a:r>
              <a:rPr lang="de-DE" sz="1800" b="0" i="0" u="none" strike="noStrike" baseline="0" dirty="0">
                <a:solidFill>
                  <a:srgbClr val="FF0000"/>
                </a:solidFill>
                <a:latin typeface="Calibri" panose="020F0502020204030204" pitchFamily="34" charset="0"/>
              </a:rPr>
              <a:t>Hypnotika („Schlafmittel“) </a:t>
            </a:r>
          </a:p>
          <a:p>
            <a:r>
              <a:rPr lang="de-DE" sz="1800" b="0" i="0" u="none" strike="noStrike" baseline="0" dirty="0">
                <a:solidFill>
                  <a:srgbClr val="FF0000"/>
                </a:solidFill>
                <a:latin typeface="Calibri" panose="020F0502020204030204" pitchFamily="34" charset="0"/>
              </a:rPr>
              <a:t>Hemmen das Wachzentrum, lösen Schlaf aus. </a:t>
            </a:r>
            <a:r>
              <a:rPr lang="de-DE" sz="1800" b="0" i="0" u="none" strike="noStrike" baseline="0" dirty="0">
                <a:solidFill>
                  <a:srgbClr val="000000"/>
                </a:solidFill>
                <a:latin typeface="Calibri" panose="020F0502020204030204" pitchFamily="34" charset="0"/>
              </a:rPr>
              <a:t>	</a:t>
            </a:r>
          </a:p>
        </p:txBody>
      </p:sp>
      <p:graphicFrame>
        <p:nvGraphicFramePr>
          <p:cNvPr id="4" name="Tabelle 4">
            <a:extLst>
              <a:ext uri="{FF2B5EF4-FFF2-40B4-BE49-F238E27FC236}">
                <a16:creationId xmlns:a16="http://schemas.microsoft.com/office/drawing/2014/main" id="{E273200F-C068-C1D0-0CD9-B1FE91CCEA8A}"/>
              </a:ext>
            </a:extLst>
          </p:cNvPr>
          <p:cNvGraphicFramePr>
            <a:graphicFrameLocks noGrp="1"/>
          </p:cNvGraphicFramePr>
          <p:nvPr>
            <p:extLst>
              <p:ext uri="{D42A27DB-BD31-4B8C-83A1-F6EECF244321}">
                <p14:modId xmlns:p14="http://schemas.microsoft.com/office/powerpoint/2010/main" val="3714915504"/>
              </p:ext>
            </p:extLst>
          </p:nvPr>
        </p:nvGraphicFramePr>
        <p:xfrm>
          <a:off x="304800" y="810454"/>
          <a:ext cx="11136922" cy="5777914"/>
        </p:xfrm>
        <a:graphic>
          <a:graphicData uri="http://schemas.openxmlformats.org/drawingml/2006/table">
            <a:tbl>
              <a:tblPr firstRow="1" bandRow="1">
                <a:tableStyleId>{5C22544A-7EE6-4342-B048-85BDC9FD1C3A}</a:tableStyleId>
              </a:tblPr>
              <a:tblGrid>
                <a:gridCol w="5568461">
                  <a:extLst>
                    <a:ext uri="{9D8B030D-6E8A-4147-A177-3AD203B41FA5}">
                      <a16:colId xmlns:a16="http://schemas.microsoft.com/office/drawing/2014/main" val="611307959"/>
                    </a:ext>
                  </a:extLst>
                </a:gridCol>
                <a:gridCol w="5568461">
                  <a:extLst>
                    <a:ext uri="{9D8B030D-6E8A-4147-A177-3AD203B41FA5}">
                      <a16:colId xmlns:a16="http://schemas.microsoft.com/office/drawing/2014/main" val="3855287841"/>
                    </a:ext>
                  </a:extLst>
                </a:gridCol>
              </a:tblGrid>
              <a:tr h="60645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b="0" i="0" u="none" strike="noStrike" kern="1200" baseline="0" dirty="0">
                          <a:solidFill>
                            <a:schemeClr val="tx1"/>
                          </a:solidFill>
                          <a:latin typeface="+mn-lt"/>
                          <a:ea typeface="+mn-ea"/>
                          <a:cs typeface="+mn-cs"/>
                        </a:rPr>
                        <a:t>Anforderungen an Schlafmittel </a:t>
                      </a:r>
                      <a:r>
                        <a:rPr lang="de-DE" sz="1800" b="0" i="0" u="none" strike="noStrike" kern="1200" baseline="0" dirty="0">
                          <a:solidFill>
                            <a:schemeClr val="lt1"/>
                          </a:solidFill>
                          <a:latin typeface="+mn-lt"/>
                          <a:ea typeface="+mn-ea"/>
                          <a:cs typeface="+mn-cs"/>
                        </a:rPr>
                        <a:t>	</a:t>
                      </a:r>
                      <a:endParaRPr lang="de-DE"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b="0" i="0" u="none" strike="noStrike" kern="1200" baseline="0" dirty="0">
                          <a:solidFill>
                            <a:schemeClr val="tx1"/>
                          </a:solidFill>
                          <a:latin typeface="+mn-lt"/>
                          <a:ea typeface="+mn-ea"/>
                          <a:cs typeface="+mn-cs"/>
                        </a:rPr>
                        <a:t>Probleme: 	</a:t>
                      </a:r>
                      <a:endParaRPr lang="de-DE" dirty="0"/>
                    </a:p>
                  </a:txBody>
                  <a:tcPr/>
                </a:tc>
                <a:extLst>
                  <a:ext uri="{0D108BD9-81ED-4DB2-BD59-A6C34878D82A}">
                    <a16:rowId xmlns:a16="http://schemas.microsoft.com/office/drawing/2014/main" val="2256778271"/>
                  </a:ext>
                </a:extLst>
              </a:tr>
              <a:tr h="796444">
                <a:tc>
                  <a:txBody>
                    <a:bodyPr/>
                    <a:lstStyle/>
                    <a:p>
                      <a:r>
                        <a:rPr lang="de-DE" sz="1800" b="0" i="0" u="none" strike="noStrike" kern="1200" baseline="0" dirty="0">
                          <a:solidFill>
                            <a:schemeClr val="dk1"/>
                          </a:solidFill>
                          <a:latin typeface="+mn-lt"/>
                          <a:ea typeface="+mn-ea"/>
                          <a:cs typeface="+mn-cs"/>
                        </a:rPr>
                        <a:t>Passende Wirkdauer (2-3 Stunden zum Ein-, 6-8 Stunden zum Durchschlafen) </a:t>
                      </a:r>
                      <a:endParaRPr lang="de-DE" dirty="0"/>
                    </a:p>
                  </a:txBody>
                  <a:tcPr/>
                </a:tc>
                <a:tc>
                  <a:txBody>
                    <a:bodyPr/>
                    <a:lstStyle/>
                    <a:p>
                      <a:r>
                        <a:rPr lang="de-DE" sz="1800" b="0" i="0" u="none" strike="noStrike" kern="1200" baseline="0" dirty="0">
                          <a:solidFill>
                            <a:schemeClr val="dk1"/>
                          </a:solidFill>
                          <a:latin typeface="+mn-lt"/>
                          <a:ea typeface="+mn-ea"/>
                          <a:cs typeface="+mn-cs"/>
                        </a:rPr>
                        <a:t>Großes Missbrauchspotenzial; Gewohnheits-bildung bei wiederholter Einnahme</a:t>
                      </a:r>
                      <a:endParaRPr lang="de-DE" dirty="0"/>
                    </a:p>
                  </a:txBody>
                  <a:tcPr/>
                </a:tc>
                <a:extLst>
                  <a:ext uri="{0D108BD9-81ED-4DB2-BD59-A6C34878D82A}">
                    <a16:rowId xmlns:a16="http://schemas.microsoft.com/office/drawing/2014/main" val="474138269"/>
                  </a:ext>
                </a:extLst>
              </a:tr>
              <a:tr h="643414">
                <a:tc>
                  <a:txBody>
                    <a:bodyPr/>
                    <a:lstStyle/>
                    <a:p>
                      <a:r>
                        <a:rPr lang="de-DE" sz="1800" b="0" i="0" u="none" strike="noStrike" kern="1200" baseline="0" dirty="0">
                          <a:solidFill>
                            <a:schemeClr val="dk1"/>
                          </a:solidFill>
                          <a:latin typeface="+mn-lt"/>
                          <a:ea typeface="+mn-ea"/>
                          <a:cs typeface="+mn-cs"/>
                        </a:rPr>
                        <a:t>Keine weiteren psychischen Veränderungen auslösend </a:t>
                      </a:r>
                      <a:endParaRPr lang="de-DE" dirty="0"/>
                    </a:p>
                  </a:txBody>
                  <a:tcPr/>
                </a:tc>
                <a:tc>
                  <a:txBody>
                    <a:bodyPr/>
                    <a:lstStyle/>
                    <a:p>
                      <a:r>
                        <a:rPr lang="de-DE" sz="1800" b="0" i="0" u="none" strike="noStrike" kern="1200" baseline="0" dirty="0">
                          <a:solidFill>
                            <a:schemeClr val="dk1"/>
                          </a:solidFill>
                          <a:latin typeface="+mn-lt"/>
                          <a:ea typeface="+mn-ea"/>
                          <a:cs typeface="+mn-cs"/>
                        </a:rPr>
                        <a:t>Hohes Wechselwirkungspotenzial – Alkohol verstärkt Wirkung </a:t>
                      </a:r>
                      <a:endParaRPr lang="de-DE" dirty="0"/>
                    </a:p>
                  </a:txBody>
                  <a:tcPr/>
                </a:tc>
                <a:extLst>
                  <a:ext uri="{0D108BD9-81ED-4DB2-BD59-A6C34878D82A}">
                    <a16:rowId xmlns:a16="http://schemas.microsoft.com/office/drawing/2014/main" val="1982886195"/>
                  </a:ext>
                </a:extLst>
              </a:tr>
              <a:tr h="643414">
                <a:tc>
                  <a:txBody>
                    <a:bodyPr/>
                    <a:lstStyle/>
                    <a:p>
                      <a:r>
                        <a:rPr lang="de-DE" sz="1800" b="0" i="0" u="none" strike="noStrike" kern="1200" baseline="0" dirty="0">
                          <a:solidFill>
                            <a:schemeClr val="dk1"/>
                          </a:solidFill>
                          <a:latin typeface="+mn-lt"/>
                          <a:ea typeface="+mn-ea"/>
                          <a:cs typeface="+mn-cs"/>
                        </a:rPr>
                        <a:t>Natürliche Schlafrhythmen werden nicht gestört </a:t>
                      </a:r>
                    </a:p>
                    <a:p>
                      <a:endParaRPr lang="de-DE" dirty="0"/>
                    </a:p>
                  </a:txBody>
                  <a:tcPr/>
                </a:tc>
                <a:tc>
                  <a:txBody>
                    <a:bodyPr/>
                    <a:lstStyle/>
                    <a:p>
                      <a:r>
                        <a:rPr lang="de-DE" sz="1800" b="0" i="0" u="none" strike="noStrike" kern="1200" baseline="0" dirty="0">
                          <a:solidFill>
                            <a:schemeClr val="dk1"/>
                          </a:solidFill>
                          <a:latin typeface="+mn-lt"/>
                          <a:ea typeface="+mn-ea"/>
                          <a:cs typeface="+mn-cs"/>
                        </a:rPr>
                        <a:t>Abbau im Körper langsam – „Hang-over“ - Gefahr </a:t>
                      </a:r>
                      <a:endParaRPr lang="de-DE" dirty="0"/>
                    </a:p>
                  </a:txBody>
                  <a:tcPr/>
                </a:tc>
                <a:extLst>
                  <a:ext uri="{0D108BD9-81ED-4DB2-BD59-A6C34878D82A}">
                    <a16:rowId xmlns:a16="http://schemas.microsoft.com/office/drawing/2014/main" val="3575325834"/>
                  </a:ext>
                </a:extLst>
              </a:tr>
              <a:tr h="643414">
                <a:tc>
                  <a:txBody>
                    <a:bodyPr/>
                    <a:lstStyle/>
                    <a:p>
                      <a:r>
                        <a:rPr lang="de-DE" sz="1800" b="0" i="0" u="none" strike="noStrike" kern="1200" baseline="0" dirty="0">
                          <a:solidFill>
                            <a:schemeClr val="dk1"/>
                          </a:solidFill>
                          <a:latin typeface="+mn-lt"/>
                          <a:ea typeface="+mn-ea"/>
                          <a:cs typeface="+mn-cs"/>
                        </a:rPr>
                        <a:t>Gute Verträglichkeit, keine Abhängigkeit, auch bei längerer Einnahme </a:t>
                      </a:r>
                      <a:endParaRPr lang="de-DE" dirty="0"/>
                    </a:p>
                  </a:txBody>
                  <a:tcPr/>
                </a:tc>
                <a:tc>
                  <a:txBody>
                    <a:bodyPr/>
                    <a:lstStyle/>
                    <a:p>
                      <a:r>
                        <a:rPr lang="de-DE" sz="1800" b="0" i="0" u="none" strike="noStrike" kern="1200" baseline="0" dirty="0">
                          <a:solidFill>
                            <a:schemeClr val="dk1"/>
                          </a:solidFill>
                          <a:latin typeface="+mn-lt"/>
                          <a:ea typeface="+mn-ea"/>
                          <a:cs typeface="+mn-cs"/>
                        </a:rPr>
                        <a:t>Gabe zeitlich begrenzt &amp; ausschleichend absetzen </a:t>
                      </a:r>
                      <a:endParaRPr lang="de-DE" dirty="0"/>
                    </a:p>
                  </a:txBody>
                  <a:tcPr/>
                </a:tc>
                <a:extLst>
                  <a:ext uri="{0D108BD9-81ED-4DB2-BD59-A6C34878D82A}">
                    <a16:rowId xmlns:a16="http://schemas.microsoft.com/office/drawing/2014/main" val="2094292440"/>
                  </a:ext>
                </a:extLst>
              </a:tr>
              <a:tr h="606451">
                <a:tc>
                  <a:txBody>
                    <a:bodyPr/>
                    <a:lstStyle/>
                    <a:p>
                      <a:r>
                        <a:rPr lang="de-DE" sz="1800" b="0" i="0" u="none" strike="noStrike" kern="1200" baseline="0" dirty="0">
                          <a:solidFill>
                            <a:schemeClr val="dk1"/>
                          </a:solidFill>
                          <a:latin typeface="+mn-lt"/>
                          <a:ea typeface="+mn-ea"/>
                          <a:cs typeface="+mn-cs"/>
                        </a:rPr>
                        <a:t>Hohe Therapeutische Breite – Suizidgefahr mindern</a:t>
                      </a:r>
                      <a:endParaRPr lang="de-DE" dirty="0"/>
                    </a:p>
                  </a:txBody>
                  <a:tcPr/>
                </a:tc>
                <a:tc>
                  <a:txBody>
                    <a:bodyPr/>
                    <a:lstStyle/>
                    <a:p>
                      <a:r>
                        <a:rPr lang="de-DE" sz="1800" b="0" i="0" u="none" strike="noStrike" kern="1200" baseline="0" dirty="0">
                          <a:solidFill>
                            <a:schemeClr val="dk1"/>
                          </a:solidFill>
                          <a:latin typeface="+mn-lt"/>
                          <a:ea typeface="+mn-ea"/>
                          <a:cs typeface="+mn-cs"/>
                        </a:rPr>
                        <a:t>Keine selbständige Dosiserhöhung bei Wirkungsverlust </a:t>
                      </a:r>
                      <a:endParaRPr lang="de-DE" dirty="0"/>
                    </a:p>
                  </a:txBody>
                  <a:tcPr/>
                </a:tc>
                <a:extLst>
                  <a:ext uri="{0D108BD9-81ED-4DB2-BD59-A6C34878D82A}">
                    <a16:rowId xmlns:a16="http://schemas.microsoft.com/office/drawing/2014/main" val="2039827760"/>
                  </a:ext>
                </a:extLst>
              </a:tr>
              <a:tr h="643414">
                <a:tc>
                  <a:txBody>
                    <a:bodyPr/>
                    <a:lstStyle/>
                    <a:p>
                      <a:endParaRPr lang="de-DE"/>
                    </a:p>
                  </a:txBody>
                  <a:tcPr/>
                </a:tc>
                <a:tc>
                  <a:txBody>
                    <a:bodyPr/>
                    <a:lstStyle/>
                    <a:p>
                      <a:r>
                        <a:rPr lang="de-DE" sz="1800" b="0" i="0" u="none" strike="noStrike" kern="1200" baseline="0" dirty="0">
                          <a:solidFill>
                            <a:schemeClr val="dk1"/>
                          </a:solidFill>
                          <a:latin typeface="+mn-lt"/>
                          <a:ea typeface="+mn-ea"/>
                          <a:cs typeface="+mn-cs"/>
                        </a:rPr>
                        <a:t>Abhängigkeit &amp; Entzugserscheinungen </a:t>
                      </a:r>
                    </a:p>
                    <a:p>
                      <a:endParaRPr lang="de-DE" dirty="0"/>
                    </a:p>
                  </a:txBody>
                  <a:tcPr/>
                </a:tc>
                <a:extLst>
                  <a:ext uri="{0D108BD9-81ED-4DB2-BD59-A6C34878D82A}">
                    <a16:rowId xmlns:a16="http://schemas.microsoft.com/office/drawing/2014/main" val="2555803812"/>
                  </a:ext>
                </a:extLst>
              </a:tr>
              <a:tr h="1194912">
                <a:tc>
                  <a:txBody>
                    <a:bodyPr/>
                    <a:lstStyle/>
                    <a:p>
                      <a:r>
                        <a:rPr lang="de-DE" sz="1800" b="0" i="0" u="none" strike="noStrike" kern="1200" baseline="0" dirty="0">
                          <a:solidFill>
                            <a:srgbClr val="FF0000"/>
                          </a:solidFill>
                          <a:latin typeface="+mn-lt"/>
                          <a:ea typeface="+mn-ea"/>
                          <a:cs typeface="+mn-cs"/>
                        </a:rPr>
                        <a:t>Alternativen</a:t>
                      </a:r>
                      <a:r>
                        <a:rPr lang="de-DE" sz="1800" b="0" i="0" u="none" strike="noStrike" kern="1200" baseline="0" dirty="0">
                          <a:solidFill>
                            <a:schemeClr val="dk1"/>
                          </a:solidFill>
                          <a:latin typeface="+mn-lt"/>
                          <a:ea typeface="+mn-ea"/>
                          <a:cs typeface="+mn-cs"/>
                        </a:rPr>
                        <a:t> zu Hypnotika: Baldrian, Hopfen, Melisse, Passionsblume, Schüßler Salze, Homöopathie 	</a:t>
                      </a:r>
                    </a:p>
                    <a:p>
                      <a:r>
                        <a:rPr lang="de-DE" sz="1800" b="0" i="0" u="none" strike="noStrike" kern="1200" baseline="0" dirty="0" err="1">
                          <a:solidFill>
                            <a:srgbClr val="FF0000"/>
                          </a:solidFill>
                          <a:latin typeface="+mn-lt"/>
                          <a:ea typeface="+mn-ea"/>
                          <a:cs typeface="+mn-cs"/>
                        </a:rPr>
                        <a:t>Beobachtungs</a:t>
                      </a:r>
                      <a:r>
                        <a:rPr lang="de-DE" sz="1800" b="0" i="0" u="none" strike="noStrike" kern="1200" baseline="0" dirty="0">
                          <a:solidFill>
                            <a:srgbClr val="FF0000"/>
                          </a:solidFill>
                          <a:latin typeface="+mn-lt"/>
                          <a:ea typeface="+mn-ea"/>
                          <a:cs typeface="+mn-cs"/>
                        </a:rPr>
                        <a:t>/</a:t>
                      </a:r>
                      <a:r>
                        <a:rPr lang="de-DE" sz="1800" b="0" i="0" u="none" strike="noStrike" kern="1200" baseline="0" dirty="0" err="1">
                          <a:solidFill>
                            <a:srgbClr val="FF0000"/>
                          </a:solidFill>
                          <a:latin typeface="+mn-lt"/>
                          <a:ea typeface="+mn-ea"/>
                          <a:cs typeface="+mn-cs"/>
                        </a:rPr>
                        <a:t>Unterstützungs</a:t>
                      </a:r>
                      <a:r>
                        <a:rPr lang="de-DE" sz="1800" b="0" i="0" u="none" strike="noStrike" kern="1200" baseline="0" dirty="0">
                          <a:solidFill>
                            <a:srgbClr val="FF0000"/>
                          </a:solidFill>
                          <a:latin typeface="+mn-lt"/>
                          <a:ea typeface="+mn-ea"/>
                          <a:cs typeface="+mn-cs"/>
                        </a:rPr>
                        <a:t>)-Aufgaben von HH sind: </a:t>
                      </a:r>
                      <a:endParaRPr lang="de-DE" dirty="0">
                        <a:solidFill>
                          <a:srgbClr val="FF0000"/>
                        </a:solidFill>
                      </a:endParaRPr>
                    </a:p>
                  </a:txBody>
                  <a:tcPr/>
                </a:tc>
                <a:tc>
                  <a:txBody>
                    <a:bodyPr/>
                    <a:lstStyle/>
                    <a:p>
                      <a:r>
                        <a:rPr lang="de-DE" sz="1800" b="0" i="0" u="none" strike="noStrike" kern="1200" baseline="0" dirty="0">
                          <a:solidFill>
                            <a:srgbClr val="FF0000"/>
                          </a:solidFill>
                          <a:latin typeface="+mn-lt"/>
                          <a:ea typeface="+mn-ea"/>
                          <a:cs typeface="+mn-cs"/>
                        </a:rPr>
                        <a:t>Arten von Hypnotika</a:t>
                      </a:r>
                      <a:r>
                        <a:rPr lang="de-DE" sz="1800" b="0" i="0" u="none" strike="noStrike" kern="1200" baseline="0" dirty="0">
                          <a:solidFill>
                            <a:schemeClr val="dk1"/>
                          </a:solidFill>
                          <a:latin typeface="+mn-lt"/>
                          <a:ea typeface="+mn-ea"/>
                          <a:cs typeface="+mn-cs"/>
                        </a:rPr>
                        <a:t>:  Kurz wirksame (z. B. Halcion ®) </a:t>
                      </a:r>
                    </a:p>
                    <a:p>
                      <a:r>
                        <a:rPr lang="de-DE" sz="1800" b="0" i="0" u="none" strike="noStrike" kern="1200" baseline="0" dirty="0">
                          <a:solidFill>
                            <a:schemeClr val="dk1"/>
                          </a:solidFill>
                          <a:latin typeface="+mn-lt"/>
                          <a:ea typeface="+mn-ea"/>
                          <a:cs typeface="+mn-cs"/>
                        </a:rPr>
                        <a:t>Länger wirksame (z.B. </a:t>
                      </a:r>
                      <a:r>
                        <a:rPr lang="de-DE" sz="1800" b="0" i="0" u="none" strike="noStrike" kern="1200" baseline="0" dirty="0" err="1">
                          <a:solidFill>
                            <a:schemeClr val="dk1"/>
                          </a:solidFill>
                          <a:latin typeface="+mn-lt"/>
                          <a:ea typeface="+mn-ea"/>
                          <a:cs typeface="+mn-cs"/>
                        </a:rPr>
                        <a:t>Rohypnol</a:t>
                      </a:r>
                      <a:r>
                        <a:rPr lang="de-DE" sz="1800" b="0" i="0" u="none" strike="noStrike" kern="1200" baseline="0" dirty="0">
                          <a:solidFill>
                            <a:schemeClr val="dk1"/>
                          </a:solidFill>
                          <a:latin typeface="+mn-lt"/>
                          <a:ea typeface="+mn-ea"/>
                          <a:cs typeface="+mn-cs"/>
                        </a:rPr>
                        <a:t>® </a:t>
                      </a:r>
                      <a:r>
                        <a:rPr lang="de-DE" sz="1800" b="0" i="0" u="none" strike="noStrike" kern="1200" baseline="0" dirty="0" err="1">
                          <a:solidFill>
                            <a:schemeClr val="dk1"/>
                          </a:solidFill>
                          <a:latin typeface="+mn-lt"/>
                          <a:ea typeface="+mn-ea"/>
                          <a:cs typeface="+mn-cs"/>
                        </a:rPr>
                        <a:t>Somnubene</a:t>
                      </a:r>
                      <a:r>
                        <a:rPr lang="de-DE" sz="1800" b="0" i="0" u="none" strike="noStrike" kern="1200" baseline="0" dirty="0">
                          <a:solidFill>
                            <a:schemeClr val="dk1"/>
                          </a:solidFill>
                          <a:latin typeface="+mn-lt"/>
                          <a:ea typeface="+mn-ea"/>
                          <a:cs typeface="+mn-cs"/>
                        </a:rPr>
                        <a:t>®) </a:t>
                      </a:r>
                    </a:p>
                    <a:p>
                      <a:r>
                        <a:rPr lang="de-DE" sz="1800" b="0" i="0" u="none" strike="noStrike" kern="1200" baseline="0" dirty="0">
                          <a:solidFill>
                            <a:schemeClr val="dk1"/>
                          </a:solidFill>
                          <a:latin typeface="+mn-lt"/>
                          <a:ea typeface="+mn-ea"/>
                          <a:cs typeface="+mn-cs"/>
                        </a:rPr>
                        <a:t>	</a:t>
                      </a:r>
                    </a:p>
                    <a:p>
                      <a:endParaRPr lang="de-DE" dirty="0"/>
                    </a:p>
                  </a:txBody>
                  <a:tcPr/>
                </a:tc>
                <a:extLst>
                  <a:ext uri="{0D108BD9-81ED-4DB2-BD59-A6C34878D82A}">
                    <a16:rowId xmlns:a16="http://schemas.microsoft.com/office/drawing/2014/main" val="3471343670"/>
                  </a:ext>
                </a:extLst>
              </a:tr>
            </a:tbl>
          </a:graphicData>
        </a:graphic>
      </p:graphicFrame>
    </p:spTree>
    <p:extLst>
      <p:ext uri="{BB962C8B-B14F-4D97-AF65-F5344CB8AC3E}">
        <p14:creationId xmlns:p14="http://schemas.microsoft.com/office/powerpoint/2010/main" val="3663329554"/>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B45A0366-3380-2F8A-BC12-055D71F6AF49}"/>
              </a:ext>
            </a:extLst>
          </p:cNvPr>
          <p:cNvSpPr txBox="1"/>
          <p:nvPr/>
        </p:nvSpPr>
        <p:spPr>
          <a:xfrm>
            <a:off x="386862" y="222738"/>
            <a:ext cx="11476892" cy="677108"/>
          </a:xfrm>
          <a:prstGeom prst="rect">
            <a:avLst/>
          </a:prstGeom>
          <a:noFill/>
        </p:spPr>
        <p:txBody>
          <a:bodyPr wrap="square">
            <a:spAutoFit/>
          </a:bodyPr>
          <a:lstStyle/>
          <a:p>
            <a:r>
              <a:rPr lang="de-DE" sz="2000" b="0" i="0" u="none" strike="noStrike" baseline="0" dirty="0">
                <a:solidFill>
                  <a:srgbClr val="FF0000"/>
                </a:solidFill>
                <a:latin typeface="Calibri" panose="020F0502020204030204" pitchFamily="34" charset="0"/>
              </a:rPr>
              <a:t>Neuroleptika </a:t>
            </a:r>
          </a:p>
          <a:p>
            <a:r>
              <a:rPr lang="de-DE" sz="1800" b="0" i="0" u="none" strike="noStrike" baseline="0" dirty="0">
                <a:solidFill>
                  <a:srgbClr val="000000"/>
                </a:solidFill>
                <a:latin typeface="Calibri" panose="020F0502020204030204" pitchFamily="34" charset="0"/>
              </a:rPr>
              <a:t>bei Schizophrenie, Angst- &amp; Erregungszuständen sowie Anspannung &amp; Aggressivität</a:t>
            </a:r>
            <a:endParaRPr lang="de-DE" dirty="0"/>
          </a:p>
        </p:txBody>
      </p:sp>
      <p:pic>
        <p:nvPicPr>
          <p:cNvPr id="5" name="Grafik 4">
            <a:extLst>
              <a:ext uri="{FF2B5EF4-FFF2-40B4-BE49-F238E27FC236}">
                <a16:creationId xmlns:a16="http://schemas.microsoft.com/office/drawing/2014/main" id="{86D4E419-395E-71C8-5569-9B98F82AC2D9}"/>
              </a:ext>
            </a:extLst>
          </p:cNvPr>
          <p:cNvPicPr>
            <a:picLocks noChangeAspect="1"/>
          </p:cNvPicPr>
          <p:nvPr/>
        </p:nvPicPr>
        <p:blipFill>
          <a:blip r:embed="rId2"/>
          <a:stretch>
            <a:fillRect/>
          </a:stretch>
        </p:blipFill>
        <p:spPr>
          <a:xfrm>
            <a:off x="997708" y="1443933"/>
            <a:ext cx="2412460" cy="3219855"/>
          </a:xfrm>
          <a:prstGeom prst="rect">
            <a:avLst/>
          </a:prstGeom>
        </p:spPr>
      </p:pic>
      <p:pic>
        <p:nvPicPr>
          <p:cNvPr id="7" name="Grafik 6">
            <a:extLst>
              <a:ext uri="{FF2B5EF4-FFF2-40B4-BE49-F238E27FC236}">
                <a16:creationId xmlns:a16="http://schemas.microsoft.com/office/drawing/2014/main" id="{F5192E33-E957-9758-F1FA-41C579615C9D}"/>
              </a:ext>
            </a:extLst>
          </p:cNvPr>
          <p:cNvPicPr>
            <a:picLocks noChangeAspect="1"/>
          </p:cNvPicPr>
          <p:nvPr/>
        </p:nvPicPr>
        <p:blipFill>
          <a:blip r:embed="rId3"/>
          <a:stretch>
            <a:fillRect/>
          </a:stretch>
        </p:blipFill>
        <p:spPr>
          <a:xfrm>
            <a:off x="3975370" y="2242225"/>
            <a:ext cx="4241260" cy="2373549"/>
          </a:xfrm>
          <a:prstGeom prst="rect">
            <a:avLst/>
          </a:prstGeom>
        </p:spPr>
      </p:pic>
    </p:spTree>
    <p:extLst>
      <p:ext uri="{BB962C8B-B14F-4D97-AF65-F5344CB8AC3E}">
        <p14:creationId xmlns:p14="http://schemas.microsoft.com/office/powerpoint/2010/main" val="234590563"/>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83FE38BD-88B4-E3CF-2A99-B3490E35B6CD}"/>
              </a:ext>
            </a:extLst>
          </p:cNvPr>
          <p:cNvSpPr txBox="1"/>
          <p:nvPr/>
        </p:nvSpPr>
        <p:spPr>
          <a:xfrm>
            <a:off x="175846" y="211015"/>
            <a:ext cx="11641016" cy="1477328"/>
          </a:xfrm>
          <a:prstGeom prst="rect">
            <a:avLst/>
          </a:prstGeom>
          <a:noFill/>
        </p:spPr>
        <p:txBody>
          <a:bodyPr wrap="square">
            <a:spAutoFit/>
          </a:bodyPr>
          <a:lstStyle/>
          <a:p>
            <a:r>
              <a:rPr lang="de-DE" sz="1800" b="0" i="0" u="none" strike="noStrike" baseline="0" dirty="0">
                <a:solidFill>
                  <a:srgbClr val="FF0000"/>
                </a:solidFill>
                <a:latin typeface="Calibri" panose="020F0502020204030204" pitchFamily="34" charset="0"/>
              </a:rPr>
              <a:t>Schizophrenie </a:t>
            </a:r>
          </a:p>
          <a:p>
            <a:r>
              <a:rPr lang="de-DE" sz="1800" b="0" i="0" u="none" strike="noStrike" baseline="0" dirty="0">
                <a:solidFill>
                  <a:srgbClr val="000000"/>
                </a:solidFill>
                <a:latin typeface="Calibri" panose="020F0502020204030204" pitchFamily="34" charset="0"/>
              </a:rPr>
              <a:t>Realität wird verändert wahrgenommen, anders verarbeitet. Veränderung von Gedanken &amp; Gefühlen. Schizophrene KlientInnen leben phasenweise „in einer anderen Welt“. Die genauen Ursachen für die Schizophrenie sind ungeklärt. </a:t>
            </a:r>
            <a:r>
              <a:rPr lang="de-DE" sz="1800" b="0" i="0" u="none" strike="noStrike" baseline="0" dirty="0">
                <a:solidFill>
                  <a:srgbClr val="FF0000"/>
                </a:solidFill>
                <a:latin typeface="Calibri" panose="020F0502020204030204" pitchFamily="34" charset="0"/>
              </a:rPr>
              <a:t>Auslöser sind: </a:t>
            </a:r>
            <a:r>
              <a:rPr lang="de-DE" sz="1800" b="0" i="0" u="none" strike="noStrike" baseline="0" dirty="0">
                <a:solidFill>
                  <a:srgbClr val="000000"/>
                </a:solidFill>
                <a:latin typeface="Calibri" panose="020F0502020204030204" pitchFamily="34" charset="0"/>
              </a:rPr>
              <a:t>genetische Veranlagung, hohe Sensibilität, belastende Situationen, Stress, gestörter Botenstoffwechsel im Gehirn. Es kommt zu keiner „gespaltenen Persönlichkeit“. </a:t>
            </a:r>
            <a:r>
              <a:rPr lang="de-DE" sz="1800" b="0" i="0" u="none" strike="noStrike" baseline="0" dirty="0">
                <a:solidFill>
                  <a:srgbClr val="FF0000"/>
                </a:solidFill>
                <a:latin typeface="Calibri" panose="020F0502020204030204" pitchFamily="34" charset="0"/>
              </a:rPr>
              <a:t>D. h. Betroffene tragen nicht mehrere Identitäten in sich </a:t>
            </a:r>
            <a:endParaRPr lang="de-DE" dirty="0">
              <a:solidFill>
                <a:srgbClr val="FF0000"/>
              </a:solidFill>
            </a:endParaRPr>
          </a:p>
        </p:txBody>
      </p:sp>
      <p:sp>
        <p:nvSpPr>
          <p:cNvPr id="5" name="Textfeld 4">
            <a:extLst>
              <a:ext uri="{FF2B5EF4-FFF2-40B4-BE49-F238E27FC236}">
                <a16:creationId xmlns:a16="http://schemas.microsoft.com/office/drawing/2014/main" id="{126FA8AA-2C67-6F29-1D02-6CDD8F1265CE}"/>
              </a:ext>
            </a:extLst>
          </p:cNvPr>
          <p:cNvSpPr txBox="1"/>
          <p:nvPr/>
        </p:nvSpPr>
        <p:spPr>
          <a:xfrm>
            <a:off x="175845" y="2274277"/>
            <a:ext cx="11641015" cy="1477328"/>
          </a:xfrm>
          <a:prstGeom prst="rect">
            <a:avLst/>
          </a:prstGeom>
          <a:noFill/>
        </p:spPr>
        <p:txBody>
          <a:bodyPr wrap="square">
            <a:spAutoFit/>
          </a:bodyPr>
          <a:lstStyle/>
          <a:p>
            <a:r>
              <a:rPr lang="de-DE" sz="1800" b="0" i="0" u="none" strike="noStrike" baseline="0" dirty="0">
                <a:solidFill>
                  <a:srgbClr val="FF0000"/>
                </a:solidFill>
                <a:latin typeface="Calibri" panose="020F0502020204030204" pitchFamily="34" charset="0"/>
              </a:rPr>
              <a:t>Wahnvorstellungen &amp; Halluzinationen </a:t>
            </a:r>
          </a:p>
          <a:p>
            <a:r>
              <a:rPr lang="de-DE" sz="1800" b="0" i="0" u="none" strike="noStrike" baseline="0" dirty="0">
                <a:solidFill>
                  <a:srgbClr val="000000"/>
                </a:solidFill>
                <a:latin typeface="Calibri" panose="020F0502020204030204" pitchFamily="34" charset="0"/>
              </a:rPr>
              <a:t>Sinnestäuschungen, die als real erlebt werden. Alle Sinne können betroffen sein - Hören, Riechen, Schmecken, Sehen, Tasten. </a:t>
            </a:r>
            <a:r>
              <a:rPr lang="de-DE" sz="1800" b="0" i="0" u="none" strike="noStrike" baseline="0" dirty="0">
                <a:solidFill>
                  <a:srgbClr val="FF0000"/>
                </a:solidFill>
                <a:latin typeface="Calibri" panose="020F0502020204030204" pitchFamily="34" charset="0"/>
              </a:rPr>
              <a:t>Ursachen: </a:t>
            </a:r>
            <a:r>
              <a:rPr lang="de-DE" sz="1800" b="0" i="0" u="none" strike="noStrike" baseline="0" dirty="0">
                <a:solidFill>
                  <a:srgbClr val="000000"/>
                </a:solidFill>
                <a:latin typeface="Calibri" panose="020F0502020204030204" pitchFamily="34" charset="0"/>
              </a:rPr>
              <a:t>z. B. Schlafmangel, Erschöpfung, soziale Isolation, Migräne, Tinnitus (ständiges Ohrgeräusch ohne Schallquelle), Augenerkrankungen, hohes Fieber, Austrocknung, Unterkühlung, Schlaganfall, Schädel-Hirn-Trauma, Epilepsie, Demenz, Schizophrenie, Depression, Alkohol oder andere Drogen, Vergiftungen, Medikamente </a:t>
            </a:r>
            <a:endParaRPr lang="de-DE" dirty="0"/>
          </a:p>
        </p:txBody>
      </p:sp>
      <p:sp>
        <p:nvSpPr>
          <p:cNvPr id="7" name="Textfeld 6">
            <a:extLst>
              <a:ext uri="{FF2B5EF4-FFF2-40B4-BE49-F238E27FC236}">
                <a16:creationId xmlns:a16="http://schemas.microsoft.com/office/drawing/2014/main" id="{66393169-6B0D-E208-3FFF-ECEF11978D69}"/>
              </a:ext>
            </a:extLst>
          </p:cNvPr>
          <p:cNvSpPr txBox="1"/>
          <p:nvPr/>
        </p:nvSpPr>
        <p:spPr>
          <a:xfrm>
            <a:off x="433754" y="4337539"/>
            <a:ext cx="11148646" cy="1477328"/>
          </a:xfrm>
          <a:prstGeom prst="rect">
            <a:avLst/>
          </a:prstGeom>
          <a:noFill/>
        </p:spPr>
        <p:txBody>
          <a:bodyPr wrap="square">
            <a:spAutoFit/>
          </a:bodyPr>
          <a:lstStyle/>
          <a:p>
            <a:r>
              <a:rPr lang="de-DE" sz="1800" b="0" i="0" u="none" strike="noStrike" baseline="0" dirty="0">
                <a:solidFill>
                  <a:srgbClr val="FF0000"/>
                </a:solidFill>
                <a:latin typeface="Calibri" panose="020F0502020204030204" pitchFamily="34" charset="0"/>
              </a:rPr>
              <a:t>Manie </a:t>
            </a:r>
          </a:p>
          <a:p>
            <a:r>
              <a:rPr lang="de-DE" sz="1800" b="0" i="0" u="none" strike="noStrike" baseline="0" dirty="0">
                <a:solidFill>
                  <a:srgbClr val="000000"/>
                </a:solidFill>
                <a:latin typeface="Calibri" panose="020F0502020204030204" pitchFamily="34" charset="0"/>
              </a:rPr>
              <a:t>Psychische Erkrankung, Gefühlserleben &amp; die Gefühlswelt der Betroffenen ist gestört. Anzeichen: übermäßiges &amp; unbegründetes Hochgefühl, übersteigertes Selbstwertgefühl, einer maßlosen Aktivität, Rastlosigkeit &amp; der Gefahr, sich selbst &amp; anderen Schaden zuzufügen, einhergeht. Dieser Zustand kann innerhalb weniger Sekunden in Gereiztheit umschlagen. </a:t>
            </a:r>
            <a:endParaRPr lang="de-DE" dirty="0"/>
          </a:p>
        </p:txBody>
      </p:sp>
    </p:spTree>
    <p:extLst>
      <p:ext uri="{BB962C8B-B14F-4D97-AF65-F5344CB8AC3E}">
        <p14:creationId xmlns:p14="http://schemas.microsoft.com/office/powerpoint/2010/main" val="2827205862"/>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73994A9E-3747-7271-2ADE-D243F4917EDB}"/>
              </a:ext>
            </a:extLst>
          </p:cNvPr>
          <p:cNvSpPr txBox="1"/>
          <p:nvPr/>
        </p:nvSpPr>
        <p:spPr>
          <a:xfrm>
            <a:off x="187569" y="246185"/>
            <a:ext cx="11664462" cy="923330"/>
          </a:xfrm>
          <a:prstGeom prst="rect">
            <a:avLst/>
          </a:prstGeom>
          <a:noFill/>
        </p:spPr>
        <p:txBody>
          <a:bodyPr wrap="square">
            <a:spAutoFit/>
          </a:bodyPr>
          <a:lstStyle/>
          <a:p>
            <a:r>
              <a:rPr lang="de-DE" sz="1800" b="0" i="0" u="none" strike="noStrike" baseline="0" dirty="0">
                <a:solidFill>
                  <a:srgbClr val="FF0000"/>
                </a:solidFill>
                <a:latin typeface="Calibri" panose="020F0502020204030204" pitchFamily="34" charset="0"/>
              </a:rPr>
              <a:t>Neuroleptika </a:t>
            </a:r>
          </a:p>
          <a:p>
            <a:r>
              <a:rPr lang="de-DE" sz="1800" b="0" i="0" u="none" strike="noStrike" baseline="0" dirty="0">
                <a:solidFill>
                  <a:srgbClr val="000000"/>
                </a:solidFill>
                <a:latin typeface="Calibri" panose="020F0502020204030204" pitchFamily="34" charset="0"/>
              </a:rPr>
              <a:t>Dienen vorwiegend zur Behandlung von schizophrenen Psychosen, die in Schüben auftreten können (manisch-depressiv). 	</a:t>
            </a:r>
          </a:p>
        </p:txBody>
      </p:sp>
      <p:graphicFrame>
        <p:nvGraphicFramePr>
          <p:cNvPr id="4" name="Tabelle 4">
            <a:extLst>
              <a:ext uri="{FF2B5EF4-FFF2-40B4-BE49-F238E27FC236}">
                <a16:creationId xmlns:a16="http://schemas.microsoft.com/office/drawing/2014/main" id="{ED602D8A-B6A9-B881-26EB-03BBC42DF46C}"/>
              </a:ext>
            </a:extLst>
          </p:cNvPr>
          <p:cNvGraphicFramePr>
            <a:graphicFrameLocks noGrp="1"/>
          </p:cNvGraphicFramePr>
          <p:nvPr>
            <p:extLst>
              <p:ext uri="{D42A27DB-BD31-4B8C-83A1-F6EECF244321}">
                <p14:modId xmlns:p14="http://schemas.microsoft.com/office/powerpoint/2010/main" val="1294980828"/>
              </p:ext>
            </p:extLst>
          </p:nvPr>
        </p:nvGraphicFramePr>
        <p:xfrm>
          <a:off x="187569" y="984739"/>
          <a:ext cx="11664463" cy="5791199"/>
        </p:xfrm>
        <a:graphic>
          <a:graphicData uri="http://schemas.openxmlformats.org/drawingml/2006/table">
            <a:tbl>
              <a:tblPr firstRow="1" bandRow="1">
                <a:tableStyleId>{5C22544A-7EE6-4342-B048-85BDC9FD1C3A}</a:tableStyleId>
              </a:tblPr>
              <a:tblGrid>
                <a:gridCol w="3759355">
                  <a:extLst>
                    <a:ext uri="{9D8B030D-6E8A-4147-A177-3AD203B41FA5}">
                      <a16:colId xmlns:a16="http://schemas.microsoft.com/office/drawing/2014/main" val="3344911421"/>
                    </a:ext>
                  </a:extLst>
                </a:gridCol>
                <a:gridCol w="3952554">
                  <a:extLst>
                    <a:ext uri="{9D8B030D-6E8A-4147-A177-3AD203B41FA5}">
                      <a16:colId xmlns:a16="http://schemas.microsoft.com/office/drawing/2014/main" val="1580482925"/>
                    </a:ext>
                  </a:extLst>
                </a:gridCol>
                <a:gridCol w="3952554">
                  <a:extLst>
                    <a:ext uri="{9D8B030D-6E8A-4147-A177-3AD203B41FA5}">
                      <a16:colId xmlns:a16="http://schemas.microsoft.com/office/drawing/2014/main" val="1353483248"/>
                    </a:ext>
                  </a:extLst>
                </a:gridCol>
              </a:tblGrid>
              <a:tr h="489763">
                <a:tc>
                  <a:txBody>
                    <a:bodyPr/>
                    <a:lstStyle/>
                    <a:p>
                      <a:r>
                        <a:rPr lang="de-DE" dirty="0">
                          <a:solidFill>
                            <a:schemeClr val="tx1"/>
                          </a:solidFill>
                        </a:rPr>
                        <a:t>Indikationen</a:t>
                      </a:r>
                    </a:p>
                  </a:txBody>
                  <a:tcPr/>
                </a:tc>
                <a:tc>
                  <a:txBody>
                    <a:bodyPr/>
                    <a:lstStyle/>
                    <a:p>
                      <a:r>
                        <a:rPr lang="de-DE" dirty="0">
                          <a:solidFill>
                            <a:schemeClr val="tx1"/>
                          </a:solidFill>
                        </a:rPr>
                        <a:t>Wirkung </a:t>
                      </a:r>
                    </a:p>
                  </a:txBody>
                  <a:tcPr/>
                </a:tc>
                <a:tc>
                  <a:txBody>
                    <a:bodyPr/>
                    <a:lstStyle/>
                    <a:p>
                      <a:r>
                        <a:rPr lang="de-DE" dirty="0">
                          <a:solidFill>
                            <a:schemeClr val="tx1"/>
                          </a:solidFill>
                        </a:rPr>
                        <a:t>Nebenwirkung</a:t>
                      </a:r>
                    </a:p>
                  </a:txBody>
                  <a:tcPr/>
                </a:tc>
                <a:extLst>
                  <a:ext uri="{0D108BD9-81ED-4DB2-BD59-A6C34878D82A}">
                    <a16:rowId xmlns:a16="http://schemas.microsoft.com/office/drawing/2014/main" val="3322663706"/>
                  </a:ext>
                </a:extLst>
              </a:tr>
              <a:tr h="857086">
                <a:tc>
                  <a:txBody>
                    <a:bodyPr/>
                    <a:lstStyle/>
                    <a:p>
                      <a:r>
                        <a:rPr lang="de-DE" sz="1800" b="0" i="0" u="none" strike="noStrike" kern="1200" baseline="0" dirty="0">
                          <a:solidFill>
                            <a:schemeClr val="dk1"/>
                          </a:solidFill>
                          <a:latin typeface="+mn-lt"/>
                          <a:ea typeface="+mn-ea"/>
                          <a:cs typeface="+mn-cs"/>
                        </a:rPr>
                        <a:t>Schizophrenie </a:t>
                      </a:r>
                      <a:endParaRPr lang="de-DE" dirty="0"/>
                    </a:p>
                  </a:txBody>
                  <a:tcPr/>
                </a:tc>
                <a:tc>
                  <a:txBody>
                    <a:bodyPr/>
                    <a:lstStyle/>
                    <a:p>
                      <a:r>
                        <a:rPr lang="de-DE" sz="1800" b="0" i="0" u="none" strike="noStrike" kern="1200" baseline="0" dirty="0">
                          <a:solidFill>
                            <a:schemeClr val="dk1"/>
                          </a:solidFill>
                          <a:latin typeface="+mn-lt"/>
                          <a:ea typeface="+mn-ea"/>
                          <a:cs typeface="+mn-cs"/>
                        </a:rPr>
                        <a:t>Wahnvorstellungen &amp; Halluzinationen nehmen ab </a:t>
                      </a:r>
                      <a:endParaRPr lang="de-DE" dirty="0"/>
                    </a:p>
                  </a:txBody>
                  <a:tcPr/>
                </a:tc>
                <a:tc>
                  <a:txBody>
                    <a:bodyPr/>
                    <a:lstStyle/>
                    <a:p>
                      <a:r>
                        <a:rPr lang="de-DE" sz="1800" b="0" i="0" u="none" strike="noStrike" kern="1200" baseline="0" dirty="0">
                          <a:solidFill>
                            <a:schemeClr val="dk1"/>
                          </a:solidFill>
                          <a:latin typeface="+mn-lt"/>
                          <a:ea typeface="+mn-ea"/>
                          <a:cs typeface="+mn-cs"/>
                        </a:rPr>
                        <a:t>Schläfrigkeit </a:t>
                      </a:r>
                      <a:endParaRPr lang="de-DE" dirty="0"/>
                    </a:p>
                  </a:txBody>
                  <a:tcPr/>
                </a:tc>
                <a:extLst>
                  <a:ext uri="{0D108BD9-81ED-4DB2-BD59-A6C34878D82A}">
                    <a16:rowId xmlns:a16="http://schemas.microsoft.com/office/drawing/2014/main" val="135178794"/>
                  </a:ext>
                </a:extLst>
              </a:tr>
              <a:tr h="938637">
                <a:tc>
                  <a:txBody>
                    <a:bodyPr/>
                    <a:lstStyle/>
                    <a:p>
                      <a:r>
                        <a:rPr lang="de-DE" sz="1800" b="0" i="0" u="none" strike="noStrike" kern="1200" baseline="0" dirty="0">
                          <a:solidFill>
                            <a:schemeClr val="dk1"/>
                          </a:solidFill>
                          <a:latin typeface="+mn-lt"/>
                          <a:ea typeface="+mn-ea"/>
                          <a:cs typeface="+mn-cs"/>
                        </a:rPr>
                        <a:t>Angst- &amp; Erregungszustände</a:t>
                      </a:r>
                    </a:p>
                    <a:p>
                      <a:r>
                        <a:rPr lang="de-DE" sz="1800" b="0" i="0" u="none" strike="noStrike" kern="1200" baseline="0" dirty="0">
                          <a:solidFill>
                            <a:schemeClr val="dk1"/>
                          </a:solidFill>
                          <a:latin typeface="+mn-lt"/>
                          <a:ea typeface="+mn-ea"/>
                          <a:cs typeface="+mn-cs"/>
                        </a:rPr>
                        <a:t>	</a:t>
                      </a:r>
                    </a:p>
                    <a:p>
                      <a:endParaRPr lang="de-DE" dirty="0"/>
                    </a:p>
                  </a:txBody>
                  <a:tcPr/>
                </a:tc>
                <a:tc>
                  <a:txBody>
                    <a:bodyPr/>
                    <a:lstStyle/>
                    <a:p>
                      <a:r>
                        <a:rPr lang="de-DE" sz="1800" b="0" i="0" u="none" strike="noStrike" kern="1200" baseline="0" dirty="0">
                          <a:solidFill>
                            <a:schemeClr val="dk1"/>
                          </a:solidFill>
                          <a:latin typeface="+mn-lt"/>
                          <a:ea typeface="+mn-ea"/>
                          <a:cs typeface="+mn-cs"/>
                        </a:rPr>
                        <a:t>Die Krankheit wird jedoch nicht geheilt </a:t>
                      </a:r>
                      <a:endParaRPr lang="de-DE" dirty="0"/>
                    </a:p>
                  </a:txBody>
                  <a:tcPr/>
                </a:tc>
                <a:tc>
                  <a:txBody>
                    <a:bodyPr/>
                    <a:lstStyle/>
                    <a:p>
                      <a:r>
                        <a:rPr lang="de-DE" sz="1800" b="0" i="0" u="none" strike="noStrike" kern="1200" baseline="0" dirty="0">
                          <a:solidFill>
                            <a:schemeClr val="dk1"/>
                          </a:solidFill>
                          <a:latin typeface="+mn-lt"/>
                          <a:ea typeface="+mn-ea"/>
                          <a:cs typeface="+mn-cs"/>
                        </a:rPr>
                        <a:t>Unruhe </a:t>
                      </a:r>
                    </a:p>
                    <a:p>
                      <a:endParaRPr lang="de-DE" dirty="0"/>
                    </a:p>
                  </a:txBody>
                  <a:tcPr/>
                </a:tc>
                <a:extLst>
                  <a:ext uri="{0D108BD9-81ED-4DB2-BD59-A6C34878D82A}">
                    <a16:rowId xmlns:a16="http://schemas.microsoft.com/office/drawing/2014/main" val="779371829"/>
                  </a:ext>
                </a:extLst>
              </a:tr>
              <a:tr h="857086">
                <a:tc>
                  <a:txBody>
                    <a:bodyPr/>
                    <a:lstStyle/>
                    <a:p>
                      <a:r>
                        <a:rPr lang="de-DE" sz="1800" b="0" i="0" u="none" strike="noStrike" kern="1200" baseline="0" dirty="0">
                          <a:solidFill>
                            <a:schemeClr val="dk1"/>
                          </a:solidFill>
                          <a:latin typeface="+mn-lt"/>
                          <a:ea typeface="+mn-ea"/>
                          <a:cs typeface="+mn-cs"/>
                        </a:rPr>
                        <a:t>Halluzinationen </a:t>
                      </a:r>
                      <a:endParaRPr lang="de-DE" dirty="0"/>
                    </a:p>
                  </a:txBody>
                  <a:tcPr/>
                </a:tc>
                <a:tc>
                  <a:txBody>
                    <a:bodyPr/>
                    <a:lstStyle/>
                    <a:p>
                      <a:endParaRPr lang="de-DE"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b="0" i="0" u="none" strike="noStrike" kern="1200" baseline="0" dirty="0">
                          <a:solidFill>
                            <a:schemeClr val="dk1"/>
                          </a:solidFill>
                          <a:latin typeface="+mn-lt"/>
                          <a:ea typeface="+mn-ea"/>
                          <a:cs typeface="+mn-cs"/>
                        </a:rPr>
                        <a:t>Muskelzucken</a:t>
                      </a:r>
                      <a:endParaRPr lang="de-DE" dirty="0"/>
                    </a:p>
                    <a:p>
                      <a:endParaRPr lang="de-DE" dirty="0"/>
                    </a:p>
                  </a:txBody>
                  <a:tcPr/>
                </a:tc>
                <a:extLst>
                  <a:ext uri="{0D108BD9-81ED-4DB2-BD59-A6C34878D82A}">
                    <a16:rowId xmlns:a16="http://schemas.microsoft.com/office/drawing/2014/main" val="1281624176"/>
                  </a:ext>
                </a:extLst>
              </a:tr>
              <a:tr h="657045">
                <a:tc>
                  <a:txBody>
                    <a:bodyPr/>
                    <a:lstStyle/>
                    <a:p>
                      <a:r>
                        <a:rPr lang="de-DE" sz="1800" b="0" i="0" u="none" strike="noStrike" kern="1200" baseline="0" dirty="0">
                          <a:solidFill>
                            <a:schemeClr val="dk1"/>
                          </a:solidFill>
                          <a:latin typeface="+mn-lt"/>
                          <a:ea typeface="+mn-ea"/>
                          <a:cs typeface="+mn-cs"/>
                        </a:rPr>
                        <a:t>Anspannung &amp; Aggressivität </a:t>
                      </a:r>
                    </a:p>
                    <a:p>
                      <a:endParaRPr lang="de-DE" dirty="0"/>
                    </a:p>
                  </a:txBody>
                  <a:tcPr/>
                </a:tc>
                <a:tc>
                  <a:txBody>
                    <a:bodyPr/>
                    <a:lstStyle/>
                    <a:p>
                      <a:endParaRPr lang="de-DE"/>
                    </a:p>
                  </a:txBody>
                  <a:tcPr/>
                </a:tc>
                <a:tc>
                  <a:txBody>
                    <a:bodyPr/>
                    <a:lstStyle/>
                    <a:p>
                      <a:r>
                        <a:rPr lang="de-DE" sz="1800" b="0" i="0" u="none" strike="noStrike" kern="1200" baseline="0" dirty="0">
                          <a:solidFill>
                            <a:schemeClr val="dk1"/>
                          </a:solidFill>
                          <a:latin typeface="+mn-lt"/>
                          <a:ea typeface="+mn-ea"/>
                          <a:cs typeface="+mn-cs"/>
                        </a:rPr>
                        <a:t>Schwindel </a:t>
                      </a:r>
                      <a:endParaRPr lang="de-DE" dirty="0"/>
                    </a:p>
                  </a:txBody>
                  <a:tcPr/>
                </a:tc>
                <a:extLst>
                  <a:ext uri="{0D108BD9-81ED-4DB2-BD59-A6C34878D82A}">
                    <a16:rowId xmlns:a16="http://schemas.microsoft.com/office/drawing/2014/main" val="131755980"/>
                  </a:ext>
                </a:extLst>
              </a:tr>
              <a:tr h="489763">
                <a:tc>
                  <a:txBody>
                    <a:bodyPr/>
                    <a:lstStyle/>
                    <a:p>
                      <a:endParaRPr lang="de-DE"/>
                    </a:p>
                  </a:txBody>
                  <a:tcPr/>
                </a:tc>
                <a:tc>
                  <a:txBody>
                    <a:bodyPr/>
                    <a:lstStyle/>
                    <a:p>
                      <a:endParaRPr lang="de-DE"/>
                    </a:p>
                  </a:txBody>
                  <a:tcPr/>
                </a:tc>
                <a:tc>
                  <a:txBody>
                    <a:bodyPr/>
                    <a:lstStyle/>
                    <a:p>
                      <a:r>
                        <a:rPr lang="de-DE" sz="1800" b="0" i="0" u="none" strike="noStrike" kern="1200" baseline="0" dirty="0">
                          <a:solidFill>
                            <a:schemeClr val="dk1"/>
                          </a:solidFill>
                          <a:latin typeface="+mn-lt"/>
                          <a:ea typeface="+mn-ea"/>
                          <a:cs typeface="+mn-cs"/>
                        </a:rPr>
                        <a:t>Durst, Mundtrockenheit </a:t>
                      </a:r>
                      <a:endParaRPr lang="de-DE" dirty="0"/>
                    </a:p>
                  </a:txBody>
                  <a:tcPr/>
                </a:tc>
                <a:extLst>
                  <a:ext uri="{0D108BD9-81ED-4DB2-BD59-A6C34878D82A}">
                    <a16:rowId xmlns:a16="http://schemas.microsoft.com/office/drawing/2014/main" val="3343043398"/>
                  </a:ext>
                </a:extLst>
              </a:tr>
              <a:tr h="1501819">
                <a:tc>
                  <a:txBody>
                    <a:bodyPr/>
                    <a:lstStyle/>
                    <a:p>
                      <a:r>
                        <a:rPr lang="de-DE" sz="1800" b="0" i="0" u="none" strike="noStrike" kern="1200" baseline="0" dirty="0">
                          <a:solidFill>
                            <a:srgbClr val="FF0000"/>
                          </a:solidFill>
                          <a:latin typeface="+mn-lt"/>
                          <a:ea typeface="+mn-ea"/>
                          <a:cs typeface="+mn-cs"/>
                        </a:rPr>
                        <a:t>Merke : Wichtig ist die regelmäßige Einnahme über einen längeren Zeitraum </a:t>
                      </a:r>
                    </a:p>
                    <a:p>
                      <a:r>
                        <a:rPr lang="de-DE" sz="1800" b="0" i="0" u="none" strike="noStrike" kern="1200" baseline="0" dirty="0">
                          <a:solidFill>
                            <a:srgbClr val="FF0000"/>
                          </a:solidFill>
                          <a:latin typeface="+mn-lt"/>
                          <a:ea typeface="+mn-ea"/>
                          <a:cs typeface="+mn-cs"/>
                        </a:rPr>
                        <a:t>	</a:t>
                      </a:r>
                    </a:p>
                    <a:p>
                      <a:endParaRPr lang="de-DE" dirty="0"/>
                    </a:p>
                  </a:txBody>
                  <a:tcPr/>
                </a:tc>
                <a:tc>
                  <a:txBody>
                    <a:bodyPr/>
                    <a:lstStyle/>
                    <a:p>
                      <a:endParaRPr lang="de-DE" dirty="0"/>
                    </a:p>
                  </a:txBody>
                  <a:tcPr/>
                </a:tc>
                <a:tc>
                  <a:txBody>
                    <a:bodyPr/>
                    <a:lstStyle/>
                    <a:p>
                      <a:r>
                        <a:rPr lang="de-DE" sz="1800" b="0" i="0" u="none" strike="noStrike" kern="1200" baseline="0" dirty="0">
                          <a:solidFill>
                            <a:schemeClr val="dk1"/>
                          </a:solidFill>
                          <a:latin typeface="+mn-lt"/>
                          <a:ea typeface="+mn-ea"/>
                          <a:cs typeface="+mn-cs"/>
                        </a:rPr>
                        <a:t>Gewichtszunahme (bis 10 oder mehr Kilogramm) </a:t>
                      </a:r>
                      <a:endParaRPr lang="de-DE" dirty="0"/>
                    </a:p>
                  </a:txBody>
                  <a:tcPr/>
                </a:tc>
                <a:extLst>
                  <a:ext uri="{0D108BD9-81ED-4DB2-BD59-A6C34878D82A}">
                    <a16:rowId xmlns:a16="http://schemas.microsoft.com/office/drawing/2014/main" val="3926310794"/>
                  </a:ext>
                </a:extLst>
              </a:tr>
            </a:tbl>
          </a:graphicData>
        </a:graphic>
      </p:graphicFrame>
    </p:spTree>
    <p:extLst>
      <p:ext uri="{BB962C8B-B14F-4D97-AF65-F5344CB8AC3E}">
        <p14:creationId xmlns:p14="http://schemas.microsoft.com/office/powerpoint/2010/main" val="11761782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91013E7D-1AD1-1AB9-2C13-EFEC40BE1BFE}"/>
              </a:ext>
            </a:extLst>
          </p:cNvPr>
          <p:cNvSpPr txBox="1"/>
          <p:nvPr/>
        </p:nvSpPr>
        <p:spPr>
          <a:xfrm>
            <a:off x="0" y="167268"/>
            <a:ext cx="11898351" cy="5386090"/>
          </a:xfrm>
          <a:prstGeom prst="rect">
            <a:avLst/>
          </a:prstGeom>
          <a:noFill/>
        </p:spPr>
        <p:txBody>
          <a:bodyPr wrap="square">
            <a:spAutoFit/>
          </a:bodyPr>
          <a:lstStyle/>
          <a:p>
            <a:r>
              <a:rPr lang="de-DE" sz="2000" dirty="0">
                <a:solidFill>
                  <a:srgbClr val="FF0000"/>
                </a:solidFill>
              </a:rPr>
              <a:t>Definition Sucht: </a:t>
            </a:r>
          </a:p>
          <a:p>
            <a:endParaRPr lang="de-DE" dirty="0"/>
          </a:p>
          <a:p>
            <a:r>
              <a:rPr lang="de-DE" dirty="0"/>
              <a:t> Chronische Vergiftung </a:t>
            </a:r>
          </a:p>
          <a:p>
            <a:endParaRPr lang="de-DE" dirty="0"/>
          </a:p>
          <a:p>
            <a:endParaRPr lang="de-DE" dirty="0"/>
          </a:p>
          <a:p>
            <a:r>
              <a:rPr lang="de-DE" dirty="0"/>
              <a:t> Krankhafter Zustand der psychischen &amp; physischen Abhängigkeit </a:t>
            </a:r>
          </a:p>
          <a:p>
            <a:endParaRPr lang="de-DE" dirty="0"/>
          </a:p>
          <a:p>
            <a:endParaRPr lang="de-DE" dirty="0"/>
          </a:p>
          <a:p>
            <a:endParaRPr lang="de-DE" dirty="0"/>
          </a:p>
          <a:p>
            <a:r>
              <a:rPr lang="de-DE" dirty="0"/>
              <a:t> Einnahmezwang </a:t>
            </a:r>
          </a:p>
          <a:p>
            <a:endParaRPr lang="de-DE" dirty="0"/>
          </a:p>
          <a:p>
            <a:endParaRPr lang="de-DE" dirty="0"/>
          </a:p>
          <a:p>
            <a:endParaRPr lang="de-DE" dirty="0"/>
          </a:p>
          <a:p>
            <a:r>
              <a:rPr lang="de-DE" dirty="0"/>
              <a:t> Tendenz zur Dosissteigerung </a:t>
            </a:r>
          </a:p>
          <a:p>
            <a:endParaRPr lang="de-DE" dirty="0"/>
          </a:p>
          <a:p>
            <a:endParaRPr lang="de-DE" dirty="0"/>
          </a:p>
          <a:p>
            <a:endParaRPr lang="de-DE" dirty="0"/>
          </a:p>
          <a:p>
            <a:r>
              <a:rPr lang="de-DE" dirty="0"/>
              <a:t>Folge: bei Entzug Abstinenzerscheinungen, Defekte körperlicher &amp; sozialer Natur </a:t>
            </a:r>
          </a:p>
          <a:p>
            <a:r>
              <a:rPr lang="de-DE" dirty="0"/>
              <a:t>Toleranzentwicklung bedingt immer höhere Dosen</a:t>
            </a:r>
          </a:p>
        </p:txBody>
      </p:sp>
    </p:spTree>
    <p:extLst>
      <p:ext uri="{BB962C8B-B14F-4D97-AF65-F5344CB8AC3E}">
        <p14:creationId xmlns:p14="http://schemas.microsoft.com/office/powerpoint/2010/main" val="689369551"/>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ED96C303-60D4-4975-5B7B-7AB28F3F785C}"/>
              </a:ext>
            </a:extLst>
          </p:cNvPr>
          <p:cNvSpPr txBox="1"/>
          <p:nvPr/>
        </p:nvSpPr>
        <p:spPr>
          <a:xfrm>
            <a:off x="187569" y="175846"/>
            <a:ext cx="11687908" cy="1200329"/>
          </a:xfrm>
          <a:prstGeom prst="rect">
            <a:avLst/>
          </a:prstGeom>
          <a:noFill/>
        </p:spPr>
        <p:txBody>
          <a:bodyPr wrap="square">
            <a:spAutoFit/>
          </a:bodyPr>
          <a:lstStyle/>
          <a:p>
            <a:r>
              <a:rPr lang="de-DE" sz="1800" b="0" i="0" u="none" strike="noStrike" baseline="0" dirty="0">
                <a:solidFill>
                  <a:srgbClr val="000000"/>
                </a:solidFill>
                <a:latin typeface="Calibri" panose="020F0502020204030204" pitchFamily="34" charset="0"/>
              </a:rPr>
              <a:t>Demenz ist eine allgemeine Bezeichnung für eine Minderung der geistigen Fähigkeiten, die schwerwiegend genug ist, um das tägliche Leben zu beeinträchtigen. Die Alzheimer-Krankheit ist die am meisten verbreitete Demenz-Art. Risikofaktoren für Demenz, Symptome, Demenzarten, Ursachen für Demenz, Kommunikation mit Dementen, Orientierungshilfen: Siehe Gerontologie &amp; AVT Demenz. </a:t>
            </a:r>
            <a:endParaRPr lang="de-DE" dirty="0"/>
          </a:p>
        </p:txBody>
      </p:sp>
      <p:sp>
        <p:nvSpPr>
          <p:cNvPr id="5" name="Textfeld 4">
            <a:extLst>
              <a:ext uri="{FF2B5EF4-FFF2-40B4-BE49-F238E27FC236}">
                <a16:creationId xmlns:a16="http://schemas.microsoft.com/office/drawing/2014/main" id="{07E1690F-5914-F374-EE83-B5E26482B362}"/>
              </a:ext>
            </a:extLst>
          </p:cNvPr>
          <p:cNvSpPr txBox="1"/>
          <p:nvPr/>
        </p:nvSpPr>
        <p:spPr>
          <a:xfrm>
            <a:off x="304799" y="1817078"/>
            <a:ext cx="11570677" cy="1200329"/>
          </a:xfrm>
          <a:prstGeom prst="rect">
            <a:avLst/>
          </a:prstGeom>
          <a:noFill/>
        </p:spPr>
        <p:txBody>
          <a:bodyPr wrap="square">
            <a:spAutoFit/>
          </a:bodyPr>
          <a:lstStyle/>
          <a:p>
            <a:r>
              <a:rPr lang="de-DE" sz="1800" b="0" i="0" u="none" strike="noStrike" baseline="0" dirty="0">
                <a:solidFill>
                  <a:srgbClr val="FF0000"/>
                </a:solidFill>
                <a:latin typeface="Calibri" panose="020F0502020204030204" pitchFamily="34" charset="0"/>
              </a:rPr>
              <a:t>Antidementiva </a:t>
            </a:r>
          </a:p>
          <a:p>
            <a:r>
              <a:rPr lang="de-DE" sz="1800" b="0" i="0" u="none" strike="noStrike" baseline="0" dirty="0">
                <a:solidFill>
                  <a:srgbClr val="000000"/>
                </a:solidFill>
                <a:latin typeface="Calibri" panose="020F0502020204030204" pitchFamily="34" charset="0"/>
              </a:rPr>
              <a:t>Sind Medikamente , die Gedächtnisfunktionen sowie Konzentrations-, Lern- &amp; Denkfähigkeit verbessern können &amp; die demenzbedingten Beeinträchtigungen sozialer Alltagsaktivitäten vermindern. Sie sollen den Abbau des Erinnerungs- &amp; Denkvermögens hinauszögern. Demenz heilen können sie nicht. 	</a:t>
            </a:r>
          </a:p>
        </p:txBody>
      </p:sp>
      <p:graphicFrame>
        <p:nvGraphicFramePr>
          <p:cNvPr id="6" name="Tabelle 6">
            <a:extLst>
              <a:ext uri="{FF2B5EF4-FFF2-40B4-BE49-F238E27FC236}">
                <a16:creationId xmlns:a16="http://schemas.microsoft.com/office/drawing/2014/main" id="{CE01949E-E5E8-6B6C-5D6B-BCD517AA99F5}"/>
              </a:ext>
            </a:extLst>
          </p:cNvPr>
          <p:cNvGraphicFramePr>
            <a:graphicFrameLocks noGrp="1"/>
          </p:cNvGraphicFramePr>
          <p:nvPr>
            <p:extLst>
              <p:ext uri="{D42A27DB-BD31-4B8C-83A1-F6EECF244321}">
                <p14:modId xmlns:p14="http://schemas.microsoft.com/office/powerpoint/2010/main" val="1803875885"/>
              </p:ext>
            </p:extLst>
          </p:nvPr>
        </p:nvGraphicFramePr>
        <p:xfrm>
          <a:off x="304797" y="3017408"/>
          <a:ext cx="11570679" cy="3352749"/>
        </p:xfrm>
        <a:graphic>
          <a:graphicData uri="http://schemas.openxmlformats.org/drawingml/2006/table">
            <a:tbl>
              <a:tblPr firstRow="1" bandRow="1">
                <a:tableStyleId>{5C22544A-7EE6-4342-B048-85BDC9FD1C3A}</a:tableStyleId>
              </a:tblPr>
              <a:tblGrid>
                <a:gridCol w="3493478">
                  <a:extLst>
                    <a:ext uri="{9D8B030D-6E8A-4147-A177-3AD203B41FA5}">
                      <a16:colId xmlns:a16="http://schemas.microsoft.com/office/drawing/2014/main" val="786026444"/>
                    </a:ext>
                  </a:extLst>
                </a:gridCol>
                <a:gridCol w="4220308">
                  <a:extLst>
                    <a:ext uri="{9D8B030D-6E8A-4147-A177-3AD203B41FA5}">
                      <a16:colId xmlns:a16="http://schemas.microsoft.com/office/drawing/2014/main" val="1319942648"/>
                    </a:ext>
                  </a:extLst>
                </a:gridCol>
                <a:gridCol w="3856893">
                  <a:extLst>
                    <a:ext uri="{9D8B030D-6E8A-4147-A177-3AD203B41FA5}">
                      <a16:colId xmlns:a16="http://schemas.microsoft.com/office/drawing/2014/main" val="2192513638"/>
                    </a:ext>
                  </a:extLst>
                </a:gridCol>
              </a:tblGrid>
              <a:tr h="38606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b="0" i="0" u="none" strike="noStrike" kern="1200" baseline="0" dirty="0">
                          <a:solidFill>
                            <a:schemeClr val="tx1"/>
                          </a:solidFill>
                          <a:latin typeface="+mn-lt"/>
                          <a:ea typeface="+mn-ea"/>
                          <a:cs typeface="+mn-cs"/>
                        </a:rPr>
                        <a:t>Arzneimittelformen: </a:t>
                      </a:r>
                      <a:endParaRPr lang="de-DE" dirty="0"/>
                    </a:p>
                  </a:txBody>
                  <a:tcPr/>
                </a:tc>
                <a:tc>
                  <a:txBody>
                    <a:bodyPr/>
                    <a:lstStyle/>
                    <a:p>
                      <a:r>
                        <a:rPr lang="de-DE" dirty="0">
                          <a:solidFill>
                            <a:schemeClr val="tx1"/>
                          </a:solidFill>
                        </a:rPr>
                        <a:t>Wirkung</a:t>
                      </a:r>
                    </a:p>
                  </a:txBody>
                  <a:tcPr/>
                </a:tc>
                <a:tc>
                  <a:txBody>
                    <a:bodyPr/>
                    <a:lstStyle/>
                    <a:p>
                      <a:r>
                        <a:rPr lang="de-DE" dirty="0">
                          <a:solidFill>
                            <a:schemeClr val="tx1"/>
                          </a:solidFill>
                        </a:rPr>
                        <a:t>Nebenwirkung</a:t>
                      </a:r>
                    </a:p>
                  </a:txBody>
                  <a:tcPr/>
                </a:tc>
                <a:extLst>
                  <a:ext uri="{0D108BD9-81ED-4DB2-BD59-A6C34878D82A}">
                    <a16:rowId xmlns:a16="http://schemas.microsoft.com/office/drawing/2014/main" val="3206601785"/>
                  </a:ext>
                </a:extLst>
              </a:tr>
              <a:tr h="912515">
                <a:tc>
                  <a:txBody>
                    <a:bodyPr/>
                    <a:lstStyle/>
                    <a:p>
                      <a:r>
                        <a:rPr lang="de-DE" dirty="0"/>
                        <a:t>Tabletten</a:t>
                      </a:r>
                    </a:p>
                  </a:txBody>
                  <a:tcPr/>
                </a:tc>
                <a:tc>
                  <a:txBody>
                    <a:bodyPr/>
                    <a:lstStyle/>
                    <a:p>
                      <a:r>
                        <a:rPr lang="de-DE" sz="1800" b="0" i="0" u="none" strike="noStrike" kern="1200" baseline="0" dirty="0">
                          <a:solidFill>
                            <a:schemeClr val="dk1"/>
                          </a:solidFill>
                          <a:latin typeface="+mn-lt"/>
                          <a:ea typeface="+mn-ea"/>
                          <a:cs typeface="+mn-cs"/>
                        </a:rPr>
                        <a:t>Erhöhung der Konzentration eines Botenstoffes im Gehirn. Das verlangsamt den Nervenzellabbau im Gehirn </a:t>
                      </a:r>
                      <a:endParaRPr lang="de-DE" dirty="0"/>
                    </a:p>
                  </a:txBody>
                  <a:tcPr/>
                </a:tc>
                <a:tc>
                  <a:txBody>
                    <a:bodyPr/>
                    <a:lstStyle/>
                    <a:p>
                      <a:endParaRPr lang="de-DE" sz="1800" b="0" i="0" u="none" strike="noStrike" kern="1200" baseline="0" dirty="0">
                        <a:solidFill>
                          <a:schemeClr val="dk1"/>
                        </a:solidFill>
                        <a:latin typeface="+mn-lt"/>
                        <a:ea typeface="+mn-ea"/>
                        <a:cs typeface="+mn-cs"/>
                      </a:endParaRPr>
                    </a:p>
                    <a:p>
                      <a:r>
                        <a:rPr lang="de-DE" sz="1800" b="0" i="0" u="none" strike="noStrike" kern="1200" baseline="0" dirty="0">
                          <a:solidFill>
                            <a:schemeClr val="dk1"/>
                          </a:solidFill>
                          <a:latin typeface="+mn-lt"/>
                          <a:ea typeface="+mn-ea"/>
                          <a:cs typeface="+mn-cs"/>
                        </a:rPr>
                        <a:t>Übelkeit, Erbrechen </a:t>
                      </a:r>
                      <a:endParaRPr lang="de-DE" dirty="0"/>
                    </a:p>
                  </a:txBody>
                  <a:tcPr/>
                </a:tc>
                <a:extLst>
                  <a:ext uri="{0D108BD9-81ED-4DB2-BD59-A6C34878D82A}">
                    <a16:rowId xmlns:a16="http://schemas.microsoft.com/office/drawing/2014/main" val="2001354662"/>
                  </a:ext>
                </a:extLst>
              </a:tr>
              <a:tr h="638760">
                <a:tc>
                  <a:txBody>
                    <a:bodyPr/>
                    <a:lstStyle/>
                    <a:p>
                      <a:r>
                        <a:rPr lang="de-DE" dirty="0"/>
                        <a:t>Kapseln</a:t>
                      </a:r>
                    </a:p>
                  </a:txBody>
                  <a:tcPr/>
                </a:tc>
                <a:tc>
                  <a:txBody>
                    <a:bodyPr/>
                    <a:lstStyle/>
                    <a:p>
                      <a:r>
                        <a:rPr lang="de-DE" sz="1800" b="0" i="0" u="none" strike="noStrike" kern="1200" baseline="0" dirty="0">
                          <a:solidFill>
                            <a:schemeClr val="dk1"/>
                          </a:solidFill>
                          <a:latin typeface="+mn-lt"/>
                          <a:ea typeface="+mn-ea"/>
                          <a:cs typeface="+mn-cs"/>
                        </a:rPr>
                        <a:t>Fortschreiten der Krankheit wird verlangsamt. </a:t>
                      </a:r>
                      <a:endParaRPr lang="de-DE" dirty="0"/>
                    </a:p>
                  </a:txBody>
                  <a:tcPr/>
                </a:tc>
                <a:tc>
                  <a:txBody>
                    <a:bodyPr/>
                    <a:lstStyle/>
                    <a:p>
                      <a:r>
                        <a:rPr lang="de-DE" sz="1800" b="0" i="0" u="none" strike="noStrike" kern="1200" baseline="0" dirty="0">
                          <a:solidFill>
                            <a:schemeClr val="dk1"/>
                          </a:solidFill>
                          <a:latin typeface="+mn-lt"/>
                          <a:ea typeface="+mn-ea"/>
                          <a:cs typeface="+mn-cs"/>
                        </a:rPr>
                        <a:t>Durchfall ,Schlaflosigkeit </a:t>
                      </a:r>
                    </a:p>
                    <a:p>
                      <a:endParaRPr lang="de-DE" dirty="0"/>
                    </a:p>
                  </a:txBody>
                  <a:tcPr/>
                </a:tc>
                <a:extLst>
                  <a:ext uri="{0D108BD9-81ED-4DB2-BD59-A6C34878D82A}">
                    <a16:rowId xmlns:a16="http://schemas.microsoft.com/office/drawing/2014/main" val="1499069124"/>
                  </a:ext>
                </a:extLst>
              </a:tr>
              <a:tr h="386063">
                <a:tc>
                  <a:txBody>
                    <a:bodyPr/>
                    <a:lstStyle/>
                    <a:p>
                      <a:r>
                        <a:rPr lang="de-DE" dirty="0"/>
                        <a:t>Schmelztabletten</a:t>
                      </a:r>
                    </a:p>
                  </a:txBody>
                  <a:tcPr/>
                </a:tc>
                <a:tc>
                  <a:txBody>
                    <a:bodyPr/>
                    <a:lstStyle/>
                    <a:p>
                      <a:endParaRPr lang="de-DE"/>
                    </a:p>
                  </a:txBody>
                  <a:tcPr/>
                </a:tc>
                <a:tc>
                  <a:txBody>
                    <a:bodyPr/>
                    <a:lstStyle/>
                    <a:p>
                      <a:r>
                        <a:rPr lang="de-DE" sz="1800" b="0" i="0" u="none" strike="noStrike" kern="1200" baseline="0" dirty="0">
                          <a:solidFill>
                            <a:schemeClr val="dk1"/>
                          </a:solidFill>
                          <a:latin typeface="+mn-lt"/>
                          <a:ea typeface="+mn-ea"/>
                          <a:cs typeface="+mn-cs"/>
                        </a:rPr>
                        <a:t>Erregungszustände </a:t>
                      </a:r>
                      <a:endParaRPr lang="de-DE" dirty="0"/>
                    </a:p>
                  </a:txBody>
                  <a:tcPr/>
                </a:tc>
                <a:extLst>
                  <a:ext uri="{0D108BD9-81ED-4DB2-BD59-A6C34878D82A}">
                    <a16:rowId xmlns:a16="http://schemas.microsoft.com/office/drawing/2014/main" val="177471275"/>
                  </a:ext>
                </a:extLst>
              </a:tr>
              <a:tr h="638760">
                <a:tc>
                  <a:txBody>
                    <a:bodyPr/>
                    <a:lstStyle/>
                    <a:p>
                      <a:r>
                        <a:rPr lang="de-DE" dirty="0"/>
                        <a:t>Tropflösung </a:t>
                      </a:r>
                    </a:p>
                  </a:txBody>
                  <a:tcPr/>
                </a:tc>
                <a:tc>
                  <a:txBody>
                    <a:bodyPr/>
                    <a:lstStyle/>
                    <a:p>
                      <a:endParaRPr lang="de-DE"/>
                    </a:p>
                  </a:txBody>
                  <a:tcPr/>
                </a:tc>
                <a:tc>
                  <a:txBody>
                    <a:bodyPr/>
                    <a:lstStyle/>
                    <a:p>
                      <a:r>
                        <a:rPr lang="de-DE" sz="1800" b="0" i="0" u="none" strike="noStrike" kern="1200" baseline="0" dirty="0">
                          <a:solidFill>
                            <a:schemeClr val="dk1"/>
                          </a:solidFill>
                          <a:latin typeface="+mn-lt"/>
                          <a:ea typeface="+mn-ea"/>
                          <a:cs typeface="+mn-cs"/>
                        </a:rPr>
                        <a:t>Herzrhythmusstörungen </a:t>
                      </a:r>
                    </a:p>
                    <a:p>
                      <a:endParaRPr lang="de-DE" dirty="0"/>
                    </a:p>
                  </a:txBody>
                  <a:tcPr/>
                </a:tc>
                <a:extLst>
                  <a:ext uri="{0D108BD9-81ED-4DB2-BD59-A6C34878D82A}">
                    <a16:rowId xmlns:a16="http://schemas.microsoft.com/office/drawing/2014/main" val="3626082768"/>
                  </a:ext>
                </a:extLst>
              </a:tr>
              <a:tr h="386063">
                <a:tc>
                  <a:txBody>
                    <a:bodyPr/>
                    <a:lstStyle/>
                    <a:p>
                      <a:r>
                        <a:rPr lang="de-DE" dirty="0"/>
                        <a:t>Transdermale Pflaster</a:t>
                      </a:r>
                    </a:p>
                  </a:txBody>
                  <a:tcPr/>
                </a:tc>
                <a:tc>
                  <a:txBody>
                    <a:bodyPr/>
                    <a:lstStyle/>
                    <a:p>
                      <a:endParaRPr lang="de-DE"/>
                    </a:p>
                  </a:txBody>
                  <a:tcPr/>
                </a:tc>
                <a:tc>
                  <a:txBody>
                    <a:bodyPr/>
                    <a:lstStyle/>
                    <a:p>
                      <a:endParaRPr lang="de-DE" dirty="0"/>
                    </a:p>
                  </a:txBody>
                  <a:tcPr/>
                </a:tc>
                <a:extLst>
                  <a:ext uri="{0D108BD9-81ED-4DB2-BD59-A6C34878D82A}">
                    <a16:rowId xmlns:a16="http://schemas.microsoft.com/office/drawing/2014/main" val="1227104818"/>
                  </a:ext>
                </a:extLst>
              </a:tr>
            </a:tbl>
          </a:graphicData>
        </a:graphic>
      </p:graphicFrame>
    </p:spTree>
    <p:extLst>
      <p:ext uri="{BB962C8B-B14F-4D97-AF65-F5344CB8AC3E}">
        <p14:creationId xmlns:p14="http://schemas.microsoft.com/office/powerpoint/2010/main" val="22165079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531D6F93-215C-54F9-73DA-61F6302BB1EF}"/>
              </a:ext>
            </a:extLst>
          </p:cNvPr>
          <p:cNvSpPr txBox="1"/>
          <p:nvPr/>
        </p:nvSpPr>
        <p:spPr>
          <a:xfrm>
            <a:off x="211872" y="278780"/>
            <a:ext cx="11876049" cy="646331"/>
          </a:xfrm>
          <a:prstGeom prst="rect">
            <a:avLst/>
          </a:prstGeom>
          <a:noFill/>
        </p:spPr>
        <p:txBody>
          <a:bodyPr wrap="square">
            <a:spAutoFit/>
          </a:bodyPr>
          <a:lstStyle/>
          <a:p>
            <a:r>
              <a:rPr lang="de-DE" dirty="0">
                <a:solidFill>
                  <a:srgbClr val="FF0000"/>
                </a:solidFill>
              </a:rPr>
              <a:t>Definition Arzneimittel - Missbrauch</a:t>
            </a:r>
            <a:r>
              <a:rPr lang="de-DE" dirty="0"/>
              <a:t>: Zweckfremder oder übermäßiger Gebrauch einer Substanz. Nachfolgende Arzneimittel werden nicht selten missbräuchlich verwendet:</a:t>
            </a:r>
          </a:p>
        </p:txBody>
      </p:sp>
      <p:sp>
        <p:nvSpPr>
          <p:cNvPr id="6" name="Textfeld 5">
            <a:extLst>
              <a:ext uri="{FF2B5EF4-FFF2-40B4-BE49-F238E27FC236}">
                <a16:creationId xmlns:a16="http://schemas.microsoft.com/office/drawing/2014/main" id="{BBD828EC-FAA2-0798-A6C8-3FE620A7FED5}"/>
              </a:ext>
            </a:extLst>
          </p:cNvPr>
          <p:cNvSpPr txBox="1"/>
          <p:nvPr/>
        </p:nvSpPr>
        <p:spPr>
          <a:xfrm>
            <a:off x="211872" y="2589753"/>
            <a:ext cx="11686479" cy="3970318"/>
          </a:xfrm>
          <a:prstGeom prst="rect">
            <a:avLst/>
          </a:prstGeom>
          <a:noFill/>
        </p:spPr>
        <p:txBody>
          <a:bodyPr wrap="square">
            <a:spAutoFit/>
          </a:bodyPr>
          <a:lstStyle/>
          <a:p>
            <a:r>
              <a:rPr lang="de-DE" dirty="0">
                <a:solidFill>
                  <a:srgbClr val="FF0000"/>
                </a:solidFill>
              </a:rPr>
              <a:t>Definition Entzugserscheinungen: </a:t>
            </a:r>
          </a:p>
          <a:p>
            <a:r>
              <a:rPr lang="de-DE" dirty="0"/>
              <a:t> </a:t>
            </a:r>
            <a:r>
              <a:rPr lang="de-DE" dirty="0">
                <a:solidFill>
                  <a:srgbClr val="FF0000"/>
                </a:solidFill>
              </a:rPr>
              <a:t>Kennzeichnen Sucht</a:t>
            </a:r>
          </a:p>
          <a:p>
            <a:r>
              <a:rPr lang="de-DE" dirty="0"/>
              <a:t>Treten bei Nichtvorhandensein des abhängig machenden Stoffes auf </a:t>
            </a:r>
          </a:p>
          <a:p>
            <a:r>
              <a:rPr lang="de-DE" dirty="0"/>
              <a:t> Symptome bei Entzugserscheinungen sind z. B.: </a:t>
            </a:r>
          </a:p>
          <a:p>
            <a:r>
              <a:rPr lang="de-DE" dirty="0"/>
              <a:t>Unruhe</a:t>
            </a:r>
          </a:p>
          <a:p>
            <a:r>
              <a:rPr lang="de-DE" dirty="0"/>
              <a:t>Aggressivität </a:t>
            </a:r>
          </a:p>
          <a:p>
            <a:r>
              <a:rPr lang="de-DE" dirty="0"/>
              <a:t>Schwitzen </a:t>
            </a:r>
          </a:p>
          <a:p>
            <a:r>
              <a:rPr lang="de-DE" dirty="0"/>
              <a:t>Angst </a:t>
            </a:r>
          </a:p>
          <a:p>
            <a:r>
              <a:rPr lang="de-DE" dirty="0"/>
              <a:t>Zittern </a:t>
            </a:r>
          </a:p>
          <a:p>
            <a:r>
              <a:rPr lang="de-DE" dirty="0"/>
              <a:t>Schmerzen </a:t>
            </a:r>
          </a:p>
          <a:p>
            <a:r>
              <a:rPr lang="de-DE" dirty="0"/>
              <a:t>Delirium = Mit dem Begriff Delirium oder „Delir“ beschreibt man in der Medizin einen Zustand geistiger Verwirrung, der sich vor allem durch Störungen des Bewusstseins &amp; Denkvermögens auszeichnet. Betroffene zeigen oft auch Krankheitszeichen wie Fieber oder starkes Schwitzen. Eine Sonderform des Delirs ist das Delirium tremens, das bei Alkoholentzug auftritt. Meist ist ein Delirium vorübergehend. Unbehandelt ist es manchmal tödlich.</a:t>
            </a:r>
          </a:p>
        </p:txBody>
      </p:sp>
      <p:sp>
        <p:nvSpPr>
          <p:cNvPr id="5" name="Textfeld 4">
            <a:extLst>
              <a:ext uri="{FF2B5EF4-FFF2-40B4-BE49-F238E27FC236}">
                <a16:creationId xmlns:a16="http://schemas.microsoft.com/office/drawing/2014/main" id="{26911A4C-3392-E0FF-DB40-F5DF2634C968}"/>
              </a:ext>
            </a:extLst>
          </p:cNvPr>
          <p:cNvSpPr txBox="1"/>
          <p:nvPr/>
        </p:nvSpPr>
        <p:spPr>
          <a:xfrm>
            <a:off x="679938" y="925111"/>
            <a:ext cx="10281139" cy="1477328"/>
          </a:xfrm>
          <a:prstGeom prst="rect">
            <a:avLst/>
          </a:prstGeom>
          <a:noFill/>
        </p:spPr>
        <p:txBody>
          <a:bodyPr wrap="square">
            <a:spAutoFit/>
          </a:bodyPr>
          <a:lstStyle/>
          <a:p>
            <a:pPr algn="l"/>
            <a:r>
              <a:rPr lang="de-DE" b="0" i="0" dirty="0">
                <a:solidFill>
                  <a:srgbClr val="54565C"/>
                </a:solidFill>
                <a:effectLst/>
                <a:latin typeface="Helvetica Neue"/>
              </a:rPr>
              <a:t>Medikamente mit Abhängigkeitspotenzial sind beispielsweise</a:t>
            </a:r>
          </a:p>
          <a:p>
            <a:pPr algn="l">
              <a:buFont typeface="Arial" panose="020B0604020202020204" pitchFamily="34" charset="0"/>
              <a:buChar char="•"/>
            </a:pPr>
            <a:r>
              <a:rPr lang="de-DE" b="0" i="0" dirty="0">
                <a:solidFill>
                  <a:srgbClr val="54565C"/>
                </a:solidFill>
                <a:effectLst/>
                <a:latin typeface="Helvetica Neue"/>
              </a:rPr>
              <a:t>stark wirksame Schmerzmittel (Opioid-Analgetika)</a:t>
            </a:r>
          </a:p>
          <a:p>
            <a:pPr algn="l">
              <a:buFont typeface="Arial" panose="020B0604020202020204" pitchFamily="34" charset="0"/>
              <a:buChar char="•"/>
            </a:pPr>
            <a:r>
              <a:rPr lang="de-DE" b="0" i="0" dirty="0">
                <a:solidFill>
                  <a:srgbClr val="54565C"/>
                </a:solidFill>
                <a:effectLst/>
                <a:latin typeface="Helvetica Neue"/>
              </a:rPr>
              <a:t>dämpfende Mittel und Schlafmittel (Sedativa und Hypnotika)</a:t>
            </a:r>
          </a:p>
          <a:p>
            <a:pPr algn="l">
              <a:buFont typeface="Arial" panose="020B0604020202020204" pitchFamily="34" charset="0"/>
              <a:buChar char="•"/>
            </a:pPr>
            <a:r>
              <a:rPr lang="de-DE" b="0" i="0" dirty="0">
                <a:solidFill>
                  <a:srgbClr val="54565C"/>
                </a:solidFill>
                <a:effectLst/>
                <a:latin typeface="Helvetica Neue"/>
              </a:rPr>
              <a:t>Entspannungs- und Beruhigungsmittel (Tranquilizer)</a:t>
            </a:r>
          </a:p>
          <a:p>
            <a:pPr algn="l">
              <a:buFont typeface="Arial" panose="020B0604020202020204" pitchFamily="34" charset="0"/>
              <a:buChar char="•"/>
            </a:pPr>
            <a:r>
              <a:rPr lang="de-DE" b="0" i="0" dirty="0">
                <a:solidFill>
                  <a:srgbClr val="54565C"/>
                </a:solidFill>
                <a:effectLst/>
                <a:latin typeface="Helvetica Neue"/>
              </a:rPr>
              <a:t>Aufputschmittel (Stimulanzien, zentral erregende Mittel)</a:t>
            </a:r>
          </a:p>
        </p:txBody>
      </p:sp>
    </p:spTree>
    <p:extLst>
      <p:ext uri="{BB962C8B-B14F-4D97-AF65-F5344CB8AC3E}">
        <p14:creationId xmlns:p14="http://schemas.microsoft.com/office/powerpoint/2010/main" val="386655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69654B00-99BE-A76A-94D0-EDA1E1D581AD}"/>
              </a:ext>
            </a:extLst>
          </p:cNvPr>
          <p:cNvSpPr txBox="1"/>
          <p:nvPr/>
        </p:nvSpPr>
        <p:spPr>
          <a:xfrm>
            <a:off x="246185" y="304800"/>
            <a:ext cx="11596410" cy="6217087"/>
          </a:xfrm>
          <a:prstGeom prst="rect">
            <a:avLst/>
          </a:prstGeom>
          <a:noFill/>
        </p:spPr>
        <p:txBody>
          <a:bodyPr wrap="square">
            <a:spAutoFit/>
          </a:bodyPr>
          <a:lstStyle/>
          <a:p>
            <a:r>
              <a:rPr lang="de-DE" dirty="0">
                <a:solidFill>
                  <a:srgbClr val="FF0000"/>
                </a:solidFill>
              </a:rPr>
              <a:t>Definition Interaktion: </a:t>
            </a:r>
          </a:p>
          <a:p>
            <a:endParaRPr lang="de-DE" dirty="0"/>
          </a:p>
          <a:p>
            <a:r>
              <a:rPr lang="de-DE" dirty="0"/>
              <a:t>Bedeutung Arzneimittelwechselwirkung: Pharmakologische Wechselwirkung zwischen zwei oder mehreren Arzneimitteln. Beispielsweise: </a:t>
            </a:r>
            <a:endParaRPr lang="de-DE" sz="1600" dirty="0"/>
          </a:p>
          <a:p>
            <a:pPr algn="l"/>
            <a:r>
              <a:rPr lang="de-DE" sz="1600" b="0" i="0" dirty="0">
                <a:solidFill>
                  <a:srgbClr val="FF0000"/>
                </a:solidFill>
                <a:effectLst/>
                <a:latin typeface="Open Sans" panose="020B0606030504020204" pitchFamily="34" charset="0"/>
              </a:rPr>
              <a:t>Dopplung</a:t>
            </a:r>
            <a:endParaRPr lang="de-DE" sz="1600" b="1" i="0" dirty="0">
              <a:solidFill>
                <a:srgbClr val="FF0000"/>
              </a:solidFill>
              <a:effectLst/>
              <a:latin typeface="Open Sans" panose="020B0606030504020204" pitchFamily="34" charset="0"/>
            </a:endParaRPr>
          </a:p>
          <a:p>
            <a:pPr algn="l"/>
            <a:r>
              <a:rPr lang="de-DE" sz="1600" b="0" i="0" dirty="0">
                <a:solidFill>
                  <a:srgbClr val="212529"/>
                </a:solidFill>
                <a:effectLst/>
                <a:latin typeface="Open Sans" panose="020B0606030504020204" pitchFamily="34" charset="0"/>
              </a:rPr>
              <a:t>2 Arzneimittel mit der gleichen Wirkung können deren Nebenwirkungen verstärken. Z.B  wenn Patienten versehentlich zwei Arzneimittel (von denen mindestens eines in der Regel ein </a:t>
            </a:r>
            <a:r>
              <a:rPr lang="de-DE" sz="1600" b="0" i="0" u="sng" dirty="0">
                <a:solidFill>
                  <a:srgbClr val="B12E32"/>
                </a:solidFill>
                <a:effectLst/>
                <a:latin typeface="Open Sans" panose="020B0606030504020204" pitchFamily="34" charset="0"/>
                <a:hlinkClick r:id="rId2"/>
              </a:rPr>
              <a:t>rezeptfreies Medikament</a:t>
            </a:r>
            <a:r>
              <a:rPr lang="de-DE" sz="1600" b="0" i="0" dirty="0">
                <a:solidFill>
                  <a:srgbClr val="212529"/>
                </a:solidFill>
                <a:effectLst/>
                <a:latin typeface="Open Sans" panose="020B0606030504020204" pitchFamily="34" charset="0"/>
              </a:rPr>
              <a:t> ist) mit dem gleichen Wirkstoff einnehmen. Zum Beispiel ein Mittel gegen Erkältung und ein Schlafmittel , die beide Diphenhydramin enthalten, oder ein Erkältungsmittel und ein Schmerzmittel, die beide Paracetamol enthalten. </a:t>
            </a:r>
          </a:p>
          <a:p>
            <a:pPr algn="l"/>
            <a:endParaRPr lang="de-DE" sz="1600" dirty="0"/>
          </a:p>
          <a:p>
            <a:r>
              <a:rPr lang="de-DE" sz="1600" b="0" i="0" dirty="0">
                <a:solidFill>
                  <a:srgbClr val="FF0000"/>
                </a:solidFill>
                <a:effectLst/>
                <a:latin typeface="Open Sans" panose="020B0606030504020204" pitchFamily="34" charset="0"/>
              </a:rPr>
              <a:t>Aufhebung der Wirkung (Antagonismus)</a:t>
            </a:r>
          </a:p>
          <a:p>
            <a:r>
              <a:rPr lang="de-DE" sz="1600" b="0" i="0" dirty="0">
                <a:solidFill>
                  <a:srgbClr val="212529"/>
                </a:solidFill>
                <a:effectLst/>
                <a:latin typeface="Open Sans" panose="020B0606030504020204" pitchFamily="34" charset="0"/>
              </a:rPr>
              <a:t>Zwei Arzneimittel mit entgegengesetzter Wirkung können die Wirkung des einen oder beider Mittel herabsetzen. Zum Beispiel können zur Schmerzlinderung angewendete </a:t>
            </a:r>
            <a:r>
              <a:rPr lang="de-DE" sz="1600" b="0" i="0" u="sng" dirty="0">
                <a:solidFill>
                  <a:srgbClr val="B12E32"/>
                </a:solidFill>
                <a:effectLst/>
                <a:latin typeface="Open Sans" panose="020B0606030504020204" pitchFamily="34" charset="0"/>
                <a:hlinkClick r:id="rId3"/>
              </a:rPr>
              <a:t>nichtsteroidale Antirheumatika</a:t>
            </a:r>
            <a:r>
              <a:rPr lang="de-DE" sz="1600" b="0" i="0" dirty="0">
                <a:solidFill>
                  <a:srgbClr val="212529"/>
                </a:solidFill>
                <a:effectLst/>
                <a:latin typeface="Open Sans" panose="020B0606030504020204" pitchFamily="34" charset="0"/>
              </a:rPr>
              <a:t> (NSAR) wie Ibuprofen den Körper zum Binden von Salzen und Flüssigkeit veranlassen. Diuretika wie Hydrochlorothiazid und Furosemid unterstützen hingegen die Ausscheidung von überschüssigem Salz und Flüssigkeit. Wenn jemand beide Arten von Arzneimitteln nimmt, kann das NSAR die Wirksamkeit des Diuretikums vermindern. Bestimmte Betablocker (wie Propranolol), die gegen Bluthochdruck und Herzerkrankungen eingenommen werden, setzen die Wirkung von beta-adrenergen Stimulanzien wie Salbutamol (ein Asthmamittel) herab. Beide Arzneimittel steuern zwar die Beta-2-Rezeptoren an , aber das eine blockiert sie, während das andere sie anregt</a:t>
            </a:r>
            <a:r>
              <a:rPr lang="de-DE" b="0" i="0" dirty="0">
                <a:solidFill>
                  <a:srgbClr val="212529"/>
                </a:solidFill>
                <a:effectLst/>
                <a:latin typeface="Open Sans" panose="020B0606030504020204" pitchFamily="34" charset="0"/>
              </a:rPr>
              <a:t>.</a:t>
            </a:r>
            <a:endParaRPr lang="de-DE" dirty="0"/>
          </a:p>
          <a:p>
            <a:endParaRPr lang="de-DE" dirty="0"/>
          </a:p>
          <a:p>
            <a:r>
              <a:rPr lang="de-DE" sz="1600" dirty="0"/>
              <a:t>Definition Indikation: Bedeutung: Anwendungsgebiet oder „Heilanzeige“. Beispielsweise:</a:t>
            </a:r>
          </a:p>
          <a:p>
            <a:endParaRPr lang="de-DE" sz="1600" dirty="0"/>
          </a:p>
          <a:p>
            <a:endParaRPr lang="de-DE" sz="1600" dirty="0"/>
          </a:p>
          <a:p>
            <a:endParaRPr lang="de-DE" dirty="0"/>
          </a:p>
        </p:txBody>
      </p:sp>
    </p:spTree>
    <p:extLst>
      <p:ext uri="{BB962C8B-B14F-4D97-AF65-F5344CB8AC3E}">
        <p14:creationId xmlns:p14="http://schemas.microsoft.com/office/powerpoint/2010/main" val="8455864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DE5E1DFD-B0F5-3DF1-54C1-FDAC507117AE}"/>
              </a:ext>
            </a:extLst>
          </p:cNvPr>
          <p:cNvSpPr txBox="1"/>
          <p:nvPr/>
        </p:nvSpPr>
        <p:spPr>
          <a:xfrm>
            <a:off x="446048" y="434898"/>
            <a:ext cx="11541513" cy="1200329"/>
          </a:xfrm>
          <a:prstGeom prst="rect">
            <a:avLst/>
          </a:prstGeom>
          <a:noFill/>
        </p:spPr>
        <p:txBody>
          <a:bodyPr wrap="square">
            <a:spAutoFit/>
          </a:bodyPr>
          <a:lstStyle/>
          <a:p>
            <a:r>
              <a:rPr lang="de-DE" dirty="0"/>
              <a:t>Ältere Menschen benötigen häufig viele Medikamente gleichzeitig. Es besteht die Gefahr von Nebenwirkungen &amp; Wechselwirkungen. Mögliche Nebenwirkungen und / oder Wechselwirkungen können sich in nachfolgenden Symptomen zeigen:</a:t>
            </a:r>
          </a:p>
          <a:p>
            <a:endParaRPr lang="de-DE" dirty="0"/>
          </a:p>
        </p:txBody>
      </p:sp>
      <p:pic>
        <p:nvPicPr>
          <p:cNvPr id="1028" name="Picture 4" descr="Wechselwirkungen vermeiden | Shop Apotheke">
            <a:extLst>
              <a:ext uri="{FF2B5EF4-FFF2-40B4-BE49-F238E27FC236}">
                <a16:creationId xmlns:a16="http://schemas.microsoft.com/office/drawing/2014/main" id="{F2C59C4B-4CA5-CD0B-C01A-33C2F227F8A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2612" y="1102201"/>
            <a:ext cx="6971366" cy="53209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73480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985EAFD1-2386-73DA-D589-227A08D2094D}"/>
              </a:ext>
            </a:extLst>
          </p:cNvPr>
          <p:cNvSpPr txBox="1"/>
          <p:nvPr/>
        </p:nvSpPr>
        <p:spPr>
          <a:xfrm>
            <a:off x="246185" y="152399"/>
            <a:ext cx="11641015" cy="3323987"/>
          </a:xfrm>
          <a:prstGeom prst="rect">
            <a:avLst/>
          </a:prstGeom>
          <a:noFill/>
        </p:spPr>
        <p:txBody>
          <a:bodyPr wrap="square">
            <a:spAutoFit/>
          </a:bodyPr>
          <a:lstStyle/>
          <a:p>
            <a:pPr algn="l"/>
            <a:r>
              <a:rPr lang="de-DE" sz="1600" b="0" i="0" dirty="0">
                <a:solidFill>
                  <a:srgbClr val="FF0000"/>
                </a:solidFill>
                <a:effectLst/>
                <a:latin typeface="Open Sans" panose="020B0606030504020204" pitchFamily="34" charset="0"/>
              </a:rPr>
              <a:t>Veränderung der Wirkung</a:t>
            </a:r>
            <a:endParaRPr lang="de-DE" sz="1600" b="1" i="0" dirty="0">
              <a:solidFill>
                <a:srgbClr val="FF0000"/>
              </a:solidFill>
              <a:effectLst/>
              <a:latin typeface="Open Sans" panose="020B0606030504020204" pitchFamily="34" charset="0"/>
            </a:endParaRPr>
          </a:p>
          <a:p>
            <a:pPr algn="l"/>
            <a:r>
              <a:rPr lang="de-DE" sz="1600" b="0" i="0" dirty="0">
                <a:solidFill>
                  <a:srgbClr val="212529"/>
                </a:solidFill>
                <a:effectLst/>
                <a:latin typeface="Open Sans" panose="020B0606030504020204" pitchFamily="34" charset="0"/>
              </a:rPr>
              <a:t>Ein Arzneimittel kann die Aufnahme, Verteilung, Verstoffwechselung und Ausscheidung eines anderen Arzneimittels durch den Körper verändern.</a:t>
            </a:r>
          </a:p>
          <a:p>
            <a:pPr algn="l"/>
            <a:r>
              <a:rPr lang="de-DE" sz="1600" b="0" i="0" dirty="0">
                <a:solidFill>
                  <a:srgbClr val="212529"/>
                </a:solidFill>
                <a:effectLst/>
                <a:latin typeface="Open Sans" panose="020B0606030504020204" pitchFamily="34" charset="0"/>
              </a:rPr>
              <a:t>Säurehemmende Mittel wie Histamin-2-(H2)-Blocker und Protonenpumpenhemmer erhöhen den pH-Wert im Magen und verringern die Aufnahme mancher Arzneimittel wie </a:t>
            </a:r>
            <a:r>
              <a:rPr lang="de-DE" sz="1600" b="0" i="0" dirty="0" err="1">
                <a:solidFill>
                  <a:srgbClr val="212529"/>
                </a:solidFill>
                <a:effectLst/>
                <a:latin typeface="Open Sans" panose="020B0606030504020204" pitchFamily="34" charset="0"/>
              </a:rPr>
              <a:t>Ketoconazol</a:t>
            </a:r>
            <a:r>
              <a:rPr lang="de-DE" sz="1600" b="0" i="0" dirty="0">
                <a:solidFill>
                  <a:srgbClr val="212529"/>
                </a:solidFill>
                <a:effectLst/>
                <a:latin typeface="Open Sans" panose="020B0606030504020204" pitchFamily="34" charset="0"/>
              </a:rPr>
              <a:t>, ein Mittel gegen Pilzinfektionen.</a:t>
            </a:r>
          </a:p>
          <a:p>
            <a:pPr algn="l"/>
            <a:r>
              <a:rPr lang="de-DE" sz="1600" b="0" i="0" dirty="0">
                <a:solidFill>
                  <a:srgbClr val="212529"/>
                </a:solidFill>
                <a:effectLst/>
                <a:latin typeface="Open Sans" panose="020B0606030504020204" pitchFamily="34" charset="0"/>
              </a:rPr>
              <a:t>Chemikalien im Zigarettenrauch können die Aktivität mancher Leberenzyme erhöhen. Infolgedessen verringert Rauchen die Wirksamkeit mancher Arzneimittel, darunter Theophyllin (ein als Bronchodilatator bezeichnetes Mittel zur Erweiterung der Atemwege).</a:t>
            </a:r>
          </a:p>
          <a:p>
            <a:pPr algn="l"/>
            <a:r>
              <a:rPr lang="de-DE" sz="1600" b="0" i="0" dirty="0">
                <a:solidFill>
                  <a:srgbClr val="212529"/>
                </a:solidFill>
                <a:effectLst/>
                <a:latin typeface="Open Sans" panose="020B0606030504020204" pitchFamily="34" charset="0"/>
              </a:rPr>
              <a:t>Manche Arzneimittel haben einen Einfluss darauf, wie schnell die Nieren ein anderes Arzneimittel ausscheiden. Hochdosiertes Vitamin C erhöht beispielsweise den Säuregrad des Urins und kann so die Ausscheidungsgeschwindigkeit und Aktivität bestimmter Arzneimittel verändern. Die Ausscheidung säurehaltiger Arzneimittel wie Aspirin kann verlangsamt werden, die von basischen Arzneimitteln wie Pseudoephedrin hingegen beschleunigt</a:t>
            </a:r>
          </a:p>
          <a:p>
            <a:endParaRPr lang="de-DE" sz="1800" dirty="0"/>
          </a:p>
        </p:txBody>
      </p:sp>
    </p:spTree>
    <p:extLst>
      <p:ext uri="{BB962C8B-B14F-4D97-AF65-F5344CB8AC3E}">
        <p14:creationId xmlns:p14="http://schemas.microsoft.com/office/powerpoint/2010/main" val="39051467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84F729CA-26F9-E5D5-0E47-83893F790475}"/>
              </a:ext>
            </a:extLst>
          </p:cNvPr>
          <p:cNvSpPr txBox="1"/>
          <p:nvPr/>
        </p:nvSpPr>
        <p:spPr>
          <a:xfrm>
            <a:off x="256478" y="211873"/>
            <a:ext cx="11731083" cy="3970318"/>
          </a:xfrm>
          <a:prstGeom prst="rect">
            <a:avLst/>
          </a:prstGeom>
          <a:noFill/>
        </p:spPr>
        <p:txBody>
          <a:bodyPr wrap="square">
            <a:spAutoFit/>
          </a:bodyPr>
          <a:lstStyle/>
          <a:p>
            <a:r>
              <a:rPr lang="de-DE" dirty="0">
                <a:solidFill>
                  <a:srgbClr val="FF0000"/>
                </a:solidFill>
              </a:rPr>
              <a:t>Definition Kontraindikation</a:t>
            </a:r>
            <a:r>
              <a:rPr lang="de-DE" dirty="0"/>
              <a:t>: Bedeutung: „Gegenanzeige“, bei der ein bestimmtes Mittel nicht angewendet werden darf. </a:t>
            </a:r>
          </a:p>
          <a:p>
            <a:r>
              <a:rPr lang="de-DE" b="0" dirty="0">
                <a:solidFill>
                  <a:srgbClr val="040C28"/>
                </a:solidFill>
                <a:effectLst/>
              </a:rPr>
              <a:t>Beispiele: </a:t>
            </a:r>
            <a:r>
              <a:rPr lang="de-DE" b="0" i="0" dirty="0">
                <a:solidFill>
                  <a:srgbClr val="202124"/>
                </a:solidFill>
                <a:effectLst/>
                <a:latin typeface="Google Sans"/>
              </a:rPr>
              <a:t>Eine Schwangerschaft stellt relativ häufig eine </a:t>
            </a:r>
            <a:r>
              <a:rPr lang="de-DE" b="0" i="0" dirty="0">
                <a:solidFill>
                  <a:srgbClr val="040C28"/>
                </a:solidFill>
                <a:effectLst/>
                <a:latin typeface="Google Sans"/>
              </a:rPr>
              <a:t>Kontraindikation</a:t>
            </a:r>
            <a:r>
              <a:rPr lang="de-DE" b="0" i="0" dirty="0">
                <a:solidFill>
                  <a:srgbClr val="202124"/>
                </a:solidFill>
                <a:effectLst/>
                <a:latin typeface="Google Sans"/>
              </a:rPr>
              <a:t> dar, weil viele Arzneimittel in der Schwangerschaft nicht eingenommen bzw. angewendet werden dürfen, um eine Schädigung des Kindes während der Schwangerschaft und/oder in der Geburtsphase zu vermeiden.</a:t>
            </a:r>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r>
              <a:rPr lang="de-DE" dirty="0">
                <a:solidFill>
                  <a:srgbClr val="FF0000"/>
                </a:solidFill>
              </a:rPr>
              <a:t>Definition Nebenwirkung </a:t>
            </a:r>
            <a:r>
              <a:rPr lang="de-DE" dirty="0"/>
              <a:t>(NW): Bei einer Nebenwirkung handelt es sich um eine unerwünschte Arzneimittelwirkung bei ordnungsgemäßem Gebrauch. </a:t>
            </a:r>
          </a:p>
        </p:txBody>
      </p:sp>
      <p:pic>
        <p:nvPicPr>
          <p:cNvPr id="7170" name="Picture 2" descr="ACC® Kindersaft Kontraindikation">
            <a:extLst>
              <a:ext uri="{FF2B5EF4-FFF2-40B4-BE49-F238E27FC236}">
                <a16:creationId xmlns:a16="http://schemas.microsoft.com/office/drawing/2014/main" id="{525B0825-1864-FB0E-C1DE-1571D80338F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39285" y="1268226"/>
            <a:ext cx="2705100" cy="1685925"/>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Nebenwirkungen Blutdrucksenker - Liste">
            <a:extLst>
              <a:ext uri="{FF2B5EF4-FFF2-40B4-BE49-F238E27FC236}">
                <a16:creationId xmlns:a16="http://schemas.microsoft.com/office/drawing/2014/main" id="{85412021-F228-BD1A-20E0-97260B2E161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91907" y="3866944"/>
            <a:ext cx="5322277" cy="2743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1420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D087ADB9-6D22-3C59-9E94-610944741D8D}"/>
              </a:ext>
            </a:extLst>
          </p:cNvPr>
          <p:cNvSpPr txBox="1"/>
          <p:nvPr/>
        </p:nvSpPr>
        <p:spPr>
          <a:xfrm>
            <a:off x="323386" y="245326"/>
            <a:ext cx="11262732" cy="369332"/>
          </a:xfrm>
          <a:prstGeom prst="rect">
            <a:avLst/>
          </a:prstGeom>
          <a:noFill/>
        </p:spPr>
        <p:txBody>
          <a:bodyPr wrap="square">
            <a:spAutoFit/>
          </a:bodyPr>
          <a:lstStyle/>
          <a:p>
            <a:r>
              <a:rPr lang="de-DE" dirty="0">
                <a:solidFill>
                  <a:srgbClr val="FF0000"/>
                </a:solidFill>
              </a:rPr>
              <a:t>3. Was sind Arzneimittel?</a:t>
            </a:r>
          </a:p>
        </p:txBody>
      </p:sp>
      <p:sp>
        <p:nvSpPr>
          <p:cNvPr id="5" name="Textfeld 4">
            <a:extLst>
              <a:ext uri="{FF2B5EF4-FFF2-40B4-BE49-F238E27FC236}">
                <a16:creationId xmlns:a16="http://schemas.microsoft.com/office/drawing/2014/main" id="{BA27928F-C242-094A-780A-BDC491016050}"/>
              </a:ext>
            </a:extLst>
          </p:cNvPr>
          <p:cNvSpPr txBox="1"/>
          <p:nvPr/>
        </p:nvSpPr>
        <p:spPr>
          <a:xfrm>
            <a:off x="323386" y="926123"/>
            <a:ext cx="11493476" cy="5632311"/>
          </a:xfrm>
          <a:prstGeom prst="rect">
            <a:avLst/>
          </a:prstGeom>
          <a:noFill/>
        </p:spPr>
        <p:txBody>
          <a:bodyPr wrap="square">
            <a:spAutoFit/>
          </a:bodyPr>
          <a:lstStyle/>
          <a:p>
            <a:r>
              <a:rPr lang="de-DE" dirty="0"/>
              <a:t>Arzneimittel sind Wirkstoffe, die Krankheiten oder krankhafte Beschwerden heilen, lindern, vorbeugen oder erkennen können Beispiele dafür sind:</a:t>
            </a:r>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r>
              <a:rPr lang="de-DE" dirty="0"/>
              <a:t>Arzneimittel können Funktionen des Körpers erkennen Beispiele dafür sind:</a:t>
            </a:r>
          </a:p>
          <a:p>
            <a:endParaRPr lang="de-DE" dirty="0"/>
          </a:p>
          <a:p>
            <a:endParaRPr lang="de-DE" dirty="0"/>
          </a:p>
        </p:txBody>
      </p:sp>
      <p:pic>
        <p:nvPicPr>
          <p:cNvPr id="8196" name="Picture 4" descr="PharmaWiki - Arzneimittel">
            <a:extLst>
              <a:ext uri="{FF2B5EF4-FFF2-40B4-BE49-F238E27FC236}">
                <a16:creationId xmlns:a16="http://schemas.microsoft.com/office/drawing/2014/main" id="{DBEB29CA-AD23-4368-3510-19CDF153157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15247" y="1689203"/>
            <a:ext cx="8970870" cy="38762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1522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Was sollte ich allgemein über Medikamente (Arzneimittel) wissen? |  SpringerLink">
            <a:extLst>
              <a:ext uri="{FF2B5EF4-FFF2-40B4-BE49-F238E27FC236}">
                <a16:creationId xmlns:a16="http://schemas.microsoft.com/office/drawing/2014/main" id="{1B208C77-677C-D7CA-BD08-AEED0BAD7D2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2317" y="494164"/>
            <a:ext cx="7448831" cy="53174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68213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E5B45A72-7FA5-5D4B-B0BF-D80120F5C39A}"/>
              </a:ext>
            </a:extLst>
          </p:cNvPr>
          <p:cNvSpPr txBox="1"/>
          <p:nvPr/>
        </p:nvSpPr>
        <p:spPr>
          <a:xfrm>
            <a:off x="167267" y="245327"/>
            <a:ext cx="11586117" cy="5355312"/>
          </a:xfrm>
          <a:prstGeom prst="rect">
            <a:avLst/>
          </a:prstGeom>
          <a:noFill/>
        </p:spPr>
        <p:txBody>
          <a:bodyPr wrap="square">
            <a:spAutoFit/>
          </a:bodyPr>
          <a:lstStyle/>
          <a:p>
            <a:r>
              <a:rPr lang="de-DE" dirty="0"/>
              <a:t>Arzneimittel können körpereigene Stoffe oder Flüssigkeiten ersetzen Beispiele dafür sind: </a:t>
            </a:r>
          </a:p>
          <a:p>
            <a:endParaRPr lang="de-DE" dirty="0"/>
          </a:p>
          <a:p>
            <a:endParaRPr lang="de-DE" dirty="0"/>
          </a:p>
          <a:p>
            <a:endParaRPr lang="de-DE" dirty="0"/>
          </a:p>
          <a:p>
            <a:endParaRPr lang="de-DE" dirty="0"/>
          </a:p>
          <a:p>
            <a:endParaRPr lang="de-DE" dirty="0"/>
          </a:p>
          <a:p>
            <a:endParaRPr lang="de-DE" dirty="0"/>
          </a:p>
          <a:p>
            <a:r>
              <a:rPr lang="de-DE" dirty="0"/>
              <a:t>Arzneimittel können Krankheitserreger abwehren Beispiele dafür sind: </a:t>
            </a:r>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r>
              <a:rPr lang="de-DE" dirty="0"/>
              <a:t>Arzneimittel können auf körperliche oder seelische Zustände / Funktionen einwirken Beispiele dafür sind:</a:t>
            </a:r>
          </a:p>
          <a:p>
            <a:endParaRPr lang="de-DE" dirty="0"/>
          </a:p>
          <a:p>
            <a:endParaRPr lang="de-DE" dirty="0"/>
          </a:p>
        </p:txBody>
      </p:sp>
      <p:graphicFrame>
        <p:nvGraphicFramePr>
          <p:cNvPr id="4" name="Tabelle 4">
            <a:extLst>
              <a:ext uri="{FF2B5EF4-FFF2-40B4-BE49-F238E27FC236}">
                <a16:creationId xmlns:a16="http://schemas.microsoft.com/office/drawing/2014/main" id="{F3C392EB-8C3C-F48F-5427-B4DA72786B97}"/>
              </a:ext>
            </a:extLst>
          </p:cNvPr>
          <p:cNvGraphicFramePr>
            <a:graphicFrameLocks noGrp="1"/>
          </p:cNvGraphicFramePr>
          <p:nvPr>
            <p:extLst>
              <p:ext uri="{D42A27DB-BD31-4B8C-83A1-F6EECF244321}">
                <p14:modId xmlns:p14="http://schemas.microsoft.com/office/powerpoint/2010/main" val="3777399155"/>
              </p:ext>
            </p:extLst>
          </p:nvPr>
        </p:nvGraphicFramePr>
        <p:xfrm>
          <a:off x="167267" y="719666"/>
          <a:ext cx="11340791" cy="1112520"/>
        </p:xfrm>
        <a:graphic>
          <a:graphicData uri="http://schemas.openxmlformats.org/drawingml/2006/table">
            <a:tbl>
              <a:tblPr firstRow="1" bandRow="1">
                <a:tableStyleId>{5C22544A-7EE6-4342-B048-85BDC9FD1C3A}</a:tableStyleId>
              </a:tblPr>
              <a:tblGrid>
                <a:gridCol w="11340791">
                  <a:extLst>
                    <a:ext uri="{9D8B030D-6E8A-4147-A177-3AD203B41FA5}">
                      <a16:colId xmlns:a16="http://schemas.microsoft.com/office/drawing/2014/main" val="674393616"/>
                    </a:ext>
                  </a:extLst>
                </a:gridCol>
              </a:tblGrid>
              <a:tr h="370840">
                <a:tc>
                  <a:txBody>
                    <a:bodyPr/>
                    <a:lstStyle/>
                    <a:p>
                      <a:endParaRPr lang="de-DE"/>
                    </a:p>
                  </a:txBody>
                  <a:tcPr/>
                </a:tc>
                <a:extLst>
                  <a:ext uri="{0D108BD9-81ED-4DB2-BD59-A6C34878D82A}">
                    <a16:rowId xmlns:a16="http://schemas.microsoft.com/office/drawing/2014/main" val="1368968348"/>
                  </a:ext>
                </a:extLst>
              </a:tr>
              <a:tr h="370840">
                <a:tc>
                  <a:txBody>
                    <a:bodyPr/>
                    <a:lstStyle/>
                    <a:p>
                      <a:endParaRPr lang="de-DE"/>
                    </a:p>
                  </a:txBody>
                  <a:tcPr/>
                </a:tc>
                <a:extLst>
                  <a:ext uri="{0D108BD9-81ED-4DB2-BD59-A6C34878D82A}">
                    <a16:rowId xmlns:a16="http://schemas.microsoft.com/office/drawing/2014/main" val="3248166238"/>
                  </a:ext>
                </a:extLst>
              </a:tr>
              <a:tr h="370840">
                <a:tc>
                  <a:txBody>
                    <a:bodyPr/>
                    <a:lstStyle/>
                    <a:p>
                      <a:endParaRPr lang="de-DE" dirty="0"/>
                    </a:p>
                  </a:txBody>
                  <a:tcPr/>
                </a:tc>
                <a:extLst>
                  <a:ext uri="{0D108BD9-81ED-4DB2-BD59-A6C34878D82A}">
                    <a16:rowId xmlns:a16="http://schemas.microsoft.com/office/drawing/2014/main" val="2953813526"/>
                  </a:ext>
                </a:extLst>
              </a:tr>
            </a:tbl>
          </a:graphicData>
        </a:graphic>
      </p:graphicFrame>
      <p:graphicFrame>
        <p:nvGraphicFramePr>
          <p:cNvPr id="5" name="Tabelle 5">
            <a:extLst>
              <a:ext uri="{FF2B5EF4-FFF2-40B4-BE49-F238E27FC236}">
                <a16:creationId xmlns:a16="http://schemas.microsoft.com/office/drawing/2014/main" id="{0DF3CB87-4FEE-C3FF-0705-81EB875FE437}"/>
              </a:ext>
            </a:extLst>
          </p:cNvPr>
          <p:cNvGraphicFramePr>
            <a:graphicFrameLocks noGrp="1"/>
          </p:cNvGraphicFramePr>
          <p:nvPr>
            <p:extLst>
              <p:ext uri="{D42A27DB-BD31-4B8C-83A1-F6EECF244321}">
                <p14:modId xmlns:p14="http://schemas.microsoft.com/office/powerpoint/2010/main" val="3920216245"/>
              </p:ext>
            </p:extLst>
          </p:nvPr>
        </p:nvGraphicFramePr>
        <p:xfrm>
          <a:off x="334536" y="2732049"/>
          <a:ext cx="11173522" cy="1097280"/>
        </p:xfrm>
        <a:graphic>
          <a:graphicData uri="http://schemas.openxmlformats.org/drawingml/2006/table">
            <a:tbl>
              <a:tblPr firstRow="1" bandRow="1">
                <a:tableStyleId>{5C22544A-7EE6-4342-B048-85BDC9FD1C3A}</a:tableStyleId>
              </a:tblPr>
              <a:tblGrid>
                <a:gridCol w="11173522">
                  <a:extLst>
                    <a:ext uri="{9D8B030D-6E8A-4147-A177-3AD203B41FA5}">
                      <a16:colId xmlns:a16="http://schemas.microsoft.com/office/drawing/2014/main" val="980992077"/>
                    </a:ext>
                  </a:extLst>
                </a:gridCol>
              </a:tblGrid>
              <a:tr h="275063">
                <a:tc>
                  <a:txBody>
                    <a:bodyPr/>
                    <a:lstStyle/>
                    <a:p>
                      <a:endParaRPr lang="de-DE"/>
                    </a:p>
                  </a:txBody>
                  <a:tcPr/>
                </a:tc>
                <a:extLst>
                  <a:ext uri="{0D108BD9-81ED-4DB2-BD59-A6C34878D82A}">
                    <a16:rowId xmlns:a16="http://schemas.microsoft.com/office/drawing/2014/main" val="1064491213"/>
                  </a:ext>
                </a:extLst>
              </a:tr>
              <a:tr h="275063">
                <a:tc>
                  <a:txBody>
                    <a:bodyPr/>
                    <a:lstStyle/>
                    <a:p>
                      <a:endParaRPr lang="de-DE"/>
                    </a:p>
                  </a:txBody>
                  <a:tcPr/>
                </a:tc>
                <a:extLst>
                  <a:ext uri="{0D108BD9-81ED-4DB2-BD59-A6C34878D82A}">
                    <a16:rowId xmlns:a16="http://schemas.microsoft.com/office/drawing/2014/main" val="257934548"/>
                  </a:ext>
                </a:extLst>
              </a:tr>
              <a:tr h="275063">
                <a:tc>
                  <a:txBody>
                    <a:bodyPr/>
                    <a:lstStyle/>
                    <a:p>
                      <a:endParaRPr lang="de-DE" dirty="0"/>
                    </a:p>
                  </a:txBody>
                  <a:tcPr/>
                </a:tc>
                <a:extLst>
                  <a:ext uri="{0D108BD9-81ED-4DB2-BD59-A6C34878D82A}">
                    <a16:rowId xmlns:a16="http://schemas.microsoft.com/office/drawing/2014/main" val="3533728857"/>
                  </a:ext>
                </a:extLst>
              </a:tr>
            </a:tbl>
          </a:graphicData>
        </a:graphic>
      </p:graphicFrame>
      <p:graphicFrame>
        <p:nvGraphicFramePr>
          <p:cNvPr id="6" name="Tabelle 6">
            <a:extLst>
              <a:ext uri="{FF2B5EF4-FFF2-40B4-BE49-F238E27FC236}">
                <a16:creationId xmlns:a16="http://schemas.microsoft.com/office/drawing/2014/main" id="{9A91FA51-7963-6477-7458-3D3F2537DC81}"/>
              </a:ext>
            </a:extLst>
          </p:cNvPr>
          <p:cNvGraphicFramePr>
            <a:graphicFrameLocks noGrp="1"/>
          </p:cNvGraphicFramePr>
          <p:nvPr>
            <p:extLst>
              <p:ext uri="{D42A27DB-BD31-4B8C-83A1-F6EECF244321}">
                <p14:modId xmlns:p14="http://schemas.microsoft.com/office/powerpoint/2010/main" val="3403932549"/>
              </p:ext>
            </p:extLst>
          </p:nvPr>
        </p:nvGraphicFramePr>
        <p:xfrm>
          <a:off x="334536" y="5140713"/>
          <a:ext cx="11173522" cy="1097280"/>
        </p:xfrm>
        <a:graphic>
          <a:graphicData uri="http://schemas.openxmlformats.org/drawingml/2006/table">
            <a:tbl>
              <a:tblPr firstRow="1" bandRow="1">
                <a:tableStyleId>{5C22544A-7EE6-4342-B048-85BDC9FD1C3A}</a:tableStyleId>
              </a:tblPr>
              <a:tblGrid>
                <a:gridCol w="11173522">
                  <a:extLst>
                    <a:ext uri="{9D8B030D-6E8A-4147-A177-3AD203B41FA5}">
                      <a16:colId xmlns:a16="http://schemas.microsoft.com/office/drawing/2014/main" val="2319716107"/>
                    </a:ext>
                  </a:extLst>
                </a:gridCol>
              </a:tblGrid>
              <a:tr h="275063">
                <a:tc>
                  <a:txBody>
                    <a:bodyPr/>
                    <a:lstStyle/>
                    <a:p>
                      <a:endParaRPr lang="de-DE" dirty="0"/>
                    </a:p>
                  </a:txBody>
                  <a:tcPr/>
                </a:tc>
                <a:extLst>
                  <a:ext uri="{0D108BD9-81ED-4DB2-BD59-A6C34878D82A}">
                    <a16:rowId xmlns:a16="http://schemas.microsoft.com/office/drawing/2014/main" val="2454061860"/>
                  </a:ext>
                </a:extLst>
              </a:tr>
              <a:tr h="275063">
                <a:tc>
                  <a:txBody>
                    <a:bodyPr/>
                    <a:lstStyle/>
                    <a:p>
                      <a:endParaRPr lang="de-DE" dirty="0"/>
                    </a:p>
                  </a:txBody>
                  <a:tcPr/>
                </a:tc>
                <a:extLst>
                  <a:ext uri="{0D108BD9-81ED-4DB2-BD59-A6C34878D82A}">
                    <a16:rowId xmlns:a16="http://schemas.microsoft.com/office/drawing/2014/main" val="3673201351"/>
                  </a:ext>
                </a:extLst>
              </a:tr>
              <a:tr h="275063">
                <a:tc>
                  <a:txBody>
                    <a:bodyPr/>
                    <a:lstStyle/>
                    <a:p>
                      <a:endParaRPr lang="de-DE" dirty="0"/>
                    </a:p>
                  </a:txBody>
                  <a:tcPr/>
                </a:tc>
                <a:extLst>
                  <a:ext uri="{0D108BD9-81ED-4DB2-BD59-A6C34878D82A}">
                    <a16:rowId xmlns:a16="http://schemas.microsoft.com/office/drawing/2014/main" val="149885359"/>
                  </a:ext>
                </a:extLst>
              </a:tr>
            </a:tbl>
          </a:graphicData>
        </a:graphic>
      </p:graphicFrame>
    </p:spTree>
    <p:extLst>
      <p:ext uri="{BB962C8B-B14F-4D97-AF65-F5344CB8AC3E}">
        <p14:creationId xmlns:p14="http://schemas.microsoft.com/office/powerpoint/2010/main" val="3326273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C813E63D-B8CC-B3A1-B280-C72BC07C1608}"/>
              </a:ext>
            </a:extLst>
          </p:cNvPr>
          <p:cNvSpPr txBox="1"/>
          <p:nvPr/>
        </p:nvSpPr>
        <p:spPr>
          <a:xfrm>
            <a:off x="234176" y="279657"/>
            <a:ext cx="11519209" cy="2893100"/>
          </a:xfrm>
          <a:prstGeom prst="rect">
            <a:avLst/>
          </a:prstGeom>
          <a:noFill/>
        </p:spPr>
        <p:txBody>
          <a:bodyPr wrap="square">
            <a:spAutoFit/>
          </a:bodyPr>
          <a:lstStyle/>
          <a:p>
            <a:r>
              <a:rPr lang="de-DE" sz="2000" dirty="0">
                <a:solidFill>
                  <a:srgbClr val="FF0000"/>
                </a:solidFill>
              </a:rPr>
              <a:t>4. Funktionen von Arzneimitteln</a:t>
            </a:r>
          </a:p>
          <a:p>
            <a:endParaRPr lang="de-DE" dirty="0"/>
          </a:p>
          <a:p>
            <a:r>
              <a:rPr lang="de-DE" dirty="0"/>
              <a:t> Heilen: z. B. Antibiotika </a:t>
            </a:r>
          </a:p>
          <a:p>
            <a:endParaRPr lang="de-DE" dirty="0"/>
          </a:p>
          <a:p>
            <a:endParaRPr lang="de-DE" dirty="0"/>
          </a:p>
          <a:p>
            <a:endParaRPr lang="de-DE" dirty="0"/>
          </a:p>
          <a:p>
            <a:endParaRPr lang="de-DE" dirty="0"/>
          </a:p>
          <a:p>
            <a:endParaRPr lang="de-DE" dirty="0"/>
          </a:p>
          <a:p>
            <a:r>
              <a:rPr lang="de-DE" dirty="0"/>
              <a:t>Lindern: z. B. Schmerzmittel (Analgetika) </a:t>
            </a:r>
          </a:p>
          <a:p>
            <a:endParaRPr lang="de-DE" dirty="0"/>
          </a:p>
        </p:txBody>
      </p:sp>
      <p:graphicFrame>
        <p:nvGraphicFramePr>
          <p:cNvPr id="4" name="Tabelle 4">
            <a:extLst>
              <a:ext uri="{FF2B5EF4-FFF2-40B4-BE49-F238E27FC236}">
                <a16:creationId xmlns:a16="http://schemas.microsoft.com/office/drawing/2014/main" id="{A70E84A8-0B24-11A2-6851-6FB657DEC017}"/>
              </a:ext>
            </a:extLst>
          </p:cNvPr>
          <p:cNvGraphicFramePr>
            <a:graphicFrameLocks noGrp="1"/>
          </p:cNvGraphicFramePr>
          <p:nvPr>
            <p:extLst>
              <p:ext uri="{D42A27DB-BD31-4B8C-83A1-F6EECF244321}">
                <p14:modId xmlns:p14="http://schemas.microsoft.com/office/powerpoint/2010/main" val="2039027999"/>
              </p:ext>
            </p:extLst>
          </p:nvPr>
        </p:nvGraphicFramePr>
        <p:xfrm>
          <a:off x="356839" y="1177567"/>
          <a:ext cx="10838985" cy="1097280"/>
        </p:xfrm>
        <a:graphic>
          <a:graphicData uri="http://schemas.openxmlformats.org/drawingml/2006/table">
            <a:tbl>
              <a:tblPr firstRow="1" bandRow="1">
                <a:tableStyleId>{5C22544A-7EE6-4342-B048-85BDC9FD1C3A}</a:tableStyleId>
              </a:tblPr>
              <a:tblGrid>
                <a:gridCol w="10838985">
                  <a:extLst>
                    <a:ext uri="{9D8B030D-6E8A-4147-A177-3AD203B41FA5}">
                      <a16:colId xmlns:a16="http://schemas.microsoft.com/office/drawing/2014/main" val="3365567760"/>
                    </a:ext>
                  </a:extLst>
                </a:gridCol>
              </a:tblGrid>
              <a:tr h="334536">
                <a:tc>
                  <a:txBody>
                    <a:bodyPr/>
                    <a:lstStyle/>
                    <a:p>
                      <a:endParaRPr lang="de-DE"/>
                    </a:p>
                  </a:txBody>
                  <a:tcPr/>
                </a:tc>
                <a:extLst>
                  <a:ext uri="{0D108BD9-81ED-4DB2-BD59-A6C34878D82A}">
                    <a16:rowId xmlns:a16="http://schemas.microsoft.com/office/drawing/2014/main" val="3682439726"/>
                  </a:ext>
                </a:extLst>
              </a:tr>
              <a:tr h="334536">
                <a:tc>
                  <a:txBody>
                    <a:bodyPr/>
                    <a:lstStyle/>
                    <a:p>
                      <a:endParaRPr lang="de-DE" dirty="0"/>
                    </a:p>
                  </a:txBody>
                  <a:tcPr/>
                </a:tc>
                <a:extLst>
                  <a:ext uri="{0D108BD9-81ED-4DB2-BD59-A6C34878D82A}">
                    <a16:rowId xmlns:a16="http://schemas.microsoft.com/office/drawing/2014/main" val="1254845423"/>
                  </a:ext>
                </a:extLst>
              </a:tr>
              <a:tr h="334536">
                <a:tc>
                  <a:txBody>
                    <a:bodyPr/>
                    <a:lstStyle/>
                    <a:p>
                      <a:endParaRPr lang="de-DE" dirty="0"/>
                    </a:p>
                  </a:txBody>
                  <a:tcPr/>
                </a:tc>
                <a:extLst>
                  <a:ext uri="{0D108BD9-81ED-4DB2-BD59-A6C34878D82A}">
                    <a16:rowId xmlns:a16="http://schemas.microsoft.com/office/drawing/2014/main" val="3877893860"/>
                  </a:ext>
                </a:extLst>
              </a:tr>
            </a:tbl>
          </a:graphicData>
        </a:graphic>
      </p:graphicFrame>
      <p:graphicFrame>
        <p:nvGraphicFramePr>
          <p:cNvPr id="5" name="Tabelle 5">
            <a:extLst>
              <a:ext uri="{FF2B5EF4-FFF2-40B4-BE49-F238E27FC236}">
                <a16:creationId xmlns:a16="http://schemas.microsoft.com/office/drawing/2014/main" id="{0E8522C2-A9C3-EB85-F77E-190FEB6ED23B}"/>
              </a:ext>
            </a:extLst>
          </p:cNvPr>
          <p:cNvGraphicFramePr>
            <a:graphicFrameLocks noGrp="1"/>
          </p:cNvGraphicFramePr>
          <p:nvPr>
            <p:extLst>
              <p:ext uri="{D42A27DB-BD31-4B8C-83A1-F6EECF244321}">
                <p14:modId xmlns:p14="http://schemas.microsoft.com/office/powerpoint/2010/main" val="458397081"/>
              </p:ext>
            </p:extLst>
          </p:nvPr>
        </p:nvGraphicFramePr>
        <p:xfrm>
          <a:off x="234176" y="3066586"/>
          <a:ext cx="10961648" cy="1097280"/>
        </p:xfrm>
        <a:graphic>
          <a:graphicData uri="http://schemas.openxmlformats.org/drawingml/2006/table">
            <a:tbl>
              <a:tblPr firstRow="1" bandRow="1">
                <a:tableStyleId>{5C22544A-7EE6-4342-B048-85BDC9FD1C3A}</a:tableStyleId>
              </a:tblPr>
              <a:tblGrid>
                <a:gridCol w="10961648">
                  <a:extLst>
                    <a:ext uri="{9D8B030D-6E8A-4147-A177-3AD203B41FA5}">
                      <a16:colId xmlns:a16="http://schemas.microsoft.com/office/drawing/2014/main" val="2168686043"/>
                    </a:ext>
                  </a:extLst>
                </a:gridCol>
              </a:tblGrid>
              <a:tr h="334694">
                <a:tc>
                  <a:txBody>
                    <a:bodyPr/>
                    <a:lstStyle/>
                    <a:p>
                      <a:endParaRPr lang="de-DE"/>
                    </a:p>
                  </a:txBody>
                  <a:tcPr/>
                </a:tc>
                <a:extLst>
                  <a:ext uri="{0D108BD9-81ED-4DB2-BD59-A6C34878D82A}">
                    <a16:rowId xmlns:a16="http://schemas.microsoft.com/office/drawing/2014/main" val="3534409042"/>
                  </a:ext>
                </a:extLst>
              </a:tr>
              <a:tr h="334694">
                <a:tc>
                  <a:txBody>
                    <a:bodyPr/>
                    <a:lstStyle/>
                    <a:p>
                      <a:endParaRPr lang="de-DE" dirty="0"/>
                    </a:p>
                  </a:txBody>
                  <a:tcPr/>
                </a:tc>
                <a:extLst>
                  <a:ext uri="{0D108BD9-81ED-4DB2-BD59-A6C34878D82A}">
                    <a16:rowId xmlns:a16="http://schemas.microsoft.com/office/drawing/2014/main" val="3413893673"/>
                  </a:ext>
                </a:extLst>
              </a:tr>
              <a:tr h="334694">
                <a:tc>
                  <a:txBody>
                    <a:bodyPr/>
                    <a:lstStyle/>
                    <a:p>
                      <a:endParaRPr lang="de-DE" dirty="0"/>
                    </a:p>
                  </a:txBody>
                  <a:tcPr/>
                </a:tc>
                <a:extLst>
                  <a:ext uri="{0D108BD9-81ED-4DB2-BD59-A6C34878D82A}">
                    <a16:rowId xmlns:a16="http://schemas.microsoft.com/office/drawing/2014/main" val="280083792"/>
                  </a:ext>
                </a:extLst>
              </a:tr>
            </a:tbl>
          </a:graphicData>
        </a:graphic>
      </p:graphicFrame>
      <p:sp>
        <p:nvSpPr>
          <p:cNvPr id="7" name="Textfeld 6">
            <a:extLst>
              <a:ext uri="{FF2B5EF4-FFF2-40B4-BE49-F238E27FC236}">
                <a16:creationId xmlns:a16="http://schemas.microsoft.com/office/drawing/2014/main" id="{D83436C1-E378-7262-3645-08926DF885FC}"/>
              </a:ext>
            </a:extLst>
          </p:cNvPr>
          <p:cNvSpPr txBox="1"/>
          <p:nvPr/>
        </p:nvSpPr>
        <p:spPr>
          <a:xfrm rot="10800000" flipV="1">
            <a:off x="234176" y="4249272"/>
            <a:ext cx="11797990" cy="2862322"/>
          </a:xfrm>
          <a:prstGeom prst="rect">
            <a:avLst/>
          </a:prstGeom>
          <a:noFill/>
        </p:spPr>
        <p:txBody>
          <a:bodyPr wrap="square">
            <a:spAutoFit/>
          </a:bodyPr>
          <a:lstStyle/>
          <a:p>
            <a:r>
              <a:rPr lang="de-DE" dirty="0"/>
              <a:t>Vorbeugen: z. B. Vitamine, Schutzimpfung </a:t>
            </a:r>
          </a:p>
          <a:p>
            <a:endParaRPr lang="de-DE" dirty="0"/>
          </a:p>
          <a:p>
            <a:endParaRPr lang="de-DE" dirty="0"/>
          </a:p>
          <a:p>
            <a:endParaRPr lang="de-DE" dirty="0"/>
          </a:p>
          <a:p>
            <a:endParaRPr lang="de-DE" dirty="0"/>
          </a:p>
          <a:p>
            <a:endParaRPr lang="de-DE" dirty="0"/>
          </a:p>
          <a:p>
            <a:endParaRPr lang="de-DE" dirty="0"/>
          </a:p>
          <a:p>
            <a:r>
              <a:rPr lang="de-DE" dirty="0"/>
              <a:t>Erkennen: z. B. Röntgenkontrastmittel</a:t>
            </a:r>
          </a:p>
          <a:p>
            <a:endParaRPr lang="de-DE" dirty="0"/>
          </a:p>
          <a:p>
            <a:endParaRPr lang="de-DE" dirty="0"/>
          </a:p>
        </p:txBody>
      </p:sp>
      <p:graphicFrame>
        <p:nvGraphicFramePr>
          <p:cNvPr id="8" name="Tabelle 8">
            <a:extLst>
              <a:ext uri="{FF2B5EF4-FFF2-40B4-BE49-F238E27FC236}">
                <a16:creationId xmlns:a16="http://schemas.microsoft.com/office/drawing/2014/main" id="{FD12783E-A9A6-B3BE-71DE-62AC35C4F34B}"/>
              </a:ext>
            </a:extLst>
          </p:cNvPr>
          <p:cNvGraphicFramePr>
            <a:graphicFrameLocks noGrp="1"/>
          </p:cNvGraphicFramePr>
          <p:nvPr>
            <p:extLst>
              <p:ext uri="{D42A27DB-BD31-4B8C-83A1-F6EECF244321}">
                <p14:modId xmlns:p14="http://schemas.microsoft.com/office/powerpoint/2010/main" val="1430654940"/>
              </p:ext>
            </p:extLst>
          </p:nvPr>
        </p:nvGraphicFramePr>
        <p:xfrm>
          <a:off x="535259" y="4728117"/>
          <a:ext cx="10526751" cy="1097280"/>
        </p:xfrm>
        <a:graphic>
          <a:graphicData uri="http://schemas.openxmlformats.org/drawingml/2006/table">
            <a:tbl>
              <a:tblPr firstRow="1" bandRow="1">
                <a:tableStyleId>{5C22544A-7EE6-4342-B048-85BDC9FD1C3A}</a:tableStyleId>
              </a:tblPr>
              <a:tblGrid>
                <a:gridCol w="10526751">
                  <a:extLst>
                    <a:ext uri="{9D8B030D-6E8A-4147-A177-3AD203B41FA5}">
                      <a16:colId xmlns:a16="http://schemas.microsoft.com/office/drawing/2014/main" val="2817724383"/>
                    </a:ext>
                  </a:extLst>
                </a:gridCol>
              </a:tblGrid>
              <a:tr h="197005">
                <a:tc>
                  <a:txBody>
                    <a:bodyPr/>
                    <a:lstStyle/>
                    <a:p>
                      <a:endParaRPr lang="de-DE" dirty="0"/>
                    </a:p>
                  </a:txBody>
                  <a:tcPr/>
                </a:tc>
                <a:extLst>
                  <a:ext uri="{0D108BD9-81ED-4DB2-BD59-A6C34878D82A}">
                    <a16:rowId xmlns:a16="http://schemas.microsoft.com/office/drawing/2014/main" val="3545404321"/>
                  </a:ext>
                </a:extLst>
              </a:tr>
              <a:tr h="197005">
                <a:tc>
                  <a:txBody>
                    <a:bodyPr/>
                    <a:lstStyle/>
                    <a:p>
                      <a:endParaRPr lang="de-DE" dirty="0"/>
                    </a:p>
                  </a:txBody>
                  <a:tcPr/>
                </a:tc>
                <a:extLst>
                  <a:ext uri="{0D108BD9-81ED-4DB2-BD59-A6C34878D82A}">
                    <a16:rowId xmlns:a16="http://schemas.microsoft.com/office/drawing/2014/main" val="154621363"/>
                  </a:ext>
                </a:extLst>
              </a:tr>
              <a:tr h="197005">
                <a:tc>
                  <a:txBody>
                    <a:bodyPr/>
                    <a:lstStyle/>
                    <a:p>
                      <a:endParaRPr lang="de-DE" dirty="0"/>
                    </a:p>
                  </a:txBody>
                  <a:tcPr/>
                </a:tc>
                <a:extLst>
                  <a:ext uri="{0D108BD9-81ED-4DB2-BD59-A6C34878D82A}">
                    <a16:rowId xmlns:a16="http://schemas.microsoft.com/office/drawing/2014/main" val="4252258551"/>
                  </a:ext>
                </a:extLst>
              </a:tr>
            </a:tbl>
          </a:graphicData>
        </a:graphic>
      </p:graphicFrame>
    </p:spTree>
    <p:extLst>
      <p:ext uri="{BB962C8B-B14F-4D97-AF65-F5344CB8AC3E}">
        <p14:creationId xmlns:p14="http://schemas.microsoft.com/office/powerpoint/2010/main" val="31007194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FF2C462C-2EEF-8FD2-69A0-EB12A0AF07E2}"/>
              </a:ext>
            </a:extLst>
          </p:cNvPr>
          <p:cNvSpPr txBox="1"/>
          <p:nvPr/>
        </p:nvSpPr>
        <p:spPr>
          <a:xfrm>
            <a:off x="316523" y="167269"/>
            <a:ext cx="11726794" cy="6955750"/>
          </a:xfrm>
          <a:prstGeom prst="rect">
            <a:avLst/>
          </a:prstGeom>
          <a:noFill/>
        </p:spPr>
        <p:txBody>
          <a:bodyPr wrap="square">
            <a:spAutoFit/>
          </a:bodyPr>
          <a:lstStyle/>
          <a:p>
            <a:r>
              <a:rPr lang="de-DE" dirty="0">
                <a:solidFill>
                  <a:srgbClr val="FF0000"/>
                </a:solidFill>
              </a:rPr>
              <a:t>5. Suchtmittelgesetz</a:t>
            </a:r>
          </a:p>
          <a:p>
            <a:endParaRPr lang="de-DE" dirty="0"/>
          </a:p>
          <a:p>
            <a:r>
              <a:rPr lang="de-DE" dirty="0"/>
              <a:t>Gesetz über Suchtgifte</a:t>
            </a:r>
          </a:p>
          <a:p>
            <a:r>
              <a:rPr lang="de-DE" dirty="0"/>
              <a:t>Psychotrope Stoffe &amp;</a:t>
            </a:r>
          </a:p>
          <a:p>
            <a:r>
              <a:rPr lang="de-DE" dirty="0"/>
              <a:t>Vorläuferstoffe</a:t>
            </a:r>
          </a:p>
          <a:p>
            <a:endParaRPr lang="de-DE" dirty="0"/>
          </a:p>
          <a:p>
            <a:r>
              <a:rPr lang="de-DE" dirty="0"/>
              <a:t>Das Gesetz sieht strenge Regeln für den Verkehr mit Suchtgiften vor.</a:t>
            </a:r>
          </a:p>
          <a:p>
            <a:r>
              <a:rPr lang="de-DE" dirty="0"/>
              <a:t>ein spezielles Rezeptformular erforderlich (zu bestellen bei der WGKK/ÖGK), das mit einer Suchtgiftvignette versehen werden muss (zu bestellen in der MA 15-Zentrale). • Im Notfall (Gefahr für das Leben des Pat.) auch ohne Vignette gültig  Apotheke muss Kopie dem Amtsarzt übermitteln. Psychotrope Substanzen (v.a. Benzodiazepine): • Pro Verschreibung max. 2-Monatsbedarf laut Fachinformation (§10 PV). Falls mehr indiziert  Kennzeichnung mit „</a:t>
            </a:r>
            <a:r>
              <a:rPr lang="de-DE" dirty="0" err="1"/>
              <a:t>necesse</a:t>
            </a:r>
            <a:r>
              <a:rPr lang="de-DE" dirty="0"/>
              <a:t> </a:t>
            </a:r>
            <a:r>
              <a:rPr lang="de-DE" dirty="0" err="1"/>
              <a:t>est</a:t>
            </a:r>
            <a:r>
              <a:rPr lang="de-DE" dirty="0"/>
              <a:t>“ • </a:t>
            </a:r>
            <a:r>
              <a:rPr lang="de-DE" dirty="0" err="1"/>
              <a:t>Flunitrazepam</a:t>
            </a:r>
            <a:r>
              <a:rPr lang="de-DE" dirty="0"/>
              <a:t> (</a:t>
            </a:r>
            <a:r>
              <a:rPr lang="de-DE" dirty="0" err="1"/>
              <a:t>Rohypnol</a:t>
            </a:r>
            <a:r>
              <a:rPr lang="de-DE" dirty="0"/>
              <a:t>®) ist hinsichtlich der Verschreibung den Suchtgiften gleichgestellt (Vignette, etc.).</a:t>
            </a:r>
          </a:p>
          <a:p>
            <a:endParaRPr lang="de-DE" dirty="0"/>
          </a:p>
          <a:p>
            <a:endParaRPr lang="de-DE" dirty="0"/>
          </a:p>
          <a:p>
            <a:endParaRPr lang="de-DE" dirty="0"/>
          </a:p>
          <a:p>
            <a:endParaRPr lang="de-DE" dirty="0"/>
          </a:p>
          <a:p>
            <a:endParaRPr lang="de-DE" dirty="0"/>
          </a:p>
          <a:p>
            <a:r>
              <a:rPr lang="de-DE" dirty="0"/>
              <a:t>„Psychotrope Stoffe“ sind </a:t>
            </a:r>
            <a:r>
              <a:rPr lang="de-DE" b="0" i="0" dirty="0">
                <a:solidFill>
                  <a:srgbClr val="040C28"/>
                </a:solidFill>
                <a:effectLst/>
                <a:latin typeface="Google Sans"/>
              </a:rPr>
              <a:t>Wirkstoffe, die einen Effekt auf das Zentrale Nervensystem (ZNS) haben</a:t>
            </a:r>
            <a:r>
              <a:rPr lang="de-DE" b="0" i="0" dirty="0">
                <a:solidFill>
                  <a:srgbClr val="202124"/>
                </a:solidFill>
                <a:effectLst/>
                <a:latin typeface="Google Sans"/>
              </a:rPr>
              <a:t>. Damit umfassen sie sowohl alle gängigen Psychopharmaka, als auch Alkohol, Cannabis und andere </a:t>
            </a:r>
            <a:r>
              <a:rPr lang="de-DE" b="0" i="0" dirty="0" err="1">
                <a:solidFill>
                  <a:srgbClr val="202124"/>
                </a:solidFill>
                <a:effectLst/>
                <a:latin typeface="Google Sans"/>
              </a:rPr>
              <a:t>illegalisierte</a:t>
            </a:r>
            <a:r>
              <a:rPr lang="de-DE" b="0" i="0" dirty="0">
                <a:solidFill>
                  <a:srgbClr val="202124"/>
                </a:solidFill>
                <a:effectLst/>
                <a:latin typeface="Google Sans"/>
              </a:rPr>
              <a:t> Substanzen.</a:t>
            </a:r>
            <a:endParaRPr lang="de-DE" dirty="0"/>
          </a:p>
          <a:p>
            <a:endParaRPr lang="de-DE" dirty="0"/>
          </a:p>
          <a:p>
            <a:endParaRPr lang="de-DE" dirty="0"/>
          </a:p>
          <a:p>
            <a:r>
              <a:rPr lang="de-DE" sz="1600" dirty="0"/>
              <a:t>Vorläuferstoffe  sind </a:t>
            </a:r>
            <a:r>
              <a:rPr lang="de-DE" sz="1600" b="0" i="0" dirty="0">
                <a:solidFill>
                  <a:srgbClr val="4D5156"/>
                </a:solidFill>
                <a:effectLst/>
                <a:latin typeface="Arial" panose="020B0604020202020204" pitchFamily="34" charset="0"/>
              </a:rPr>
              <a:t>Chemikalien, die zur Herstellung von Betäubungsmitteln verwendet werden können. Dazu gehören Stoffe, die bei Einnahme nicht abhängig machen, aber in ein Betäubungsmittel überführt werden können. </a:t>
            </a:r>
            <a:endParaRPr lang="de-DE" sz="1600" dirty="0"/>
          </a:p>
          <a:p>
            <a:endParaRPr lang="de-DE" sz="1600" dirty="0"/>
          </a:p>
          <a:p>
            <a:endParaRPr lang="de-DE" dirty="0"/>
          </a:p>
        </p:txBody>
      </p:sp>
      <p:pic>
        <p:nvPicPr>
          <p:cNvPr id="10242" name="Picture 2" descr="Der Drogenpatient im Krankenhaus">
            <a:extLst>
              <a:ext uri="{FF2B5EF4-FFF2-40B4-BE49-F238E27FC236}">
                <a16:creationId xmlns:a16="http://schemas.microsoft.com/office/drawing/2014/main" id="{25F6BB10-D6A5-BBA4-0287-2DF331EC906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48363" y="3249379"/>
            <a:ext cx="3038475" cy="15049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490057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8C10394D-B8E4-18E5-2E79-93CC7FA66C3F}"/>
              </a:ext>
            </a:extLst>
          </p:cNvPr>
          <p:cNvSpPr txBox="1"/>
          <p:nvPr/>
        </p:nvSpPr>
        <p:spPr>
          <a:xfrm>
            <a:off x="345688" y="312234"/>
            <a:ext cx="11563814" cy="5909310"/>
          </a:xfrm>
          <a:prstGeom prst="rect">
            <a:avLst/>
          </a:prstGeom>
          <a:noFill/>
        </p:spPr>
        <p:txBody>
          <a:bodyPr wrap="square">
            <a:spAutoFit/>
          </a:bodyPr>
          <a:lstStyle/>
          <a:p>
            <a:r>
              <a:rPr lang="de-DE" dirty="0"/>
              <a:t>Suchtgift-Rezepte: </a:t>
            </a:r>
          </a:p>
          <a:p>
            <a:r>
              <a:rPr lang="de-DE" dirty="0"/>
              <a:t>Einzelverschreibung: Bedeutung:</a:t>
            </a:r>
          </a:p>
          <a:p>
            <a:endParaRPr lang="de-DE" dirty="0"/>
          </a:p>
          <a:p>
            <a:endParaRPr lang="de-DE" dirty="0"/>
          </a:p>
          <a:p>
            <a:endParaRPr lang="de-DE" dirty="0"/>
          </a:p>
          <a:p>
            <a:endParaRPr lang="de-DE" dirty="0"/>
          </a:p>
          <a:p>
            <a:r>
              <a:rPr lang="de-DE" dirty="0"/>
              <a:t>Dauerverschreibung: Bedeutung: </a:t>
            </a:r>
          </a:p>
          <a:p>
            <a:endParaRPr lang="de-DE" dirty="0"/>
          </a:p>
          <a:p>
            <a:endParaRPr lang="de-DE" dirty="0"/>
          </a:p>
          <a:p>
            <a:endParaRPr lang="de-DE" dirty="0"/>
          </a:p>
          <a:p>
            <a:endParaRPr lang="de-DE" dirty="0"/>
          </a:p>
          <a:p>
            <a:r>
              <a:rPr lang="de-DE" dirty="0"/>
              <a:t>Notfallrezepte: Bedeutung: </a:t>
            </a:r>
          </a:p>
          <a:p>
            <a:endParaRPr lang="de-DE" dirty="0"/>
          </a:p>
          <a:p>
            <a:endParaRPr lang="de-DE" dirty="0"/>
          </a:p>
          <a:p>
            <a:endParaRPr lang="de-DE" dirty="0"/>
          </a:p>
          <a:p>
            <a:endParaRPr lang="de-DE" dirty="0"/>
          </a:p>
          <a:p>
            <a:r>
              <a:rPr lang="de-DE" dirty="0"/>
              <a:t>Definition Schmerztherapie: </a:t>
            </a:r>
          </a:p>
          <a:p>
            <a:endParaRPr lang="de-DE" dirty="0"/>
          </a:p>
          <a:p>
            <a:endParaRPr lang="de-DE" dirty="0"/>
          </a:p>
          <a:p>
            <a:endParaRPr lang="de-DE" dirty="0"/>
          </a:p>
          <a:p>
            <a:r>
              <a:rPr lang="de-DE" dirty="0"/>
              <a:t>Definition Substitutionsbehandlung:</a:t>
            </a:r>
          </a:p>
        </p:txBody>
      </p:sp>
      <p:graphicFrame>
        <p:nvGraphicFramePr>
          <p:cNvPr id="4" name="Tabelle 4">
            <a:extLst>
              <a:ext uri="{FF2B5EF4-FFF2-40B4-BE49-F238E27FC236}">
                <a16:creationId xmlns:a16="http://schemas.microsoft.com/office/drawing/2014/main" id="{9AB5ECCB-87A0-0218-04AF-8FD90B879872}"/>
              </a:ext>
            </a:extLst>
          </p:cNvPr>
          <p:cNvGraphicFramePr>
            <a:graphicFrameLocks noGrp="1"/>
          </p:cNvGraphicFramePr>
          <p:nvPr>
            <p:extLst>
              <p:ext uri="{D42A27DB-BD31-4B8C-83A1-F6EECF244321}">
                <p14:modId xmlns:p14="http://schemas.microsoft.com/office/powerpoint/2010/main" val="2123616326"/>
              </p:ext>
            </p:extLst>
          </p:nvPr>
        </p:nvGraphicFramePr>
        <p:xfrm>
          <a:off x="468350" y="1097277"/>
          <a:ext cx="9691649" cy="731520"/>
        </p:xfrm>
        <a:graphic>
          <a:graphicData uri="http://schemas.openxmlformats.org/drawingml/2006/table">
            <a:tbl>
              <a:tblPr firstRow="1" bandRow="1">
                <a:tableStyleId>{5C22544A-7EE6-4342-B048-85BDC9FD1C3A}</a:tableStyleId>
              </a:tblPr>
              <a:tblGrid>
                <a:gridCol w="9691649">
                  <a:extLst>
                    <a:ext uri="{9D8B030D-6E8A-4147-A177-3AD203B41FA5}">
                      <a16:colId xmlns:a16="http://schemas.microsoft.com/office/drawing/2014/main" val="3700269299"/>
                    </a:ext>
                  </a:extLst>
                </a:gridCol>
              </a:tblGrid>
              <a:tr h="226372">
                <a:tc>
                  <a:txBody>
                    <a:bodyPr/>
                    <a:lstStyle/>
                    <a:p>
                      <a:endParaRPr lang="de-DE"/>
                    </a:p>
                  </a:txBody>
                  <a:tcPr/>
                </a:tc>
                <a:extLst>
                  <a:ext uri="{0D108BD9-81ED-4DB2-BD59-A6C34878D82A}">
                    <a16:rowId xmlns:a16="http://schemas.microsoft.com/office/drawing/2014/main" val="330247265"/>
                  </a:ext>
                </a:extLst>
              </a:tr>
              <a:tr h="226372">
                <a:tc>
                  <a:txBody>
                    <a:bodyPr/>
                    <a:lstStyle/>
                    <a:p>
                      <a:endParaRPr lang="de-DE" dirty="0"/>
                    </a:p>
                  </a:txBody>
                  <a:tcPr/>
                </a:tc>
                <a:extLst>
                  <a:ext uri="{0D108BD9-81ED-4DB2-BD59-A6C34878D82A}">
                    <a16:rowId xmlns:a16="http://schemas.microsoft.com/office/drawing/2014/main" val="3096943631"/>
                  </a:ext>
                </a:extLst>
              </a:tr>
            </a:tbl>
          </a:graphicData>
        </a:graphic>
      </p:graphicFrame>
      <p:graphicFrame>
        <p:nvGraphicFramePr>
          <p:cNvPr id="5" name="Tabelle 5">
            <a:extLst>
              <a:ext uri="{FF2B5EF4-FFF2-40B4-BE49-F238E27FC236}">
                <a16:creationId xmlns:a16="http://schemas.microsoft.com/office/drawing/2014/main" id="{6185BC52-B88C-306F-2D6A-991D67402C16}"/>
              </a:ext>
            </a:extLst>
          </p:cNvPr>
          <p:cNvGraphicFramePr>
            <a:graphicFrameLocks noGrp="1"/>
          </p:cNvGraphicFramePr>
          <p:nvPr>
            <p:extLst>
              <p:ext uri="{D42A27DB-BD31-4B8C-83A1-F6EECF244321}">
                <p14:modId xmlns:p14="http://schemas.microsoft.com/office/powerpoint/2010/main" val="2822764809"/>
              </p:ext>
            </p:extLst>
          </p:nvPr>
        </p:nvGraphicFramePr>
        <p:xfrm>
          <a:off x="468350" y="2486722"/>
          <a:ext cx="9691650" cy="858644"/>
        </p:xfrm>
        <a:graphic>
          <a:graphicData uri="http://schemas.openxmlformats.org/drawingml/2006/table">
            <a:tbl>
              <a:tblPr firstRow="1" bandRow="1">
                <a:tableStyleId>{5C22544A-7EE6-4342-B048-85BDC9FD1C3A}</a:tableStyleId>
              </a:tblPr>
              <a:tblGrid>
                <a:gridCol w="9691650">
                  <a:extLst>
                    <a:ext uri="{9D8B030D-6E8A-4147-A177-3AD203B41FA5}">
                      <a16:colId xmlns:a16="http://schemas.microsoft.com/office/drawing/2014/main" val="3897380091"/>
                    </a:ext>
                  </a:extLst>
                </a:gridCol>
              </a:tblGrid>
              <a:tr h="429322">
                <a:tc>
                  <a:txBody>
                    <a:bodyPr/>
                    <a:lstStyle/>
                    <a:p>
                      <a:endParaRPr lang="de-DE"/>
                    </a:p>
                  </a:txBody>
                  <a:tcPr/>
                </a:tc>
                <a:extLst>
                  <a:ext uri="{0D108BD9-81ED-4DB2-BD59-A6C34878D82A}">
                    <a16:rowId xmlns:a16="http://schemas.microsoft.com/office/drawing/2014/main" val="1168922529"/>
                  </a:ext>
                </a:extLst>
              </a:tr>
              <a:tr h="429322">
                <a:tc>
                  <a:txBody>
                    <a:bodyPr/>
                    <a:lstStyle/>
                    <a:p>
                      <a:endParaRPr lang="de-DE" dirty="0"/>
                    </a:p>
                  </a:txBody>
                  <a:tcPr/>
                </a:tc>
                <a:extLst>
                  <a:ext uri="{0D108BD9-81ED-4DB2-BD59-A6C34878D82A}">
                    <a16:rowId xmlns:a16="http://schemas.microsoft.com/office/drawing/2014/main" val="1895918542"/>
                  </a:ext>
                </a:extLst>
              </a:tr>
            </a:tbl>
          </a:graphicData>
        </a:graphic>
      </p:graphicFrame>
      <p:graphicFrame>
        <p:nvGraphicFramePr>
          <p:cNvPr id="6" name="Tabelle 6">
            <a:extLst>
              <a:ext uri="{FF2B5EF4-FFF2-40B4-BE49-F238E27FC236}">
                <a16:creationId xmlns:a16="http://schemas.microsoft.com/office/drawing/2014/main" id="{82F4B435-B748-9A66-190B-017028C2D1AF}"/>
              </a:ext>
            </a:extLst>
          </p:cNvPr>
          <p:cNvGraphicFramePr>
            <a:graphicFrameLocks noGrp="1"/>
          </p:cNvGraphicFramePr>
          <p:nvPr>
            <p:extLst>
              <p:ext uri="{D42A27DB-BD31-4B8C-83A1-F6EECF244321}">
                <p14:modId xmlns:p14="http://schemas.microsoft.com/office/powerpoint/2010/main" val="1687638470"/>
              </p:ext>
            </p:extLst>
          </p:nvPr>
        </p:nvGraphicFramePr>
        <p:xfrm>
          <a:off x="189572" y="3929689"/>
          <a:ext cx="9970428" cy="731520"/>
        </p:xfrm>
        <a:graphic>
          <a:graphicData uri="http://schemas.openxmlformats.org/drawingml/2006/table">
            <a:tbl>
              <a:tblPr firstRow="1" bandRow="1">
                <a:tableStyleId>{5C22544A-7EE6-4342-B048-85BDC9FD1C3A}</a:tableStyleId>
              </a:tblPr>
              <a:tblGrid>
                <a:gridCol w="9970428">
                  <a:extLst>
                    <a:ext uri="{9D8B030D-6E8A-4147-A177-3AD203B41FA5}">
                      <a16:colId xmlns:a16="http://schemas.microsoft.com/office/drawing/2014/main" val="1925758803"/>
                    </a:ext>
                  </a:extLst>
                </a:gridCol>
              </a:tblGrid>
              <a:tr h="328963">
                <a:tc>
                  <a:txBody>
                    <a:bodyPr/>
                    <a:lstStyle/>
                    <a:p>
                      <a:endParaRPr lang="de-DE"/>
                    </a:p>
                  </a:txBody>
                  <a:tcPr/>
                </a:tc>
                <a:extLst>
                  <a:ext uri="{0D108BD9-81ED-4DB2-BD59-A6C34878D82A}">
                    <a16:rowId xmlns:a16="http://schemas.microsoft.com/office/drawing/2014/main" val="3324628401"/>
                  </a:ext>
                </a:extLst>
              </a:tr>
              <a:tr h="328963">
                <a:tc>
                  <a:txBody>
                    <a:bodyPr/>
                    <a:lstStyle/>
                    <a:p>
                      <a:endParaRPr lang="de-DE" dirty="0"/>
                    </a:p>
                  </a:txBody>
                  <a:tcPr/>
                </a:tc>
                <a:extLst>
                  <a:ext uri="{0D108BD9-81ED-4DB2-BD59-A6C34878D82A}">
                    <a16:rowId xmlns:a16="http://schemas.microsoft.com/office/drawing/2014/main" val="952364900"/>
                  </a:ext>
                </a:extLst>
              </a:tr>
            </a:tbl>
          </a:graphicData>
        </a:graphic>
      </p:graphicFrame>
      <p:graphicFrame>
        <p:nvGraphicFramePr>
          <p:cNvPr id="7" name="Tabelle 7">
            <a:extLst>
              <a:ext uri="{FF2B5EF4-FFF2-40B4-BE49-F238E27FC236}">
                <a16:creationId xmlns:a16="http://schemas.microsoft.com/office/drawing/2014/main" id="{85122116-A04A-B5B3-62E2-F4ED7504147E}"/>
              </a:ext>
            </a:extLst>
          </p:cNvPr>
          <p:cNvGraphicFramePr>
            <a:graphicFrameLocks noGrp="1"/>
          </p:cNvGraphicFramePr>
          <p:nvPr>
            <p:extLst>
              <p:ext uri="{D42A27DB-BD31-4B8C-83A1-F6EECF244321}">
                <p14:modId xmlns:p14="http://schemas.microsoft.com/office/powerpoint/2010/main" val="1839400900"/>
              </p:ext>
            </p:extLst>
          </p:nvPr>
        </p:nvGraphicFramePr>
        <p:xfrm>
          <a:off x="345688" y="5029203"/>
          <a:ext cx="9814312" cy="731520"/>
        </p:xfrm>
        <a:graphic>
          <a:graphicData uri="http://schemas.openxmlformats.org/drawingml/2006/table">
            <a:tbl>
              <a:tblPr firstRow="1" bandRow="1">
                <a:tableStyleId>{5C22544A-7EE6-4342-B048-85BDC9FD1C3A}</a:tableStyleId>
              </a:tblPr>
              <a:tblGrid>
                <a:gridCol w="9814312">
                  <a:extLst>
                    <a:ext uri="{9D8B030D-6E8A-4147-A177-3AD203B41FA5}">
                      <a16:colId xmlns:a16="http://schemas.microsoft.com/office/drawing/2014/main" val="887967433"/>
                    </a:ext>
                  </a:extLst>
                </a:gridCol>
              </a:tblGrid>
              <a:tr h="365760">
                <a:tc>
                  <a:txBody>
                    <a:bodyPr/>
                    <a:lstStyle/>
                    <a:p>
                      <a:endParaRPr lang="de-DE"/>
                    </a:p>
                  </a:txBody>
                  <a:tcPr/>
                </a:tc>
                <a:extLst>
                  <a:ext uri="{0D108BD9-81ED-4DB2-BD59-A6C34878D82A}">
                    <a16:rowId xmlns:a16="http://schemas.microsoft.com/office/drawing/2014/main" val="2497074978"/>
                  </a:ext>
                </a:extLst>
              </a:tr>
              <a:tr h="365760">
                <a:tc>
                  <a:txBody>
                    <a:bodyPr/>
                    <a:lstStyle/>
                    <a:p>
                      <a:endParaRPr lang="de-DE" dirty="0"/>
                    </a:p>
                  </a:txBody>
                  <a:tcPr/>
                </a:tc>
                <a:extLst>
                  <a:ext uri="{0D108BD9-81ED-4DB2-BD59-A6C34878D82A}">
                    <a16:rowId xmlns:a16="http://schemas.microsoft.com/office/drawing/2014/main" val="3913556536"/>
                  </a:ext>
                </a:extLst>
              </a:tr>
            </a:tbl>
          </a:graphicData>
        </a:graphic>
      </p:graphicFrame>
    </p:spTree>
    <p:extLst>
      <p:ext uri="{BB962C8B-B14F-4D97-AF65-F5344CB8AC3E}">
        <p14:creationId xmlns:p14="http://schemas.microsoft.com/office/powerpoint/2010/main" val="6199186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52CDFC6B-2476-C99B-EBCC-579223998F8A}"/>
              </a:ext>
            </a:extLst>
          </p:cNvPr>
          <p:cNvSpPr txBox="1"/>
          <p:nvPr/>
        </p:nvSpPr>
        <p:spPr>
          <a:xfrm>
            <a:off x="133814" y="200722"/>
            <a:ext cx="11753385" cy="5109091"/>
          </a:xfrm>
          <a:prstGeom prst="rect">
            <a:avLst/>
          </a:prstGeom>
          <a:noFill/>
        </p:spPr>
        <p:txBody>
          <a:bodyPr wrap="square">
            <a:spAutoFit/>
          </a:bodyPr>
          <a:lstStyle/>
          <a:p>
            <a:r>
              <a:rPr lang="de-DE" sz="2000" dirty="0">
                <a:solidFill>
                  <a:srgbClr val="FF0000"/>
                </a:solidFill>
              </a:rPr>
              <a:t>6. Einteilung &amp; Abgabe von Arzneimitteln </a:t>
            </a:r>
          </a:p>
          <a:p>
            <a:endParaRPr lang="de-DE" dirty="0"/>
          </a:p>
          <a:p>
            <a:pPr marL="342900" indent="-342900">
              <a:buAutoNum type="alphaLcParenR"/>
            </a:pPr>
            <a:r>
              <a:rPr lang="de-DE" dirty="0"/>
              <a:t>Frei verkäufliche Präparate (ohne Rezept): Sind rezeptfrei, dürfen auch in Drogerien abgegeben werden (Vitamine, Knoblauch, Verbandmaterialien). Es handelt sich um keine Arzneimittel, sondern um z. B. Nahrungsergänzungsmittel. Diese sind nicht apothekenpflichtig. </a:t>
            </a:r>
          </a:p>
          <a:p>
            <a:pPr marL="342900" indent="-342900">
              <a:buAutoNum type="alphaLcParenR"/>
            </a:pPr>
            <a:endParaRPr lang="de-DE" dirty="0"/>
          </a:p>
          <a:p>
            <a:pPr marL="342900" indent="-342900">
              <a:buAutoNum type="alphaLcParenR"/>
            </a:pPr>
            <a:endParaRPr lang="de-DE" dirty="0"/>
          </a:p>
          <a:p>
            <a:pPr marL="342900" indent="-342900">
              <a:buAutoNum type="alphaLcParenR"/>
            </a:pPr>
            <a:r>
              <a:rPr lang="de-DE" dirty="0"/>
              <a:t>Apothekenpflichtige Medikamente: Es gibt Medikamente, die nicht rezeptpflichtig sind, die jedoch nur in der Apotheke abgegeben werden dürfen. Zum Beispiel Aspirin. Apothekenpflichtige Arzneimittel obliegen der Beratung durch ApothekerInnen. </a:t>
            </a:r>
          </a:p>
          <a:p>
            <a:pPr marL="342900" indent="-342900">
              <a:buAutoNum type="alphaLcParenR"/>
            </a:pPr>
            <a:endParaRPr lang="de-DE" dirty="0"/>
          </a:p>
          <a:p>
            <a:pPr marL="342900" indent="-342900">
              <a:buAutoNum type="alphaLcParenR"/>
            </a:pPr>
            <a:endParaRPr lang="de-DE" dirty="0"/>
          </a:p>
          <a:p>
            <a:pPr marL="342900" indent="-342900">
              <a:buAutoNum type="alphaLcParenR"/>
            </a:pPr>
            <a:endParaRPr lang="de-DE" dirty="0"/>
          </a:p>
          <a:p>
            <a:pPr marL="342900" indent="-342900">
              <a:buAutoNum type="alphaLcParenR"/>
            </a:pPr>
            <a:endParaRPr lang="de-DE" dirty="0"/>
          </a:p>
          <a:p>
            <a:pPr marL="342900" indent="-342900">
              <a:buAutoNum type="alphaLcParenR"/>
            </a:pPr>
            <a:r>
              <a:rPr lang="de-DE" dirty="0"/>
              <a:t>Rezeptpflichtige Medikamente (apothekenpflichtig): Dürfen nur auf ärztliche Verordnung (Rezept ist die ärztliche Verordnung) und nur in Apotheken gegen Rezept abgegeben werden. Diese Medikamente sind also Apotheken und rezeptpflichtig</a:t>
            </a:r>
          </a:p>
          <a:p>
            <a:pPr marL="342900" indent="-342900">
              <a:buAutoNum type="alphaLcParenR"/>
            </a:pPr>
            <a:endParaRPr lang="de-DE" dirty="0"/>
          </a:p>
        </p:txBody>
      </p:sp>
    </p:spTree>
    <p:extLst>
      <p:ext uri="{BB962C8B-B14F-4D97-AF65-F5344CB8AC3E}">
        <p14:creationId xmlns:p14="http://schemas.microsoft.com/office/powerpoint/2010/main" val="247435046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3D9A24D8-9636-BD25-ACE1-71A4703FABA3}"/>
              </a:ext>
            </a:extLst>
          </p:cNvPr>
          <p:cNvSpPr txBox="1"/>
          <p:nvPr/>
        </p:nvSpPr>
        <p:spPr>
          <a:xfrm>
            <a:off x="189571" y="88968"/>
            <a:ext cx="11597268" cy="3970318"/>
          </a:xfrm>
          <a:prstGeom prst="rect">
            <a:avLst/>
          </a:prstGeom>
          <a:noFill/>
        </p:spPr>
        <p:txBody>
          <a:bodyPr wrap="square">
            <a:spAutoFit/>
          </a:bodyPr>
          <a:lstStyle/>
          <a:p>
            <a:r>
              <a:rPr lang="de-DE" dirty="0"/>
              <a:t>d) Einteilung der Arzneimittel nach der Art des In-Verkehr-Bringens:</a:t>
            </a:r>
          </a:p>
          <a:p>
            <a:endParaRPr lang="de-DE" dirty="0"/>
          </a:p>
          <a:p>
            <a:r>
              <a:rPr lang="de-DE" dirty="0"/>
              <a:t>Magistrale Zubereitung (Rezeptur) Es handelt sich um eine individuell zubereitete Einzelzubereitung, die in der Apotheke hergestellt wird. Bei rezeptpflichtigen Bestandteilen mit ärztlicher Verschreibung. </a:t>
            </a:r>
          </a:p>
          <a:p>
            <a:endParaRPr lang="de-DE" dirty="0"/>
          </a:p>
          <a:p>
            <a:endParaRPr lang="de-DE" dirty="0"/>
          </a:p>
          <a:p>
            <a:endParaRPr lang="de-DE" dirty="0"/>
          </a:p>
          <a:p>
            <a:endParaRPr lang="de-DE" dirty="0"/>
          </a:p>
          <a:p>
            <a:endParaRPr lang="de-DE" dirty="0"/>
          </a:p>
          <a:p>
            <a:r>
              <a:rPr lang="de-DE" dirty="0"/>
              <a:t>Arzneimittelspezialität (oder Fertigarzneimittel) Arzneimittelspezialitäten werden in gleichbleibender Zusammensetzung großtechnisch hergestellt und in abgabefertiger Packung unter einer besonderen Bezeichnung in Verkehr gebracht. </a:t>
            </a:r>
          </a:p>
          <a:p>
            <a:endParaRPr lang="de-DE" dirty="0"/>
          </a:p>
          <a:p>
            <a:endParaRPr lang="de-DE" dirty="0"/>
          </a:p>
          <a:p>
            <a:endParaRPr lang="de-DE" dirty="0"/>
          </a:p>
        </p:txBody>
      </p:sp>
      <p:graphicFrame>
        <p:nvGraphicFramePr>
          <p:cNvPr id="4" name="Tabelle 4">
            <a:extLst>
              <a:ext uri="{FF2B5EF4-FFF2-40B4-BE49-F238E27FC236}">
                <a16:creationId xmlns:a16="http://schemas.microsoft.com/office/drawing/2014/main" id="{7A93B573-259A-2129-3931-DB0DA52A329E}"/>
              </a:ext>
            </a:extLst>
          </p:cNvPr>
          <p:cNvGraphicFramePr>
            <a:graphicFrameLocks noGrp="1"/>
          </p:cNvGraphicFramePr>
          <p:nvPr>
            <p:extLst>
              <p:ext uri="{D42A27DB-BD31-4B8C-83A1-F6EECF244321}">
                <p14:modId xmlns:p14="http://schemas.microsoft.com/office/powerpoint/2010/main" val="3260549399"/>
              </p:ext>
            </p:extLst>
          </p:nvPr>
        </p:nvGraphicFramePr>
        <p:xfrm>
          <a:off x="568712" y="1342607"/>
          <a:ext cx="9591288" cy="731520"/>
        </p:xfrm>
        <a:graphic>
          <a:graphicData uri="http://schemas.openxmlformats.org/drawingml/2006/table">
            <a:tbl>
              <a:tblPr firstRow="1" bandRow="1">
                <a:tableStyleId>{5C22544A-7EE6-4342-B048-85BDC9FD1C3A}</a:tableStyleId>
              </a:tblPr>
              <a:tblGrid>
                <a:gridCol w="9591288">
                  <a:extLst>
                    <a:ext uri="{9D8B030D-6E8A-4147-A177-3AD203B41FA5}">
                      <a16:colId xmlns:a16="http://schemas.microsoft.com/office/drawing/2014/main" val="1483411799"/>
                    </a:ext>
                  </a:extLst>
                </a:gridCol>
              </a:tblGrid>
              <a:tr h="289932">
                <a:tc>
                  <a:txBody>
                    <a:bodyPr/>
                    <a:lstStyle/>
                    <a:p>
                      <a:endParaRPr lang="de-DE"/>
                    </a:p>
                  </a:txBody>
                  <a:tcPr/>
                </a:tc>
                <a:extLst>
                  <a:ext uri="{0D108BD9-81ED-4DB2-BD59-A6C34878D82A}">
                    <a16:rowId xmlns:a16="http://schemas.microsoft.com/office/drawing/2014/main" val="49868358"/>
                  </a:ext>
                </a:extLst>
              </a:tr>
              <a:tr h="289932">
                <a:tc>
                  <a:txBody>
                    <a:bodyPr/>
                    <a:lstStyle/>
                    <a:p>
                      <a:endParaRPr lang="de-DE" dirty="0"/>
                    </a:p>
                  </a:txBody>
                  <a:tcPr/>
                </a:tc>
                <a:extLst>
                  <a:ext uri="{0D108BD9-81ED-4DB2-BD59-A6C34878D82A}">
                    <a16:rowId xmlns:a16="http://schemas.microsoft.com/office/drawing/2014/main" val="3712343713"/>
                  </a:ext>
                </a:extLst>
              </a:tr>
            </a:tbl>
          </a:graphicData>
        </a:graphic>
      </p:graphicFrame>
      <p:graphicFrame>
        <p:nvGraphicFramePr>
          <p:cNvPr id="5" name="Tabelle 5">
            <a:extLst>
              <a:ext uri="{FF2B5EF4-FFF2-40B4-BE49-F238E27FC236}">
                <a16:creationId xmlns:a16="http://schemas.microsoft.com/office/drawing/2014/main" id="{724C82D2-5EE8-558D-272B-70E27413DF1F}"/>
              </a:ext>
            </a:extLst>
          </p:cNvPr>
          <p:cNvGraphicFramePr>
            <a:graphicFrameLocks noGrp="1"/>
          </p:cNvGraphicFramePr>
          <p:nvPr>
            <p:extLst>
              <p:ext uri="{D42A27DB-BD31-4B8C-83A1-F6EECF244321}">
                <p14:modId xmlns:p14="http://schemas.microsoft.com/office/powerpoint/2010/main" val="2492646836"/>
              </p:ext>
            </p:extLst>
          </p:nvPr>
        </p:nvGraphicFramePr>
        <p:xfrm>
          <a:off x="412595" y="3245005"/>
          <a:ext cx="11151220" cy="731520"/>
        </p:xfrm>
        <a:graphic>
          <a:graphicData uri="http://schemas.openxmlformats.org/drawingml/2006/table">
            <a:tbl>
              <a:tblPr firstRow="1" bandRow="1">
                <a:tableStyleId>{5C22544A-7EE6-4342-B048-85BDC9FD1C3A}</a:tableStyleId>
              </a:tblPr>
              <a:tblGrid>
                <a:gridCol w="11151220">
                  <a:extLst>
                    <a:ext uri="{9D8B030D-6E8A-4147-A177-3AD203B41FA5}">
                      <a16:colId xmlns:a16="http://schemas.microsoft.com/office/drawing/2014/main" val="1089758705"/>
                    </a:ext>
                  </a:extLst>
                </a:gridCol>
              </a:tblGrid>
              <a:tr h="365760">
                <a:tc>
                  <a:txBody>
                    <a:bodyPr/>
                    <a:lstStyle/>
                    <a:p>
                      <a:endParaRPr lang="de-DE"/>
                    </a:p>
                  </a:txBody>
                  <a:tcPr/>
                </a:tc>
                <a:extLst>
                  <a:ext uri="{0D108BD9-81ED-4DB2-BD59-A6C34878D82A}">
                    <a16:rowId xmlns:a16="http://schemas.microsoft.com/office/drawing/2014/main" val="2673988542"/>
                  </a:ext>
                </a:extLst>
              </a:tr>
              <a:tr h="365760">
                <a:tc>
                  <a:txBody>
                    <a:bodyPr/>
                    <a:lstStyle/>
                    <a:p>
                      <a:endParaRPr lang="de-DE" dirty="0"/>
                    </a:p>
                  </a:txBody>
                  <a:tcPr/>
                </a:tc>
                <a:extLst>
                  <a:ext uri="{0D108BD9-81ED-4DB2-BD59-A6C34878D82A}">
                    <a16:rowId xmlns:a16="http://schemas.microsoft.com/office/drawing/2014/main" val="2533663725"/>
                  </a:ext>
                </a:extLst>
              </a:tr>
            </a:tbl>
          </a:graphicData>
        </a:graphic>
      </p:graphicFrame>
    </p:spTree>
    <p:extLst>
      <p:ext uri="{BB962C8B-B14F-4D97-AF65-F5344CB8AC3E}">
        <p14:creationId xmlns:p14="http://schemas.microsoft.com/office/powerpoint/2010/main" val="16500795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le 1">
            <a:extLst>
              <a:ext uri="{FF2B5EF4-FFF2-40B4-BE49-F238E27FC236}">
                <a16:creationId xmlns:a16="http://schemas.microsoft.com/office/drawing/2014/main" id="{5510E650-9220-937B-804A-ABA2BCD15DE7}"/>
              </a:ext>
            </a:extLst>
          </p:cNvPr>
          <p:cNvGraphicFramePr>
            <a:graphicFrameLocks noGrp="1"/>
          </p:cNvGraphicFramePr>
          <p:nvPr>
            <p:extLst>
              <p:ext uri="{D42A27DB-BD31-4B8C-83A1-F6EECF244321}">
                <p14:modId xmlns:p14="http://schemas.microsoft.com/office/powerpoint/2010/main" val="967221275"/>
              </p:ext>
            </p:extLst>
          </p:nvPr>
        </p:nvGraphicFramePr>
        <p:xfrm>
          <a:off x="838200" y="1825625"/>
          <a:ext cx="9843667" cy="3236085"/>
        </p:xfrm>
        <a:graphic>
          <a:graphicData uri="http://schemas.openxmlformats.org/drawingml/2006/table">
            <a:tbl>
              <a:tblPr firstRow="1" bandRow="1">
                <a:tableStyleId>{5C22544A-7EE6-4342-B048-85BDC9FD1C3A}</a:tableStyleId>
              </a:tblPr>
              <a:tblGrid>
                <a:gridCol w="9843667">
                  <a:extLst>
                    <a:ext uri="{9D8B030D-6E8A-4147-A177-3AD203B41FA5}">
                      <a16:colId xmlns:a16="http://schemas.microsoft.com/office/drawing/2014/main" val="820274542"/>
                    </a:ext>
                  </a:extLst>
                </a:gridCol>
              </a:tblGrid>
              <a:tr h="682455">
                <a:tc>
                  <a:txBody>
                    <a:bodyPr/>
                    <a:lstStyle/>
                    <a:p>
                      <a:r>
                        <a:rPr lang="de-DE" sz="1800" b="0" i="0" kern="1200" dirty="0">
                          <a:solidFill>
                            <a:schemeClr val="lt1"/>
                          </a:solidFill>
                          <a:effectLst/>
                          <a:latin typeface="+mn-lt"/>
                          <a:ea typeface="+mn-ea"/>
                          <a:cs typeface="+mn-cs"/>
                        </a:rPr>
                        <a:t>Es gibt praktisch kein Medikament, das – auch bei bestimmungsgemäßem Gebrauch – keine Nebenwirkungen hat. Dies kann von kurzzeitigen Unpässlichkeiten bis hin zu lebensbedrohlichen Zuständen gehen. Häufig sind z. B. Hautausschläge, allergische Reaktionen, Magen-</a:t>
                      </a:r>
                      <a:r>
                        <a:rPr lang="de-DE" sz="1800" b="0" i="0" kern="1200" dirty="0" err="1">
                          <a:solidFill>
                            <a:schemeClr val="lt1"/>
                          </a:solidFill>
                          <a:effectLst/>
                          <a:latin typeface="+mn-lt"/>
                          <a:ea typeface="+mn-ea"/>
                          <a:cs typeface="+mn-cs"/>
                        </a:rPr>
                        <a:t>Darmoder</a:t>
                      </a:r>
                      <a:r>
                        <a:rPr lang="de-DE" sz="1800" b="0" i="0" kern="1200" dirty="0">
                          <a:solidFill>
                            <a:schemeClr val="lt1"/>
                          </a:solidFill>
                          <a:effectLst/>
                          <a:latin typeface="+mn-lt"/>
                          <a:ea typeface="+mn-ea"/>
                          <a:cs typeface="+mn-cs"/>
                        </a:rPr>
                        <a:t> Herz-Kreislauf-Störungen. </a:t>
                      </a:r>
                      <a:endParaRPr lang="de-DE" dirty="0"/>
                    </a:p>
                  </a:txBody>
                  <a:tcPr/>
                </a:tc>
                <a:extLst>
                  <a:ext uri="{0D108BD9-81ED-4DB2-BD59-A6C34878D82A}">
                    <a16:rowId xmlns:a16="http://schemas.microsoft.com/office/drawing/2014/main" val="547545130"/>
                  </a:ext>
                </a:extLst>
              </a:tr>
              <a:tr h="682455">
                <a:tc>
                  <a:txBody>
                    <a:bodyPr/>
                    <a:lstStyle/>
                    <a:p>
                      <a:endParaRPr lang="de-DE" dirty="0"/>
                    </a:p>
                  </a:txBody>
                  <a:tcPr/>
                </a:tc>
                <a:extLst>
                  <a:ext uri="{0D108BD9-81ED-4DB2-BD59-A6C34878D82A}">
                    <a16:rowId xmlns:a16="http://schemas.microsoft.com/office/drawing/2014/main" val="3664846812"/>
                  </a:ext>
                </a:extLst>
              </a:tr>
              <a:tr h="682455">
                <a:tc>
                  <a:txBody>
                    <a:bodyPr/>
                    <a:lstStyle/>
                    <a:p>
                      <a:endParaRPr lang="de-DE" dirty="0"/>
                    </a:p>
                  </a:txBody>
                  <a:tcPr/>
                </a:tc>
                <a:extLst>
                  <a:ext uri="{0D108BD9-81ED-4DB2-BD59-A6C34878D82A}">
                    <a16:rowId xmlns:a16="http://schemas.microsoft.com/office/drawing/2014/main" val="2654641121"/>
                  </a:ext>
                </a:extLst>
              </a:tr>
              <a:tr h="682455">
                <a:tc>
                  <a:txBody>
                    <a:bodyPr/>
                    <a:lstStyle/>
                    <a:p>
                      <a:endParaRPr lang="de-DE" dirty="0"/>
                    </a:p>
                  </a:txBody>
                  <a:tcPr/>
                </a:tc>
                <a:extLst>
                  <a:ext uri="{0D108BD9-81ED-4DB2-BD59-A6C34878D82A}">
                    <a16:rowId xmlns:a16="http://schemas.microsoft.com/office/drawing/2014/main" val="486901724"/>
                  </a:ext>
                </a:extLst>
              </a:tr>
            </a:tbl>
          </a:graphicData>
        </a:graphic>
      </p:graphicFrame>
    </p:spTree>
    <p:extLst>
      <p:ext uri="{BB962C8B-B14F-4D97-AF65-F5344CB8AC3E}">
        <p14:creationId xmlns:p14="http://schemas.microsoft.com/office/powerpoint/2010/main" val="5428239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a:extLst>
              <a:ext uri="{FF2B5EF4-FFF2-40B4-BE49-F238E27FC236}">
                <a16:creationId xmlns:a16="http://schemas.microsoft.com/office/drawing/2014/main" id="{C799E5A4-6421-6E29-36BC-D639106A7AC9}"/>
              </a:ext>
            </a:extLst>
          </p:cNvPr>
          <p:cNvSpPr txBox="1"/>
          <p:nvPr/>
        </p:nvSpPr>
        <p:spPr>
          <a:xfrm>
            <a:off x="367990" y="167268"/>
            <a:ext cx="11824010" cy="1631216"/>
          </a:xfrm>
          <a:prstGeom prst="rect">
            <a:avLst/>
          </a:prstGeom>
          <a:noFill/>
        </p:spPr>
        <p:txBody>
          <a:bodyPr wrap="square">
            <a:spAutoFit/>
          </a:bodyPr>
          <a:lstStyle/>
          <a:p>
            <a:r>
              <a:rPr lang="de-DE" sz="2800" b="0" i="0" u="none" strike="noStrike" baseline="0" dirty="0">
                <a:solidFill>
                  <a:srgbClr val="FF0000"/>
                </a:solidFill>
                <a:latin typeface="Calibri" panose="020F0502020204030204" pitchFamily="34" charset="0"/>
              </a:rPr>
              <a:t>8. Arzneimittelbeschaffung </a:t>
            </a:r>
          </a:p>
          <a:p>
            <a:r>
              <a:rPr lang="de-DE" sz="1800" b="0" i="0" u="none" strike="noStrike" baseline="0" dirty="0">
                <a:solidFill>
                  <a:srgbClr val="000000"/>
                </a:solidFill>
                <a:latin typeface="Calibri" panose="020F0502020204030204" pitchFamily="34" charset="0"/>
              </a:rPr>
              <a:t>Wo können Arzneimittel gekauft werden? </a:t>
            </a:r>
          </a:p>
          <a:p>
            <a:r>
              <a:rPr lang="de-DE" sz="1800" b="0" i="0" u="none" strike="noStrike" baseline="0" dirty="0">
                <a:solidFill>
                  <a:srgbClr val="000000"/>
                </a:solidFill>
                <a:latin typeface="Courier New" panose="02070309020205020404" pitchFamily="49" charset="0"/>
              </a:rPr>
              <a:t>o Apotheke </a:t>
            </a:r>
          </a:p>
          <a:p>
            <a:r>
              <a:rPr lang="de-DE" sz="1800" b="0" i="0" u="none" strike="noStrike" baseline="0" dirty="0">
                <a:solidFill>
                  <a:srgbClr val="000000"/>
                </a:solidFill>
                <a:latin typeface="Courier New" panose="02070309020205020404" pitchFamily="49" charset="0"/>
              </a:rPr>
              <a:t>o Hausapotheke </a:t>
            </a:r>
          </a:p>
          <a:p>
            <a:endParaRPr lang="de-DE" sz="1800" b="0" i="0" u="none" strike="noStrike" baseline="0" dirty="0">
              <a:solidFill>
                <a:srgbClr val="000000"/>
              </a:solidFill>
              <a:latin typeface="Courier New" panose="02070309020205020404" pitchFamily="49" charset="0"/>
            </a:endParaRPr>
          </a:p>
        </p:txBody>
      </p:sp>
      <p:graphicFrame>
        <p:nvGraphicFramePr>
          <p:cNvPr id="6" name="Tabelle 6">
            <a:extLst>
              <a:ext uri="{FF2B5EF4-FFF2-40B4-BE49-F238E27FC236}">
                <a16:creationId xmlns:a16="http://schemas.microsoft.com/office/drawing/2014/main" id="{F55A6E80-1FFA-2888-EC00-636EA021B752}"/>
              </a:ext>
            </a:extLst>
          </p:cNvPr>
          <p:cNvGraphicFramePr>
            <a:graphicFrameLocks noGrp="1"/>
          </p:cNvGraphicFramePr>
          <p:nvPr>
            <p:extLst>
              <p:ext uri="{D42A27DB-BD31-4B8C-83A1-F6EECF244321}">
                <p14:modId xmlns:p14="http://schemas.microsoft.com/office/powerpoint/2010/main" val="1669932757"/>
              </p:ext>
            </p:extLst>
          </p:nvPr>
        </p:nvGraphicFramePr>
        <p:xfrm>
          <a:off x="367989" y="1471960"/>
          <a:ext cx="11363093" cy="731520"/>
        </p:xfrm>
        <a:graphic>
          <a:graphicData uri="http://schemas.openxmlformats.org/drawingml/2006/table">
            <a:tbl>
              <a:tblPr firstRow="1" bandRow="1">
                <a:tableStyleId>{5C22544A-7EE6-4342-B048-85BDC9FD1C3A}</a:tableStyleId>
              </a:tblPr>
              <a:tblGrid>
                <a:gridCol w="11363093">
                  <a:extLst>
                    <a:ext uri="{9D8B030D-6E8A-4147-A177-3AD203B41FA5}">
                      <a16:colId xmlns:a16="http://schemas.microsoft.com/office/drawing/2014/main" val="1487544422"/>
                    </a:ext>
                  </a:extLst>
                </a:gridCol>
              </a:tblGrid>
              <a:tr h="217450">
                <a:tc>
                  <a:txBody>
                    <a:bodyPr/>
                    <a:lstStyle/>
                    <a:p>
                      <a:endParaRPr lang="de-DE"/>
                    </a:p>
                  </a:txBody>
                  <a:tcPr/>
                </a:tc>
                <a:extLst>
                  <a:ext uri="{0D108BD9-81ED-4DB2-BD59-A6C34878D82A}">
                    <a16:rowId xmlns:a16="http://schemas.microsoft.com/office/drawing/2014/main" val="2754707390"/>
                  </a:ext>
                </a:extLst>
              </a:tr>
              <a:tr h="217450">
                <a:tc>
                  <a:txBody>
                    <a:bodyPr/>
                    <a:lstStyle/>
                    <a:p>
                      <a:endParaRPr lang="de-DE" dirty="0"/>
                    </a:p>
                  </a:txBody>
                  <a:tcPr/>
                </a:tc>
                <a:extLst>
                  <a:ext uri="{0D108BD9-81ED-4DB2-BD59-A6C34878D82A}">
                    <a16:rowId xmlns:a16="http://schemas.microsoft.com/office/drawing/2014/main" val="1180046963"/>
                  </a:ext>
                </a:extLst>
              </a:tr>
            </a:tbl>
          </a:graphicData>
        </a:graphic>
      </p:graphicFrame>
      <p:sp>
        <p:nvSpPr>
          <p:cNvPr id="10" name="Textfeld 9">
            <a:extLst>
              <a:ext uri="{FF2B5EF4-FFF2-40B4-BE49-F238E27FC236}">
                <a16:creationId xmlns:a16="http://schemas.microsoft.com/office/drawing/2014/main" id="{168AA901-03FB-6E43-2188-BEA640A75278}"/>
              </a:ext>
            </a:extLst>
          </p:cNvPr>
          <p:cNvSpPr txBox="1"/>
          <p:nvPr/>
        </p:nvSpPr>
        <p:spPr>
          <a:xfrm>
            <a:off x="156117" y="2330606"/>
            <a:ext cx="8985094" cy="1477328"/>
          </a:xfrm>
          <a:prstGeom prst="rect">
            <a:avLst/>
          </a:prstGeom>
          <a:noFill/>
        </p:spPr>
        <p:txBody>
          <a:bodyPr wrap="square">
            <a:spAutoFit/>
          </a:bodyPr>
          <a:lstStyle/>
          <a:p>
            <a:r>
              <a:rPr lang="de-DE" sz="1800" b="0" i="0" u="none" strike="noStrike" baseline="0" dirty="0">
                <a:solidFill>
                  <a:srgbClr val="000000"/>
                </a:solidFill>
                <a:latin typeface="Calibri" panose="020F0502020204030204" pitchFamily="34" charset="0"/>
              </a:rPr>
              <a:t>Wie können Arzneimittel beschafft werden? </a:t>
            </a:r>
          </a:p>
          <a:p>
            <a:r>
              <a:rPr lang="de-DE" sz="1800" b="0" i="0" u="none" strike="noStrike" baseline="0" dirty="0">
                <a:solidFill>
                  <a:srgbClr val="000000"/>
                </a:solidFill>
                <a:latin typeface="Courier New" panose="02070309020205020404" pitchFamily="49" charset="0"/>
              </a:rPr>
              <a:t>o Rezeptpflichtige Arzneimittel entweder</a:t>
            </a:r>
          </a:p>
          <a:p>
            <a:r>
              <a:rPr lang="de-DE" dirty="0">
                <a:solidFill>
                  <a:srgbClr val="000000"/>
                </a:solidFill>
                <a:latin typeface="Courier New" panose="02070309020205020404" pitchFamily="49" charset="0"/>
              </a:rPr>
              <a:t>Privatrezept</a:t>
            </a:r>
          </a:p>
          <a:p>
            <a:r>
              <a:rPr lang="de-DE" sz="1800" b="0" i="0" u="none" strike="noStrike" baseline="0" dirty="0">
                <a:solidFill>
                  <a:srgbClr val="000000"/>
                </a:solidFill>
                <a:latin typeface="Courier New" panose="02070309020205020404" pitchFamily="49" charset="0"/>
              </a:rPr>
              <a:t>Kassenrezept</a:t>
            </a:r>
          </a:p>
          <a:p>
            <a:r>
              <a:rPr lang="de-DE" sz="1800" b="0" i="0" u="none" strike="noStrike" baseline="0" dirty="0">
                <a:solidFill>
                  <a:srgbClr val="000000"/>
                </a:solidFill>
                <a:latin typeface="Courier New" panose="02070309020205020404" pitchFamily="49" charset="0"/>
              </a:rPr>
              <a:t> </a:t>
            </a:r>
          </a:p>
        </p:txBody>
      </p:sp>
      <p:graphicFrame>
        <p:nvGraphicFramePr>
          <p:cNvPr id="11" name="Tabelle 11">
            <a:extLst>
              <a:ext uri="{FF2B5EF4-FFF2-40B4-BE49-F238E27FC236}">
                <a16:creationId xmlns:a16="http://schemas.microsoft.com/office/drawing/2014/main" id="{A2AA9814-CE43-4081-26CC-659F207B56AA}"/>
              </a:ext>
            </a:extLst>
          </p:cNvPr>
          <p:cNvGraphicFramePr>
            <a:graphicFrameLocks noGrp="1"/>
          </p:cNvGraphicFramePr>
          <p:nvPr>
            <p:extLst>
              <p:ext uri="{D42A27DB-BD31-4B8C-83A1-F6EECF244321}">
                <p14:modId xmlns:p14="http://schemas.microsoft.com/office/powerpoint/2010/main" val="3330641565"/>
              </p:ext>
            </p:extLst>
          </p:nvPr>
        </p:nvGraphicFramePr>
        <p:xfrm>
          <a:off x="367989" y="3508171"/>
          <a:ext cx="11363093" cy="731520"/>
        </p:xfrm>
        <a:graphic>
          <a:graphicData uri="http://schemas.openxmlformats.org/drawingml/2006/table">
            <a:tbl>
              <a:tblPr firstRow="1" bandRow="1">
                <a:tableStyleId>{5C22544A-7EE6-4342-B048-85BDC9FD1C3A}</a:tableStyleId>
              </a:tblPr>
              <a:tblGrid>
                <a:gridCol w="11363093">
                  <a:extLst>
                    <a:ext uri="{9D8B030D-6E8A-4147-A177-3AD203B41FA5}">
                      <a16:colId xmlns:a16="http://schemas.microsoft.com/office/drawing/2014/main" val="3246856448"/>
                    </a:ext>
                  </a:extLst>
                </a:gridCol>
              </a:tblGrid>
              <a:tr h="253134">
                <a:tc>
                  <a:txBody>
                    <a:bodyPr/>
                    <a:lstStyle/>
                    <a:p>
                      <a:endParaRPr lang="de-DE"/>
                    </a:p>
                  </a:txBody>
                  <a:tcPr/>
                </a:tc>
                <a:extLst>
                  <a:ext uri="{0D108BD9-81ED-4DB2-BD59-A6C34878D82A}">
                    <a16:rowId xmlns:a16="http://schemas.microsoft.com/office/drawing/2014/main" val="245420130"/>
                  </a:ext>
                </a:extLst>
              </a:tr>
              <a:tr h="253134">
                <a:tc>
                  <a:txBody>
                    <a:bodyPr/>
                    <a:lstStyle/>
                    <a:p>
                      <a:endParaRPr lang="de-DE" dirty="0"/>
                    </a:p>
                  </a:txBody>
                  <a:tcPr/>
                </a:tc>
                <a:extLst>
                  <a:ext uri="{0D108BD9-81ED-4DB2-BD59-A6C34878D82A}">
                    <a16:rowId xmlns:a16="http://schemas.microsoft.com/office/drawing/2014/main" val="4284721299"/>
                  </a:ext>
                </a:extLst>
              </a:tr>
            </a:tbl>
          </a:graphicData>
        </a:graphic>
      </p:graphicFrame>
      <p:sp>
        <p:nvSpPr>
          <p:cNvPr id="13" name="Textfeld 12">
            <a:extLst>
              <a:ext uri="{FF2B5EF4-FFF2-40B4-BE49-F238E27FC236}">
                <a16:creationId xmlns:a16="http://schemas.microsoft.com/office/drawing/2014/main" id="{6AB0FA87-74A6-1372-8E1A-22BEB9DF4EDA}"/>
              </a:ext>
            </a:extLst>
          </p:cNvPr>
          <p:cNvSpPr txBox="1"/>
          <p:nvPr/>
        </p:nvSpPr>
        <p:spPr>
          <a:xfrm>
            <a:off x="256478" y="4340056"/>
            <a:ext cx="11474603" cy="2031325"/>
          </a:xfrm>
          <a:prstGeom prst="rect">
            <a:avLst/>
          </a:prstGeom>
          <a:noFill/>
        </p:spPr>
        <p:txBody>
          <a:bodyPr wrap="square">
            <a:spAutoFit/>
          </a:bodyPr>
          <a:lstStyle/>
          <a:p>
            <a:r>
              <a:rPr lang="de-DE" sz="1800" b="0" i="0" u="none" strike="noStrike" baseline="0" dirty="0">
                <a:solidFill>
                  <a:srgbClr val="000000"/>
                </a:solidFill>
                <a:latin typeface="Calibri" panose="020F0502020204030204" pitchFamily="34" charset="0"/>
              </a:rPr>
              <a:t>Kosten von Arzneimitteln </a:t>
            </a:r>
          </a:p>
          <a:p>
            <a:r>
              <a:rPr lang="de-DE" sz="1800" b="0" i="0" u="none" strike="noStrike" baseline="0" dirty="0">
                <a:solidFill>
                  <a:srgbClr val="000000"/>
                </a:solidFill>
                <a:latin typeface="Courier New" panose="02070309020205020404" pitchFamily="49" charset="0"/>
              </a:rPr>
              <a:t>o </a:t>
            </a:r>
            <a:r>
              <a:rPr lang="de-DE" sz="1800" b="0" i="0" u="none" strike="noStrike" baseline="0" dirty="0">
                <a:solidFill>
                  <a:srgbClr val="000000"/>
                </a:solidFill>
                <a:latin typeface="Calibri" panose="020F0502020204030204" pitchFamily="34" charset="0"/>
              </a:rPr>
              <a:t>Rezeptgebühr oder Privatpreis, wenn niedriger </a:t>
            </a:r>
          </a:p>
          <a:p>
            <a:r>
              <a:rPr lang="de-DE" sz="1800" b="0" i="0" u="none" strike="noStrike" baseline="0" dirty="0">
                <a:solidFill>
                  <a:srgbClr val="000000"/>
                </a:solidFill>
                <a:latin typeface="Courier New" panose="02070309020205020404" pitchFamily="49" charset="0"/>
              </a:rPr>
              <a:t>o Gebührenbefreiung </a:t>
            </a:r>
          </a:p>
          <a:p>
            <a:r>
              <a:rPr lang="de-DE" sz="1800" b="0" i="0" u="none" strike="noStrike" baseline="0" dirty="0">
                <a:solidFill>
                  <a:srgbClr val="000000"/>
                </a:solidFill>
                <a:latin typeface="Courier New" panose="02070309020205020404" pitchFamily="49" charset="0"/>
              </a:rPr>
              <a:t>o Einsatzregelung </a:t>
            </a:r>
          </a:p>
          <a:p>
            <a:r>
              <a:rPr lang="de-DE" sz="1800" b="0" i="0" u="none" strike="noStrike" baseline="0" dirty="0">
                <a:solidFill>
                  <a:srgbClr val="000000"/>
                </a:solidFill>
                <a:latin typeface="Calibri" panose="020F0502020204030204" pitchFamily="34" charset="0"/>
              </a:rPr>
              <a:t>     Zusatzgebühren </a:t>
            </a:r>
          </a:p>
          <a:p>
            <a:endParaRPr lang="de-DE" dirty="0">
              <a:solidFill>
                <a:srgbClr val="000000"/>
              </a:solidFill>
              <a:latin typeface="Calibri" panose="020F0502020204030204" pitchFamily="34" charset="0"/>
            </a:endParaRPr>
          </a:p>
          <a:p>
            <a:endParaRPr lang="de-DE" sz="1800" b="0" i="0" u="none" strike="noStrike" baseline="0" dirty="0">
              <a:solidFill>
                <a:srgbClr val="000000"/>
              </a:solidFill>
              <a:latin typeface="Courier New" panose="02070309020205020404" pitchFamily="49" charset="0"/>
            </a:endParaRPr>
          </a:p>
        </p:txBody>
      </p:sp>
      <p:graphicFrame>
        <p:nvGraphicFramePr>
          <p:cNvPr id="14" name="Tabelle 14">
            <a:extLst>
              <a:ext uri="{FF2B5EF4-FFF2-40B4-BE49-F238E27FC236}">
                <a16:creationId xmlns:a16="http://schemas.microsoft.com/office/drawing/2014/main" id="{145D32E7-9170-0915-0B0C-E190E0B5FDE5}"/>
              </a:ext>
            </a:extLst>
          </p:cNvPr>
          <p:cNvGraphicFramePr>
            <a:graphicFrameLocks noGrp="1"/>
          </p:cNvGraphicFramePr>
          <p:nvPr>
            <p:extLst>
              <p:ext uri="{D42A27DB-BD31-4B8C-83A1-F6EECF244321}">
                <p14:modId xmlns:p14="http://schemas.microsoft.com/office/powerpoint/2010/main" val="1535070499"/>
              </p:ext>
            </p:extLst>
          </p:nvPr>
        </p:nvGraphicFramePr>
        <p:xfrm>
          <a:off x="256478" y="5731726"/>
          <a:ext cx="11474602" cy="740020"/>
        </p:xfrm>
        <a:graphic>
          <a:graphicData uri="http://schemas.openxmlformats.org/drawingml/2006/table">
            <a:tbl>
              <a:tblPr firstRow="1" bandRow="1">
                <a:tableStyleId>{5C22544A-7EE6-4342-B048-85BDC9FD1C3A}</a:tableStyleId>
              </a:tblPr>
              <a:tblGrid>
                <a:gridCol w="11474602">
                  <a:extLst>
                    <a:ext uri="{9D8B030D-6E8A-4147-A177-3AD203B41FA5}">
                      <a16:colId xmlns:a16="http://schemas.microsoft.com/office/drawing/2014/main" val="2916874657"/>
                    </a:ext>
                  </a:extLst>
                </a:gridCol>
              </a:tblGrid>
              <a:tr h="370010">
                <a:tc>
                  <a:txBody>
                    <a:bodyPr/>
                    <a:lstStyle/>
                    <a:p>
                      <a:endParaRPr lang="de-DE"/>
                    </a:p>
                  </a:txBody>
                  <a:tcPr/>
                </a:tc>
                <a:extLst>
                  <a:ext uri="{0D108BD9-81ED-4DB2-BD59-A6C34878D82A}">
                    <a16:rowId xmlns:a16="http://schemas.microsoft.com/office/drawing/2014/main" val="333963905"/>
                  </a:ext>
                </a:extLst>
              </a:tr>
              <a:tr h="370010">
                <a:tc>
                  <a:txBody>
                    <a:bodyPr/>
                    <a:lstStyle/>
                    <a:p>
                      <a:endParaRPr lang="de-DE" dirty="0"/>
                    </a:p>
                  </a:txBody>
                  <a:tcPr/>
                </a:tc>
                <a:extLst>
                  <a:ext uri="{0D108BD9-81ED-4DB2-BD59-A6C34878D82A}">
                    <a16:rowId xmlns:a16="http://schemas.microsoft.com/office/drawing/2014/main" val="291375202"/>
                  </a:ext>
                </a:extLst>
              </a:tr>
            </a:tbl>
          </a:graphicData>
        </a:graphic>
      </p:graphicFrame>
    </p:spTree>
    <p:extLst>
      <p:ext uri="{BB962C8B-B14F-4D97-AF65-F5344CB8AC3E}">
        <p14:creationId xmlns:p14="http://schemas.microsoft.com/office/powerpoint/2010/main" val="32359844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64586F21-E69B-D156-C20E-42F4D404F042}"/>
              </a:ext>
            </a:extLst>
          </p:cNvPr>
          <p:cNvSpPr txBox="1"/>
          <p:nvPr/>
        </p:nvSpPr>
        <p:spPr>
          <a:xfrm>
            <a:off x="133815" y="434898"/>
            <a:ext cx="11942956" cy="646331"/>
          </a:xfrm>
          <a:prstGeom prst="rect">
            <a:avLst/>
          </a:prstGeom>
          <a:noFill/>
        </p:spPr>
        <p:txBody>
          <a:bodyPr wrap="square">
            <a:spAutoFit/>
          </a:bodyPr>
          <a:lstStyle/>
          <a:p>
            <a:r>
              <a:rPr lang="de-DE" sz="1800" b="0" i="0" u="none" strike="noStrike" baseline="0" dirty="0">
                <a:solidFill>
                  <a:srgbClr val="000000"/>
                </a:solidFill>
                <a:latin typeface="Calibri" panose="020F0502020204030204" pitchFamily="34" charset="0"/>
              </a:rPr>
              <a:t>Hausapotheke ist ein Behältnis, um im privaten häuslichen Bereich eine Zusammenstellung von häufig gebrauchten Arznei- &amp; Verbandmitteln für die Erste Hilfe &amp; häusliche Krankenpflege aufzubewahren. </a:t>
            </a:r>
            <a:endParaRPr lang="de-DE" dirty="0"/>
          </a:p>
        </p:txBody>
      </p:sp>
      <p:pic>
        <p:nvPicPr>
          <p:cNvPr id="1028" name="Picture 4" descr="Anleitung: Digital signierte Rezepte | docsy">
            <a:extLst>
              <a:ext uri="{FF2B5EF4-FFF2-40B4-BE49-F238E27FC236}">
                <a16:creationId xmlns:a16="http://schemas.microsoft.com/office/drawing/2014/main" id="{717C814A-A95B-33A4-1E46-30AB83C8586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3035" y="972391"/>
            <a:ext cx="5552515" cy="316930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Wie komme ich zu meinen Medikamenten? - Apotheke Schöndorf">
            <a:extLst>
              <a:ext uri="{FF2B5EF4-FFF2-40B4-BE49-F238E27FC236}">
                <a16:creationId xmlns:a16="http://schemas.microsoft.com/office/drawing/2014/main" id="{2423021E-0993-3EDA-5CA3-64B34544BEE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7247" y="972392"/>
            <a:ext cx="4208929" cy="55628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103002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02DCABEB-1618-A0BA-CA54-2B03550C283D}"/>
              </a:ext>
            </a:extLst>
          </p:cNvPr>
          <p:cNvSpPr txBox="1"/>
          <p:nvPr/>
        </p:nvSpPr>
        <p:spPr>
          <a:xfrm>
            <a:off x="234176" y="211873"/>
            <a:ext cx="11820292" cy="1631216"/>
          </a:xfrm>
          <a:prstGeom prst="rect">
            <a:avLst/>
          </a:prstGeom>
          <a:noFill/>
        </p:spPr>
        <p:txBody>
          <a:bodyPr wrap="square">
            <a:spAutoFit/>
          </a:bodyPr>
          <a:lstStyle/>
          <a:p>
            <a:r>
              <a:rPr lang="de-DE" sz="2800" b="0" i="0" u="none" strike="noStrike" baseline="0" dirty="0">
                <a:solidFill>
                  <a:srgbClr val="FF0000"/>
                </a:solidFill>
                <a:latin typeface="Calibri" panose="020F0502020204030204" pitchFamily="34" charset="0"/>
              </a:rPr>
              <a:t>9. Das Rezept </a:t>
            </a:r>
          </a:p>
          <a:p>
            <a:r>
              <a:rPr lang="de-DE" sz="1800" b="0" i="0" u="none" strike="noStrike" baseline="0" dirty="0">
                <a:solidFill>
                  <a:srgbClr val="000000"/>
                </a:solidFill>
                <a:latin typeface="Calibri" panose="020F0502020204030204" pitchFamily="34" charset="0"/>
              </a:rPr>
              <a:t>Rezepte müssen von ÄrztInnen ausgestellt werden. </a:t>
            </a:r>
          </a:p>
          <a:p>
            <a:r>
              <a:rPr lang="de-DE" sz="1800" b="0" i="0" u="none" strike="noStrike" baseline="0" dirty="0">
                <a:solidFill>
                  <a:srgbClr val="000000"/>
                </a:solidFill>
                <a:latin typeface="Calibri" panose="020F0502020204030204" pitchFamily="34" charset="0"/>
              </a:rPr>
              <a:t>Die Rezeptpflicht ist im Arzneimittelgesetz geregelt.</a:t>
            </a:r>
          </a:p>
          <a:p>
            <a:endParaRPr lang="de-DE" dirty="0">
              <a:solidFill>
                <a:srgbClr val="000000"/>
              </a:solidFill>
              <a:latin typeface="Calibri" panose="020F0502020204030204" pitchFamily="34" charset="0"/>
            </a:endParaRPr>
          </a:p>
          <a:p>
            <a:r>
              <a:rPr lang="de-DE" sz="1800" b="0" i="0" u="none" strike="noStrike" baseline="0" dirty="0">
                <a:solidFill>
                  <a:srgbClr val="000000"/>
                </a:solidFill>
                <a:latin typeface="Calibri" panose="020F0502020204030204" pitchFamily="34" charset="0"/>
              </a:rPr>
              <a:t> </a:t>
            </a:r>
            <a:endParaRPr lang="de-DE" dirty="0"/>
          </a:p>
        </p:txBody>
      </p:sp>
      <p:sp>
        <p:nvSpPr>
          <p:cNvPr id="5" name="Textfeld 4">
            <a:extLst>
              <a:ext uri="{FF2B5EF4-FFF2-40B4-BE49-F238E27FC236}">
                <a16:creationId xmlns:a16="http://schemas.microsoft.com/office/drawing/2014/main" id="{E5AA9516-BF9E-AF5A-6C46-6FFB492BB0FF}"/>
              </a:ext>
            </a:extLst>
          </p:cNvPr>
          <p:cNvSpPr txBox="1"/>
          <p:nvPr/>
        </p:nvSpPr>
        <p:spPr>
          <a:xfrm>
            <a:off x="133814" y="1973765"/>
            <a:ext cx="11820292" cy="4247317"/>
          </a:xfrm>
          <a:prstGeom prst="rect">
            <a:avLst/>
          </a:prstGeom>
          <a:noFill/>
        </p:spPr>
        <p:txBody>
          <a:bodyPr wrap="square">
            <a:spAutoFit/>
          </a:bodyPr>
          <a:lstStyle/>
          <a:p>
            <a:r>
              <a:rPr lang="de-DE" sz="1800" b="0" i="0" u="none" strike="noStrike" baseline="0" dirty="0">
                <a:solidFill>
                  <a:srgbClr val="000000"/>
                </a:solidFill>
                <a:latin typeface="Calibri" panose="020F0502020204030204" pitchFamily="34" charset="0"/>
              </a:rPr>
              <a:t>Formale Anforderungen an Rezepte: </a:t>
            </a:r>
          </a:p>
          <a:p>
            <a:r>
              <a:rPr lang="de-DE" sz="1800" b="0" i="0" u="none" strike="noStrike" baseline="0" dirty="0">
                <a:solidFill>
                  <a:srgbClr val="000000"/>
                </a:solidFill>
                <a:latin typeface="Courier New" panose="02070309020205020404" pitchFamily="49" charset="0"/>
              </a:rPr>
              <a:t>o Name, Anschrift, Berufsbezeichnung des Arztes </a:t>
            </a:r>
          </a:p>
          <a:p>
            <a:endParaRPr lang="de-DE" sz="1800" b="0" i="0" u="none" strike="noStrike" baseline="0" dirty="0">
              <a:solidFill>
                <a:srgbClr val="000000"/>
              </a:solidFill>
              <a:latin typeface="Courier New" panose="02070309020205020404" pitchFamily="49" charset="0"/>
            </a:endParaRPr>
          </a:p>
          <a:p>
            <a:r>
              <a:rPr lang="de-DE" sz="1800" b="0" i="0" u="none" strike="noStrike" baseline="0" dirty="0">
                <a:solidFill>
                  <a:srgbClr val="000000"/>
                </a:solidFill>
                <a:latin typeface="Calibri" panose="020F0502020204030204" pitchFamily="34" charset="0"/>
              </a:rPr>
              <a:t>oder der Ärztin </a:t>
            </a:r>
          </a:p>
          <a:p>
            <a:r>
              <a:rPr lang="de-DE" sz="1800" b="0" i="0" u="none" strike="noStrike" baseline="0" dirty="0">
                <a:solidFill>
                  <a:srgbClr val="000000"/>
                </a:solidFill>
                <a:latin typeface="Courier New" panose="02070309020205020404" pitchFamily="49" charset="0"/>
              </a:rPr>
              <a:t>o Familienname, Vorname der PatientInnen </a:t>
            </a:r>
          </a:p>
          <a:p>
            <a:r>
              <a:rPr lang="de-DE" sz="1800" b="0" i="0" u="none" strike="noStrike" baseline="0" dirty="0">
                <a:solidFill>
                  <a:srgbClr val="000000"/>
                </a:solidFill>
                <a:latin typeface="Courier New" panose="02070309020205020404" pitchFamily="49" charset="0"/>
              </a:rPr>
              <a:t>o Ausstellungsdatum des Rezeptes </a:t>
            </a:r>
          </a:p>
          <a:p>
            <a:r>
              <a:rPr lang="de-DE" sz="1800" b="0" i="0" u="none" strike="noStrike" baseline="0" dirty="0">
                <a:solidFill>
                  <a:srgbClr val="000000"/>
                </a:solidFill>
                <a:latin typeface="Courier New" panose="02070309020205020404" pitchFamily="49" charset="0"/>
              </a:rPr>
              <a:t>o Bezeichnung des Arzneimittels </a:t>
            </a:r>
          </a:p>
          <a:p>
            <a:r>
              <a:rPr lang="de-DE" sz="1800" b="0" i="0" u="none" strike="noStrike" baseline="0" dirty="0">
                <a:solidFill>
                  <a:srgbClr val="000000"/>
                </a:solidFill>
                <a:latin typeface="Courier New" panose="02070309020205020404" pitchFamily="49" charset="0"/>
              </a:rPr>
              <a:t>o Abzugebende Menge für das Arzneimittel </a:t>
            </a:r>
          </a:p>
          <a:p>
            <a:r>
              <a:rPr lang="de-DE" sz="1800" b="0" i="0" u="none" strike="noStrike" baseline="0" dirty="0">
                <a:solidFill>
                  <a:srgbClr val="000000"/>
                </a:solidFill>
                <a:latin typeface="Courier New" panose="02070309020205020404" pitchFamily="49" charset="0"/>
              </a:rPr>
              <a:t>o Gebrauchsanweisung für das Arzneimittel </a:t>
            </a:r>
          </a:p>
          <a:p>
            <a:r>
              <a:rPr lang="de-DE" sz="1800" b="0" i="0" u="none" strike="noStrike" baseline="0" dirty="0">
                <a:solidFill>
                  <a:srgbClr val="000000"/>
                </a:solidFill>
                <a:latin typeface="Courier New" panose="02070309020205020404" pitchFamily="49" charset="0"/>
              </a:rPr>
              <a:t>o Gültigkeitsdauer des Rezeptes </a:t>
            </a:r>
          </a:p>
          <a:p>
            <a:r>
              <a:rPr lang="de-DE" sz="1800" b="0" i="0" u="none" strike="noStrike" baseline="0" dirty="0">
                <a:solidFill>
                  <a:srgbClr val="000000"/>
                </a:solidFill>
                <a:latin typeface="Courier New" panose="02070309020205020404" pitchFamily="49" charset="0"/>
              </a:rPr>
              <a:t>o Unterschrift der ÄrztInnen </a:t>
            </a:r>
          </a:p>
          <a:p>
            <a:r>
              <a:rPr lang="de-DE" sz="1800" b="0" i="0" u="none" strike="noStrike" baseline="0" dirty="0">
                <a:solidFill>
                  <a:srgbClr val="000000"/>
                </a:solidFill>
                <a:latin typeface="Courier New" panose="02070309020205020404" pitchFamily="49" charset="0"/>
              </a:rPr>
              <a:t>o Arzneiform </a:t>
            </a:r>
          </a:p>
          <a:p>
            <a:r>
              <a:rPr lang="de-DE" sz="1800" b="0" i="0" u="none" strike="noStrike" baseline="0" dirty="0">
                <a:solidFill>
                  <a:srgbClr val="000000"/>
                </a:solidFill>
                <a:latin typeface="Courier New" panose="02070309020205020404" pitchFamily="49" charset="0"/>
              </a:rPr>
              <a:t>o Stärke </a:t>
            </a:r>
          </a:p>
          <a:p>
            <a:r>
              <a:rPr lang="de-DE" sz="1800" b="0" i="0" u="none" strike="noStrike" baseline="0" dirty="0">
                <a:solidFill>
                  <a:srgbClr val="FF0000"/>
                </a:solidFill>
                <a:latin typeface="Courier New" panose="02070309020205020404" pitchFamily="49" charset="0"/>
              </a:rPr>
              <a:t>o </a:t>
            </a:r>
            <a:r>
              <a:rPr lang="de-DE" sz="1800" b="0" i="0" u="none" strike="noStrike" baseline="0" dirty="0">
                <a:solidFill>
                  <a:srgbClr val="FF0000"/>
                </a:solidFill>
                <a:latin typeface="Calibri" panose="020F0502020204030204" pitchFamily="34" charset="0"/>
              </a:rPr>
              <a:t>Bei Kassenrezepten auch: Krankenkasse &amp; Versicherungsnummer </a:t>
            </a:r>
          </a:p>
          <a:p>
            <a:endParaRPr lang="de-DE" sz="1800" b="0" i="0" u="none" strike="noStrike" baseline="0" dirty="0">
              <a:solidFill>
                <a:srgbClr val="FF0000"/>
              </a:solidFill>
              <a:latin typeface="Calibri" panose="020F0502020204030204" pitchFamily="34" charset="0"/>
            </a:endParaRPr>
          </a:p>
        </p:txBody>
      </p:sp>
      <p:graphicFrame>
        <p:nvGraphicFramePr>
          <p:cNvPr id="6" name="Tabelle 6">
            <a:extLst>
              <a:ext uri="{FF2B5EF4-FFF2-40B4-BE49-F238E27FC236}">
                <a16:creationId xmlns:a16="http://schemas.microsoft.com/office/drawing/2014/main" id="{AAA3041C-601E-2C2B-61FF-5CF8AFFCB720}"/>
              </a:ext>
            </a:extLst>
          </p:cNvPr>
          <p:cNvGraphicFramePr>
            <a:graphicFrameLocks noGrp="1"/>
          </p:cNvGraphicFramePr>
          <p:nvPr>
            <p:extLst>
              <p:ext uri="{D42A27DB-BD31-4B8C-83A1-F6EECF244321}">
                <p14:modId xmlns:p14="http://schemas.microsoft.com/office/powerpoint/2010/main" val="1206608040"/>
              </p:ext>
            </p:extLst>
          </p:nvPr>
        </p:nvGraphicFramePr>
        <p:xfrm>
          <a:off x="234176" y="1349298"/>
          <a:ext cx="11374244" cy="367990"/>
        </p:xfrm>
        <a:graphic>
          <a:graphicData uri="http://schemas.openxmlformats.org/drawingml/2006/table">
            <a:tbl>
              <a:tblPr firstRow="1" bandRow="1">
                <a:tableStyleId>{5C22544A-7EE6-4342-B048-85BDC9FD1C3A}</a:tableStyleId>
              </a:tblPr>
              <a:tblGrid>
                <a:gridCol w="11374244">
                  <a:extLst>
                    <a:ext uri="{9D8B030D-6E8A-4147-A177-3AD203B41FA5}">
                      <a16:colId xmlns:a16="http://schemas.microsoft.com/office/drawing/2014/main" val="490364374"/>
                    </a:ext>
                  </a:extLst>
                </a:gridCol>
              </a:tblGrid>
              <a:tr h="367990">
                <a:tc>
                  <a:txBody>
                    <a:bodyPr/>
                    <a:lstStyle/>
                    <a:p>
                      <a:endParaRPr lang="de-DE" dirty="0"/>
                    </a:p>
                  </a:txBody>
                  <a:tcPr/>
                </a:tc>
                <a:extLst>
                  <a:ext uri="{0D108BD9-81ED-4DB2-BD59-A6C34878D82A}">
                    <a16:rowId xmlns:a16="http://schemas.microsoft.com/office/drawing/2014/main" val="3821903597"/>
                  </a:ext>
                </a:extLst>
              </a:tr>
            </a:tbl>
          </a:graphicData>
        </a:graphic>
      </p:graphicFrame>
      <p:graphicFrame>
        <p:nvGraphicFramePr>
          <p:cNvPr id="7" name="Tabelle 7">
            <a:extLst>
              <a:ext uri="{FF2B5EF4-FFF2-40B4-BE49-F238E27FC236}">
                <a16:creationId xmlns:a16="http://schemas.microsoft.com/office/drawing/2014/main" id="{82B68FAE-C808-6BBB-9DA9-68D99105CAA0}"/>
              </a:ext>
            </a:extLst>
          </p:cNvPr>
          <p:cNvGraphicFramePr>
            <a:graphicFrameLocks noGrp="1"/>
          </p:cNvGraphicFramePr>
          <p:nvPr>
            <p:extLst>
              <p:ext uri="{D42A27DB-BD31-4B8C-83A1-F6EECF244321}">
                <p14:modId xmlns:p14="http://schemas.microsoft.com/office/powerpoint/2010/main" val="4036778651"/>
              </p:ext>
            </p:extLst>
          </p:nvPr>
        </p:nvGraphicFramePr>
        <p:xfrm>
          <a:off x="6768790" y="2854713"/>
          <a:ext cx="5185316" cy="3557235"/>
        </p:xfrm>
        <a:graphic>
          <a:graphicData uri="http://schemas.openxmlformats.org/drawingml/2006/table">
            <a:tbl>
              <a:tblPr firstRow="1" bandRow="1">
                <a:tableStyleId>{5C22544A-7EE6-4342-B048-85BDC9FD1C3A}</a:tableStyleId>
              </a:tblPr>
              <a:tblGrid>
                <a:gridCol w="5185316">
                  <a:extLst>
                    <a:ext uri="{9D8B030D-6E8A-4147-A177-3AD203B41FA5}">
                      <a16:colId xmlns:a16="http://schemas.microsoft.com/office/drawing/2014/main" val="1627208041"/>
                    </a:ext>
                  </a:extLst>
                </a:gridCol>
              </a:tblGrid>
              <a:tr h="711447">
                <a:tc>
                  <a:txBody>
                    <a:bodyPr/>
                    <a:lstStyle/>
                    <a:p>
                      <a:endParaRPr lang="de-DE"/>
                    </a:p>
                  </a:txBody>
                  <a:tcPr/>
                </a:tc>
                <a:extLst>
                  <a:ext uri="{0D108BD9-81ED-4DB2-BD59-A6C34878D82A}">
                    <a16:rowId xmlns:a16="http://schemas.microsoft.com/office/drawing/2014/main" val="915258951"/>
                  </a:ext>
                </a:extLst>
              </a:tr>
              <a:tr h="711447">
                <a:tc>
                  <a:txBody>
                    <a:bodyPr/>
                    <a:lstStyle/>
                    <a:p>
                      <a:endParaRPr lang="de-DE" dirty="0"/>
                    </a:p>
                  </a:txBody>
                  <a:tcPr/>
                </a:tc>
                <a:extLst>
                  <a:ext uri="{0D108BD9-81ED-4DB2-BD59-A6C34878D82A}">
                    <a16:rowId xmlns:a16="http://schemas.microsoft.com/office/drawing/2014/main" val="2294976133"/>
                  </a:ext>
                </a:extLst>
              </a:tr>
              <a:tr h="711447">
                <a:tc>
                  <a:txBody>
                    <a:bodyPr/>
                    <a:lstStyle/>
                    <a:p>
                      <a:endParaRPr lang="de-DE"/>
                    </a:p>
                  </a:txBody>
                  <a:tcPr/>
                </a:tc>
                <a:extLst>
                  <a:ext uri="{0D108BD9-81ED-4DB2-BD59-A6C34878D82A}">
                    <a16:rowId xmlns:a16="http://schemas.microsoft.com/office/drawing/2014/main" val="2264945601"/>
                  </a:ext>
                </a:extLst>
              </a:tr>
              <a:tr h="711447">
                <a:tc>
                  <a:txBody>
                    <a:bodyPr/>
                    <a:lstStyle/>
                    <a:p>
                      <a:endParaRPr lang="de-DE"/>
                    </a:p>
                  </a:txBody>
                  <a:tcPr/>
                </a:tc>
                <a:extLst>
                  <a:ext uri="{0D108BD9-81ED-4DB2-BD59-A6C34878D82A}">
                    <a16:rowId xmlns:a16="http://schemas.microsoft.com/office/drawing/2014/main" val="1933962320"/>
                  </a:ext>
                </a:extLst>
              </a:tr>
              <a:tr h="711447">
                <a:tc>
                  <a:txBody>
                    <a:bodyPr/>
                    <a:lstStyle/>
                    <a:p>
                      <a:endParaRPr lang="de-DE" dirty="0"/>
                    </a:p>
                  </a:txBody>
                  <a:tcPr/>
                </a:tc>
                <a:extLst>
                  <a:ext uri="{0D108BD9-81ED-4DB2-BD59-A6C34878D82A}">
                    <a16:rowId xmlns:a16="http://schemas.microsoft.com/office/drawing/2014/main" val="1863423674"/>
                  </a:ext>
                </a:extLst>
              </a:tr>
            </a:tbl>
          </a:graphicData>
        </a:graphic>
      </p:graphicFrame>
    </p:spTree>
    <p:extLst>
      <p:ext uri="{BB962C8B-B14F-4D97-AF65-F5344CB8AC3E}">
        <p14:creationId xmlns:p14="http://schemas.microsoft.com/office/powerpoint/2010/main" val="391868056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4B3E72AC-0B05-5404-44CF-4645FA916D74}"/>
              </a:ext>
            </a:extLst>
          </p:cNvPr>
          <p:cNvSpPr txBox="1"/>
          <p:nvPr/>
        </p:nvSpPr>
        <p:spPr>
          <a:xfrm>
            <a:off x="286215" y="156117"/>
            <a:ext cx="11619570" cy="3139321"/>
          </a:xfrm>
          <a:prstGeom prst="rect">
            <a:avLst/>
          </a:prstGeom>
          <a:noFill/>
        </p:spPr>
        <p:txBody>
          <a:bodyPr wrap="square">
            <a:spAutoFit/>
          </a:bodyPr>
          <a:lstStyle/>
          <a:p>
            <a:r>
              <a:rPr lang="de-DE" sz="1800" b="0" i="0" u="none" strike="noStrike" baseline="0" dirty="0">
                <a:solidFill>
                  <a:srgbClr val="FF0000"/>
                </a:solidFill>
                <a:latin typeface="Calibri" panose="020F0502020204030204" pitchFamily="34" charset="0"/>
              </a:rPr>
              <a:t>Privatrezepte, Kassenrezepte </a:t>
            </a:r>
          </a:p>
          <a:p>
            <a:endParaRPr lang="de-DE" dirty="0">
              <a:solidFill>
                <a:srgbClr val="FF0000"/>
              </a:solidFill>
              <a:latin typeface="Calibri" panose="020F0502020204030204" pitchFamily="34" charset="0"/>
            </a:endParaRPr>
          </a:p>
          <a:p>
            <a:endParaRPr lang="de-DE" sz="1800" b="0" i="0" u="none" strike="noStrike" baseline="0" dirty="0">
              <a:solidFill>
                <a:srgbClr val="FF0000"/>
              </a:solidFill>
              <a:latin typeface="Calibri" panose="020F0502020204030204" pitchFamily="34" charset="0"/>
            </a:endParaRPr>
          </a:p>
          <a:p>
            <a:endParaRPr lang="de-DE" dirty="0">
              <a:solidFill>
                <a:srgbClr val="FF0000"/>
              </a:solidFill>
              <a:latin typeface="Calibri" panose="020F0502020204030204" pitchFamily="34" charset="0"/>
            </a:endParaRPr>
          </a:p>
          <a:p>
            <a:endParaRPr lang="de-DE" sz="1800" b="0" i="0" u="none" strike="noStrike" baseline="0" dirty="0">
              <a:solidFill>
                <a:srgbClr val="FF0000"/>
              </a:solidFill>
              <a:latin typeface="Calibri" panose="020F0502020204030204" pitchFamily="34" charset="0"/>
            </a:endParaRPr>
          </a:p>
          <a:p>
            <a:endParaRPr lang="de-DE" sz="1800" b="0" i="0" u="none" strike="noStrike" baseline="0" dirty="0">
              <a:solidFill>
                <a:srgbClr val="FF0000"/>
              </a:solidFill>
              <a:latin typeface="Calibri" panose="020F0502020204030204" pitchFamily="34" charset="0"/>
            </a:endParaRPr>
          </a:p>
          <a:p>
            <a:endParaRPr lang="de-DE" dirty="0">
              <a:solidFill>
                <a:srgbClr val="FF0000"/>
              </a:solidFill>
              <a:latin typeface="Calibri" panose="020F0502020204030204" pitchFamily="34" charset="0"/>
            </a:endParaRPr>
          </a:p>
          <a:p>
            <a:endParaRPr lang="de-DE" sz="1800" b="0" i="0" u="none" strike="noStrike" baseline="0" dirty="0">
              <a:solidFill>
                <a:srgbClr val="FF0000"/>
              </a:solidFill>
              <a:latin typeface="Calibri" panose="020F0502020204030204" pitchFamily="34" charset="0"/>
            </a:endParaRPr>
          </a:p>
          <a:p>
            <a:r>
              <a:rPr lang="de-DE" sz="1800" b="0" i="0" u="none" strike="noStrike" baseline="0" dirty="0">
                <a:solidFill>
                  <a:srgbClr val="FF0000"/>
                </a:solidFill>
                <a:latin typeface="Calibri" panose="020F0502020204030204" pitchFamily="34" charset="0"/>
              </a:rPr>
              <a:t>Unterschied zwischen Privatrezept &amp;, Kassenrezepte</a:t>
            </a:r>
          </a:p>
          <a:p>
            <a:endParaRPr lang="de-DE" dirty="0">
              <a:solidFill>
                <a:srgbClr val="FF0000"/>
              </a:solidFill>
              <a:latin typeface="Calibri" panose="020F0502020204030204" pitchFamily="34" charset="0"/>
            </a:endParaRPr>
          </a:p>
          <a:p>
            <a:r>
              <a:rPr lang="de-DE" sz="1800" b="0" i="0" u="none" strike="noStrike" baseline="0" dirty="0">
                <a:solidFill>
                  <a:srgbClr val="FF0000"/>
                </a:solidFill>
                <a:latin typeface="Calibri" panose="020F0502020204030204" pitchFamily="34" charset="0"/>
              </a:rPr>
              <a:t> </a:t>
            </a:r>
            <a:endParaRPr lang="de-DE" dirty="0">
              <a:solidFill>
                <a:srgbClr val="FF0000"/>
              </a:solidFill>
            </a:endParaRPr>
          </a:p>
        </p:txBody>
      </p:sp>
      <p:graphicFrame>
        <p:nvGraphicFramePr>
          <p:cNvPr id="4" name="Tabelle 4">
            <a:extLst>
              <a:ext uri="{FF2B5EF4-FFF2-40B4-BE49-F238E27FC236}">
                <a16:creationId xmlns:a16="http://schemas.microsoft.com/office/drawing/2014/main" id="{2043548D-AEBF-1ECF-6707-AA1A1908F9DF}"/>
              </a:ext>
            </a:extLst>
          </p:cNvPr>
          <p:cNvGraphicFramePr>
            <a:graphicFrameLocks noGrp="1"/>
          </p:cNvGraphicFramePr>
          <p:nvPr>
            <p:extLst>
              <p:ext uri="{D42A27DB-BD31-4B8C-83A1-F6EECF244321}">
                <p14:modId xmlns:p14="http://schemas.microsoft.com/office/powerpoint/2010/main" val="4146020743"/>
              </p:ext>
            </p:extLst>
          </p:nvPr>
        </p:nvGraphicFramePr>
        <p:xfrm>
          <a:off x="237893" y="719666"/>
          <a:ext cx="11114048" cy="1097280"/>
        </p:xfrm>
        <a:graphic>
          <a:graphicData uri="http://schemas.openxmlformats.org/drawingml/2006/table">
            <a:tbl>
              <a:tblPr firstRow="1" bandRow="1">
                <a:tableStyleId>{5C22544A-7EE6-4342-B048-85BDC9FD1C3A}</a:tableStyleId>
              </a:tblPr>
              <a:tblGrid>
                <a:gridCol w="11114048">
                  <a:extLst>
                    <a:ext uri="{9D8B030D-6E8A-4147-A177-3AD203B41FA5}">
                      <a16:colId xmlns:a16="http://schemas.microsoft.com/office/drawing/2014/main" val="1637771791"/>
                    </a:ext>
                  </a:extLst>
                </a:gridCol>
              </a:tblGrid>
              <a:tr h="232180">
                <a:tc>
                  <a:txBody>
                    <a:bodyPr/>
                    <a:lstStyle/>
                    <a:p>
                      <a:endParaRPr lang="de-DE"/>
                    </a:p>
                  </a:txBody>
                  <a:tcPr/>
                </a:tc>
                <a:extLst>
                  <a:ext uri="{0D108BD9-81ED-4DB2-BD59-A6C34878D82A}">
                    <a16:rowId xmlns:a16="http://schemas.microsoft.com/office/drawing/2014/main" val="1765066967"/>
                  </a:ext>
                </a:extLst>
              </a:tr>
              <a:tr h="232180">
                <a:tc>
                  <a:txBody>
                    <a:bodyPr/>
                    <a:lstStyle/>
                    <a:p>
                      <a:endParaRPr lang="de-DE" dirty="0"/>
                    </a:p>
                  </a:txBody>
                  <a:tcPr/>
                </a:tc>
                <a:extLst>
                  <a:ext uri="{0D108BD9-81ED-4DB2-BD59-A6C34878D82A}">
                    <a16:rowId xmlns:a16="http://schemas.microsoft.com/office/drawing/2014/main" val="1704538088"/>
                  </a:ext>
                </a:extLst>
              </a:tr>
              <a:tr h="232180">
                <a:tc>
                  <a:txBody>
                    <a:bodyPr/>
                    <a:lstStyle/>
                    <a:p>
                      <a:endParaRPr lang="de-DE" dirty="0"/>
                    </a:p>
                  </a:txBody>
                  <a:tcPr/>
                </a:tc>
                <a:extLst>
                  <a:ext uri="{0D108BD9-81ED-4DB2-BD59-A6C34878D82A}">
                    <a16:rowId xmlns:a16="http://schemas.microsoft.com/office/drawing/2014/main" val="4212476927"/>
                  </a:ext>
                </a:extLst>
              </a:tr>
            </a:tbl>
          </a:graphicData>
        </a:graphic>
      </p:graphicFrame>
      <p:sp>
        <p:nvSpPr>
          <p:cNvPr id="6" name="Textfeld 5">
            <a:extLst>
              <a:ext uri="{FF2B5EF4-FFF2-40B4-BE49-F238E27FC236}">
                <a16:creationId xmlns:a16="http://schemas.microsoft.com/office/drawing/2014/main" id="{A5BCF4EF-DFD6-6DFF-2BB2-FA1412A66106}"/>
              </a:ext>
            </a:extLst>
          </p:cNvPr>
          <p:cNvSpPr txBox="1"/>
          <p:nvPr/>
        </p:nvSpPr>
        <p:spPr>
          <a:xfrm>
            <a:off x="483219" y="3100898"/>
            <a:ext cx="10868722" cy="923330"/>
          </a:xfrm>
          <a:prstGeom prst="rect">
            <a:avLst/>
          </a:prstGeom>
          <a:noFill/>
        </p:spPr>
        <p:txBody>
          <a:bodyPr wrap="square">
            <a:spAutoFit/>
          </a:bodyPr>
          <a:lstStyle/>
          <a:p>
            <a:r>
              <a:rPr lang="de-DE" b="0" i="0" dirty="0">
                <a:solidFill>
                  <a:srgbClr val="FF0000"/>
                </a:solidFill>
                <a:effectLst/>
                <a:latin typeface="Google Sans"/>
              </a:rPr>
              <a:t>Kassenrezepte</a:t>
            </a:r>
            <a:r>
              <a:rPr lang="de-DE" b="0" i="0" dirty="0">
                <a:solidFill>
                  <a:srgbClr val="040C28"/>
                </a:solidFill>
                <a:effectLst/>
                <a:latin typeface="Google Sans"/>
              </a:rPr>
              <a:t> sind ab der Ausstellung einen Monat lang gültig.</a:t>
            </a:r>
            <a:r>
              <a:rPr lang="de-DE" b="0" i="0" dirty="0">
                <a:solidFill>
                  <a:srgbClr val="202124"/>
                </a:solidFill>
                <a:effectLst/>
                <a:latin typeface="Google Sans"/>
              </a:rPr>
              <a:t> </a:t>
            </a:r>
            <a:r>
              <a:rPr lang="de-DE" b="0" i="0" dirty="0">
                <a:solidFill>
                  <a:srgbClr val="FF0000"/>
                </a:solidFill>
                <a:effectLst/>
                <a:latin typeface="Google Sans"/>
              </a:rPr>
              <a:t>Ein Privatrezept </a:t>
            </a:r>
            <a:r>
              <a:rPr lang="de-DE" b="0" i="0" dirty="0">
                <a:solidFill>
                  <a:srgbClr val="040C28"/>
                </a:solidFill>
                <a:effectLst/>
                <a:latin typeface="Google Sans"/>
              </a:rPr>
              <a:t>wird ausgestellt, wenn die Medikamentenkosten nicht von der Krankenversicherung übernommen werden</a:t>
            </a:r>
            <a:r>
              <a:rPr lang="de-DE" b="0" i="0" dirty="0">
                <a:solidFill>
                  <a:srgbClr val="202124"/>
                </a:solidFill>
                <a:effectLst/>
                <a:latin typeface="Google Sans"/>
              </a:rPr>
              <a:t>, z.B. für die Pille zur Empfängnisverhütung.</a:t>
            </a:r>
            <a:endParaRPr lang="de-DE" dirty="0"/>
          </a:p>
        </p:txBody>
      </p:sp>
    </p:spTree>
    <p:extLst>
      <p:ext uri="{BB962C8B-B14F-4D97-AF65-F5344CB8AC3E}">
        <p14:creationId xmlns:p14="http://schemas.microsoft.com/office/powerpoint/2010/main" val="208610025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e-Rezept: total digital">
            <a:extLst>
              <a:ext uri="{FF2B5EF4-FFF2-40B4-BE49-F238E27FC236}">
                <a16:creationId xmlns:a16="http://schemas.microsoft.com/office/drawing/2014/main" id="{CF0AFA54-1065-B879-D1B7-559FE0309CF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5225" y="458814"/>
            <a:ext cx="3572185" cy="5067928"/>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Medikamente verschreiben - Latido. Die Arztsoftware der nächsten Generation!">
            <a:extLst>
              <a:ext uri="{FF2B5EF4-FFF2-40B4-BE49-F238E27FC236}">
                <a16:creationId xmlns:a16="http://schemas.microsoft.com/office/drawing/2014/main" id="{94AF1C02-99AA-C646-51F1-36F608B7B96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07410" y="107017"/>
            <a:ext cx="4895850" cy="5419725"/>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Wie komme ich zu meinen Medikamenten? - Apotheke Schöndorf">
            <a:extLst>
              <a:ext uri="{FF2B5EF4-FFF2-40B4-BE49-F238E27FC236}">
                <a16:creationId xmlns:a16="http://schemas.microsoft.com/office/drawing/2014/main" id="{23BDBADE-158A-44BD-61D9-F9FEEEBF540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798859" y="160805"/>
            <a:ext cx="3198813" cy="63475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437889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3EB24242-4FE6-3680-A760-FA57D1F34E0F}"/>
              </a:ext>
            </a:extLst>
          </p:cNvPr>
          <p:cNvSpPr txBox="1"/>
          <p:nvPr/>
        </p:nvSpPr>
        <p:spPr>
          <a:xfrm>
            <a:off x="281568" y="170820"/>
            <a:ext cx="10746987" cy="3016210"/>
          </a:xfrm>
          <a:prstGeom prst="rect">
            <a:avLst/>
          </a:prstGeom>
          <a:noFill/>
        </p:spPr>
        <p:txBody>
          <a:bodyPr wrap="square">
            <a:spAutoFit/>
          </a:bodyPr>
          <a:lstStyle/>
          <a:p>
            <a:r>
              <a:rPr lang="de-DE" sz="2800" b="0" i="0" u="none" strike="noStrike" baseline="0" dirty="0">
                <a:solidFill>
                  <a:srgbClr val="FF0000"/>
                </a:solidFill>
                <a:latin typeface="Calibri" panose="020F0502020204030204" pitchFamily="34" charset="0"/>
              </a:rPr>
              <a:t>10. Die Suchtgiftverschreibung </a:t>
            </a:r>
          </a:p>
          <a:p>
            <a:r>
              <a:rPr lang="de-DE" sz="1800" b="0" i="0" u="none" strike="noStrike" baseline="0" dirty="0">
                <a:solidFill>
                  <a:srgbClr val="000000"/>
                </a:solidFill>
                <a:latin typeface="Calibri" panose="020F0502020204030204" pitchFamily="34" charset="0"/>
              </a:rPr>
              <a:t>Geregelt ist die Suchtgiftverschreibung im Suchtgiftgesetz &amp; der Suchtgiftverordnung. </a:t>
            </a:r>
          </a:p>
          <a:p>
            <a:r>
              <a:rPr lang="de-DE" sz="1800" b="0" i="0" u="none" strike="noStrike" baseline="0" dirty="0">
                <a:solidFill>
                  <a:srgbClr val="000000"/>
                </a:solidFill>
                <a:latin typeface="Calibri" panose="020F0502020204030204" pitchFamily="34" charset="0"/>
              </a:rPr>
              <a:t>Sucht = Abhängigkeit </a:t>
            </a:r>
          </a:p>
          <a:p>
            <a:r>
              <a:rPr lang="de-DE" sz="1800" b="0" i="0" u="none" strike="noStrike" baseline="0" dirty="0">
                <a:solidFill>
                  <a:srgbClr val="000000"/>
                </a:solidFill>
                <a:latin typeface="Calibri" panose="020F0502020204030204" pitchFamily="34" charset="0"/>
              </a:rPr>
              <a:t>Süchtige Menschen leiden an einem unbezwingbaren Verlangen zur fortgesetzten Einnahme eines bestimmten Stoffes. </a:t>
            </a:r>
          </a:p>
          <a:p>
            <a:r>
              <a:rPr lang="de-DE" sz="1800" b="0" i="0" u="none" strike="noStrike" baseline="0" dirty="0">
                <a:solidFill>
                  <a:srgbClr val="000000"/>
                </a:solidFill>
                <a:latin typeface="Calibri" panose="020F0502020204030204" pitchFamily="34" charset="0"/>
              </a:rPr>
              <a:t>Diese Menschen leiden bei Einnahmeunterbrechung unter Entzugserscheinungen. </a:t>
            </a:r>
          </a:p>
          <a:p>
            <a:r>
              <a:rPr lang="de-DE" sz="1800" b="0" i="0" u="none" strike="noStrike" baseline="0" dirty="0">
                <a:solidFill>
                  <a:srgbClr val="000000"/>
                </a:solidFill>
                <a:latin typeface="Calibri" panose="020F0502020204030204" pitchFamily="34" charset="0"/>
              </a:rPr>
              <a:t>Es ist eine Tendenz zur Dosissteigerung (Toleranzerhöhung) beobachtbar. Beispiele für dieses Verhalten sind: </a:t>
            </a:r>
          </a:p>
          <a:p>
            <a:endParaRPr lang="de-DE" dirty="0">
              <a:solidFill>
                <a:srgbClr val="000000"/>
              </a:solidFill>
              <a:latin typeface="Calibri" panose="020F0502020204030204" pitchFamily="34" charset="0"/>
            </a:endParaRPr>
          </a:p>
          <a:p>
            <a:endParaRPr lang="de-DE" sz="1800" b="0" i="0" u="none" strike="noStrike" baseline="0" dirty="0">
              <a:solidFill>
                <a:srgbClr val="000000"/>
              </a:solidFill>
              <a:latin typeface="Calibri" panose="020F0502020204030204" pitchFamily="34" charset="0"/>
            </a:endParaRPr>
          </a:p>
          <a:p>
            <a:endParaRPr lang="de-DE" sz="1800" b="0" i="0" u="none" strike="noStrike" baseline="0" dirty="0">
              <a:solidFill>
                <a:srgbClr val="000000"/>
              </a:solidFill>
              <a:latin typeface="Calibri" panose="020F0502020204030204" pitchFamily="34" charset="0"/>
            </a:endParaRPr>
          </a:p>
        </p:txBody>
      </p:sp>
      <p:pic>
        <p:nvPicPr>
          <p:cNvPr id="4098" name="Picture 2" descr="Betäubungsmittelrezept – Wikipedia">
            <a:extLst>
              <a:ext uri="{FF2B5EF4-FFF2-40B4-BE49-F238E27FC236}">
                <a16:creationId xmlns:a16="http://schemas.microsoft.com/office/drawing/2014/main" id="{084DD02A-6756-887E-7A24-A3E03154E6D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14932" y="3187030"/>
            <a:ext cx="2095500" cy="35001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3956318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E6FF9454-F67E-DE08-6283-345C1C9B1062}"/>
              </a:ext>
            </a:extLst>
          </p:cNvPr>
          <p:cNvSpPr txBox="1"/>
          <p:nvPr/>
        </p:nvSpPr>
        <p:spPr>
          <a:xfrm>
            <a:off x="271347" y="0"/>
            <a:ext cx="11838878" cy="6586418"/>
          </a:xfrm>
          <a:prstGeom prst="rect">
            <a:avLst/>
          </a:prstGeom>
          <a:noFill/>
        </p:spPr>
        <p:txBody>
          <a:bodyPr wrap="square">
            <a:spAutoFit/>
          </a:bodyPr>
          <a:lstStyle/>
          <a:p>
            <a:r>
              <a:rPr lang="de-DE" sz="1800" b="0" i="0" u="none" strike="noStrike" baseline="0" dirty="0">
                <a:solidFill>
                  <a:srgbClr val="FF0000"/>
                </a:solidFill>
                <a:latin typeface="Calibri" panose="020F0502020204030204" pitchFamily="34" charset="0"/>
              </a:rPr>
              <a:t>Suchtgiftrezepte: </a:t>
            </a:r>
          </a:p>
          <a:p>
            <a:r>
              <a:rPr lang="de-DE" sz="1800" b="0" i="0" u="none" strike="noStrike" baseline="0" dirty="0">
                <a:solidFill>
                  <a:srgbClr val="000000"/>
                </a:solidFill>
                <a:latin typeface="Calibri" panose="020F0502020204030204" pitchFamily="34" charset="0"/>
              </a:rPr>
              <a:t>Einzelverschreibung: Bedeutung: </a:t>
            </a:r>
          </a:p>
          <a:p>
            <a:endParaRPr lang="de-DE" sz="1800" b="0" i="0" u="none" strike="noStrike" baseline="0" dirty="0">
              <a:solidFill>
                <a:srgbClr val="000000"/>
              </a:solidFill>
              <a:latin typeface="Calibri" panose="020F0502020204030204" pitchFamily="34" charset="0"/>
            </a:endParaRPr>
          </a:p>
          <a:p>
            <a:endParaRPr lang="de-DE" dirty="0">
              <a:solidFill>
                <a:srgbClr val="000000"/>
              </a:solidFill>
              <a:latin typeface="Calibri" panose="020F0502020204030204" pitchFamily="34" charset="0"/>
            </a:endParaRPr>
          </a:p>
          <a:p>
            <a:endParaRPr lang="de-DE" sz="1800" b="0" i="0" u="none" strike="noStrike" baseline="0" dirty="0">
              <a:solidFill>
                <a:srgbClr val="000000"/>
              </a:solidFill>
              <a:latin typeface="Calibri" panose="020F0502020204030204" pitchFamily="34" charset="0"/>
            </a:endParaRPr>
          </a:p>
          <a:p>
            <a:r>
              <a:rPr lang="de-DE" sz="1800" b="0" i="0" u="none" strike="noStrike" baseline="0" dirty="0">
                <a:solidFill>
                  <a:srgbClr val="000000"/>
                </a:solidFill>
                <a:latin typeface="Calibri" panose="020F0502020204030204" pitchFamily="34" charset="0"/>
              </a:rPr>
              <a:t>Dauerverschreibung: Bedeutung: </a:t>
            </a:r>
          </a:p>
          <a:p>
            <a:endParaRPr lang="de-DE" dirty="0">
              <a:solidFill>
                <a:srgbClr val="000000"/>
              </a:solidFill>
              <a:latin typeface="Calibri" panose="020F0502020204030204" pitchFamily="34" charset="0"/>
            </a:endParaRPr>
          </a:p>
          <a:p>
            <a:endParaRPr lang="de-DE" sz="1800" b="0" i="0" u="none" strike="noStrike" baseline="0" dirty="0">
              <a:solidFill>
                <a:srgbClr val="000000"/>
              </a:solidFill>
              <a:latin typeface="Calibri" panose="020F0502020204030204" pitchFamily="34" charset="0"/>
            </a:endParaRPr>
          </a:p>
          <a:p>
            <a:endParaRPr lang="de-DE" sz="1800" b="0" i="0" u="none" strike="noStrike" baseline="0" dirty="0">
              <a:solidFill>
                <a:srgbClr val="000000"/>
              </a:solidFill>
              <a:latin typeface="Calibri" panose="020F0502020204030204" pitchFamily="34" charset="0"/>
            </a:endParaRPr>
          </a:p>
          <a:p>
            <a:r>
              <a:rPr lang="de-DE" sz="1800" b="0" i="0" u="none" strike="noStrike" baseline="0" dirty="0">
                <a:solidFill>
                  <a:srgbClr val="000000"/>
                </a:solidFill>
                <a:latin typeface="Calibri" panose="020F0502020204030204" pitchFamily="34" charset="0"/>
              </a:rPr>
              <a:t>Notfallrezepte: Bedeutung: </a:t>
            </a:r>
          </a:p>
          <a:p>
            <a:endParaRPr lang="de-DE" dirty="0">
              <a:solidFill>
                <a:srgbClr val="000000"/>
              </a:solidFill>
              <a:latin typeface="Calibri" panose="020F0502020204030204" pitchFamily="34" charset="0"/>
            </a:endParaRPr>
          </a:p>
          <a:p>
            <a:endParaRPr lang="de-DE" sz="1800" b="0" i="0" u="none" strike="noStrike" baseline="0" dirty="0">
              <a:solidFill>
                <a:srgbClr val="000000"/>
              </a:solidFill>
              <a:latin typeface="Calibri" panose="020F0502020204030204" pitchFamily="34" charset="0"/>
            </a:endParaRPr>
          </a:p>
          <a:p>
            <a:endParaRPr lang="de-DE" sz="1800" b="0" i="0" u="none" strike="noStrike" baseline="0" dirty="0">
              <a:solidFill>
                <a:srgbClr val="000000"/>
              </a:solidFill>
              <a:latin typeface="Calibri" panose="020F0502020204030204" pitchFamily="34" charset="0"/>
            </a:endParaRPr>
          </a:p>
          <a:p>
            <a:r>
              <a:rPr lang="de-DE" sz="1800" b="0" i="0" u="none" strike="noStrike" baseline="0" dirty="0">
                <a:solidFill>
                  <a:srgbClr val="000000"/>
                </a:solidFill>
                <a:latin typeface="Calibri" panose="020F0502020204030204" pitchFamily="34" charset="0"/>
              </a:rPr>
              <a:t>Dokumentation: </a:t>
            </a:r>
          </a:p>
          <a:p>
            <a:r>
              <a:rPr lang="de-DE" sz="1800" b="0" i="0" u="none" strike="noStrike" baseline="0" dirty="0">
                <a:solidFill>
                  <a:srgbClr val="000000"/>
                </a:solidFill>
                <a:latin typeface="Calibri" panose="020F0502020204030204" pitchFamily="34" charset="0"/>
              </a:rPr>
              <a:t>Der Suchtgiftannahme &amp; Suchtgiftabgabe ist sehr streng &amp; genau geregelt. </a:t>
            </a:r>
          </a:p>
          <a:p>
            <a:endParaRPr lang="de-DE" dirty="0">
              <a:solidFill>
                <a:srgbClr val="000000"/>
              </a:solidFill>
              <a:latin typeface="Calibri" panose="020F0502020204030204" pitchFamily="34" charset="0"/>
            </a:endParaRPr>
          </a:p>
          <a:p>
            <a:endParaRPr lang="de-DE" dirty="0">
              <a:solidFill>
                <a:srgbClr val="000000"/>
              </a:solidFill>
              <a:latin typeface="Calibri" panose="020F0502020204030204" pitchFamily="34" charset="0"/>
            </a:endParaRPr>
          </a:p>
          <a:p>
            <a:endParaRPr lang="de-DE" sz="1800" b="0" i="0" u="none" strike="noStrike" baseline="0" dirty="0">
              <a:solidFill>
                <a:srgbClr val="000000"/>
              </a:solidFill>
              <a:latin typeface="Calibri" panose="020F0502020204030204" pitchFamily="34" charset="0"/>
            </a:endParaRPr>
          </a:p>
          <a:p>
            <a:r>
              <a:rPr lang="de-DE" sz="1800" b="0" i="0" u="none" strike="noStrike" baseline="0" dirty="0">
                <a:solidFill>
                  <a:srgbClr val="000000"/>
                </a:solidFill>
                <a:latin typeface="Calibri" panose="020F0502020204030204" pitchFamily="34" charset="0"/>
              </a:rPr>
              <a:t>Lagerung von Suchtmitteln: </a:t>
            </a:r>
          </a:p>
          <a:p>
            <a:r>
              <a:rPr lang="de-DE" sz="1800" b="0" i="0" u="none" strike="noStrike" baseline="0" dirty="0">
                <a:solidFill>
                  <a:srgbClr val="000000"/>
                </a:solidFill>
                <a:latin typeface="Courier New" panose="02070309020205020404" pitchFamily="49" charset="0"/>
              </a:rPr>
              <a:t>o Gesondert von anderen Arzneimitteln </a:t>
            </a:r>
          </a:p>
          <a:p>
            <a:r>
              <a:rPr lang="de-DE" sz="1800" b="0" i="0" u="none" strike="noStrike" baseline="0" dirty="0">
                <a:solidFill>
                  <a:srgbClr val="000000"/>
                </a:solidFill>
                <a:latin typeface="Courier New" panose="02070309020205020404" pitchFamily="49" charset="0"/>
              </a:rPr>
              <a:t>o Suchtmittel müssen versperrt werden </a:t>
            </a:r>
          </a:p>
          <a:p>
            <a:r>
              <a:rPr lang="de-DE" sz="1800" b="0" i="0" u="none" strike="noStrike" baseline="0" dirty="0">
                <a:solidFill>
                  <a:srgbClr val="000000"/>
                </a:solidFill>
                <a:latin typeface="Courier New" panose="02070309020205020404" pitchFamily="49" charset="0"/>
              </a:rPr>
              <a:t>o </a:t>
            </a:r>
            <a:r>
              <a:rPr lang="de-DE" sz="1800" b="0" i="0" u="none" strike="noStrike" baseline="0" dirty="0">
                <a:solidFill>
                  <a:srgbClr val="000000"/>
                </a:solidFill>
                <a:latin typeface="Calibri" panose="020F0502020204030204" pitchFamily="34" charset="0"/>
              </a:rPr>
              <a:t>Der Schlüssel zum Suchtmittelschrank bzw. Suchtmittellager muss persönlich übergeben werden </a:t>
            </a:r>
          </a:p>
          <a:p>
            <a:endParaRPr lang="de-DE" sz="1800" b="0" i="0" u="none" strike="noStrike" baseline="0" dirty="0">
              <a:solidFill>
                <a:srgbClr val="000000"/>
              </a:solidFill>
              <a:latin typeface="Calibri" panose="020F0502020204030204" pitchFamily="34" charset="0"/>
            </a:endParaRPr>
          </a:p>
          <a:p>
            <a:r>
              <a:rPr lang="de-DE" sz="800" b="0" i="0" u="none" strike="noStrike" baseline="0" dirty="0">
                <a:solidFill>
                  <a:srgbClr val="000000"/>
                </a:solidFill>
                <a:latin typeface="Calibri" panose="020F0502020204030204" pitchFamily="34" charset="0"/>
              </a:rPr>
              <a:t>Literatur- </a:t>
            </a:r>
            <a:endParaRPr lang="de-DE" dirty="0"/>
          </a:p>
        </p:txBody>
      </p:sp>
      <p:graphicFrame>
        <p:nvGraphicFramePr>
          <p:cNvPr id="4" name="Tabelle 4">
            <a:extLst>
              <a:ext uri="{FF2B5EF4-FFF2-40B4-BE49-F238E27FC236}">
                <a16:creationId xmlns:a16="http://schemas.microsoft.com/office/drawing/2014/main" id="{7CF645F4-802D-1ECA-E855-898834A87215}"/>
              </a:ext>
            </a:extLst>
          </p:cNvPr>
          <p:cNvGraphicFramePr>
            <a:graphicFrameLocks noGrp="1"/>
          </p:cNvGraphicFramePr>
          <p:nvPr>
            <p:extLst>
              <p:ext uri="{D42A27DB-BD31-4B8C-83A1-F6EECF244321}">
                <p14:modId xmlns:p14="http://schemas.microsoft.com/office/powerpoint/2010/main" val="2328798599"/>
              </p:ext>
            </p:extLst>
          </p:nvPr>
        </p:nvGraphicFramePr>
        <p:xfrm>
          <a:off x="3445727" y="729825"/>
          <a:ext cx="8474927" cy="731520"/>
        </p:xfrm>
        <a:graphic>
          <a:graphicData uri="http://schemas.openxmlformats.org/drawingml/2006/table">
            <a:tbl>
              <a:tblPr firstRow="1" bandRow="1">
                <a:tableStyleId>{5C22544A-7EE6-4342-B048-85BDC9FD1C3A}</a:tableStyleId>
              </a:tblPr>
              <a:tblGrid>
                <a:gridCol w="8474927">
                  <a:extLst>
                    <a:ext uri="{9D8B030D-6E8A-4147-A177-3AD203B41FA5}">
                      <a16:colId xmlns:a16="http://schemas.microsoft.com/office/drawing/2014/main" val="4253122995"/>
                    </a:ext>
                  </a:extLst>
                </a:gridCol>
              </a:tblGrid>
              <a:tr h="295775">
                <a:tc>
                  <a:txBody>
                    <a:bodyPr/>
                    <a:lstStyle/>
                    <a:p>
                      <a:endParaRPr lang="de-DE" dirty="0"/>
                    </a:p>
                  </a:txBody>
                  <a:tcPr/>
                </a:tc>
                <a:extLst>
                  <a:ext uri="{0D108BD9-81ED-4DB2-BD59-A6C34878D82A}">
                    <a16:rowId xmlns:a16="http://schemas.microsoft.com/office/drawing/2014/main" val="121339495"/>
                  </a:ext>
                </a:extLst>
              </a:tr>
              <a:tr h="295775">
                <a:tc>
                  <a:txBody>
                    <a:bodyPr/>
                    <a:lstStyle/>
                    <a:p>
                      <a:endParaRPr lang="de-DE" dirty="0"/>
                    </a:p>
                  </a:txBody>
                  <a:tcPr/>
                </a:tc>
                <a:extLst>
                  <a:ext uri="{0D108BD9-81ED-4DB2-BD59-A6C34878D82A}">
                    <a16:rowId xmlns:a16="http://schemas.microsoft.com/office/drawing/2014/main" val="1115634443"/>
                  </a:ext>
                </a:extLst>
              </a:tr>
            </a:tbl>
          </a:graphicData>
        </a:graphic>
      </p:graphicFrame>
      <p:graphicFrame>
        <p:nvGraphicFramePr>
          <p:cNvPr id="5" name="Tabelle 5">
            <a:extLst>
              <a:ext uri="{FF2B5EF4-FFF2-40B4-BE49-F238E27FC236}">
                <a16:creationId xmlns:a16="http://schemas.microsoft.com/office/drawing/2014/main" id="{AE95607A-8A91-4B87-8779-DAA9D4C7EFEA}"/>
              </a:ext>
            </a:extLst>
          </p:cNvPr>
          <p:cNvGraphicFramePr>
            <a:graphicFrameLocks noGrp="1"/>
          </p:cNvGraphicFramePr>
          <p:nvPr>
            <p:extLst>
              <p:ext uri="{D42A27DB-BD31-4B8C-83A1-F6EECF244321}">
                <p14:modId xmlns:p14="http://schemas.microsoft.com/office/powerpoint/2010/main" val="1201987369"/>
              </p:ext>
            </p:extLst>
          </p:nvPr>
        </p:nvGraphicFramePr>
        <p:xfrm>
          <a:off x="3445727" y="1690524"/>
          <a:ext cx="8474927" cy="731520"/>
        </p:xfrm>
        <a:graphic>
          <a:graphicData uri="http://schemas.openxmlformats.org/drawingml/2006/table">
            <a:tbl>
              <a:tblPr firstRow="1" bandRow="1">
                <a:tableStyleId>{5C22544A-7EE6-4342-B048-85BDC9FD1C3A}</a:tableStyleId>
              </a:tblPr>
              <a:tblGrid>
                <a:gridCol w="8474927">
                  <a:extLst>
                    <a:ext uri="{9D8B030D-6E8A-4147-A177-3AD203B41FA5}">
                      <a16:colId xmlns:a16="http://schemas.microsoft.com/office/drawing/2014/main" val="1157681663"/>
                    </a:ext>
                  </a:extLst>
                </a:gridCol>
              </a:tblGrid>
              <a:tr h="281011">
                <a:tc>
                  <a:txBody>
                    <a:bodyPr/>
                    <a:lstStyle/>
                    <a:p>
                      <a:endParaRPr lang="de-DE" dirty="0"/>
                    </a:p>
                  </a:txBody>
                  <a:tcPr/>
                </a:tc>
                <a:extLst>
                  <a:ext uri="{0D108BD9-81ED-4DB2-BD59-A6C34878D82A}">
                    <a16:rowId xmlns:a16="http://schemas.microsoft.com/office/drawing/2014/main" val="2226505513"/>
                  </a:ext>
                </a:extLst>
              </a:tr>
              <a:tr h="281011">
                <a:tc>
                  <a:txBody>
                    <a:bodyPr/>
                    <a:lstStyle/>
                    <a:p>
                      <a:endParaRPr lang="de-DE" dirty="0"/>
                    </a:p>
                  </a:txBody>
                  <a:tcPr/>
                </a:tc>
                <a:extLst>
                  <a:ext uri="{0D108BD9-81ED-4DB2-BD59-A6C34878D82A}">
                    <a16:rowId xmlns:a16="http://schemas.microsoft.com/office/drawing/2014/main" val="2237089865"/>
                  </a:ext>
                </a:extLst>
              </a:tr>
            </a:tbl>
          </a:graphicData>
        </a:graphic>
      </p:graphicFrame>
      <p:graphicFrame>
        <p:nvGraphicFramePr>
          <p:cNvPr id="6" name="Tabelle 6">
            <a:extLst>
              <a:ext uri="{FF2B5EF4-FFF2-40B4-BE49-F238E27FC236}">
                <a16:creationId xmlns:a16="http://schemas.microsoft.com/office/drawing/2014/main" id="{17726F49-9986-3EB5-8727-F71364282A56}"/>
              </a:ext>
            </a:extLst>
          </p:cNvPr>
          <p:cNvGraphicFramePr>
            <a:graphicFrameLocks noGrp="1"/>
          </p:cNvGraphicFramePr>
          <p:nvPr>
            <p:extLst>
              <p:ext uri="{D42A27DB-BD31-4B8C-83A1-F6EECF244321}">
                <p14:modId xmlns:p14="http://schemas.microsoft.com/office/powerpoint/2010/main" val="1544826205"/>
              </p:ext>
            </p:extLst>
          </p:nvPr>
        </p:nvGraphicFramePr>
        <p:xfrm>
          <a:off x="457200" y="2870697"/>
          <a:ext cx="11463454" cy="734288"/>
        </p:xfrm>
        <a:graphic>
          <a:graphicData uri="http://schemas.openxmlformats.org/drawingml/2006/table">
            <a:tbl>
              <a:tblPr firstRow="1" bandRow="1">
                <a:tableStyleId>{5C22544A-7EE6-4342-B048-85BDC9FD1C3A}</a:tableStyleId>
              </a:tblPr>
              <a:tblGrid>
                <a:gridCol w="11463454">
                  <a:extLst>
                    <a:ext uri="{9D8B030D-6E8A-4147-A177-3AD203B41FA5}">
                      <a16:colId xmlns:a16="http://schemas.microsoft.com/office/drawing/2014/main" val="466617426"/>
                    </a:ext>
                  </a:extLst>
                </a:gridCol>
              </a:tblGrid>
              <a:tr h="368528">
                <a:tc>
                  <a:txBody>
                    <a:bodyPr/>
                    <a:lstStyle/>
                    <a:p>
                      <a:endParaRPr lang="de-DE"/>
                    </a:p>
                  </a:txBody>
                  <a:tcPr/>
                </a:tc>
                <a:extLst>
                  <a:ext uri="{0D108BD9-81ED-4DB2-BD59-A6C34878D82A}">
                    <a16:rowId xmlns:a16="http://schemas.microsoft.com/office/drawing/2014/main" val="4145586342"/>
                  </a:ext>
                </a:extLst>
              </a:tr>
              <a:tr h="362992">
                <a:tc>
                  <a:txBody>
                    <a:bodyPr/>
                    <a:lstStyle/>
                    <a:p>
                      <a:endParaRPr lang="de-DE" dirty="0"/>
                    </a:p>
                  </a:txBody>
                  <a:tcPr/>
                </a:tc>
                <a:extLst>
                  <a:ext uri="{0D108BD9-81ED-4DB2-BD59-A6C34878D82A}">
                    <a16:rowId xmlns:a16="http://schemas.microsoft.com/office/drawing/2014/main" val="3055030518"/>
                  </a:ext>
                </a:extLst>
              </a:tr>
            </a:tbl>
          </a:graphicData>
        </a:graphic>
      </p:graphicFrame>
      <p:graphicFrame>
        <p:nvGraphicFramePr>
          <p:cNvPr id="7" name="Tabelle 7">
            <a:extLst>
              <a:ext uri="{FF2B5EF4-FFF2-40B4-BE49-F238E27FC236}">
                <a16:creationId xmlns:a16="http://schemas.microsoft.com/office/drawing/2014/main" id="{6704DC94-ACD3-24BC-55C0-858BDCCB6136}"/>
              </a:ext>
            </a:extLst>
          </p:cNvPr>
          <p:cNvGraphicFramePr>
            <a:graphicFrameLocks noGrp="1"/>
          </p:cNvGraphicFramePr>
          <p:nvPr>
            <p:extLst>
              <p:ext uri="{D42A27DB-BD31-4B8C-83A1-F6EECF244321}">
                <p14:modId xmlns:p14="http://schemas.microsoft.com/office/powerpoint/2010/main" val="3095671235"/>
              </p:ext>
            </p:extLst>
          </p:nvPr>
        </p:nvGraphicFramePr>
        <p:xfrm>
          <a:off x="457200" y="4137926"/>
          <a:ext cx="11374244" cy="734288"/>
        </p:xfrm>
        <a:graphic>
          <a:graphicData uri="http://schemas.openxmlformats.org/drawingml/2006/table">
            <a:tbl>
              <a:tblPr firstRow="1" bandRow="1">
                <a:tableStyleId>{5C22544A-7EE6-4342-B048-85BDC9FD1C3A}</a:tableStyleId>
              </a:tblPr>
              <a:tblGrid>
                <a:gridCol w="11374244">
                  <a:extLst>
                    <a:ext uri="{9D8B030D-6E8A-4147-A177-3AD203B41FA5}">
                      <a16:colId xmlns:a16="http://schemas.microsoft.com/office/drawing/2014/main" val="2057606763"/>
                    </a:ext>
                  </a:extLst>
                </a:gridCol>
              </a:tblGrid>
              <a:tr h="367144">
                <a:tc>
                  <a:txBody>
                    <a:bodyPr/>
                    <a:lstStyle/>
                    <a:p>
                      <a:endParaRPr lang="de-DE"/>
                    </a:p>
                  </a:txBody>
                  <a:tcPr/>
                </a:tc>
                <a:extLst>
                  <a:ext uri="{0D108BD9-81ED-4DB2-BD59-A6C34878D82A}">
                    <a16:rowId xmlns:a16="http://schemas.microsoft.com/office/drawing/2014/main" val="1786998815"/>
                  </a:ext>
                </a:extLst>
              </a:tr>
              <a:tr h="367144">
                <a:tc>
                  <a:txBody>
                    <a:bodyPr/>
                    <a:lstStyle/>
                    <a:p>
                      <a:endParaRPr lang="de-DE" dirty="0"/>
                    </a:p>
                  </a:txBody>
                  <a:tcPr/>
                </a:tc>
                <a:extLst>
                  <a:ext uri="{0D108BD9-81ED-4DB2-BD59-A6C34878D82A}">
                    <a16:rowId xmlns:a16="http://schemas.microsoft.com/office/drawing/2014/main" val="1178509454"/>
                  </a:ext>
                </a:extLst>
              </a:tr>
            </a:tbl>
          </a:graphicData>
        </a:graphic>
      </p:graphicFrame>
      <p:pic>
        <p:nvPicPr>
          <p:cNvPr id="5122" name="Picture 2" descr="Betäubungsmitteltresore günstig kaufen | SafeHero Österreich">
            <a:extLst>
              <a:ext uri="{FF2B5EF4-FFF2-40B4-BE49-F238E27FC236}">
                <a16:creationId xmlns:a16="http://schemas.microsoft.com/office/drawing/2014/main" id="{F435F29B-FF35-9738-9BCF-1148ADA275B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69793" y="4137926"/>
            <a:ext cx="2501041" cy="24484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434887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BAC1BA94-EAF2-1704-6F0D-957B6AF81468}"/>
              </a:ext>
            </a:extLst>
          </p:cNvPr>
          <p:cNvSpPr txBox="1"/>
          <p:nvPr/>
        </p:nvSpPr>
        <p:spPr>
          <a:xfrm>
            <a:off x="223024" y="156117"/>
            <a:ext cx="11719932" cy="4616648"/>
          </a:xfrm>
          <a:prstGeom prst="rect">
            <a:avLst/>
          </a:prstGeom>
          <a:noFill/>
        </p:spPr>
        <p:txBody>
          <a:bodyPr wrap="square">
            <a:spAutoFit/>
          </a:bodyPr>
          <a:lstStyle/>
          <a:p>
            <a:r>
              <a:rPr lang="de-DE" sz="2800" b="0" i="0" u="none" strike="noStrike" baseline="0" dirty="0">
                <a:solidFill>
                  <a:srgbClr val="FF0000"/>
                </a:solidFill>
                <a:latin typeface="Calibri" panose="020F0502020204030204" pitchFamily="34" charset="0"/>
              </a:rPr>
              <a:t>11. Arzneimittelsicherheit </a:t>
            </a:r>
          </a:p>
          <a:p>
            <a:r>
              <a:rPr lang="de-DE" sz="2400" b="0" i="0" u="none" strike="noStrike" baseline="0" dirty="0">
                <a:solidFill>
                  <a:srgbClr val="000000"/>
                </a:solidFill>
                <a:latin typeface="Calibri" panose="020F0502020204030204" pitchFamily="34" charset="0"/>
              </a:rPr>
              <a:t>11.1. Arzneimittelsicherheit - Aufbewahrung &amp; Kontrolle </a:t>
            </a:r>
          </a:p>
          <a:p>
            <a:r>
              <a:rPr lang="de-DE" sz="1800" b="0" i="0" u="none" strike="noStrike" baseline="0" dirty="0">
                <a:solidFill>
                  <a:srgbClr val="000000"/>
                </a:solidFill>
                <a:latin typeface="Courier New" panose="02070309020205020404" pitchFamily="49" charset="0"/>
              </a:rPr>
              <a:t>o </a:t>
            </a:r>
            <a:r>
              <a:rPr lang="de-DE" sz="1800" b="0" i="0" u="none" strike="noStrike" baseline="0" dirty="0">
                <a:solidFill>
                  <a:srgbClr val="000000"/>
                </a:solidFill>
                <a:latin typeface="Calibri" panose="020F0502020204030204" pitchFamily="34" charset="0"/>
              </a:rPr>
              <a:t>Einmal gewählte Ordnung der Arzneimittel beibehalten </a:t>
            </a:r>
          </a:p>
          <a:p>
            <a:r>
              <a:rPr lang="de-DE" sz="1800" b="0" i="0" u="none" strike="noStrike" baseline="0" dirty="0">
                <a:solidFill>
                  <a:srgbClr val="000000"/>
                </a:solidFill>
                <a:latin typeface="Courier New" panose="02070309020205020404" pitchFamily="49" charset="0"/>
              </a:rPr>
              <a:t>o </a:t>
            </a:r>
            <a:r>
              <a:rPr lang="de-DE" sz="1800" b="0" i="0" u="none" strike="noStrike" baseline="0" dirty="0">
                <a:solidFill>
                  <a:srgbClr val="000000"/>
                </a:solidFill>
                <a:latin typeface="Calibri" panose="020F0502020204030204" pitchFamily="34" charset="0"/>
              </a:rPr>
              <a:t>Auf das Haltbarkeitsdatum der Arzneimittel achten &amp; dieses </a:t>
            </a:r>
          </a:p>
          <a:p>
            <a:endParaRPr lang="de-DE" sz="1800" b="0" i="0" u="none" strike="noStrike" baseline="0" dirty="0">
              <a:solidFill>
                <a:srgbClr val="000000"/>
              </a:solidFill>
              <a:latin typeface="Calibri" panose="020F0502020204030204" pitchFamily="34" charset="0"/>
            </a:endParaRPr>
          </a:p>
          <a:p>
            <a:r>
              <a:rPr lang="de-DE" sz="1800" b="0" i="0" u="none" strike="noStrike" baseline="0" dirty="0">
                <a:solidFill>
                  <a:srgbClr val="000000"/>
                </a:solidFill>
                <a:latin typeface="Calibri" panose="020F0502020204030204" pitchFamily="34" charset="0"/>
              </a:rPr>
              <a:t>regelmäßig kontrollieren </a:t>
            </a:r>
          </a:p>
          <a:p>
            <a:r>
              <a:rPr lang="de-DE" sz="1800" b="0" i="0" u="none" strike="noStrike" baseline="0" dirty="0">
                <a:solidFill>
                  <a:srgbClr val="000000"/>
                </a:solidFill>
                <a:latin typeface="Courier New" panose="02070309020205020404" pitchFamily="49" charset="0"/>
              </a:rPr>
              <a:t>o </a:t>
            </a:r>
            <a:r>
              <a:rPr lang="de-DE" sz="1800" b="0" i="0" u="none" strike="noStrike" baseline="0" dirty="0">
                <a:solidFill>
                  <a:srgbClr val="000000"/>
                </a:solidFill>
                <a:latin typeface="Calibri" panose="020F0502020204030204" pitchFamily="34" charset="0"/>
              </a:rPr>
              <a:t>Überprüfung der korrekten Lagerung (z. B. müssen bestimmte Arzneimittel kühl gelagert werden - Kühlschrank?) </a:t>
            </a:r>
          </a:p>
          <a:p>
            <a:r>
              <a:rPr lang="de-DE" sz="1800" b="0" i="0" u="none" strike="noStrike" baseline="0" dirty="0">
                <a:solidFill>
                  <a:srgbClr val="000000"/>
                </a:solidFill>
                <a:latin typeface="Courier New" panose="02070309020205020404" pitchFamily="49" charset="0"/>
              </a:rPr>
              <a:t>o </a:t>
            </a:r>
            <a:r>
              <a:rPr lang="de-DE" sz="1800" b="0" i="0" u="none" strike="noStrike" baseline="0" dirty="0">
                <a:solidFill>
                  <a:srgbClr val="000000"/>
                </a:solidFill>
                <a:latin typeface="Calibri" panose="020F0502020204030204" pitchFamily="34" charset="0"/>
              </a:rPr>
              <a:t>Überprüfung der Arzneimittel- &amp; Arzneimittelverpackungen auf Beschädigungen oder Fabrikationsfehler </a:t>
            </a:r>
          </a:p>
          <a:p>
            <a:r>
              <a:rPr lang="de-DE" sz="1800" b="0" i="0" u="none" strike="noStrike" baseline="0" dirty="0">
                <a:solidFill>
                  <a:srgbClr val="000000"/>
                </a:solidFill>
                <a:latin typeface="Courier New" panose="02070309020205020404" pitchFamily="49" charset="0"/>
              </a:rPr>
              <a:t>o </a:t>
            </a:r>
            <a:r>
              <a:rPr lang="de-DE" sz="1800" b="0" i="0" u="none" strike="noStrike" baseline="0" dirty="0">
                <a:solidFill>
                  <a:srgbClr val="000000"/>
                </a:solidFill>
                <a:latin typeface="Calibri" panose="020F0502020204030204" pitchFamily="34" charset="0"/>
              </a:rPr>
              <a:t>Sehen, Riechen, Fühlen: hat sich z. B. die Farbe oder der Geruch eines Arzneimittels verändert? </a:t>
            </a:r>
          </a:p>
          <a:p>
            <a:r>
              <a:rPr lang="de-DE" sz="1800" b="0" i="0" u="none" strike="noStrike" baseline="0" dirty="0">
                <a:solidFill>
                  <a:srgbClr val="000000"/>
                </a:solidFill>
                <a:latin typeface="Courier New" panose="02070309020205020404" pitchFamily="49" charset="0"/>
              </a:rPr>
              <a:t>o </a:t>
            </a:r>
            <a:r>
              <a:rPr lang="de-DE" sz="1800" b="0" i="0" u="none" strike="noStrike" baseline="0" dirty="0">
                <a:solidFill>
                  <a:srgbClr val="000000"/>
                </a:solidFill>
                <a:latin typeface="Calibri" panose="020F0502020204030204" pitchFamily="34" charset="0"/>
              </a:rPr>
              <a:t>Im Zweifelsfalle fragen, wo? in der Apotheke </a:t>
            </a:r>
          </a:p>
          <a:p>
            <a:r>
              <a:rPr lang="de-DE" sz="1800" b="0" i="0" u="none" strike="noStrike" baseline="0" dirty="0">
                <a:solidFill>
                  <a:srgbClr val="000000"/>
                </a:solidFill>
                <a:latin typeface="Courier New" panose="02070309020205020404" pitchFamily="49" charset="0"/>
              </a:rPr>
              <a:t>o </a:t>
            </a:r>
            <a:r>
              <a:rPr lang="de-DE" sz="1800" b="0" i="0" u="none" strike="noStrike" baseline="0" dirty="0">
                <a:solidFill>
                  <a:srgbClr val="000000"/>
                </a:solidFill>
                <a:latin typeface="Calibri" panose="020F0502020204030204" pitchFamily="34" charset="0"/>
              </a:rPr>
              <a:t>Korrekte Entsorgung der Arzneimittel </a:t>
            </a:r>
          </a:p>
          <a:p>
            <a:endParaRPr lang="de-DE" dirty="0">
              <a:solidFill>
                <a:srgbClr val="000000"/>
              </a:solidFill>
              <a:latin typeface="Calibri" panose="020F0502020204030204" pitchFamily="34" charset="0"/>
            </a:endParaRPr>
          </a:p>
          <a:p>
            <a:endParaRPr lang="de-DE" sz="1800" b="0" i="0" u="none" strike="noStrike" baseline="0" dirty="0">
              <a:solidFill>
                <a:srgbClr val="000000"/>
              </a:solidFill>
              <a:latin typeface="Calibri" panose="020F0502020204030204" pitchFamily="34" charset="0"/>
            </a:endParaRPr>
          </a:p>
          <a:p>
            <a:endParaRPr lang="de-DE" sz="1800" b="0" i="0" u="none" strike="noStrike" baseline="0" dirty="0">
              <a:solidFill>
                <a:srgbClr val="000000"/>
              </a:solidFill>
              <a:latin typeface="Calibri" panose="020F0502020204030204" pitchFamily="34" charset="0"/>
            </a:endParaRPr>
          </a:p>
          <a:p>
            <a:endParaRPr lang="de-DE" sz="1800" b="0" i="0" u="none" strike="noStrike" baseline="0" dirty="0">
              <a:solidFill>
                <a:srgbClr val="000000"/>
              </a:solidFill>
              <a:latin typeface="Calibri" panose="020F0502020204030204" pitchFamily="34" charset="0"/>
            </a:endParaRPr>
          </a:p>
        </p:txBody>
      </p:sp>
      <p:graphicFrame>
        <p:nvGraphicFramePr>
          <p:cNvPr id="4" name="Tabelle 4">
            <a:extLst>
              <a:ext uri="{FF2B5EF4-FFF2-40B4-BE49-F238E27FC236}">
                <a16:creationId xmlns:a16="http://schemas.microsoft.com/office/drawing/2014/main" id="{EA49A6CB-7D89-3770-E259-14509E3EAEA2}"/>
              </a:ext>
            </a:extLst>
          </p:cNvPr>
          <p:cNvGraphicFramePr>
            <a:graphicFrameLocks noGrp="1"/>
          </p:cNvGraphicFramePr>
          <p:nvPr>
            <p:extLst>
              <p:ext uri="{D42A27DB-BD31-4B8C-83A1-F6EECF244321}">
                <p14:modId xmlns:p14="http://schemas.microsoft.com/office/powerpoint/2010/main" val="1794818667"/>
              </p:ext>
            </p:extLst>
          </p:nvPr>
        </p:nvGraphicFramePr>
        <p:xfrm>
          <a:off x="223024" y="4025589"/>
          <a:ext cx="11273883" cy="731520"/>
        </p:xfrm>
        <a:graphic>
          <a:graphicData uri="http://schemas.openxmlformats.org/drawingml/2006/table">
            <a:tbl>
              <a:tblPr firstRow="1" bandRow="1">
                <a:tableStyleId>{5C22544A-7EE6-4342-B048-85BDC9FD1C3A}</a:tableStyleId>
              </a:tblPr>
              <a:tblGrid>
                <a:gridCol w="11273883">
                  <a:extLst>
                    <a:ext uri="{9D8B030D-6E8A-4147-A177-3AD203B41FA5}">
                      <a16:colId xmlns:a16="http://schemas.microsoft.com/office/drawing/2014/main" val="2021375188"/>
                    </a:ext>
                  </a:extLst>
                </a:gridCol>
              </a:tblGrid>
              <a:tr h="183996">
                <a:tc>
                  <a:txBody>
                    <a:bodyPr/>
                    <a:lstStyle/>
                    <a:p>
                      <a:endParaRPr lang="de-DE"/>
                    </a:p>
                  </a:txBody>
                  <a:tcPr/>
                </a:tc>
                <a:extLst>
                  <a:ext uri="{0D108BD9-81ED-4DB2-BD59-A6C34878D82A}">
                    <a16:rowId xmlns:a16="http://schemas.microsoft.com/office/drawing/2014/main" val="2394643730"/>
                  </a:ext>
                </a:extLst>
              </a:tr>
              <a:tr h="183996">
                <a:tc>
                  <a:txBody>
                    <a:bodyPr/>
                    <a:lstStyle/>
                    <a:p>
                      <a:endParaRPr lang="de-DE" dirty="0"/>
                    </a:p>
                  </a:txBody>
                  <a:tcPr/>
                </a:tc>
                <a:extLst>
                  <a:ext uri="{0D108BD9-81ED-4DB2-BD59-A6C34878D82A}">
                    <a16:rowId xmlns:a16="http://schemas.microsoft.com/office/drawing/2014/main" val="1431255159"/>
                  </a:ext>
                </a:extLst>
              </a:tr>
            </a:tbl>
          </a:graphicData>
        </a:graphic>
      </p:graphicFrame>
      <p:pic>
        <p:nvPicPr>
          <p:cNvPr id="6" name="Grafik 5">
            <a:extLst>
              <a:ext uri="{FF2B5EF4-FFF2-40B4-BE49-F238E27FC236}">
                <a16:creationId xmlns:a16="http://schemas.microsoft.com/office/drawing/2014/main" id="{1F83D81C-4F86-29C6-FD20-DDA2676D0EDE}"/>
              </a:ext>
            </a:extLst>
          </p:cNvPr>
          <p:cNvPicPr>
            <a:picLocks noChangeAspect="1"/>
          </p:cNvPicPr>
          <p:nvPr/>
        </p:nvPicPr>
        <p:blipFill>
          <a:blip r:embed="rId2"/>
          <a:stretch>
            <a:fillRect/>
          </a:stretch>
        </p:blipFill>
        <p:spPr>
          <a:xfrm>
            <a:off x="9396130" y="3429000"/>
            <a:ext cx="2323802" cy="3204030"/>
          </a:xfrm>
          <a:prstGeom prst="rect">
            <a:avLst/>
          </a:prstGeom>
        </p:spPr>
      </p:pic>
    </p:spTree>
    <p:extLst>
      <p:ext uri="{BB962C8B-B14F-4D97-AF65-F5344CB8AC3E}">
        <p14:creationId xmlns:p14="http://schemas.microsoft.com/office/powerpoint/2010/main" val="123487310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E3ED1DA3-CA4C-C783-FAA6-D20251ECE344}"/>
              </a:ext>
            </a:extLst>
          </p:cNvPr>
          <p:cNvSpPr txBox="1"/>
          <p:nvPr/>
        </p:nvSpPr>
        <p:spPr>
          <a:xfrm>
            <a:off x="345688" y="278780"/>
            <a:ext cx="11697629" cy="5724644"/>
          </a:xfrm>
          <a:prstGeom prst="rect">
            <a:avLst/>
          </a:prstGeom>
          <a:noFill/>
        </p:spPr>
        <p:txBody>
          <a:bodyPr wrap="square">
            <a:spAutoFit/>
          </a:bodyPr>
          <a:lstStyle/>
          <a:p>
            <a:r>
              <a:rPr lang="de-DE" sz="2400" b="0" i="0" u="none" strike="noStrike" baseline="0" dirty="0">
                <a:solidFill>
                  <a:srgbClr val="000000"/>
                </a:solidFill>
                <a:latin typeface="Calibri" panose="020F0502020204030204" pitchFamily="34" charset="0"/>
              </a:rPr>
              <a:t>11.2. Arzneimittelsicherheit - Lagerung </a:t>
            </a:r>
          </a:p>
          <a:p>
            <a:r>
              <a:rPr lang="de-DE" sz="1800" b="0" i="0" u="none" strike="noStrike" baseline="0" dirty="0">
                <a:solidFill>
                  <a:srgbClr val="000000"/>
                </a:solidFill>
                <a:latin typeface="Courier New" panose="02070309020205020404" pitchFamily="49" charset="0"/>
              </a:rPr>
              <a:t>o Gibt es einen </a:t>
            </a:r>
            <a:r>
              <a:rPr lang="de-DE" sz="1800" b="0" i="0" u="none" strike="noStrike" baseline="0" dirty="0" err="1">
                <a:solidFill>
                  <a:srgbClr val="000000"/>
                </a:solidFill>
                <a:latin typeface="Courier New" panose="02070309020205020404" pitchFamily="49" charset="0"/>
              </a:rPr>
              <a:t>versperrbaren</a:t>
            </a:r>
            <a:r>
              <a:rPr lang="de-DE" sz="1800" b="0" i="0" u="none" strike="noStrike" baseline="0" dirty="0">
                <a:solidFill>
                  <a:srgbClr val="000000"/>
                </a:solidFill>
                <a:latin typeface="Courier New" panose="02070309020205020404" pitchFamily="49" charset="0"/>
              </a:rPr>
              <a:t> Schrank für die Arzneimittel? </a:t>
            </a:r>
          </a:p>
          <a:p>
            <a:r>
              <a:rPr lang="de-DE" sz="1800" b="0" i="0" u="none" strike="noStrike" baseline="0" dirty="0">
                <a:solidFill>
                  <a:srgbClr val="000000"/>
                </a:solidFill>
                <a:latin typeface="Courier New" panose="02070309020205020404" pitchFamily="49" charset="0"/>
              </a:rPr>
              <a:t>o Müssen die Arzneimittel vor den KlientInnen „gesichert“ werden? </a:t>
            </a:r>
          </a:p>
          <a:p>
            <a:r>
              <a:rPr lang="de-DE" sz="1800" b="0" i="0" u="none" strike="noStrike" baseline="0" dirty="0">
                <a:solidFill>
                  <a:srgbClr val="000000"/>
                </a:solidFill>
                <a:latin typeface="Courier New" panose="02070309020205020404" pitchFamily="49" charset="0"/>
              </a:rPr>
              <a:t>o Wer hat den Schlüssel zum Medikamentenschrank? </a:t>
            </a:r>
          </a:p>
          <a:p>
            <a:r>
              <a:rPr lang="de-DE" sz="1800" b="0" i="0" u="none" strike="noStrike" baseline="0" dirty="0">
                <a:solidFill>
                  <a:srgbClr val="000000"/>
                </a:solidFill>
                <a:latin typeface="Courier New" panose="02070309020205020404" pitchFamily="49" charset="0"/>
              </a:rPr>
              <a:t>o </a:t>
            </a:r>
            <a:r>
              <a:rPr lang="de-DE" sz="1800" b="0" i="0" u="none" strike="noStrike" baseline="0" dirty="0">
                <a:solidFill>
                  <a:srgbClr val="000000"/>
                </a:solidFill>
                <a:latin typeface="Calibri" panose="020F0502020204030204" pitchFamily="34" charset="0"/>
              </a:rPr>
              <a:t>Sind die Medikamente vor Licht, Sauerstoff, Feuchtigkeit &amp; Mikroorganismen geschützt? </a:t>
            </a:r>
          </a:p>
          <a:p>
            <a:r>
              <a:rPr lang="de-DE" sz="1800" b="0" i="0" u="none" strike="noStrike" baseline="0" dirty="0">
                <a:solidFill>
                  <a:srgbClr val="000000"/>
                </a:solidFill>
                <a:latin typeface="Courier New" panose="02070309020205020404" pitchFamily="49" charset="0"/>
              </a:rPr>
              <a:t>o </a:t>
            </a:r>
            <a:r>
              <a:rPr lang="de-DE" sz="1800" b="0" i="0" u="none" strike="noStrike" baseline="0" dirty="0">
                <a:solidFill>
                  <a:srgbClr val="000000"/>
                </a:solidFill>
                <a:latin typeface="Calibri" panose="020F0502020204030204" pitchFamily="34" charset="0"/>
              </a:rPr>
              <a:t>Achten Sie immer auf Sauberkeit &amp; Ordnung im Medikamentenschrank &amp; systematische Lagerung der Arzneimittel </a:t>
            </a:r>
          </a:p>
          <a:p>
            <a:r>
              <a:rPr lang="de-DE" sz="1800" b="0" i="0" u="none" strike="noStrike" baseline="0" dirty="0">
                <a:solidFill>
                  <a:srgbClr val="000000"/>
                </a:solidFill>
                <a:latin typeface="Courier New" panose="02070309020205020404" pitchFamily="49" charset="0"/>
              </a:rPr>
              <a:t>o </a:t>
            </a:r>
            <a:r>
              <a:rPr lang="de-DE" sz="1800" b="0" i="0" u="none" strike="noStrike" baseline="0" dirty="0">
                <a:solidFill>
                  <a:srgbClr val="000000"/>
                </a:solidFill>
                <a:latin typeface="Calibri" panose="020F0502020204030204" pitchFamily="34" charset="0"/>
              </a:rPr>
              <a:t>Die Arzneimittel Ihrer KlientInnen sollen von ApothekerInnen beschriftet werden (Einnahme) </a:t>
            </a:r>
          </a:p>
          <a:p>
            <a:r>
              <a:rPr lang="de-DE" sz="1800" b="0" i="0" u="none" strike="noStrike" baseline="0" dirty="0">
                <a:solidFill>
                  <a:srgbClr val="000000"/>
                </a:solidFill>
                <a:latin typeface="Courier New" panose="02070309020205020404" pitchFamily="49" charset="0"/>
              </a:rPr>
              <a:t>o </a:t>
            </a:r>
            <a:r>
              <a:rPr lang="de-DE" sz="1800" b="0" i="0" u="none" strike="noStrike" baseline="0" dirty="0">
                <a:solidFill>
                  <a:srgbClr val="000000"/>
                </a:solidFill>
                <a:latin typeface="Calibri" panose="020F0502020204030204" pitchFamily="34" charset="0"/>
              </a:rPr>
              <a:t>Werfen Sie nie den Beipackzettel &amp; / oder den Originalkarton weg </a:t>
            </a:r>
          </a:p>
          <a:p>
            <a:r>
              <a:rPr lang="de-DE" sz="1800" b="0" i="0" u="none" strike="noStrike" baseline="0" dirty="0">
                <a:solidFill>
                  <a:srgbClr val="000000"/>
                </a:solidFill>
                <a:latin typeface="Courier New" panose="02070309020205020404" pitchFamily="49" charset="0"/>
              </a:rPr>
              <a:t>o </a:t>
            </a:r>
            <a:r>
              <a:rPr lang="de-DE" sz="1800" b="0" i="0" u="none" strike="noStrike" baseline="0" dirty="0">
                <a:solidFill>
                  <a:srgbClr val="000000"/>
                </a:solidFill>
                <a:latin typeface="Calibri" panose="020F0502020204030204" pitchFamily="34" charset="0"/>
              </a:rPr>
              <a:t>Achten Sie darauf, dass keine losen Ampullen oder Tabletten aufbewahrt werden </a:t>
            </a:r>
          </a:p>
          <a:p>
            <a:r>
              <a:rPr lang="de-DE" sz="1800" b="0" i="0" u="none" strike="noStrike" baseline="0" dirty="0">
                <a:solidFill>
                  <a:srgbClr val="000000"/>
                </a:solidFill>
                <a:latin typeface="Courier New" panose="02070309020205020404" pitchFamily="49" charset="0"/>
              </a:rPr>
              <a:t>o Beachten Sie das Ablaufdatum von Medikamenten </a:t>
            </a:r>
          </a:p>
          <a:p>
            <a:r>
              <a:rPr lang="de-DE" sz="1800" b="0" i="0" u="none" strike="noStrike" baseline="0" dirty="0">
                <a:solidFill>
                  <a:srgbClr val="000000"/>
                </a:solidFill>
                <a:latin typeface="Courier New" panose="02070309020205020404" pitchFamily="49" charset="0"/>
              </a:rPr>
              <a:t>o </a:t>
            </a:r>
            <a:r>
              <a:rPr lang="de-DE" sz="1800" b="0" i="0" u="none" strike="noStrike" baseline="0" dirty="0">
                <a:solidFill>
                  <a:srgbClr val="000000"/>
                </a:solidFill>
                <a:latin typeface="Calibri" panose="020F0502020204030204" pitchFamily="34" charset="0"/>
              </a:rPr>
              <a:t>Beschriften Sie Arzneimittel (z. B. Augentropfen) mit dem Datum des Anbruches (der Öffnung). Achtung: Ablaufdatum ist nicht gleichzusetzen mit Aufbrauchfrist </a:t>
            </a:r>
          </a:p>
          <a:p>
            <a:r>
              <a:rPr lang="de-DE" sz="1800" b="0" i="0" u="none" strike="noStrike" baseline="0" dirty="0">
                <a:solidFill>
                  <a:srgbClr val="000000"/>
                </a:solidFill>
                <a:latin typeface="Courier New" panose="02070309020205020404" pitchFamily="49" charset="0"/>
              </a:rPr>
              <a:t>o </a:t>
            </a:r>
            <a:r>
              <a:rPr lang="de-DE" sz="1800" b="0" i="0" u="none" strike="noStrike" baseline="0" dirty="0">
                <a:solidFill>
                  <a:srgbClr val="000000"/>
                </a:solidFill>
                <a:latin typeface="Calibri" panose="020F0502020204030204" pitchFamily="34" charset="0"/>
              </a:rPr>
              <a:t>Achtung: Alkohol kann brennen, Ether explodieren </a:t>
            </a:r>
          </a:p>
          <a:p>
            <a:r>
              <a:rPr lang="de-DE" sz="1800" b="0" i="0" u="none" strike="noStrike" baseline="0" dirty="0">
                <a:solidFill>
                  <a:srgbClr val="000000"/>
                </a:solidFill>
                <a:latin typeface="Courier New" panose="02070309020205020404" pitchFamily="49" charset="0"/>
              </a:rPr>
              <a:t>o </a:t>
            </a:r>
            <a:r>
              <a:rPr lang="de-DE" sz="1800" b="0" i="0" u="none" strike="noStrike" baseline="0" dirty="0">
                <a:solidFill>
                  <a:srgbClr val="000000"/>
                </a:solidFill>
                <a:latin typeface="Calibri" panose="020F0502020204030204" pitchFamily="34" charset="0"/>
              </a:rPr>
              <a:t>Beachten Sie die Lagerungsvorschriften der Arzneimittel nach deren Öffnen </a:t>
            </a:r>
          </a:p>
          <a:p>
            <a:r>
              <a:rPr lang="de-DE" sz="1800" b="0" i="0" u="none" strike="noStrike" baseline="0" dirty="0">
                <a:solidFill>
                  <a:srgbClr val="000000"/>
                </a:solidFill>
                <a:latin typeface="Courier New" panose="02070309020205020404" pitchFamily="49" charset="0"/>
              </a:rPr>
              <a:t>o </a:t>
            </a:r>
            <a:r>
              <a:rPr lang="de-DE" sz="1800" b="0" i="0" u="none" strike="noStrike" baseline="0" dirty="0">
                <a:solidFill>
                  <a:srgbClr val="000000"/>
                </a:solidFill>
                <a:latin typeface="Calibri" panose="020F0502020204030204" pitchFamily="34" charset="0"/>
              </a:rPr>
              <a:t>Stellen Sie Flaschen, NICHT legen! </a:t>
            </a:r>
          </a:p>
          <a:p>
            <a:r>
              <a:rPr lang="de-DE" sz="1800" b="0" i="0" u="none" strike="noStrike" baseline="0" dirty="0">
                <a:solidFill>
                  <a:srgbClr val="000000"/>
                </a:solidFill>
                <a:latin typeface="Courier New" panose="02070309020205020404" pitchFamily="49" charset="0"/>
              </a:rPr>
              <a:t>o </a:t>
            </a:r>
            <a:r>
              <a:rPr lang="de-DE" sz="1800" b="0" i="0" u="none" strike="noStrike" baseline="0" dirty="0">
                <a:solidFill>
                  <a:srgbClr val="000000"/>
                </a:solidFill>
                <a:latin typeface="Calibri" panose="020F0502020204030204" pitchFamily="34" charset="0"/>
              </a:rPr>
              <a:t>Informieren Sie Ihre KlientInnen &amp; deren Angehörige über die Lagerungsregeln für Arzneimittel </a:t>
            </a:r>
          </a:p>
          <a:p>
            <a:endParaRPr lang="de-DE" dirty="0">
              <a:solidFill>
                <a:srgbClr val="000000"/>
              </a:solidFill>
              <a:latin typeface="Calibri" panose="020F0502020204030204" pitchFamily="34" charset="0"/>
            </a:endParaRPr>
          </a:p>
          <a:p>
            <a:endParaRPr lang="de-DE" sz="1800" b="0" i="0" u="none" strike="noStrike" baseline="0" dirty="0">
              <a:solidFill>
                <a:srgbClr val="000000"/>
              </a:solidFill>
              <a:latin typeface="Calibri" panose="020F0502020204030204" pitchFamily="34" charset="0"/>
            </a:endParaRPr>
          </a:p>
          <a:p>
            <a:endParaRPr lang="de-DE" sz="1800" b="0" i="0" u="none" strike="noStrike" baseline="0" dirty="0">
              <a:solidFill>
                <a:srgbClr val="000000"/>
              </a:solidFill>
              <a:latin typeface="Calibri" panose="020F0502020204030204" pitchFamily="34" charset="0"/>
            </a:endParaRPr>
          </a:p>
          <a:p>
            <a:endParaRPr lang="de-DE" sz="1800" b="0" i="0" u="none" strike="noStrike" baseline="0" dirty="0">
              <a:solidFill>
                <a:srgbClr val="000000"/>
              </a:solidFill>
              <a:latin typeface="Calibri" panose="020F0502020204030204" pitchFamily="34" charset="0"/>
            </a:endParaRPr>
          </a:p>
        </p:txBody>
      </p:sp>
      <p:graphicFrame>
        <p:nvGraphicFramePr>
          <p:cNvPr id="4" name="Tabelle 4">
            <a:extLst>
              <a:ext uri="{FF2B5EF4-FFF2-40B4-BE49-F238E27FC236}">
                <a16:creationId xmlns:a16="http://schemas.microsoft.com/office/drawing/2014/main" id="{5E0CBC8D-F95E-10AE-B01B-8764E48752A6}"/>
              </a:ext>
            </a:extLst>
          </p:cNvPr>
          <p:cNvGraphicFramePr>
            <a:graphicFrameLocks noGrp="1"/>
          </p:cNvGraphicFramePr>
          <p:nvPr>
            <p:extLst>
              <p:ext uri="{D42A27DB-BD31-4B8C-83A1-F6EECF244321}">
                <p14:modId xmlns:p14="http://schemas.microsoft.com/office/powerpoint/2010/main" val="4264318965"/>
              </p:ext>
            </p:extLst>
          </p:nvPr>
        </p:nvGraphicFramePr>
        <p:xfrm>
          <a:off x="345688" y="5207620"/>
          <a:ext cx="11363092" cy="1371600"/>
        </p:xfrm>
        <a:graphic>
          <a:graphicData uri="http://schemas.openxmlformats.org/drawingml/2006/table">
            <a:tbl>
              <a:tblPr firstRow="1" bandRow="1">
                <a:tableStyleId>{5C22544A-7EE6-4342-B048-85BDC9FD1C3A}</a:tableStyleId>
              </a:tblPr>
              <a:tblGrid>
                <a:gridCol w="11363092">
                  <a:extLst>
                    <a:ext uri="{9D8B030D-6E8A-4147-A177-3AD203B41FA5}">
                      <a16:colId xmlns:a16="http://schemas.microsoft.com/office/drawing/2014/main" val="93755172"/>
                    </a:ext>
                  </a:extLst>
                </a:gridCol>
              </a:tblGrid>
              <a:tr h="685800">
                <a:tc>
                  <a:txBody>
                    <a:bodyPr/>
                    <a:lstStyle/>
                    <a:p>
                      <a:endParaRPr lang="de-DE"/>
                    </a:p>
                  </a:txBody>
                  <a:tcPr/>
                </a:tc>
                <a:extLst>
                  <a:ext uri="{0D108BD9-81ED-4DB2-BD59-A6C34878D82A}">
                    <a16:rowId xmlns:a16="http://schemas.microsoft.com/office/drawing/2014/main" val="143259379"/>
                  </a:ext>
                </a:extLst>
              </a:tr>
              <a:tr h="685800">
                <a:tc>
                  <a:txBody>
                    <a:bodyPr/>
                    <a:lstStyle/>
                    <a:p>
                      <a:endParaRPr lang="de-DE" dirty="0"/>
                    </a:p>
                  </a:txBody>
                  <a:tcPr/>
                </a:tc>
                <a:extLst>
                  <a:ext uri="{0D108BD9-81ED-4DB2-BD59-A6C34878D82A}">
                    <a16:rowId xmlns:a16="http://schemas.microsoft.com/office/drawing/2014/main" val="788522782"/>
                  </a:ext>
                </a:extLst>
              </a:tr>
            </a:tbl>
          </a:graphicData>
        </a:graphic>
      </p:graphicFrame>
    </p:spTree>
    <p:extLst>
      <p:ext uri="{BB962C8B-B14F-4D97-AF65-F5344CB8AC3E}">
        <p14:creationId xmlns:p14="http://schemas.microsoft.com/office/powerpoint/2010/main" val="335875416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4B5CAF63-69FA-AC74-415B-8CDFC674AC31}"/>
              </a:ext>
            </a:extLst>
          </p:cNvPr>
          <p:cNvSpPr txBox="1"/>
          <p:nvPr/>
        </p:nvSpPr>
        <p:spPr>
          <a:xfrm>
            <a:off x="121025" y="188259"/>
            <a:ext cx="11788477" cy="1569660"/>
          </a:xfrm>
          <a:prstGeom prst="rect">
            <a:avLst/>
          </a:prstGeom>
          <a:noFill/>
        </p:spPr>
        <p:txBody>
          <a:bodyPr wrap="square">
            <a:spAutoFit/>
          </a:bodyPr>
          <a:lstStyle/>
          <a:p>
            <a:r>
              <a:rPr lang="de-DE" sz="2400" b="0" i="0" u="none" strike="noStrike" baseline="0" dirty="0">
                <a:solidFill>
                  <a:srgbClr val="FF0000"/>
                </a:solidFill>
                <a:latin typeface="Calibri" panose="020F0502020204030204" pitchFamily="34" charset="0"/>
              </a:rPr>
              <a:t>11.3. Arzneimittelsicherheit - Merke! </a:t>
            </a:r>
          </a:p>
          <a:p>
            <a:r>
              <a:rPr lang="de-DE" sz="1800" b="0" i="0" u="none" strike="noStrike" baseline="0" dirty="0">
                <a:solidFill>
                  <a:srgbClr val="000000"/>
                </a:solidFill>
                <a:latin typeface="Calibri" panose="020F0502020204030204" pitchFamily="34" charset="0"/>
              </a:rPr>
              <a:t>Raumtemperatur= 15 bis 25 Grad C </a:t>
            </a:r>
          </a:p>
          <a:p>
            <a:r>
              <a:rPr lang="de-DE" sz="1800" b="0" i="0" u="none" strike="noStrike" baseline="0" dirty="0">
                <a:solidFill>
                  <a:srgbClr val="000000"/>
                </a:solidFill>
                <a:latin typeface="Calibri" panose="020F0502020204030204" pitchFamily="34" charset="0"/>
              </a:rPr>
              <a:t>Kühlschranktemperatur: 2 bis 8 Grad C (Insulin, Impfstoffe) Gemüsefach </a:t>
            </a:r>
          </a:p>
          <a:p>
            <a:r>
              <a:rPr lang="de-DE" sz="1800" b="0" i="0" u="none" strike="noStrike" baseline="0" dirty="0">
                <a:solidFill>
                  <a:srgbClr val="000000"/>
                </a:solidFill>
                <a:latin typeface="Calibri" panose="020F0502020204030204" pitchFamily="34" charset="0"/>
              </a:rPr>
              <a:t>Kühlkettenpflicht für Lebendimpfstoffe (Masern-Mumps-Röteln [MMR]) </a:t>
            </a:r>
          </a:p>
          <a:p>
            <a:r>
              <a:rPr lang="de-DE" sz="1800" b="0" i="0" u="none" strike="noStrike" baseline="0" dirty="0">
                <a:solidFill>
                  <a:srgbClr val="000000"/>
                </a:solidFill>
                <a:latin typeface="Calibri" panose="020F0502020204030204" pitchFamily="34" charset="0"/>
              </a:rPr>
              <a:t>Einige angerührte antibiotisch wirksame Säfte müssen im Kühlschrank gelagert werden </a:t>
            </a:r>
            <a:endParaRPr lang="de-DE" dirty="0"/>
          </a:p>
        </p:txBody>
      </p:sp>
      <p:pic>
        <p:nvPicPr>
          <p:cNvPr id="6150" name="Picture 6" descr="TFA 30202801: Thermometer, Kühlschrank bei reichelt kaufen">
            <a:extLst>
              <a:ext uri="{FF2B5EF4-FFF2-40B4-BE49-F238E27FC236}">
                <a16:creationId xmlns:a16="http://schemas.microsoft.com/office/drawing/2014/main" id="{A66243B1-ADBD-BA3B-ED99-424DFDEA36A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44478" y="188259"/>
            <a:ext cx="2200275" cy="2076450"/>
          </a:xfrm>
          <a:prstGeom prst="rect">
            <a:avLst/>
          </a:prstGeom>
          <a:noFill/>
          <a:extLst>
            <a:ext uri="{909E8E84-426E-40DD-AFC4-6F175D3DCCD1}">
              <a14:hiddenFill xmlns:a14="http://schemas.microsoft.com/office/drawing/2010/main">
                <a:solidFill>
                  <a:srgbClr val="FFFFFF"/>
                </a:solidFill>
              </a14:hiddenFill>
            </a:ext>
          </a:extLst>
        </p:spPr>
      </p:pic>
      <p:pic>
        <p:nvPicPr>
          <p:cNvPr id="6152" name="Picture 8" descr="InfectoMycin® • InfectoPharm ○ Wissen wirkt.">
            <a:extLst>
              <a:ext uri="{FF2B5EF4-FFF2-40B4-BE49-F238E27FC236}">
                <a16:creationId xmlns:a16="http://schemas.microsoft.com/office/drawing/2014/main" id="{5D53C447-FF79-86E5-95D5-30316340B4F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82167" y="3252232"/>
            <a:ext cx="2466975" cy="1847850"/>
          </a:xfrm>
          <a:prstGeom prst="rect">
            <a:avLst/>
          </a:prstGeom>
          <a:noFill/>
          <a:extLst>
            <a:ext uri="{909E8E84-426E-40DD-AFC4-6F175D3DCCD1}">
              <a14:hiddenFill xmlns:a14="http://schemas.microsoft.com/office/drawing/2010/main">
                <a:solidFill>
                  <a:srgbClr val="FFFFFF"/>
                </a:solidFill>
              </a14:hiddenFill>
            </a:ext>
          </a:extLst>
        </p:spPr>
      </p:pic>
      <p:pic>
        <p:nvPicPr>
          <p:cNvPr id="6154" name="Picture 10" descr="Die verschiedenen Arten von Impfstoffen | Gesundheitsportal">
            <a:extLst>
              <a:ext uri="{FF2B5EF4-FFF2-40B4-BE49-F238E27FC236}">
                <a16:creationId xmlns:a16="http://schemas.microsoft.com/office/drawing/2014/main" id="{579CCFE2-B20A-EBC1-D40B-B0FD32BE9DB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86313" y="2557463"/>
            <a:ext cx="2619375" cy="1743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12600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D29738E5-305B-8C3F-ADB7-C17AE1042A87}"/>
              </a:ext>
            </a:extLst>
          </p:cNvPr>
          <p:cNvSpPr txBox="1"/>
          <p:nvPr/>
        </p:nvSpPr>
        <p:spPr>
          <a:xfrm>
            <a:off x="403302" y="323386"/>
            <a:ext cx="11385395" cy="646331"/>
          </a:xfrm>
          <a:prstGeom prst="rect">
            <a:avLst/>
          </a:prstGeom>
          <a:noFill/>
        </p:spPr>
        <p:txBody>
          <a:bodyPr wrap="square">
            <a:spAutoFit/>
          </a:bodyPr>
          <a:lstStyle/>
          <a:p>
            <a:r>
              <a:rPr lang="de-DE" dirty="0"/>
              <a:t>Häufiger Kontakt der KlientInnen ermöglicht die Früherkennung von geistigen &amp; körperlichen Veränderungen. </a:t>
            </a:r>
          </a:p>
          <a:p>
            <a:r>
              <a:rPr lang="de-DE" dirty="0"/>
              <a:t>Zum Beispiel</a:t>
            </a:r>
          </a:p>
        </p:txBody>
      </p:sp>
      <p:graphicFrame>
        <p:nvGraphicFramePr>
          <p:cNvPr id="4" name="Tabelle 4">
            <a:extLst>
              <a:ext uri="{FF2B5EF4-FFF2-40B4-BE49-F238E27FC236}">
                <a16:creationId xmlns:a16="http://schemas.microsoft.com/office/drawing/2014/main" id="{59144F67-453E-2287-CA4C-3BA7F5AB6277}"/>
              </a:ext>
            </a:extLst>
          </p:cNvPr>
          <p:cNvGraphicFramePr>
            <a:graphicFrameLocks noGrp="1"/>
          </p:cNvGraphicFramePr>
          <p:nvPr>
            <p:extLst>
              <p:ext uri="{D42A27DB-BD31-4B8C-83A1-F6EECF244321}">
                <p14:modId xmlns:p14="http://schemas.microsoft.com/office/powerpoint/2010/main" val="2676003851"/>
              </p:ext>
            </p:extLst>
          </p:nvPr>
        </p:nvGraphicFramePr>
        <p:xfrm>
          <a:off x="758283" y="1081668"/>
          <a:ext cx="9958039" cy="1886884"/>
        </p:xfrm>
        <a:graphic>
          <a:graphicData uri="http://schemas.openxmlformats.org/drawingml/2006/table">
            <a:tbl>
              <a:tblPr firstRow="1" bandRow="1">
                <a:tableStyleId>{5C22544A-7EE6-4342-B048-85BDC9FD1C3A}</a:tableStyleId>
              </a:tblPr>
              <a:tblGrid>
                <a:gridCol w="9958039">
                  <a:extLst>
                    <a:ext uri="{9D8B030D-6E8A-4147-A177-3AD203B41FA5}">
                      <a16:colId xmlns:a16="http://schemas.microsoft.com/office/drawing/2014/main" val="3565118397"/>
                    </a:ext>
                  </a:extLst>
                </a:gridCol>
              </a:tblGrid>
              <a:tr h="423844">
                <a:tc>
                  <a:txBody>
                    <a:bodyPr/>
                    <a:lstStyle/>
                    <a:p>
                      <a:endParaRPr lang="de-DE"/>
                    </a:p>
                  </a:txBody>
                  <a:tcPr/>
                </a:tc>
                <a:extLst>
                  <a:ext uri="{0D108BD9-81ED-4DB2-BD59-A6C34878D82A}">
                    <a16:rowId xmlns:a16="http://schemas.microsoft.com/office/drawing/2014/main" val="2811417577"/>
                  </a:ext>
                </a:extLst>
              </a:tr>
              <a:tr h="326149">
                <a:tc>
                  <a:txBody>
                    <a:bodyPr/>
                    <a:lstStyle/>
                    <a:p>
                      <a:endParaRPr lang="de-DE" dirty="0"/>
                    </a:p>
                  </a:txBody>
                  <a:tcPr/>
                </a:tc>
                <a:extLst>
                  <a:ext uri="{0D108BD9-81ED-4DB2-BD59-A6C34878D82A}">
                    <a16:rowId xmlns:a16="http://schemas.microsoft.com/office/drawing/2014/main" val="3228465688"/>
                  </a:ext>
                </a:extLst>
              </a:tr>
              <a:tr h="326149">
                <a:tc>
                  <a:txBody>
                    <a:bodyPr/>
                    <a:lstStyle/>
                    <a:p>
                      <a:endParaRPr lang="de-DE"/>
                    </a:p>
                  </a:txBody>
                  <a:tcPr/>
                </a:tc>
                <a:extLst>
                  <a:ext uri="{0D108BD9-81ED-4DB2-BD59-A6C34878D82A}">
                    <a16:rowId xmlns:a16="http://schemas.microsoft.com/office/drawing/2014/main" val="3406254665"/>
                  </a:ext>
                </a:extLst>
              </a:tr>
              <a:tr h="326149">
                <a:tc>
                  <a:txBody>
                    <a:bodyPr/>
                    <a:lstStyle/>
                    <a:p>
                      <a:endParaRPr lang="de-DE"/>
                    </a:p>
                  </a:txBody>
                  <a:tcPr/>
                </a:tc>
                <a:extLst>
                  <a:ext uri="{0D108BD9-81ED-4DB2-BD59-A6C34878D82A}">
                    <a16:rowId xmlns:a16="http://schemas.microsoft.com/office/drawing/2014/main" val="456463359"/>
                  </a:ext>
                </a:extLst>
              </a:tr>
              <a:tr h="326149">
                <a:tc>
                  <a:txBody>
                    <a:bodyPr/>
                    <a:lstStyle/>
                    <a:p>
                      <a:endParaRPr lang="de-DE" dirty="0"/>
                    </a:p>
                  </a:txBody>
                  <a:tcPr/>
                </a:tc>
                <a:extLst>
                  <a:ext uri="{0D108BD9-81ED-4DB2-BD59-A6C34878D82A}">
                    <a16:rowId xmlns:a16="http://schemas.microsoft.com/office/drawing/2014/main" val="2096507554"/>
                  </a:ext>
                </a:extLst>
              </a:tr>
            </a:tbl>
          </a:graphicData>
        </a:graphic>
      </p:graphicFrame>
    </p:spTree>
    <p:extLst>
      <p:ext uri="{BB962C8B-B14F-4D97-AF65-F5344CB8AC3E}">
        <p14:creationId xmlns:p14="http://schemas.microsoft.com/office/powerpoint/2010/main" val="370947735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2F674819-A519-80AD-516D-EA449331CA07}"/>
              </a:ext>
            </a:extLst>
          </p:cNvPr>
          <p:cNvSpPr txBox="1"/>
          <p:nvPr/>
        </p:nvSpPr>
        <p:spPr>
          <a:xfrm>
            <a:off x="245327" y="200722"/>
            <a:ext cx="11742234" cy="2862322"/>
          </a:xfrm>
          <a:prstGeom prst="rect">
            <a:avLst/>
          </a:prstGeom>
          <a:noFill/>
        </p:spPr>
        <p:txBody>
          <a:bodyPr wrap="square">
            <a:spAutoFit/>
          </a:bodyPr>
          <a:lstStyle/>
          <a:p>
            <a:r>
              <a:rPr lang="de-DE" sz="1800" b="0" i="0" u="none" strike="noStrike" baseline="0" dirty="0">
                <a:solidFill>
                  <a:srgbClr val="000000"/>
                </a:solidFill>
                <a:latin typeface="Calibri" panose="020F0502020204030204" pitchFamily="34" charset="0"/>
              </a:rPr>
              <a:t>Insuline </a:t>
            </a:r>
            <a:r>
              <a:rPr lang="de-DE" sz="1800" b="0" i="0" u="none" strike="noStrike" baseline="0" dirty="0">
                <a:solidFill>
                  <a:srgbClr val="FF0000"/>
                </a:solidFill>
                <a:latin typeface="Calibri" panose="020F0502020204030204" pitchFamily="34" charset="0"/>
              </a:rPr>
              <a:t>sind 4 Wochen </a:t>
            </a:r>
            <a:r>
              <a:rPr lang="de-DE" sz="1800" b="0" i="0" u="none" strike="noStrike" baseline="0" dirty="0">
                <a:solidFill>
                  <a:srgbClr val="000000"/>
                </a:solidFill>
                <a:latin typeface="Calibri" panose="020F0502020204030204" pitchFamily="34" charset="0"/>
              </a:rPr>
              <a:t>Raumtemperaturstabil </a:t>
            </a:r>
          </a:p>
          <a:p>
            <a:endParaRPr lang="de-DE" sz="1800" b="0" i="0" u="none" strike="noStrike" baseline="0" dirty="0">
              <a:solidFill>
                <a:srgbClr val="000000"/>
              </a:solidFill>
              <a:latin typeface="Calibri" panose="020F0502020204030204" pitchFamily="34" charset="0"/>
            </a:endParaRPr>
          </a:p>
          <a:p>
            <a:r>
              <a:rPr lang="de-DE" sz="1800" b="0" i="0" u="none" strike="noStrike" baseline="0" dirty="0">
                <a:solidFill>
                  <a:srgbClr val="FF0000"/>
                </a:solidFill>
                <a:latin typeface="Calibri" panose="020F0502020204030204" pitchFamily="34" charset="0"/>
              </a:rPr>
              <a:t>Trockenlagerung</a:t>
            </a:r>
            <a:r>
              <a:rPr lang="de-DE" sz="1800" b="0" i="0" u="none" strike="noStrike" baseline="0" dirty="0">
                <a:solidFill>
                  <a:srgbClr val="000000"/>
                </a:solidFill>
                <a:latin typeface="Calibri" panose="020F0502020204030204" pitchFamily="34" charset="0"/>
              </a:rPr>
              <a:t> von Brausetabletten (Trocknungsmittel) </a:t>
            </a:r>
          </a:p>
          <a:p>
            <a:endParaRPr lang="de-DE" sz="1800" b="0" i="0" u="none" strike="noStrike" baseline="0" dirty="0">
              <a:solidFill>
                <a:srgbClr val="000000"/>
              </a:solidFill>
              <a:latin typeface="Calibri" panose="020F0502020204030204" pitchFamily="34" charset="0"/>
            </a:endParaRPr>
          </a:p>
          <a:p>
            <a:r>
              <a:rPr lang="de-DE" sz="1800" b="0" i="0" u="none" strike="noStrike" baseline="0" dirty="0">
                <a:solidFill>
                  <a:srgbClr val="FF0000"/>
                </a:solidFill>
                <a:latin typeface="Calibri" panose="020F0502020204030204" pitchFamily="34" charset="0"/>
              </a:rPr>
              <a:t>Lichtschutz für brennbare Stoffe, Gifte &amp; Suchtgifte</a:t>
            </a:r>
            <a:r>
              <a:rPr lang="de-DE" sz="1800" b="0" i="0" u="none" strike="noStrike" baseline="0" dirty="0">
                <a:solidFill>
                  <a:srgbClr val="000000"/>
                </a:solidFill>
                <a:latin typeface="Calibri" panose="020F0502020204030204" pitchFamily="34" charset="0"/>
              </a:rPr>
              <a:t>. Für alle lichtempfindlichen Arzneimittel gilt: Aufbewahrung im Überkarton. </a:t>
            </a:r>
          </a:p>
          <a:p>
            <a:endParaRPr lang="de-DE" sz="1800" b="0" i="0" u="none" strike="noStrike" baseline="0" dirty="0">
              <a:solidFill>
                <a:srgbClr val="000000"/>
              </a:solidFill>
              <a:latin typeface="Calibri" panose="020F0502020204030204" pitchFamily="34" charset="0"/>
            </a:endParaRPr>
          </a:p>
          <a:p>
            <a:r>
              <a:rPr lang="de-DE" sz="1800" b="0" i="0" u="none" strike="noStrike" baseline="0" dirty="0">
                <a:solidFill>
                  <a:srgbClr val="000000"/>
                </a:solidFill>
                <a:latin typeface="Calibri" panose="020F0502020204030204" pitchFamily="34" charset="0"/>
              </a:rPr>
              <a:t>Gifte &amp; Suchtgifte </a:t>
            </a:r>
          </a:p>
          <a:p>
            <a:endParaRPr lang="de-DE" dirty="0">
              <a:solidFill>
                <a:srgbClr val="000000"/>
              </a:solidFill>
              <a:latin typeface="Calibri" panose="020F0502020204030204" pitchFamily="34" charset="0"/>
            </a:endParaRPr>
          </a:p>
          <a:p>
            <a:endParaRPr lang="de-DE" sz="1800" b="0" i="0" u="none" strike="noStrike" baseline="0" dirty="0">
              <a:solidFill>
                <a:srgbClr val="000000"/>
              </a:solidFill>
              <a:latin typeface="Calibri" panose="020F0502020204030204" pitchFamily="34" charset="0"/>
            </a:endParaRPr>
          </a:p>
        </p:txBody>
      </p:sp>
      <p:pic>
        <p:nvPicPr>
          <p:cNvPr id="7170" name="Picture 2" descr="Insuline richtig anwenden: diabetesportal.at">
            <a:extLst>
              <a:ext uri="{FF2B5EF4-FFF2-40B4-BE49-F238E27FC236}">
                <a16:creationId xmlns:a16="http://schemas.microsoft.com/office/drawing/2014/main" id="{66A45D84-466B-072F-A24A-2C8201A26E4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05704" y="4276724"/>
            <a:ext cx="2705100" cy="1695450"/>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Aeromuc 600mg lösliche Tabletten – Vamida">
            <a:extLst>
              <a:ext uri="{FF2B5EF4-FFF2-40B4-BE49-F238E27FC236}">
                <a16:creationId xmlns:a16="http://schemas.microsoft.com/office/drawing/2014/main" id="{208CD32B-35DB-7D82-3401-65328DFD607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78711" y="4276724"/>
            <a:ext cx="2143125" cy="214312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Tabelle 4">
            <a:extLst>
              <a:ext uri="{FF2B5EF4-FFF2-40B4-BE49-F238E27FC236}">
                <a16:creationId xmlns:a16="http://schemas.microsoft.com/office/drawing/2014/main" id="{3618B44C-2742-9886-2BD1-DDBA7C15477E}"/>
              </a:ext>
            </a:extLst>
          </p:cNvPr>
          <p:cNvGraphicFramePr>
            <a:graphicFrameLocks noGrp="1"/>
          </p:cNvGraphicFramePr>
          <p:nvPr>
            <p:extLst>
              <p:ext uri="{D42A27DB-BD31-4B8C-83A1-F6EECF244321}">
                <p14:modId xmlns:p14="http://schemas.microsoft.com/office/powerpoint/2010/main" val="321472589"/>
              </p:ext>
            </p:extLst>
          </p:nvPr>
        </p:nvGraphicFramePr>
        <p:xfrm>
          <a:off x="245327" y="2581276"/>
          <a:ext cx="11452302" cy="847724"/>
        </p:xfrm>
        <a:graphic>
          <a:graphicData uri="http://schemas.openxmlformats.org/drawingml/2006/table">
            <a:tbl>
              <a:tblPr firstRow="1" bandRow="1">
                <a:tableStyleId>{5C22544A-7EE6-4342-B048-85BDC9FD1C3A}</a:tableStyleId>
              </a:tblPr>
              <a:tblGrid>
                <a:gridCol w="11452302">
                  <a:extLst>
                    <a:ext uri="{9D8B030D-6E8A-4147-A177-3AD203B41FA5}">
                      <a16:colId xmlns:a16="http://schemas.microsoft.com/office/drawing/2014/main" val="109523319"/>
                    </a:ext>
                  </a:extLst>
                </a:gridCol>
              </a:tblGrid>
              <a:tr h="423862">
                <a:tc>
                  <a:txBody>
                    <a:bodyPr/>
                    <a:lstStyle/>
                    <a:p>
                      <a:endParaRPr lang="de-DE"/>
                    </a:p>
                  </a:txBody>
                  <a:tcPr/>
                </a:tc>
                <a:extLst>
                  <a:ext uri="{0D108BD9-81ED-4DB2-BD59-A6C34878D82A}">
                    <a16:rowId xmlns:a16="http://schemas.microsoft.com/office/drawing/2014/main" val="3927737888"/>
                  </a:ext>
                </a:extLst>
              </a:tr>
              <a:tr h="423862">
                <a:tc>
                  <a:txBody>
                    <a:bodyPr/>
                    <a:lstStyle/>
                    <a:p>
                      <a:endParaRPr lang="de-DE" dirty="0"/>
                    </a:p>
                  </a:txBody>
                  <a:tcPr/>
                </a:tc>
                <a:extLst>
                  <a:ext uri="{0D108BD9-81ED-4DB2-BD59-A6C34878D82A}">
                    <a16:rowId xmlns:a16="http://schemas.microsoft.com/office/drawing/2014/main" val="840526474"/>
                  </a:ext>
                </a:extLst>
              </a:tr>
            </a:tbl>
          </a:graphicData>
        </a:graphic>
      </p:graphicFrame>
    </p:spTree>
    <p:extLst>
      <p:ext uri="{BB962C8B-B14F-4D97-AF65-F5344CB8AC3E}">
        <p14:creationId xmlns:p14="http://schemas.microsoft.com/office/powerpoint/2010/main" val="189520848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219" name="Rectangle 8218">
            <a:extLst>
              <a:ext uri="{FF2B5EF4-FFF2-40B4-BE49-F238E27FC236}">
                <a16:creationId xmlns:a16="http://schemas.microsoft.com/office/drawing/2014/main" id="{ADC09A0A-5EF7-45F4-B8EE-54903540B3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Grafik 10">
            <a:extLst>
              <a:ext uri="{FF2B5EF4-FFF2-40B4-BE49-F238E27FC236}">
                <a16:creationId xmlns:a16="http://schemas.microsoft.com/office/drawing/2014/main" id="{8FF7A695-17B7-F54E-6DF2-C0BD2B1B03E9}"/>
              </a:ext>
            </a:extLst>
          </p:cNvPr>
          <p:cNvPicPr>
            <a:picLocks noChangeAspect="1"/>
          </p:cNvPicPr>
          <p:nvPr/>
        </p:nvPicPr>
        <p:blipFill>
          <a:blip r:embed="rId2"/>
          <a:stretch>
            <a:fillRect/>
          </a:stretch>
        </p:blipFill>
        <p:spPr>
          <a:xfrm>
            <a:off x="7339882" y="12693"/>
            <a:ext cx="4795285" cy="1721711"/>
          </a:xfrm>
          <a:prstGeom prst="rect">
            <a:avLst/>
          </a:prstGeom>
        </p:spPr>
      </p:pic>
      <p:pic>
        <p:nvPicPr>
          <p:cNvPr id="8196" name="Picture 4" descr="Das gehört in die Hausapotheke | ABDA">
            <a:extLst>
              <a:ext uri="{FF2B5EF4-FFF2-40B4-BE49-F238E27FC236}">
                <a16:creationId xmlns:a16="http://schemas.microsoft.com/office/drawing/2014/main" id="{B9BABAB7-47BF-1C18-8516-695E289A2C23}"/>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901953" y="2842223"/>
            <a:ext cx="2985247" cy="3881306"/>
          </a:xfrm>
          <a:prstGeom prst="rect">
            <a:avLst/>
          </a:prstGeom>
          <a:noFill/>
          <a:extLst>
            <a:ext uri="{909E8E84-426E-40DD-AFC4-6F175D3DCCD1}">
              <a14:hiddenFill xmlns:a14="http://schemas.microsoft.com/office/drawing/2010/main">
                <a:solidFill>
                  <a:srgbClr val="FFFFFF"/>
                </a:solidFill>
              </a14:hiddenFill>
            </a:ext>
          </a:extLst>
        </p:spPr>
      </p:pic>
      <p:pic>
        <p:nvPicPr>
          <p:cNvPr id="8194" name="Picture 2" descr="Falken Apotheke Wels">
            <a:extLst>
              <a:ext uri="{FF2B5EF4-FFF2-40B4-BE49-F238E27FC236}">
                <a16:creationId xmlns:a16="http://schemas.microsoft.com/office/drawing/2014/main" id="{BA0438AE-F51C-8155-02B8-78B5D2E049CC}"/>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9737524" y="1925717"/>
            <a:ext cx="2331720" cy="1230001"/>
          </a:xfrm>
          <a:prstGeom prst="rect">
            <a:avLst/>
          </a:prstGeom>
          <a:noFill/>
          <a:extLst>
            <a:ext uri="{909E8E84-426E-40DD-AFC4-6F175D3DCCD1}">
              <a14:hiddenFill xmlns:a14="http://schemas.microsoft.com/office/drawing/2010/main">
                <a:solidFill>
                  <a:srgbClr val="FFFFFF"/>
                </a:solidFill>
              </a14:hiddenFill>
            </a:ext>
          </a:extLst>
        </p:spPr>
      </p:pic>
      <p:sp>
        <p:nvSpPr>
          <p:cNvPr id="9" name="Textfeld 8">
            <a:extLst>
              <a:ext uri="{FF2B5EF4-FFF2-40B4-BE49-F238E27FC236}">
                <a16:creationId xmlns:a16="http://schemas.microsoft.com/office/drawing/2014/main" id="{FB00B5F9-5B44-9491-FC68-B8DDAD11F5EE}"/>
              </a:ext>
            </a:extLst>
          </p:cNvPr>
          <p:cNvSpPr txBox="1"/>
          <p:nvPr/>
        </p:nvSpPr>
        <p:spPr>
          <a:xfrm>
            <a:off x="0" y="134471"/>
            <a:ext cx="12069244" cy="6710835"/>
          </a:xfrm>
          <a:prstGeom prst="rect">
            <a:avLst/>
          </a:prstGeom>
        </p:spPr>
        <p:txBody>
          <a:bodyPr vert="horz" lIns="91440" tIns="45720" rIns="91440" bIns="45720" rtlCol="0">
            <a:noAutofit/>
          </a:bodyPr>
          <a:lstStyle/>
          <a:p>
            <a:pPr indent="-228600">
              <a:lnSpc>
                <a:spcPct val="90000"/>
              </a:lnSpc>
              <a:spcAft>
                <a:spcPts val="600"/>
              </a:spcAft>
              <a:buFont typeface="Arial" panose="020B0604020202020204" pitchFamily="34" charset="0"/>
              <a:buChar char="•"/>
            </a:pPr>
            <a:r>
              <a:rPr lang="en-US" sz="2000" dirty="0"/>
              <a:t>12. </a:t>
            </a:r>
            <a:r>
              <a:rPr lang="en-US" sz="2000" dirty="0" err="1">
                <a:solidFill>
                  <a:srgbClr val="FF0000"/>
                </a:solidFill>
              </a:rPr>
              <a:t>Hausapotheke</a:t>
            </a:r>
            <a:endParaRPr lang="en-US" sz="2000" dirty="0">
              <a:solidFill>
                <a:srgbClr val="FF0000"/>
              </a:solidFill>
            </a:endParaRPr>
          </a:p>
          <a:p>
            <a:pPr indent="-228600">
              <a:lnSpc>
                <a:spcPct val="90000"/>
              </a:lnSpc>
              <a:spcAft>
                <a:spcPts val="600"/>
              </a:spcAft>
              <a:buFont typeface="Arial" panose="020B0604020202020204" pitchFamily="34" charset="0"/>
              <a:buChar char="•"/>
            </a:pPr>
            <a:r>
              <a:rPr lang="en-US" sz="2000" dirty="0" err="1"/>
              <a:t>Kontrolle</a:t>
            </a:r>
            <a:r>
              <a:rPr lang="en-US" sz="2000" dirty="0"/>
              <a:t> der </a:t>
            </a:r>
            <a:r>
              <a:rPr lang="en-US" sz="2000" dirty="0" err="1"/>
              <a:t>Hausapotheke</a:t>
            </a:r>
            <a:r>
              <a:rPr lang="en-US" sz="2000" dirty="0"/>
              <a:t> (</a:t>
            </a:r>
            <a:r>
              <a:rPr lang="en-US" sz="2000" dirty="0" err="1"/>
              <a:t>mindestens</a:t>
            </a:r>
            <a:r>
              <a:rPr lang="en-US" sz="2000" dirty="0"/>
              <a:t> 2x/</a:t>
            </a:r>
            <a:r>
              <a:rPr lang="en-US" sz="2000" dirty="0" err="1"/>
              <a:t>Jahr</a:t>
            </a:r>
            <a:r>
              <a:rPr lang="en-US" sz="2000" dirty="0"/>
              <a:t>)</a:t>
            </a:r>
          </a:p>
          <a:p>
            <a:pPr indent="-228600">
              <a:lnSpc>
                <a:spcPct val="90000"/>
              </a:lnSpc>
              <a:spcAft>
                <a:spcPts val="600"/>
              </a:spcAft>
              <a:buFont typeface="Arial" panose="020B0604020202020204" pitchFamily="34" charset="0"/>
              <a:buChar char="•"/>
            </a:pPr>
            <a:r>
              <a:rPr lang="en-US" sz="2000" dirty="0" err="1"/>
              <a:t>Richtige</a:t>
            </a:r>
            <a:r>
              <a:rPr lang="en-US" sz="2000" dirty="0"/>
              <a:t> </a:t>
            </a:r>
            <a:r>
              <a:rPr lang="en-US" sz="2000" dirty="0" err="1"/>
              <a:t>Bestückung</a:t>
            </a:r>
            <a:r>
              <a:rPr lang="en-US" sz="2000" dirty="0"/>
              <a:t> der </a:t>
            </a:r>
            <a:r>
              <a:rPr lang="en-US" sz="2000" dirty="0" err="1"/>
              <a:t>Hausapotheke</a:t>
            </a:r>
            <a:endParaRPr lang="en-US" sz="2000" dirty="0"/>
          </a:p>
          <a:p>
            <a:pPr indent="-228600">
              <a:lnSpc>
                <a:spcPct val="90000"/>
              </a:lnSpc>
              <a:spcAft>
                <a:spcPts val="600"/>
              </a:spcAft>
              <a:buFont typeface="Arial" panose="020B0604020202020204" pitchFamily="34" charset="0"/>
              <a:buChar char="•"/>
            </a:pPr>
            <a:r>
              <a:rPr lang="en-US" sz="2000" dirty="0" err="1"/>
              <a:t>Basisausstattung</a:t>
            </a:r>
            <a:r>
              <a:rPr lang="en-US" sz="2000" dirty="0"/>
              <a:t> </a:t>
            </a:r>
            <a:r>
              <a:rPr lang="en-US" sz="2000" dirty="0" err="1"/>
              <a:t>einer</a:t>
            </a:r>
            <a:r>
              <a:rPr lang="en-US" sz="2000" dirty="0"/>
              <a:t> </a:t>
            </a:r>
            <a:r>
              <a:rPr lang="en-US" sz="2000" dirty="0" err="1"/>
              <a:t>Hausapotheke</a:t>
            </a:r>
            <a:r>
              <a:rPr lang="en-US" sz="2000" dirty="0"/>
              <a:t>:</a:t>
            </a:r>
          </a:p>
          <a:p>
            <a:pPr indent="-228600">
              <a:lnSpc>
                <a:spcPct val="90000"/>
              </a:lnSpc>
              <a:spcAft>
                <a:spcPts val="600"/>
              </a:spcAft>
              <a:buFont typeface="Arial" panose="020B0604020202020204" pitchFamily="34" charset="0"/>
              <a:buChar char="•"/>
            </a:pPr>
            <a:r>
              <a:rPr lang="en-US" sz="2000" dirty="0"/>
              <a:t>Für </a:t>
            </a:r>
            <a:r>
              <a:rPr lang="en-US" sz="2000" dirty="0" err="1"/>
              <a:t>Erste</a:t>
            </a:r>
            <a:r>
              <a:rPr lang="en-US" sz="2000" dirty="0"/>
              <a:t> </a:t>
            </a:r>
            <a:r>
              <a:rPr lang="en-US" sz="2000" dirty="0" err="1"/>
              <a:t>Hilfe</a:t>
            </a:r>
            <a:r>
              <a:rPr lang="en-US" sz="2000" dirty="0"/>
              <a:t> &amp; </a:t>
            </a:r>
            <a:r>
              <a:rPr lang="en-US" sz="2000" dirty="0" err="1"/>
              <a:t>Einfache</a:t>
            </a:r>
            <a:r>
              <a:rPr lang="en-US" sz="2000" dirty="0"/>
              <a:t> </a:t>
            </a:r>
            <a:r>
              <a:rPr lang="en-US" sz="2000" dirty="0" err="1"/>
              <a:t>alltägliche</a:t>
            </a:r>
            <a:r>
              <a:rPr lang="en-US" sz="2000" dirty="0"/>
              <a:t> </a:t>
            </a:r>
            <a:r>
              <a:rPr lang="en-US" sz="2000" dirty="0" err="1"/>
              <a:t>Infekte</a:t>
            </a:r>
            <a:r>
              <a:rPr lang="en-US" sz="2000" dirty="0"/>
              <a:t> &amp; </a:t>
            </a:r>
            <a:r>
              <a:rPr lang="en-US" sz="2000" dirty="0" err="1"/>
              <a:t>Unpässlichkeiten</a:t>
            </a:r>
            <a:endParaRPr lang="en-US" sz="2000" dirty="0"/>
          </a:p>
          <a:p>
            <a:pPr indent="-228600">
              <a:lnSpc>
                <a:spcPct val="90000"/>
              </a:lnSpc>
              <a:spcAft>
                <a:spcPts val="600"/>
              </a:spcAft>
              <a:buFont typeface="Arial" panose="020B0604020202020204" pitchFamily="34" charset="0"/>
              <a:buChar char="•"/>
            </a:pPr>
            <a:r>
              <a:rPr lang="en-US" sz="2000" dirty="0" err="1"/>
              <a:t>Rezeptpflichtige</a:t>
            </a:r>
            <a:r>
              <a:rPr lang="en-US" sz="2000" dirty="0"/>
              <a:t> </a:t>
            </a:r>
            <a:r>
              <a:rPr lang="en-US" sz="2000" dirty="0" err="1"/>
              <a:t>Arzneimittel</a:t>
            </a:r>
            <a:r>
              <a:rPr lang="en-US" sz="2000" dirty="0"/>
              <a:t> </a:t>
            </a:r>
            <a:r>
              <a:rPr lang="en-US" sz="2000" dirty="0" err="1"/>
              <a:t>nur</a:t>
            </a:r>
            <a:r>
              <a:rPr lang="en-US" sz="2000" dirty="0"/>
              <a:t> für die Dauer der </a:t>
            </a:r>
            <a:r>
              <a:rPr lang="en-US" sz="2000" dirty="0" err="1"/>
              <a:t>Therapie</a:t>
            </a:r>
            <a:r>
              <a:rPr lang="en-US" sz="2000" dirty="0"/>
              <a:t> </a:t>
            </a:r>
            <a:r>
              <a:rPr lang="en-US" sz="2000" dirty="0" err="1"/>
              <a:t>einnehmen</a:t>
            </a:r>
            <a:endParaRPr lang="en-US" sz="2000" dirty="0"/>
          </a:p>
          <a:p>
            <a:pPr indent="-228600">
              <a:lnSpc>
                <a:spcPct val="90000"/>
              </a:lnSpc>
              <a:spcAft>
                <a:spcPts val="600"/>
              </a:spcAft>
              <a:buFont typeface="Arial" panose="020B0604020202020204" pitchFamily="34" charset="0"/>
              <a:buChar char="•"/>
            </a:pPr>
            <a:r>
              <a:rPr lang="en-US" sz="2000" dirty="0" err="1"/>
              <a:t>Richtige</a:t>
            </a:r>
            <a:r>
              <a:rPr lang="en-US" sz="2000" dirty="0"/>
              <a:t> </a:t>
            </a:r>
            <a:r>
              <a:rPr lang="en-US" sz="2000" dirty="0" err="1"/>
              <a:t>Aufbewahrung</a:t>
            </a:r>
            <a:r>
              <a:rPr lang="en-US" sz="2000" dirty="0"/>
              <a:t> der </a:t>
            </a:r>
            <a:r>
              <a:rPr lang="en-US" sz="2000" dirty="0" err="1"/>
              <a:t>Hausapotheke</a:t>
            </a:r>
            <a:r>
              <a:rPr lang="en-US" sz="2000" dirty="0"/>
              <a:t> (</a:t>
            </a:r>
            <a:r>
              <a:rPr lang="en-US" sz="2000" dirty="0" err="1"/>
              <a:t>ein</a:t>
            </a:r>
            <a:r>
              <a:rPr lang="en-US" sz="2000" dirty="0"/>
              <a:t> </a:t>
            </a:r>
            <a:r>
              <a:rPr lang="en-US" sz="2000" dirty="0" err="1"/>
              <a:t>kühler</a:t>
            </a:r>
            <a:r>
              <a:rPr lang="en-US" sz="2000" dirty="0"/>
              <a:t> </a:t>
            </a:r>
            <a:r>
              <a:rPr lang="en-US" sz="2000" dirty="0" err="1"/>
              <a:t>Raum</a:t>
            </a:r>
            <a:r>
              <a:rPr lang="en-US" sz="2000" dirty="0"/>
              <a:t> </a:t>
            </a:r>
            <a:r>
              <a:rPr lang="en-US" sz="2000" dirty="0" err="1"/>
              <a:t>wird</a:t>
            </a:r>
            <a:r>
              <a:rPr lang="en-US" sz="2000" dirty="0"/>
              <a:t> </a:t>
            </a:r>
            <a:r>
              <a:rPr lang="en-US" sz="2000" dirty="0" err="1"/>
              <a:t>empfohlen</a:t>
            </a:r>
            <a:r>
              <a:rPr lang="en-US" sz="2000" dirty="0"/>
              <a:t>)</a:t>
            </a:r>
          </a:p>
          <a:p>
            <a:pPr indent="-228600">
              <a:lnSpc>
                <a:spcPct val="90000"/>
              </a:lnSpc>
              <a:spcAft>
                <a:spcPts val="600"/>
              </a:spcAft>
              <a:buFont typeface="Arial" panose="020B0604020202020204" pitchFamily="34" charset="0"/>
              <a:buChar char="•"/>
            </a:pPr>
            <a:r>
              <a:rPr lang="en-US" sz="2000" dirty="0"/>
              <a:t>Die </a:t>
            </a:r>
            <a:r>
              <a:rPr lang="en-US" sz="2000" dirty="0" err="1"/>
              <a:t>Hausapotheke</a:t>
            </a:r>
            <a:r>
              <a:rPr lang="en-US" sz="2000" dirty="0"/>
              <a:t> </a:t>
            </a:r>
            <a:r>
              <a:rPr lang="en-US" sz="2000" dirty="0" err="1"/>
              <a:t>soll</a:t>
            </a:r>
            <a:r>
              <a:rPr lang="en-US" sz="2000" dirty="0"/>
              <a:t> </a:t>
            </a:r>
            <a:r>
              <a:rPr lang="en-US" sz="2000" dirty="0" err="1"/>
              <a:t>leicht</a:t>
            </a:r>
            <a:r>
              <a:rPr lang="en-US" sz="2000" dirty="0"/>
              <a:t> </a:t>
            </a:r>
            <a:r>
              <a:rPr lang="en-US" sz="2000" dirty="0" err="1"/>
              <a:t>zugänglich</a:t>
            </a:r>
            <a:r>
              <a:rPr lang="en-US" sz="2000" dirty="0"/>
              <a:t>, </a:t>
            </a:r>
            <a:r>
              <a:rPr lang="en-US" sz="2000" dirty="0" err="1"/>
              <a:t>aber</a:t>
            </a:r>
            <a:r>
              <a:rPr lang="en-US" sz="2000" dirty="0"/>
              <a:t> für Kinder </a:t>
            </a:r>
            <a:r>
              <a:rPr lang="en-US" sz="2000" dirty="0" err="1"/>
              <a:t>unerreichbar</a:t>
            </a:r>
            <a:r>
              <a:rPr lang="en-US" sz="2000" dirty="0"/>
              <a:t> sein</a:t>
            </a:r>
          </a:p>
          <a:p>
            <a:pPr indent="-228600">
              <a:lnSpc>
                <a:spcPct val="90000"/>
              </a:lnSpc>
              <a:spcAft>
                <a:spcPts val="600"/>
              </a:spcAft>
              <a:buFont typeface="Arial" panose="020B0604020202020204" pitchFamily="34" charset="0"/>
              <a:buChar char="•"/>
            </a:pPr>
            <a:r>
              <a:rPr lang="en-US" sz="2000" dirty="0"/>
              <a:t>Für </a:t>
            </a:r>
            <a:r>
              <a:rPr lang="en-US" sz="2000" dirty="0" err="1"/>
              <a:t>Zugangsberechtigte</a:t>
            </a:r>
            <a:r>
              <a:rPr lang="en-US" sz="2000" dirty="0"/>
              <a:t> </a:t>
            </a:r>
            <a:r>
              <a:rPr lang="en-US" sz="2000" dirty="0" err="1"/>
              <a:t>zur</a:t>
            </a:r>
            <a:r>
              <a:rPr lang="en-US" sz="2000" dirty="0"/>
              <a:t> </a:t>
            </a:r>
            <a:r>
              <a:rPr lang="en-US" sz="2000" dirty="0" err="1"/>
              <a:t>Hausapotheke</a:t>
            </a:r>
            <a:r>
              <a:rPr lang="en-US" sz="2000" dirty="0"/>
              <a:t> </a:t>
            </a:r>
            <a:r>
              <a:rPr lang="en-US" sz="2000" dirty="0" err="1"/>
              <a:t>soll</a:t>
            </a:r>
            <a:r>
              <a:rPr lang="en-US" sz="2000" dirty="0"/>
              <a:t> der </a:t>
            </a:r>
            <a:r>
              <a:rPr lang="en-US" sz="2000" dirty="0" err="1"/>
              <a:t>Schlüssel</a:t>
            </a:r>
            <a:r>
              <a:rPr lang="en-US" sz="2000" dirty="0"/>
              <a:t> </a:t>
            </a:r>
            <a:r>
              <a:rPr lang="en-US" sz="2000" dirty="0" err="1"/>
              <a:t>leicht</a:t>
            </a:r>
            <a:r>
              <a:rPr lang="en-US" sz="2000" dirty="0"/>
              <a:t> </a:t>
            </a:r>
            <a:r>
              <a:rPr lang="en-US" sz="2000" dirty="0" err="1"/>
              <a:t>erreichbar</a:t>
            </a:r>
            <a:r>
              <a:rPr lang="en-US" sz="2000" dirty="0"/>
              <a:t> sein</a:t>
            </a:r>
          </a:p>
          <a:p>
            <a:pPr indent="-228600">
              <a:lnSpc>
                <a:spcPct val="90000"/>
              </a:lnSpc>
              <a:spcAft>
                <a:spcPts val="600"/>
              </a:spcAft>
              <a:buFont typeface="Arial" panose="020B0604020202020204" pitchFamily="34" charset="0"/>
              <a:buChar char="•"/>
            </a:pPr>
            <a:r>
              <a:rPr lang="en-US" sz="2000" dirty="0"/>
              <a:t>Die </a:t>
            </a:r>
            <a:r>
              <a:rPr lang="en-US" sz="2000" dirty="0" err="1"/>
              <a:t>Arzneimittel</a:t>
            </a:r>
            <a:r>
              <a:rPr lang="en-US" sz="2000" dirty="0"/>
              <a:t> </a:t>
            </a:r>
            <a:r>
              <a:rPr lang="en-US" sz="2000" dirty="0" err="1"/>
              <a:t>sollen</a:t>
            </a:r>
            <a:r>
              <a:rPr lang="en-US" sz="2000" dirty="0"/>
              <a:t> </a:t>
            </a:r>
            <a:r>
              <a:rPr lang="en-US" sz="2000" dirty="0" err="1"/>
              <a:t>innerhalb</a:t>
            </a:r>
            <a:r>
              <a:rPr lang="en-US" sz="2000" dirty="0"/>
              <a:t> der </a:t>
            </a:r>
            <a:r>
              <a:rPr lang="en-US" sz="2000" dirty="0" err="1"/>
              <a:t>Hausapotheke</a:t>
            </a:r>
            <a:r>
              <a:rPr lang="en-US" sz="2000" dirty="0"/>
              <a:t> </a:t>
            </a:r>
            <a:r>
              <a:rPr lang="en-US" sz="2000" dirty="0" err="1"/>
              <a:t>übersichtlich</a:t>
            </a:r>
            <a:r>
              <a:rPr lang="en-US" sz="2000" dirty="0"/>
              <a:t> </a:t>
            </a:r>
            <a:r>
              <a:rPr lang="en-US" sz="2000" dirty="0" err="1"/>
              <a:t>gelagert</a:t>
            </a:r>
            <a:r>
              <a:rPr lang="en-US" sz="2000" dirty="0"/>
              <a:t> </a:t>
            </a:r>
            <a:r>
              <a:rPr lang="en-US" sz="2000" dirty="0" err="1"/>
              <a:t>werden</a:t>
            </a:r>
            <a:endParaRPr lang="en-US" sz="2000" dirty="0"/>
          </a:p>
          <a:p>
            <a:pPr indent="-228600">
              <a:lnSpc>
                <a:spcPct val="90000"/>
              </a:lnSpc>
              <a:spcAft>
                <a:spcPts val="600"/>
              </a:spcAft>
              <a:buFont typeface="Arial" panose="020B0604020202020204" pitchFamily="34" charset="0"/>
              <a:buChar char="•"/>
            </a:pPr>
            <a:r>
              <a:rPr lang="en-US" sz="2000" dirty="0" err="1"/>
              <a:t>Vor</a:t>
            </a:r>
            <a:r>
              <a:rPr lang="en-US" sz="2000" dirty="0"/>
              <a:t> der </a:t>
            </a:r>
            <a:r>
              <a:rPr lang="en-US" sz="2000" dirty="0" err="1"/>
              <a:t>Anwendung</a:t>
            </a:r>
            <a:r>
              <a:rPr lang="en-US" sz="2000" dirty="0"/>
              <a:t> von </a:t>
            </a:r>
            <a:r>
              <a:rPr lang="en-US" sz="2000" dirty="0" err="1"/>
              <a:t>Arzneimitteln</a:t>
            </a:r>
            <a:r>
              <a:rPr lang="en-US" sz="2000" dirty="0"/>
              <a:t>: </a:t>
            </a:r>
            <a:r>
              <a:rPr lang="en-US" sz="2000" dirty="0" err="1"/>
              <a:t>Beipackzettel</a:t>
            </a:r>
            <a:r>
              <a:rPr lang="en-US" sz="2000" dirty="0"/>
              <a:t> </a:t>
            </a:r>
            <a:r>
              <a:rPr lang="en-US" sz="2000" dirty="0" err="1"/>
              <a:t>lesen</a:t>
            </a:r>
            <a:endParaRPr lang="en-US" sz="2000" dirty="0"/>
          </a:p>
          <a:p>
            <a:pPr indent="-228600">
              <a:lnSpc>
                <a:spcPct val="90000"/>
              </a:lnSpc>
              <a:spcAft>
                <a:spcPts val="600"/>
              </a:spcAft>
              <a:buFont typeface="Arial" panose="020B0604020202020204" pitchFamily="34" charset="0"/>
              <a:buChar char="•"/>
            </a:pPr>
            <a:r>
              <a:rPr lang="en-US" sz="2000" dirty="0" err="1"/>
              <a:t>Dosierungsangaben</a:t>
            </a:r>
            <a:r>
              <a:rPr lang="en-US" sz="2000" dirty="0"/>
              <a:t> </a:t>
            </a:r>
            <a:r>
              <a:rPr lang="en-US" sz="2000" dirty="0" err="1"/>
              <a:t>genau</a:t>
            </a:r>
            <a:r>
              <a:rPr lang="en-US" sz="2000" dirty="0"/>
              <a:t> </a:t>
            </a:r>
            <a:r>
              <a:rPr lang="en-US" sz="2000" dirty="0" err="1"/>
              <a:t>beachten</a:t>
            </a:r>
            <a:endParaRPr lang="en-US" sz="2000" dirty="0"/>
          </a:p>
          <a:p>
            <a:pPr indent="-228600">
              <a:lnSpc>
                <a:spcPct val="90000"/>
              </a:lnSpc>
              <a:spcAft>
                <a:spcPts val="600"/>
              </a:spcAft>
              <a:buFont typeface="Arial" panose="020B0604020202020204" pitchFamily="34" charset="0"/>
              <a:buChar char="•"/>
            </a:pPr>
            <a:r>
              <a:rPr lang="en-US" sz="2000" dirty="0"/>
              <a:t>Bei </a:t>
            </a:r>
            <a:r>
              <a:rPr lang="en-US" sz="2000" dirty="0" err="1"/>
              <a:t>Nebenwirkungen</a:t>
            </a:r>
            <a:r>
              <a:rPr lang="en-US" sz="2000" dirty="0"/>
              <a:t>: </a:t>
            </a:r>
            <a:r>
              <a:rPr lang="en-US" sz="2000" dirty="0" err="1"/>
              <a:t>Medikament</a:t>
            </a:r>
            <a:r>
              <a:rPr lang="en-US" sz="2000" dirty="0"/>
              <a:t> </a:t>
            </a:r>
            <a:r>
              <a:rPr lang="en-US" sz="2000" dirty="0" err="1"/>
              <a:t>sofort</a:t>
            </a:r>
            <a:r>
              <a:rPr lang="en-US" sz="2000" dirty="0"/>
              <a:t> </a:t>
            </a:r>
            <a:r>
              <a:rPr lang="en-US" sz="2000" dirty="0" err="1"/>
              <a:t>absetzen</a:t>
            </a:r>
            <a:r>
              <a:rPr lang="en-US" sz="2000" dirty="0"/>
              <a:t>, </a:t>
            </a:r>
            <a:r>
              <a:rPr lang="en-US" sz="2000" dirty="0" err="1"/>
              <a:t>ÄrztInnen</a:t>
            </a:r>
            <a:r>
              <a:rPr lang="en-US" sz="2000" dirty="0"/>
              <a:t> / </a:t>
            </a:r>
            <a:r>
              <a:rPr lang="en-US" sz="2000" dirty="0" err="1"/>
              <a:t>ApothekerInnen</a:t>
            </a:r>
            <a:r>
              <a:rPr lang="en-US" sz="2000" dirty="0"/>
              <a:t> </a:t>
            </a:r>
            <a:r>
              <a:rPr lang="en-US" sz="2000" dirty="0" err="1"/>
              <a:t>anrufen</a:t>
            </a:r>
            <a:r>
              <a:rPr lang="en-US" sz="2000" dirty="0"/>
              <a:t> </a:t>
            </a:r>
            <a:r>
              <a:rPr lang="en-US" sz="2000" dirty="0" err="1"/>
              <a:t>bzw</a:t>
            </a:r>
            <a:r>
              <a:rPr lang="en-US" sz="2000" dirty="0"/>
              <a:t>. </a:t>
            </a:r>
            <a:r>
              <a:rPr lang="en-US" sz="2000" dirty="0" err="1"/>
              <a:t>aufsuchen</a:t>
            </a:r>
            <a:r>
              <a:rPr lang="en-US" sz="2000" dirty="0"/>
              <a:t>.</a:t>
            </a:r>
          </a:p>
          <a:p>
            <a:pPr indent="-228600">
              <a:lnSpc>
                <a:spcPct val="90000"/>
              </a:lnSpc>
              <a:spcAft>
                <a:spcPts val="600"/>
              </a:spcAft>
              <a:buFont typeface="Arial" panose="020B0604020202020204" pitchFamily="34" charset="0"/>
              <a:buChar char="•"/>
            </a:pPr>
            <a:r>
              <a:rPr lang="en-US" sz="2000" dirty="0" err="1"/>
              <a:t>Wichtige</a:t>
            </a:r>
            <a:r>
              <a:rPr lang="en-US" sz="2000" dirty="0"/>
              <a:t> </a:t>
            </a:r>
            <a:r>
              <a:rPr lang="en-US" sz="2000" dirty="0" err="1"/>
              <a:t>Telefonnummern</a:t>
            </a:r>
            <a:r>
              <a:rPr lang="en-US" sz="2000" dirty="0"/>
              <a:t> &amp; </a:t>
            </a:r>
            <a:r>
              <a:rPr lang="en-US" sz="2000" dirty="0" err="1"/>
              <a:t>Kontakte</a:t>
            </a:r>
            <a:r>
              <a:rPr lang="en-US" sz="2000" dirty="0"/>
              <a:t>:</a:t>
            </a:r>
          </a:p>
          <a:p>
            <a:pPr indent="-228600">
              <a:lnSpc>
                <a:spcPct val="90000"/>
              </a:lnSpc>
              <a:spcAft>
                <a:spcPts val="600"/>
              </a:spcAft>
              <a:buFont typeface="Arial" panose="020B0604020202020204" pitchFamily="34" charset="0"/>
              <a:buChar char="•"/>
            </a:pPr>
            <a:r>
              <a:rPr lang="en-US" sz="2000" dirty="0" err="1"/>
              <a:t>Rettungsdienst</a:t>
            </a:r>
            <a:r>
              <a:rPr lang="en-US" sz="2000" dirty="0"/>
              <a:t>: 144</a:t>
            </a:r>
          </a:p>
          <a:p>
            <a:pPr indent="-228600">
              <a:lnSpc>
                <a:spcPct val="90000"/>
              </a:lnSpc>
              <a:spcAft>
                <a:spcPts val="600"/>
              </a:spcAft>
              <a:buFont typeface="Arial" panose="020B0604020202020204" pitchFamily="34" charset="0"/>
              <a:buChar char="•"/>
            </a:pPr>
            <a:r>
              <a:rPr lang="en-US" sz="2000" dirty="0" err="1"/>
              <a:t>Ärztenachtdienst</a:t>
            </a:r>
            <a:r>
              <a:rPr lang="en-US" sz="2000" dirty="0"/>
              <a:t>: 141</a:t>
            </a:r>
          </a:p>
          <a:p>
            <a:pPr indent="-228600">
              <a:lnSpc>
                <a:spcPct val="90000"/>
              </a:lnSpc>
              <a:spcAft>
                <a:spcPts val="600"/>
              </a:spcAft>
              <a:buFont typeface="Arial" panose="020B0604020202020204" pitchFamily="34" charset="0"/>
              <a:buChar char="•"/>
            </a:pPr>
            <a:r>
              <a:rPr lang="en-US" sz="2000" dirty="0" err="1"/>
              <a:t>Vergiftungszentrale</a:t>
            </a:r>
            <a:r>
              <a:rPr lang="en-US" sz="2000" dirty="0"/>
              <a:t>: 01/406 43 43</a:t>
            </a:r>
            <a:endParaRPr lang="en-US" sz="2000" b="1" dirty="0"/>
          </a:p>
          <a:p>
            <a:pPr indent="-228600">
              <a:lnSpc>
                <a:spcPct val="90000"/>
              </a:lnSpc>
              <a:spcAft>
                <a:spcPts val="600"/>
              </a:spcAft>
              <a:buFont typeface="Arial" panose="020B0604020202020204" pitchFamily="34" charset="0"/>
              <a:buChar char="•"/>
            </a:pPr>
            <a:r>
              <a:rPr lang="en-US" sz="2000" b="1" dirty="0" err="1"/>
              <a:t>Apotheken-Notruf</a:t>
            </a:r>
            <a:r>
              <a:rPr lang="en-US" sz="2000" b="1" dirty="0"/>
              <a:t>: 1455 </a:t>
            </a:r>
            <a:r>
              <a:rPr lang="en-US" sz="2000" b="1" dirty="0" err="1"/>
              <a:t>Apotheken</a:t>
            </a:r>
            <a:r>
              <a:rPr lang="en-US" sz="2000" b="1" dirty="0"/>
              <a:t>-App</a:t>
            </a:r>
          </a:p>
        </p:txBody>
      </p:sp>
    </p:spTree>
    <p:extLst>
      <p:ext uri="{BB962C8B-B14F-4D97-AF65-F5344CB8AC3E}">
        <p14:creationId xmlns:p14="http://schemas.microsoft.com/office/powerpoint/2010/main" val="120471046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E61BE0A5-33DC-3DBF-20FF-F970F3C1204C}"/>
              </a:ext>
            </a:extLst>
          </p:cNvPr>
          <p:cNvSpPr txBox="1"/>
          <p:nvPr/>
        </p:nvSpPr>
        <p:spPr>
          <a:xfrm>
            <a:off x="256478" y="234176"/>
            <a:ext cx="11508059" cy="6247864"/>
          </a:xfrm>
          <a:prstGeom prst="rect">
            <a:avLst/>
          </a:prstGeom>
          <a:noFill/>
        </p:spPr>
        <p:txBody>
          <a:bodyPr wrap="square">
            <a:spAutoFit/>
          </a:bodyPr>
          <a:lstStyle/>
          <a:p>
            <a:r>
              <a:rPr lang="de-DE" sz="2800" b="0" i="0" u="none" strike="noStrike" baseline="0" dirty="0">
                <a:solidFill>
                  <a:srgbClr val="FF0000"/>
                </a:solidFill>
                <a:latin typeface="Calibri" panose="020F0502020204030204" pitchFamily="34" charset="0"/>
              </a:rPr>
              <a:t>13. Haltbarkeitsdatum &amp; Maximale Aufbrauchfristen </a:t>
            </a:r>
          </a:p>
          <a:p>
            <a:r>
              <a:rPr lang="de-DE" sz="2400" b="0" i="0" u="none" strike="noStrike" baseline="0" dirty="0">
                <a:solidFill>
                  <a:srgbClr val="00B0F0"/>
                </a:solidFill>
                <a:latin typeface="Calibri" panose="020F0502020204030204" pitchFamily="34" charset="0"/>
              </a:rPr>
              <a:t>13.1. Haltbarkeitsdatum </a:t>
            </a:r>
          </a:p>
          <a:p>
            <a:r>
              <a:rPr lang="de-DE" sz="1800" b="0" i="0" u="none" strike="noStrike" baseline="0" dirty="0">
                <a:solidFill>
                  <a:srgbClr val="000000"/>
                </a:solidFill>
                <a:latin typeface="Calibri" panose="020F0502020204030204" pitchFamily="34" charset="0"/>
              </a:rPr>
              <a:t>Fertigarzneimittel: Mindesthaltbarkeitsdatum bezieht sich auf die original verschlossene &amp; korrekt gelagerte Arznei </a:t>
            </a:r>
          </a:p>
          <a:p>
            <a:r>
              <a:rPr lang="de-DE" sz="1800" b="0" i="0" u="none" strike="noStrike" baseline="0" dirty="0" err="1">
                <a:solidFill>
                  <a:srgbClr val="000000"/>
                </a:solidFill>
                <a:latin typeface="Calibri" panose="020F0502020204030204" pitchFamily="34" charset="0"/>
              </a:rPr>
              <a:t>Anbruchsdatum</a:t>
            </a:r>
            <a:r>
              <a:rPr lang="de-DE" sz="1800" b="0" i="0" u="none" strike="noStrike" baseline="0" dirty="0">
                <a:solidFill>
                  <a:srgbClr val="000000"/>
                </a:solidFill>
                <a:latin typeface="Calibri" panose="020F0502020204030204" pitchFamily="34" charset="0"/>
              </a:rPr>
              <a:t>: bei flüssigen Arzneimitteln vermerken, nur beschränkt lagerfähig </a:t>
            </a:r>
          </a:p>
          <a:p>
            <a:r>
              <a:rPr lang="de-DE" sz="1800" b="0" i="0" u="none" strike="noStrike" baseline="0" dirty="0">
                <a:solidFill>
                  <a:srgbClr val="000000"/>
                </a:solidFill>
                <a:latin typeface="Calibri" panose="020F0502020204030204" pitchFamily="34" charset="0"/>
              </a:rPr>
              <a:t>Magistrale Arzneimittel: zum alsbaldigen Gebrauch, kühl lagern, Lichtschutz </a:t>
            </a:r>
          </a:p>
          <a:p>
            <a:endParaRPr lang="de-DE" sz="1800" b="0" i="0" u="none" strike="noStrike" baseline="0" dirty="0">
              <a:solidFill>
                <a:srgbClr val="000000"/>
              </a:solidFill>
              <a:latin typeface="Calibri" panose="020F0502020204030204" pitchFamily="34" charset="0"/>
            </a:endParaRPr>
          </a:p>
          <a:p>
            <a:r>
              <a:rPr lang="de-DE" sz="2400" b="0" i="0" u="none" strike="noStrike" baseline="0" dirty="0">
                <a:solidFill>
                  <a:srgbClr val="00B0F0"/>
                </a:solidFill>
                <a:latin typeface="Calibri" panose="020F0502020204030204" pitchFamily="34" charset="0"/>
              </a:rPr>
              <a:t>13.2. Maximale Aufbrauchfristen</a:t>
            </a:r>
          </a:p>
          <a:p>
            <a:r>
              <a:rPr lang="de-DE" sz="1800" b="0" i="0" u="none" strike="noStrike" baseline="0" dirty="0">
                <a:solidFill>
                  <a:srgbClr val="000000"/>
                </a:solidFill>
                <a:latin typeface="Calibri" panose="020F0502020204030204" pitchFamily="34" charset="0"/>
              </a:rPr>
              <a:t>Augentropfen 	                1 Monat 	</a:t>
            </a:r>
          </a:p>
          <a:p>
            <a:r>
              <a:rPr lang="de-DE" sz="1800" b="0" i="0" u="none" strike="noStrike" baseline="0" dirty="0">
                <a:solidFill>
                  <a:srgbClr val="000000"/>
                </a:solidFill>
                <a:latin typeface="Calibri" panose="020F0502020204030204" pitchFamily="34" charset="0"/>
              </a:rPr>
              <a:t>Augensalben 	                24 Wochen 	</a:t>
            </a:r>
          </a:p>
          <a:p>
            <a:r>
              <a:rPr lang="de-DE" sz="1800" b="0" i="0" u="none" strike="noStrike" baseline="0" dirty="0">
                <a:solidFill>
                  <a:srgbClr val="000000"/>
                </a:solidFill>
                <a:latin typeface="Calibri" panose="020F0502020204030204" pitchFamily="34" charset="0"/>
              </a:rPr>
              <a:t>Creme, Salbe in Tiegel 	3 Monate 	</a:t>
            </a:r>
          </a:p>
          <a:p>
            <a:r>
              <a:rPr lang="de-DE" sz="1800" b="0" i="0" u="none" strike="noStrike" baseline="0" dirty="0">
                <a:solidFill>
                  <a:srgbClr val="000000"/>
                </a:solidFill>
                <a:latin typeface="Calibri" panose="020F0502020204030204" pitchFamily="34" charset="0"/>
              </a:rPr>
              <a:t>Creme, Salbe in der Tube 	1 Jahr 	</a:t>
            </a:r>
          </a:p>
          <a:p>
            <a:r>
              <a:rPr lang="de-DE" sz="1800" b="0" i="0" u="none" strike="noStrike" baseline="0" dirty="0">
                <a:solidFill>
                  <a:srgbClr val="000000"/>
                </a:solidFill>
                <a:latin typeface="Calibri" panose="020F0502020204030204" pitchFamily="34" charset="0"/>
              </a:rPr>
              <a:t>Inhalationsflüssigkeit, </a:t>
            </a:r>
            <a:r>
              <a:rPr lang="de-DE" sz="1800" b="0" i="0" u="none" strike="noStrike" baseline="0" dirty="0" err="1">
                <a:solidFill>
                  <a:srgbClr val="000000"/>
                </a:solidFill>
                <a:latin typeface="Calibri" panose="020F0502020204030204" pitchFamily="34" charset="0"/>
              </a:rPr>
              <a:t>kons</a:t>
            </a:r>
            <a:r>
              <a:rPr lang="de-DE" sz="1800" b="0" i="0" u="none" strike="noStrike" baseline="0" dirty="0">
                <a:solidFill>
                  <a:srgbClr val="000000"/>
                </a:solidFill>
                <a:latin typeface="Calibri" panose="020F0502020204030204" pitchFamily="34" charset="0"/>
              </a:rPr>
              <a:t>. 	1 Monate 	</a:t>
            </a:r>
            <a:r>
              <a:rPr lang="de-DE" sz="1800" b="0" i="0" u="none" strike="noStrike" baseline="0" dirty="0" err="1">
                <a:solidFill>
                  <a:srgbClr val="000000"/>
                </a:solidFill>
                <a:latin typeface="Calibri" panose="020F0502020204030204" pitchFamily="34" charset="0"/>
              </a:rPr>
              <a:t>kons</a:t>
            </a:r>
            <a:r>
              <a:rPr lang="de-DE" sz="1800" b="0" i="0" u="none" strike="noStrike" baseline="0" dirty="0">
                <a:solidFill>
                  <a:srgbClr val="000000"/>
                </a:solidFill>
                <a:latin typeface="Calibri" panose="020F0502020204030204" pitchFamily="34" charset="0"/>
              </a:rPr>
              <a:t>.= 	</a:t>
            </a:r>
          </a:p>
          <a:p>
            <a:r>
              <a:rPr lang="de-DE" sz="1800" b="0" i="0" u="none" strike="noStrike" baseline="0" dirty="0">
                <a:solidFill>
                  <a:srgbClr val="000000"/>
                </a:solidFill>
                <a:latin typeface="Calibri" panose="020F0502020204030204" pitchFamily="34" charset="0"/>
              </a:rPr>
              <a:t>Kapseln, trocken aufbewahrt 	3 Jahre 	</a:t>
            </a:r>
          </a:p>
          <a:p>
            <a:r>
              <a:rPr lang="de-DE" sz="1800" b="0" i="0" u="none" strike="noStrike" baseline="0" dirty="0">
                <a:solidFill>
                  <a:srgbClr val="000000"/>
                </a:solidFill>
                <a:latin typeface="Calibri" panose="020F0502020204030204" pitchFamily="34" charset="0"/>
              </a:rPr>
              <a:t>Mundspülungen, </a:t>
            </a:r>
            <a:r>
              <a:rPr lang="de-DE" sz="1800" b="0" i="0" u="none" strike="noStrike" baseline="0" dirty="0" err="1">
                <a:solidFill>
                  <a:srgbClr val="000000"/>
                </a:solidFill>
                <a:latin typeface="Calibri" panose="020F0502020204030204" pitchFamily="34" charset="0"/>
              </a:rPr>
              <a:t>kons</a:t>
            </a:r>
            <a:r>
              <a:rPr lang="de-DE" sz="1800" b="0" i="0" u="none" strike="noStrike" baseline="0" dirty="0">
                <a:solidFill>
                  <a:srgbClr val="000000"/>
                </a:solidFill>
                <a:latin typeface="Calibri" panose="020F0502020204030204" pitchFamily="34" charset="0"/>
              </a:rPr>
              <a:t>. 	6 Monate 	</a:t>
            </a:r>
          </a:p>
          <a:p>
            <a:r>
              <a:rPr lang="de-DE" sz="1800" b="0" i="0" u="none" strike="noStrike" baseline="0" dirty="0">
                <a:solidFill>
                  <a:srgbClr val="000000"/>
                </a:solidFill>
                <a:latin typeface="Calibri" panose="020F0502020204030204" pitchFamily="34" charset="0"/>
              </a:rPr>
              <a:t>Nasenspray, Nasentropfen 	3 Monate 	</a:t>
            </a:r>
          </a:p>
          <a:p>
            <a:r>
              <a:rPr lang="de-DE" sz="1800" b="0" i="0" u="none" strike="noStrike" baseline="0" dirty="0">
                <a:solidFill>
                  <a:srgbClr val="000000"/>
                </a:solidFill>
                <a:latin typeface="Calibri" panose="020F0502020204030204" pitchFamily="34" charset="0"/>
              </a:rPr>
              <a:t>Ohrentropfen 	            1 - 6 Monate 	</a:t>
            </a:r>
          </a:p>
          <a:p>
            <a:r>
              <a:rPr lang="de-DE" sz="1800" b="0" i="0" u="none" strike="noStrike" baseline="0" dirty="0">
                <a:solidFill>
                  <a:srgbClr val="000000"/>
                </a:solidFill>
                <a:latin typeface="Calibri" panose="020F0502020204030204" pitchFamily="34" charset="0"/>
              </a:rPr>
              <a:t>Pulver, trocken aufbewahrt 	1 Jahr 	</a:t>
            </a:r>
          </a:p>
          <a:p>
            <a:r>
              <a:rPr lang="de-DE" sz="1800" b="0" i="0" u="none" strike="noStrike" baseline="0" dirty="0">
                <a:solidFill>
                  <a:srgbClr val="000000"/>
                </a:solidFill>
                <a:latin typeface="Calibri" panose="020F0502020204030204" pitchFamily="34" charset="0"/>
              </a:rPr>
              <a:t>Suppositorien 	                 1 Jahr 	</a:t>
            </a:r>
          </a:p>
          <a:p>
            <a:endParaRPr lang="de-DE" dirty="0">
              <a:solidFill>
                <a:srgbClr val="000000"/>
              </a:solidFill>
              <a:latin typeface="Calibri" panose="020F0502020204030204" pitchFamily="34" charset="0"/>
            </a:endParaRPr>
          </a:p>
          <a:p>
            <a:endParaRPr lang="de-DE" sz="1800" b="0" i="0" u="none" strike="noStrike" baseline="0" dirty="0">
              <a:solidFill>
                <a:srgbClr val="000000"/>
              </a:solidFill>
              <a:latin typeface="Calibri" panose="020F0502020204030204" pitchFamily="34" charset="0"/>
            </a:endParaRPr>
          </a:p>
          <a:p>
            <a:endParaRPr lang="de-DE" sz="1800" b="0" i="0" u="none" strike="noStrike" baseline="0" dirty="0">
              <a:solidFill>
                <a:srgbClr val="000000"/>
              </a:solidFill>
              <a:latin typeface="Calibri" panose="020F0502020204030204" pitchFamily="34" charset="0"/>
            </a:endParaRPr>
          </a:p>
        </p:txBody>
      </p:sp>
      <p:pic>
        <p:nvPicPr>
          <p:cNvPr id="4" name="Grafik 3">
            <a:extLst>
              <a:ext uri="{FF2B5EF4-FFF2-40B4-BE49-F238E27FC236}">
                <a16:creationId xmlns:a16="http://schemas.microsoft.com/office/drawing/2014/main" id="{F0807201-D9B8-FFA8-33D4-F81397ECF000}"/>
              </a:ext>
            </a:extLst>
          </p:cNvPr>
          <p:cNvPicPr>
            <a:picLocks noChangeAspect="1"/>
          </p:cNvPicPr>
          <p:nvPr/>
        </p:nvPicPr>
        <p:blipFill>
          <a:blip r:embed="rId2"/>
          <a:stretch>
            <a:fillRect/>
          </a:stretch>
        </p:blipFill>
        <p:spPr>
          <a:xfrm>
            <a:off x="8257943" y="1725651"/>
            <a:ext cx="2857500" cy="1600200"/>
          </a:xfrm>
          <a:prstGeom prst="rect">
            <a:avLst/>
          </a:prstGeom>
        </p:spPr>
      </p:pic>
      <p:pic>
        <p:nvPicPr>
          <p:cNvPr id="5" name="Grafik 4">
            <a:extLst>
              <a:ext uri="{FF2B5EF4-FFF2-40B4-BE49-F238E27FC236}">
                <a16:creationId xmlns:a16="http://schemas.microsoft.com/office/drawing/2014/main" id="{71B83B68-FEFC-6FD0-91A9-FA68C8D9C912}"/>
              </a:ext>
            </a:extLst>
          </p:cNvPr>
          <p:cNvPicPr>
            <a:picLocks noChangeAspect="1"/>
          </p:cNvPicPr>
          <p:nvPr/>
        </p:nvPicPr>
        <p:blipFill>
          <a:blip r:embed="rId3"/>
          <a:stretch>
            <a:fillRect/>
          </a:stretch>
        </p:blipFill>
        <p:spPr>
          <a:xfrm>
            <a:off x="8615130" y="3745763"/>
            <a:ext cx="2143125" cy="2143125"/>
          </a:xfrm>
          <a:prstGeom prst="rect">
            <a:avLst/>
          </a:prstGeom>
        </p:spPr>
      </p:pic>
      <p:pic>
        <p:nvPicPr>
          <p:cNvPr id="6" name="Grafik 5">
            <a:extLst>
              <a:ext uri="{FF2B5EF4-FFF2-40B4-BE49-F238E27FC236}">
                <a16:creationId xmlns:a16="http://schemas.microsoft.com/office/drawing/2014/main" id="{62BBF913-6AC7-DBE4-B8ED-001AF89DC3C7}"/>
              </a:ext>
            </a:extLst>
          </p:cNvPr>
          <p:cNvPicPr>
            <a:picLocks noChangeAspect="1"/>
          </p:cNvPicPr>
          <p:nvPr/>
        </p:nvPicPr>
        <p:blipFill>
          <a:blip r:embed="rId4"/>
          <a:stretch>
            <a:fillRect/>
          </a:stretch>
        </p:blipFill>
        <p:spPr>
          <a:xfrm>
            <a:off x="5913979" y="4388005"/>
            <a:ext cx="2505075" cy="1828800"/>
          </a:xfrm>
          <a:prstGeom prst="rect">
            <a:avLst/>
          </a:prstGeom>
        </p:spPr>
      </p:pic>
    </p:spTree>
    <p:extLst>
      <p:ext uri="{BB962C8B-B14F-4D97-AF65-F5344CB8AC3E}">
        <p14:creationId xmlns:p14="http://schemas.microsoft.com/office/powerpoint/2010/main" val="18703115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42C125DC-F4A8-47F8-4F9E-49DF07CD9A6C}"/>
              </a:ext>
            </a:extLst>
          </p:cNvPr>
          <p:cNvSpPr txBox="1"/>
          <p:nvPr/>
        </p:nvSpPr>
        <p:spPr>
          <a:xfrm>
            <a:off x="301083" y="133815"/>
            <a:ext cx="11664176" cy="2554545"/>
          </a:xfrm>
          <a:prstGeom prst="rect">
            <a:avLst/>
          </a:prstGeom>
          <a:noFill/>
        </p:spPr>
        <p:txBody>
          <a:bodyPr wrap="square">
            <a:spAutoFit/>
          </a:bodyPr>
          <a:lstStyle/>
          <a:p>
            <a:r>
              <a:rPr lang="de-DE" sz="2800" b="0" i="0" u="none" strike="noStrike" baseline="0" dirty="0">
                <a:solidFill>
                  <a:srgbClr val="FF0000"/>
                </a:solidFill>
                <a:latin typeface="Calibri" panose="020F0502020204030204" pitchFamily="34" charset="0"/>
              </a:rPr>
              <a:t>14. Das Arzneimittel im Einsatz </a:t>
            </a:r>
          </a:p>
          <a:p>
            <a:r>
              <a:rPr lang="de-DE" sz="1800" b="0" i="0" u="none" strike="noStrike" baseline="0" dirty="0">
                <a:solidFill>
                  <a:srgbClr val="000000"/>
                </a:solidFill>
                <a:latin typeface="Calibri" panose="020F0502020204030204" pitchFamily="34" charset="0"/>
              </a:rPr>
              <a:t>Arzneispezialität = Fertigarzneimittel </a:t>
            </a:r>
          </a:p>
          <a:p>
            <a:r>
              <a:rPr lang="de-DE" sz="1800" b="0" i="0" u="none" strike="noStrike" baseline="0" dirty="0">
                <a:solidFill>
                  <a:srgbClr val="000000"/>
                </a:solidFill>
                <a:latin typeface="Calibri" panose="020F0502020204030204" pitchFamily="34" charset="0"/>
              </a:rPr>
              <a:t>Kennzeichen von Arzneispezialitäten: </a:t>
            </a:r>
          </a:p>
          <a:p>
            <a:r>
              <a:rPr lang="de-DE" sz="1800" b="0" i="0" u="none" strike="noStrike" baseline="0" dirty="0">
                <a:solidFill>
                  <a:srgbClr val="000000"/>
                </a:solidFill>
                <a:latin typeface="Calibri" panose="020F0502020204030204" pitchFamily="34" charset="0"/>
              </a:rPr>
              <a:t>  Im Voraus hergestellt </a:t>
            </a:r>
          </a:p>
          <a:p>
            <a:r>
              <a:rPr lang="de-DE" sz="1800" b="0" i="0" u="none" strike="noStrike" baseline="0" dirty="0">
                <a:solidFill>
                  <a:srgbClr val="000000"/>
                </a:solidFill>
                <a:latin typeface="Courier New" panose="02070309020205020404" pitchFamily="49" charset="0"/>
              </a:rPr>
              <a:t> Immer gleichbleibende Qualität </a:t>
            </a:r>
          </a:p>
          <a:p>
            <a:r>
              <a:rPr lang="de-DE" sz="1800" b="0" i="0" u="none" strike="noStrike" baseline="0" dirty="0">
                <a:solidFill>
                  <a:srgbClr val="000000"/>
                </a:solidFill>
                <a:latin typeface="Calibri" panose="020F0502020204030204" pitchFamily="34" charset="0"/>
              </a:rPr>
              <a:t> Besondere Bezeichnung („Markenname“ </a:t>
            </a:r>
            <a:r>
              <a:rPr lang="de-DE" sz="2400" b="0" i="0" u="none" strike="noStrike" baseline="0" dirty="0">
                <a:solidFill>
                  <a:srgbClr val="000000"/>
                </a:solidFill>
                <a:latin typeface="Calibri" panose="020F0502020204030204" pitchFamily="34" charset="0"/>
              </a:rPr>
              <a:t>®</a:t>
            </a:r>
            <a:r>
              <a:rPr lang="de-DE" sz="1800" b="0" i="0" u="none" strike="noStrike" baseline="0" dirty="0">
                <a:solidFill>
                  <a:srgbClr val="000000"/>
                </a:solidFill>
                <a:latin typeface="Calibri" panose="020F0502020204030204" pitchFamily="34" charset="0"/>
              </a:rPr>
              <a:t>) </a:t>
            </a:r>
          </a:p>
          <a:p>
            <a:r>
              <a:rPr lang="de-DE" sz="1800" b="0" i="0" u="none" strike="noStrike" baseline="0" dirty="0">
                <a:solidFill>
                  <a:srgbClr val="000000"/>
                </a:solidFill>
                <a:latin typeface="Courier New" panose="02070309020205020404" pitchFamily="49" charset="0"/>
              </a:rPr>
              <a:t> Besondere Aufmachung (Verpackung)</a:t>
            </a:r>
          </a:p>
          <a:p>
            <a:pPr algn="l"/>
            <a:r>
              <a:rPr lang="de-DE" sz="1800" b="0" i="0" u="none" strike="noStrike" baseline="0" dirty="0">
                <a:solidFill>
                  <a:srgbClr val="000000"/>
                </a:solidFill>
                <a:latin typeface="Courier New" panose="02070309020205020404" pitchFamily="49" charset="0"/>
              </a:rPr>
              <a:t> </a:t>
            </a:r>
            <a:r>
              <a:rPr lang="de-DE" sz="1800" b="0" i="0" u="none" strike="noStrike" baseline="0" dirty="0">
                <a:solidFill>
                  <a:srgbClr val="000000"/>
                </a:solidFill>
              </a:rPr>
              <a:t>Patent </a:t>
            </a:r>
            <a:endParaRPr lang="de-DE" sz="1800" b="0" i="0" u="none" strike="noStrike" baseline="0" dirty="0">
              <a:solidFill>
                <a:srgbClr val="000000"/>
              </a:solidFill>
              <a:latin typeface="Courier New" panose="02070309020205020404" pitchFamily="49" charset="0"/>
            </a:endParaRPr>
          </a:p>
        </p:txBody>
      </p:sp>
      <p:sp>
        <p:nvSpPr>
          <p:cNvPr id="5" name="Textfeld 4">
            <a:extLst>
              <a:ext uri="{FF2B5EF4-FFF2-40B4-BE49-F238E27FC236}">
                <a16:creationId xmlns:a16="http://schemas.microsoft.com/office/drawing/2014/main" id="{5B33B6D7-87C3-A493-12EB-0A800E9AB48A}"/>
              </a:ext>
            </a:extLst>
          </p:cNvPr>
          <p:cNvSpPr txBox="1"/>
          <p:nvPr/>
        </p:nvSpPr>
        <p:spPr>
          <a:xfrm>
            <a:off x="226741" y="2609385"/>
            <a:ext cx="11738518" cy="4247317"/>
          </a:xfrm>
          <a:prstGeom prst="rect">
            <a:avLst/>
          </a:prstGeom>
          <a:noFill/>
        </p:spPr>
        <p:txBody>
          <a:bodyPr wrap="square">
            <a:spAutoFit/>
          </a:bodyPr>
          <a:lstStyle/>
          <a:p>
            <a:r>
              <a:rPr lang="de-DE" sz="1800" b="0" i="0" u="none" strike="noStrike" baseline="0" dirty="0">
                <a:solidFill>
                  <a:srgbClr val="FF0000"/>
                </a:solidFill>
                <a:latin typeface="Calibri" panose="020F0502020204030204" pitchFamily="34" charset="0"/>
              </a:rPr>
              <a:t>Originalware – Generika </a:t>
            </a:r>
          </a:p>
          <a:p>
            <a:endParaRPr lang="de-DE" dirty="0">
              <a:solidFill>
                <a:srgbClr val="000000"/>
              </a:solidFill>
              <a:latin typeface="Calibri" panose="020F0502020204030204" pitchFamily="34" charset="0"/>
            </a:endParaRPr>
          </a:p>
          <a:p>
            <a:pPr algn="l" fontAlgn="auto"/>
            <a:r>
              <a:rPr lang="de-DE" b="1" i="0" dirty="0">
                <a:solidFill>
                  <a:srgbClr val="000000"/>
                </a:solidFill>
                <a:effectLst/>
                <a:latin typeface="pulsbarmer-sans"/>
              </a:rPr>
              <a:t>Was sind Originalpräparate?</a:t>
            </a:r>
          </a:p>
          <a:p>
            <a:pPr algn="l" fontAlgn="auto"/>
            <a:r>
              <a:rPr lang="de-DE" b="0" i="0" dirty="0">
                <a:solidFill>
                  <a:srgbClr val="000000"/>
                </a:solidFill>
                <a:effectLst/>
                <a:latin typeface="pulsbarmer-sans"/>
              </a:rPr>
              <a:t>Originalpräparate sind </a:t>
            </a:r>
            <a:r>
              <a:rPr lang="de-DE" b="0" i="0" u="sng" dirty="0">
                <a:solidFill>
                  <a:srgbClr val="466E00"/>
                </a:solidFill>
                <a:effectLst/>
                <a:latin typeface="pulsbarmer-sans"/>
                <a:hlinkClick r:id="rId2" tooltip="Wissenswertes über Medikamente"/>
              </a:rPr>
              <a:t>Medikamente</a:t>
            </a:r>
            <a:r>
              <a:rPr lang="de-DE" b="0" i="0" dirty="0">
                <a:solidFill>
                  <a:srgbClr val="000000"/>
                </a:solidFill>
                <a:effectLst/>
                <a:latin typeface="pulsbarmer-sans"/>
              </a:rPr>
              <a:t>, die zum ersten Mal mit einem neuen Arzneistoff oder in einer besonderen Anwendungsform </a:t>
            </a:r>
            <a:r>
              <a:rPr lang="de-DE" b="0" i="0" dirty="0">
                <a:solidFill>
                  <a:srgbClr val="FF0000"/>
                </a:solidFill>
                <a:effectLst/>
                <a:latin typeface="pulsbarmer-sans"/>
              </a:rPr>
              <a:t>von forschenden Pharmaunternehmen auf den Markt gebracht werden</a:t>
            </a:r>
            <a:r>
              <a:rPr lang="de-DE" b="0" i="0" dirty="0">
                <a:solidFill>
                  <a:srgbClr val="000000"/>
                </a:solidFill>
                <a:effectLst/>
                <a:latin typeface="pulsbarmer-sans"/>
              </a:rPr>
              <a:t>. Sie tragen Markennamen und müssen ein aufwendiges und zugleich kostenintensives </a:t>
            </a:r>
            <a:r>
              <a:rPr lang="de-DE" b="0" i="0" u="sng" dirty="0">
                <a:solidFill>
                  <a:srgbClr val="466E00"/>
                </a:solidFill>
                <a:effectLst/>
                <a:latin typeface="pulsbarmer-sans"/>
                <a:hlinkClick r:id="rId3" tooltip="Zulassungsverfahren bei Medikamenten"/>
              </a:rPr>
              <a:t>Erstzulassungsverfahren</a:t>
            </a:r>
            <a:r>
              <a:rPr lang="de-DE" b="0" i="0" dirty="0">
                <a:solidFill>
                  <a:srgbClr val="000000"/>
                </a:solidFill>
                <a:effectLst/>
                <a:latin typeface="pulsbarmer-sans"/>
              </a:rPr>
              <a:t> durchlaufen. </a:t>
            </a:r>
          </a:p>
          <a:p>
            <a:pPr algn="l" fontAlgn="auto"/>
            <a:r>
              <a:rPr lang="de-DE" b="0" i="0" dirty="0">
                <a:solidFill>
                  <a:srgbClr val="000000"/>
                </a:solidFill>
                <a:effectLst/>
                <a:latin typeface="pulsbarmer-sans"/>
              </a:rPr>
              <a:t>Durch einen </a:t>
            </a:r>
            <a:r>
              <a:rPr lang="de-DE" b="0" i="0" dirty="0">
                <a:solidFill>
                  <a:srgbClr val="FF0000"/>
                </a:solidFill>
                <a:effectLst/>
                <a:latin typeface="pulsbarmer-sans"/>
              </a:rPr>
              <a:t>Patentschutz</a:t>
            </a:r>
            <a:r>
              <a:rPr lang="de-DE" b="0" i="0" dirty="0">
                <a:solidFill>
                  <a:srgbClr val="000000"/>
                </a:solidFill>
                <a:effectLst/>
                <a:latin typeface="pulsbarmer-sans"/>
              </a:rPr>
              <a:t>, meist um die 10 Jahre, genießt das forschende Pharmaunternehmen Marktexklusivität. In dieser Zeit hat es die Möglichkeit, die Entwicklungsausgaben auszugleichen.</a:t>
            </a:r>
          </a:p>
          <a:p>
            <a:pPr algn="l" fontAlgn="auto"/>
            <a:r>
              <a:rPr lang="de-DE" b="1" i="0" dirty="0">
                <a:solidFill>
                  <a:srgbClr val="000000"/>
                </a:solidFill>
                <a:effectLst/>
                <a:latin typeface="pulsbarmer-sans"/>
              </a:rPr>
              <a:t>Was sind Generika?</a:t>
            </a:r>
          </a:p>
          <a:p>
            <a:pPr algn="l" fontAlgn="auto"/>
            <a:r>
              <a:rPr lang="de-DE" b="0" i="0" dirty="0">
                <a:solidFill>
                  <a:srgbClr val="000000"/>
                </a:solidFill>
                <a:effectLst/>
                <a:latin typeface="pulsbarmer-sans"/>
              </a:rPr>
              <a:t>Generika sind Nachahmerprodukte, die in Wirkstoff Wirkstärke und Darreichungsform dem Original entsprechen. Sie können sich davon </a:t>
            </a:r>
            <a:r>
              <a:rPr lang="de-DE" b="0" i="0" dirty="0">
                <a:solidFill>
                  <a:srgbClr val="FF0000"/>
                </a:solidFill>
                <a:effectLst/>
                <a:latin typeface="pulsbarmer-sans"/>
              </a:rPr>
              <a:t>jedoch in den enthaltenen Hilfsstoffen </a:t>
            </a:r>
            <a:r>
              <a:rPr lang="de-DE" b="0" i="0" dirty="0">
                <a:solidFill>
                  <a:srgbClr val="000000"/>
                </a:solidFill>
                <a:effectLst/>
                <a:latin typeface="pulsbarmer-sans"/>
              </a:rPr>
              <a:t>unterscheiden. </a:t>
            </a:r>
          </a:p>
          <a:p>
            <a:pPr algn="l" fontAlgn="auto"/>
            <a:r>
              <a:rPr lang="de-DE" b="0" i="0" dirty="0">
                <a:solidFill>
                  <a:srgbClr val="000000"/>
                </a:solidFill>
                <a:effectLst/>
                <a:latin typeface="pulsbarmer-sans"/>
              </a:rPr>
              <a:t>Einige Originalanbieter produzieren auch die ihrem Originalpräparat entsprechenden Generika. Originalpräparate und Generika unterscheiden sich dann nicht in der Zusammensetzung, sondern nur in der Verpackung. Generika tragen meist nur den Wirkstoffnamen sowie zusätzlich den Herstellernamen.</a:t>
            </a:r>
            <a:endParaRPr lang="de-DE" dirty="0">
              <a:solidFill>
                <a:srgbClr val="000000"/>
              </a:solidFill>
              <a:latin typeface="Calibri" panose="020F0502020204030204" pitchFamily="34" charset="0"/>
            </a:endParaRPr>
          </a:p>
          <a:p>
            <a:endParaRPr lang="de-DE" sz="1800" b="0" i="0" u="none" strike="noStrike" baseline="0" dirty="0">
              <a:solidFill>
                <a:srgbClr val="000000"/>
              </a:solidFill>
              <a:latin typeface="Calibri" panose="020F0502020204030204" pitchFamily="34" charset="0"/>
            </a:endParaRPr>
          </a:p>
        </p:txBody>
      </p:sp>
    </p:spTree>
    <p:extLst>
      <p:ext uri="{BB962C8B-B14F-4D97-AF65-F5344CB8AC3E}">
        <p14:creationId xmlns:p14="http://schemas.microsoft.com/office/powerpoint/2010/main" val="130596078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866841D5-0F09-9892-6641-B3FFA79415C0}"/>
              </a:ext>
            </a:extLst>
          </p:cNvPr>
          <p:cNvSpPr txBox="1"/>
          <p:nvPr/>
        </p:nvSpPr>
        <p:spPr>
          <a:xfrm>
            <a:off x="256478" y="211873"/>
            <a:ext cx="11430000" cy="923330"/>
          </a:xfrm>
          <a:prstGeom prst="rect">
            <a:avLst/>
          </a:prstGeom>
          <a:noFill/>
        </p:spPr>
        <p:txBody>
          <a:bodyPr wrap="square">
            <a:spAutoFit/>
          </a:bodyPr>
          <a:lstStyle/>
          <a:p>
            <a:r>
              <a:rPr lang="de-DE" b="0" i="0" dirty="0">
                <a:solidFill>
                  <a:srgbClr val="FF0000"/>
                </a:solidFill>
                <a:effectLst/>
                <a:latin typeface="Google Sans"/>
              </a:rPr>
              <a:t>Registered ® </a:t>
            </a:r>
            <a:r>
              <a:rPr lang="de-DE" b="0" i="0" dirty="0">
                <a:solidFill>
                  <a:srgbClr val="040C28"/>
                </a:solidFill>
                <a:effectLst/>
                <a:latin typeface="Google Sans"/>
              </a:rPr>
              <a:t>(Registrierte Marke)</a:t>
            </a:r>
            <a:r>
              <a:rPr lang="de-DE" b="0" i="0" dirty="0">
                <a:solidFill>
                  <a:srgbClr val="202124"/>
                </a:solidFill>
                <a:effectLst/>
                <a:latin typeface="Google Sans"/>
              </a:rPr>
              <a:t>eingetragen und somit registriert wurde. Das Gesetz verpflichtet nicht zur Verwendung des Zeichens ® für eine registrierte Marke. Es ist jedoch nicht erlaubt, das Zeichen ® zu verwenden, wenn die Marke nicht eingetragen ist bzw. solange die Marke noch in der Anmeldephase ist.</a:t>
            </a:r>
            <a:endParaRPr lang="de-DE" dirty="0"/>
          </a:p>
        </p:txBody>
      </p:sp>
      <p:sp>
        <p:nvSpPr>
          <p:cNvPr id="5" name="Textfeld 4">
            <a:extLst>
              <a:ext uri="{FF2B5EF4-FFF2-40B4-BE49-F238E27FC236}">
                <a16:creationId xmlns:a16="http://schemas.microsoft.com/office/drawing/2014/main" id="{9A446E85-D53C-A3EE-81A8-E4F051E34EDB}"/>
              </a:ext>
            </a:extLst>
          </p:cNvPr>
          <p:cNvSpPr txBox="1"/>
          <p:nvPr/>
        </p:nvSpPr>
        <p:spPr>
          <a:xfrm>
            <a:off x="256478" y="1260088"/>
            <a:ext cx="11430000" cy="369332"/>
          </a:xfrm>
          <a:prstGeom prst="rect">
            <a:avLst/>
          </a:prstGeom>
          <a:noFill/>
        </p:spPr>
        <p:txBody>
          <a:bodyPr wrap="square">
            <a:spAutoFit/>
          </a:bodyPr>
          <a:lstStyle/>
          <a:p>
            <a:pPr algn="l" fontAlgn="auto"/>
            <a:endParaRPr lang="de-DE" b="0" i="0" dirty="0">
              <a:solidFill>
                <a:srgbClr val="000000"/>
              </a:solidFill>
              <a:effectLst/>
              <a:latin typeface="pulsbarmer-sans"/>
            </a:endParaRPr>
          </a:p>
        </p:txBody>
      </p:sp>
      <p:sp>
        <p:nvSpPr>
          <p:cNvPr id="7" name="Textfeld 6">
            <a:extLst>
              <a:ext uri="{FF2B5EF4-FFF2-40B4-BE49-F238E27FC236}">
                <a16:creationId xmlns:a16="http://schemas.microsoft.com/office/drawing/2014/main" id="{3E6ED2E6-8445-646C-5FAC-23BAC6AC9F68}"/>
              </a:ext>
            </a:extLst>
          </p:cNvPr>
          <p:cNvSpPr txBox="1"/>
          <p:nvPr/>
        </p:nvSpPr>
        <p:spPr>
          <a:xfrm>
            <a:off x="156117" y="1260088"/>
            <a:ext cx="11653024" cy="646331"/>
          </a:xfrm>
          <a:prstGeom prst="rect">
            <a:avLst/>
          </a:prstGeom>
          <a:noFill/>
        </p:spPr>
        <p:txBody>
          <a:bodyPr wrap="square">
            <a:spAutoFit/>
          </a:bodyPr>
          <a:lstStyle/>
          <a:p>
            <a:r>
              <a:rPr lang="de-DE" sz="1800" b="0" i="0" u="none" strike="noStrike" baseline="0" dirty="0">
                <a:solidFill>
                  <a:srgbClr val="000000"/>
                </a:solidFill>
                <a:latin typeface="Calibri" panose="020F0502020204030204" pitchFamily="34" charset="0"/>
              </a:rPr>
              <a:t>Zulassung der Arzneimittel erst bei belegbarer pharmazeutischer Wirkung durch Studien</a:t>
            </a:r>
          </a:p>
          <a:p>
            <a:endParaRPr lang="de-DE" dirty="0">
              <a:solidFill>
                <a:srgbClr val="000000"/>
              </a:solidFill>
              <a:latin typeface="Calibri" panose="020F0502020204030204" pitchFamily="34" charset="0"/>
            </a:endParaRPr>
          </a:p>
        </p:txBody>
      </p:sp>
      <p:sp>
        <p:nvSpPr>
          <p:cNvPr id="9" name="Textfeld 8">
            <a:extLst>
              <a:ext uri="{FF2B5EF4-FFF2-40B4-BE49-F238E27FC236}">
                <a16:creationId xmlns:a16="http://schemas.microsoft.com/office/drawing/2014/main" id="{F509E4A1-E3F7-8DA9-F7D3-5848262EBCB3}"/>
              </a:ext>
            </a:extLst>
          </p:cNvPr>
          <p:cNvSpPr txBox="1"/>
          <p:nvPr/>
        </p:nvSpPr>
        <p:spPr>
          <a:xfrm>
            <a:off x="256478" y="1906420"/>
            <a:ext cx="11653024" cy="923330"/>
          </a:xfrm>
          <a:prstGeom prst="rect">
            <a:avLst/>
          </a:prstGeom>
          <a:noFill/>
        </p:spPr>
        <p:txBody>
          <a:bodyPr wrap="square">
            <a:spAutoFit/>
          </a:bodyPr>
          <a:lstStyle/>
          <a:p>
            <a:r>
              <a:rPr lang="de-DE" sz="1800" b="0" i="0" u="none" strike="noStrike" baseline="0" dirty="0">
                <a:solidFill>
                  <a:srgbClr val="FF0000"/>
                </a:solidFill>
                <a:latin typeface="Calibri" panose="020F0502020204030204" pitchFamily="34" charset="0"/>
              </a:rPr>
              <a:t>Arzneimittelverpackung </a:t>
            </a:r>
          </a:p>
          <a:p>
            <a:r>
              <a:rPr lang="de-DE" sz="1800" b="0" i="1" u="none" strike="noStrike" baseline="0" dirty="0">
                <a:solidFill>
                  <a:srgbClr val="00B050"/>
                </a:solidFill>
                <a:latin typeface="Calibri" panose="020F0502020204030204" pitchFamily="34" charset="0"/>
              </a:rPr>
              <a:t>Primärverpackung: </a:t>
            </a:r>
            <a:endParaRPr lang="de-DE" sz="1800" b="0" i="0" u="none" strike="noStrike" baseline="0" dirty="0">
              <a:solidFill>
                <a:srgbClr val="00B050"/>
              </a:solidFill>
              <a:latin typeface="Calibri" panose="020F0502020204030204" pitchFamily="34" charset="0"/>
            </a:endParaRPr>
          </a:p>
          <a:p>
            <a:r>
              <a:rPr lang="de-DE" sz="1800" b="0" i="0" u="none" strike="noStrike" baseline="0" dirty="0">
                <a:solidFill>
                  <a:srgbClr val="000000"/>
                </a:solidFill>
                <a:latin typeface="Calibri" panose="020F0502020204030204" pitchFamily="34" charset="0"/>
              </a:rPr>
              <a:t>Kommt meist mit Arzneimittel in Berührung (z. B. Blister, Tuben, Folien, Kunststoffbehälter). </a:t>
            </a:r>
            <a:endParaRPr lang="de-DE" dirty="0"/>
          </a:p>
        </p:txBody>
      </p:sp>
      <p:pic>
        <p:nvPicPr>
          <p:cNvPr id="11" name="Grafik 10">
            <a:extLst>
              <a:ext uri="{FF2B5EF4-FFF2-40B4-BE49-F238E27FC236}">
                <a16:creationId xmlns:a16="http://schemas.microsoft.com/office/drawing/2014/main" id="{F4D10FB8-FD4A-6D64-E420-05861F32BFE3}"/>
              </a:ext>
            </a:extLst>
          </p:cNvPr>
          <p:cNvPicPr>
            <a:picLocks noChangeAspect="1"/>
          </p:cNvPicPr>
          <p:nvPr/>
        </p:nvPicPr>
        <p:blipFill>
          <a:blip r:embed="rId2"/>
          <a:stretch>
            <a:fillRect/>
          </a:stretch>
        </p:blipFill>
        <p:spPr>
          <a:xfrm>
            <a:off x="9300176" y="1500070"/>
            <a:ext cx="2891824" cy="1615585"/>
          </a:xfrm>
          <a:prstGeom prst="rect">
            <a:avLst/>
          </a:prstGeom>
        </p:spPr>
      </p:pic>
      <p:pic>
        <p:nvPicPr>
          <p:cNvPr id="13" name="Grafik 12">
            <a:extLst>
              <a:ext uri="{FF2B5EF4-FFF2-40B4-BE49-F238E27FC236}">
                <a16:creationId xmlns:a16="http://schemas.microsoft.com/office/drawing/2014/main" id="{97A04466-4465-6FEC-4AFB-6F7922678B70}"/>
              </a:ext>
            </a:extLst>
          </p:cNvPr>
          <p:cNvPicPr>
            <a:picLocks noChangeAspect="1"/>
          </p:cNvPicPr>
          <p:nvPr/>
        </p:nvPicPr>
        <p:blipFill>
          <a:blip r:embed="rId3"/>
          <a:stretch>
            <a:fillRect/>
          </a:stretch>
        </p:blipFill>
        <p:spPr>
          <a:xfrm>
            <a:off x="9300176" y="3115655"/>
            <a:ext cx="2609326" cy="1734434"/>
          </a:xfrm>
          <a:prstGeom prst="rect">
            <a:avLst/>
          </a:prstGeom>
        </p:spPr>
      </p:pic>
      <p:sp>
        <p:nvSpPr>
          <p:cNvPr id="15" name="Textfeld 14">
            <a:extLst>
              <a:ext uri="{FF2B5EF4-FFF2-40B4-BE49-F238E27FC236}">
                <a16:creationId xmlns:a16="http://schemas.microsoft.com/office/drawing/2014/main" id="{2D26319A-2FA4-827C-B428-A36209874012}"/>
              </a:ext>
            </a:extLst>
          </p:cNvPr>
          <p:cNvSpPr txBox="1"/>
          <p:nvPr/>
        </p:nvSpPr>
        <p:spPr>
          <a:xfrm>
            <a:off x="282498" y="3382831"/>
            <a:ext cx="8858713" cy="1477328"/>
          </a:xfrm>
          <a:prstGeom prst="rect">
            <a:avLst/>
          </a:prstGeom>
          <a:noFill/>
        </p:spPr>
        <p:txBody>
          <a:bodyPr wrap="square">
            <a:spAutoFit/>
          </a:bodyPr>
          <a:lstStyle/>
          <a:p>
            <a:r>
              <a:rPr lang="de-DE" sz="1800" b="0" i="1" u="none" strike="noStrike" baseline="0" dirty="0">
                <a:solidFill>
                  <a:srgbClr val="00B050"/>
                </a:solidFill>
                <a:latin typeface="Calibri" panose="020F0502020204030204" pitchFamily="34" charset="0"/>
              </a:rPr>
              <a:t>Sekundärverpackung: </a:t>
            </a:r>
            <a:endParaRPr lang="de-DE" sz="1800" b="0" i="0" u="none" strike="noStrike" baseline="0" dirty="0">
              <a:solidFill>
                <a:srgbClr val="00B050"/>
              </a:solidFill>
              <a:latin typeface="Calibri" panose="020F0502020204030204" pitchFamily="34" charset="0"/>
            </a:endParaRPr>
          </a:p>
          <a:p>
            <a:r>
              <a:rPr lang="de-DE" sz="1800" b="0" i="0" u="none" strike="noStrike" baseline="0" dirty="0">
                <a:solidFill>
                  <a:srgbClr val="000000"/>
                </a:solidFill>
                <a:latin typeface="Calibri" panose="020F0502020204030204" pitchFamily="34" charset="0"/>
              </a:rPr>
              <a:t>Name, Wirkstoffbezeichnung, Anzahl &amp; Art der Arzneiform, apothekenrezeptpflichtig, Wirkstoff mit Stärkeangabe pro Arzneiform, wichtige </a:t>
            </a:r>
            <a:r>
              <a:rPr lang="de-DE" sz="1800" b="0" i="0" u="none" strike="noStrike" baseline="0" dirty="0" err="1">
                <a:solidFill>
                  <a:srgbClr val="000000"/>
                </a:solidFill>
                <a:latin typeface="Calibri" panose="020F0502020204030204" pitchFamily="34" charset="0"/>
              </a:rPr>
              <a:t>PatientInneninformation</a:t>
            </a:r>
            <a:r>
              <a:rPr lang="de-DE" sz="1800" b="0" i="0" u="none" strike="noStrike" baseline="0" dirty="0">
                <a:solidFill>
                  <a:srgbClr val="000000"/>
                </a:solidFill>
                <a:latin typeface="Calibri" panose="020F0502020204030204" pitchFamily="34" charset="0"/>
              </a:rPr>
              <a:t>, Zulassungsnummer, Hersteller, Pharmazentralnummer, Chargenbezeichnung, Haltbarkeitsdatum. </a:t>
            </a:r>
            <a:endParaRPr lang="de-DE" dirty="0"/>
          </a:p>
        </p:txBody>
      </p:sp>
      <p:pic>
        <p:nvPicPr>
          <p:cNvPr id="17" name="Grafik 16">
            <a:extLst>
              <a:ext uri="{FF2B5EF4-FFF2-40B4-BE49-F238E27FC236}">
                <a16:creationId xmlns:a16="http://schemas.microsoft.com/office/drawing/2014/main" id="{26516F20-8540-8E29-F66C-44EF80C15FA2}"/>
              </a:ext>
            </a:extLst>
          </p:cNvPr>
          <p:cNvPicPr>
            <a:picLocks noChangeAspect="1"/>
          </p:cNvPicPr>
          <p:nvPr/>
        </p:nvPicPr>
        <p:blipFill>
          <a:blip r:embed="rId4"/>
          <a:stretch>
            <a:fillRect/>
          </a:stretch>
        </p:blipFill>
        <p:spPr>
          <a:xfrm>
            <a:off x="6096000" y="4591515"/>
            <a:ext cx="3511270" cy="2012794"/>
          </a:xfrm>
          <a:prstGeom prst="rect">
            <a:avLst/>
          </a:prstGeom>
        </p:spPr>
      </p:pic>
    </p:spTree>
    <p:extLst>
      <p:ext uri="{BB962C8B-B14F-4D97-AF65-F5344CB8AC3E}">
        <p14:creationId xmlns:p14="http://schemas.microsoft.com/office/powerpoint/2010/main" val="375421178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Grafik 2">
            <a:extLst>
              <a:ext uri="{FF2B5EF4-FFF2-40B4-BE49-F238E27FC236}">
                <a16:creationId xmlns:a16="http://schemas.microsoft.com/office/drawing/2014/main" id="{C3B750DF-19B3-F0FD-EEF1-278BB7DD81A2}"/>
              </a:ext>
            </a:extLst>
          </p:cNvPr>
          <p:cNvPicPr>
            <a:picLocks noChangeAspect="1"/>
          </p:cNvPicPr>
          <p:nvPr/>
        </p:nvPicPr>
        <p:blipFill>
          <a:blip r:embed="rId2"/>
          <a:stretch>
            <a:fillRect/>
          </a:stretch>
        </p:blipFill>
        <p:spPr>
          <a:xfrm>
            <a:off x="753035" y="321733"/>
            <a:ext cx="10961953" cy="6214533"/>
          </a:xfrm>
          <a:prstGeom prst="rect">
            <a:avLst/>
          </a:prstGeom>
        </p:spPr>
      </p:pic>
    </p:spTree>
    <p:extLst>
      <p:ext uri="{BB962C8B-B14F-4D97-AF65-F5344CB8AC3E}">
        <p14:creationId xmlns:p14="http://schemas.microsoft.com/office/powerpoint/2010/main" val="178692973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49D83B4C-F25B-99F6-14A0-0D46C502F5C4}"/>
              </a:ext>
            </a:extLst>
          </p:cNvPr>
          <p:cNvPicPr>
            <a:picLocks noChangeAspect="1"/>
          </p:cNvPicPr>
          <p:nvPr/>
        </p:nvPicPr>
        <p:blipFill>
          <a:blip r:embed="rId2"/>
          <a:stretch>
            <a:fillRect/>
          </a:stretch>
        </p:blipFill>
        <p:spPr>
          <a:xfrm>
            <a:off x="933450" y="0"/>
            <a:ext cx="10325100" cy="6858000"/>
          </a:xfrm>
          <a:prstGeom prst="rect">
            <a:avLst/>
          </a:prstGeom>
        </p:spPr>
      </p:pic>
    </p:spTree>
    <p:extLst>
      <p:ext uri="{BB962C8B-B14F-4D97-AF65-F5344CB8AC3E}">
        <p14:creationId xmlns:p14="http://schemas.microsoft.com/office/powerpoint/2010/main" val="258244241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1AADF558-3279-DDC7-A583-B1D7C67B918F}"/>
              </a:ext>
            </a:extLst>
          </p:cNvPr>
          <p:cNvPicPr>
            <a:picLocks noChangeAspect="1"/>
          </p:cNvPicPr>
          <p:nvPr/>
        </p:nvPicPr>
        <p:blipFill>
          <a:blip r:embed="rId2"/>
          <a:stretch>
            <a:fillRect/>
          </a:stretch>
        </p:blipFill>
        <p:spPr>
          <a:xfrm>
            <a:off x="1465729" y="361445"/>
            <a:ext cx="8521335" cy="5645385"/>
          </a:xfrm>
          <a:prstGeom prst="rect">
            <a:avLst/>
          </a:prstGeom>
        </p:spPr>
      </p:pic>
    </p:spTree>
    <p:extLst>
      <p:ext uri="{BB962C8B-B14F-4D97-AF65-F5344CB8AC3E}">
        <p14:creationId xmlns:p14="http://schemas.microsoft.com/office/powerpoint/2010/main" val="171247758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CEDA70F3-1DD8-C735-CA8F-E47126EF73C6}"/>
              </a:ext>
            </a:extLst>
          </p:cNvPr>
          <p:cNvSpPr txBox="1"/>
          <p:nvPr/>
        </p:nvSpPr>
        <p:spPr>
          <a:xfrm>
            <a:off x="144966" y="289932"/>
            <a:ext cx="11463454" cy="1477328"/>
          </a:xfrm>
          <a:prstGeom prst="rect">
            <a:avLst/>
          </a:prstGeom>
          <a:noFill/>
        </p:spPr>
        <p:txBody>
          <a:bodyPr wrap="square">
            <a:spAutoFit/>
          </a:bodyPr>
          <a:lstStyle/>
          <a:p>
            <a:r>
              <a:rPr lang="de-DE" sz="1800" b="0" i="0" u="none" strike="noStrike" baseline="0" dirty="0">
                <a:solidFill>
                  <a:srgbClr val="00B050"/>
                </a:solidFill>
                <a:latin typeface="Calibri" panose="020F0502020204030204" pitchFamily="34" charset="0"/>
              </a:rPr>
              <a:t>Packungsbeilage </a:t>
            </a:r>
          </a:p>
          <a:p>
            <a:r>
              <a:rPr lang="de-DE" sz="1800" b="0" i="0" u="none" strike="noStrike" baseline="0" dirty="0">
                <a:solidFill>
                  <a:srgbClr val="000000"/>
                </a:solidFill>
                <a:latin typeface="Calibri" panose="020F0502020204030204" pitchFamily="34" charset="0"/>
              </a:rPr>
              <a:t>Gebrauchsinformation, Inhalt amtlich festgelegt. </a:t>
            </a:r>
          </a:p>
          <a:p>
            <a:r>
              <a:rPr lang="de-DE" sz="1800" b="0" i="0" u="none" strike="noStrike" baseline="0" dirty="0">
                <a:solidFill>
                  <a:srgbClr val="000000"/>
                </a:solidFill>
                <a:latin typeface="Calibri" panose="020F0502020204030204" pitchFamily="34" charset="0"/>
              </a:rPr>
              <a:t>Namensbezeichnung, Namen &amp; Adresse des Unternehmens, Zusammensetzung, Anwendungsgebiet, Dosierungsanleitung, Gegenanzeigen, Nebenwirkungen, Wechselwirkungen, Warnhinweise, Darreichungsform, Packungsgröße. </a:t>
            </a:r>
            <a:endParaRPr lang="de-DE" dirty="0"/>
          </a:p>
        </p:txBody>
      </p:sp>
      <p:pic>
        <p:nvPicPr>
          <p:cNvPr id="5" name="Grafik 4">
            <a:extLst>
              <a:ext uri="{FF2B5EF4-FFF2-40B4-BE49-F238E27FC236}">
                <a16:creationId xmlns:a16="http://schemas.microsoft.com/office/drawing/2014/main" id="{AE3EF75D-3BE0-5693-ED50-14F4CB9ECB77}"/>
              </a:ext>
            </a:extLst>
          </p:cNvPr>
          <p:cNvPicPr>
            <a:picLocks noChangeAspect="1"/>
          </p:cNvPicPr>
          <p:nvPr/>
        </p:nvPicPr>
        <p:blipFill>
          <a:blip r:embed="rId2"/>
          <a:stretch>
            <a:fillRect/>
          </a:stretch>
        </p:blipFill>
        <p:spPr>
          <a:xfrm>
            <a:off x="3903716" y="1512647"/>
            <a:ext cx="2957209" cy="2401042"/>
          </a:xfrm>
          <a:prstGeom prst="rect">
            <a:avLst/>
          </a:prstGeom>
        </p:spPr>
      </p:pic>
      <p:sp>
        <p:nvSpPr>
          <p:cNvPr id="7" name="Textfeld 6">
            <a:extLst>
              <a:ext uri="{FF2B5EF4-FFF2-40B4-BE49-F238E27FC236}">
                <a16:creationId xmlns:a16="http://schemas.microsoft.com/office/drawing/2014/main" id="{BEC5D79A-04E7-C5D3-BF28-2A7C0961BEBD}"/>
              </a:ext>
            </a:extLst>
          </p:cNvPr>
          <p:cNvSpPr txBox="1"/>
          <p:nvPr/>
        </p:nvSpPr>
        <p:spPr>
          <a:xfrm rot="10800000" flipV="1">
            <a:off x="144962" y="3494152"/>
            <a:ext cx="11463455" cy="1200329"/>
          </a:xfrm>
          <a:prstGeom prst="rect">
            <a:avLst/>
          </a:prstGeom>
          <a:noFill/>
        </p:spPr>
        <p:txBody>
          <a:bodyPr wrap="square">
            <a:spAutoFit/>
          </a:bodyPr>
          <a:lstStyle/>
          <a:p>
            <a:r>
              <a:rPr lang="de-DE" dirty="0">
                <a:solidFill>
                  <a:srgbClr val="00B050"/>
                </a:solidFill>
              </a:rPr>
              <a:t>Arzneimittelnamen</a:t>
            </a:r>
          </a:p>
          <a:p>
            <a:r>
              <a:rPr lang="de-DE" dirty="0">
                <a:solidFill>
                  <a:srgbClr val="00B050"/>
                </a:solidFill>
              </a:rPr>
              <a:t>Handelsname:</a:t>
            </a:r>
          </a:p>
          <a:p>
            <a:r>
              <a:rPr lang="de-DE" dirty="0"/>
              <a:t>Firmenname, Produktbezeichnung für ein Medikament aus einem oder mehreren Wirkstoffen, land- &amp; firmenspezifisch, ® = registered </a:t>
            </a:r>
            <a:r>
              <a:rPr lang="de-DE" dirty="0" err="1"/>
              <a:t>name</a:t>
            </a:r>
            <a:endParaRPr lang="de-DE" dirty="0"/>
          </a:p>
        </p:txBody>
      </p:sp>
      <p:sp>
        <p:nvSpPr>
          <p:cNvPr id="9" name="Textfeld 8">
            <a:extLst>
              <a:ext uri="{FF2B5EF4-FFF2-40B4-BE49-F238E27FC236}">
                <a16:creationId xmlns:a16="http://schemas.microsoft.com/office/drawing/2014/main" id="{F141503E-5FF8-8FB3-3E8F-BE3A114F372B}"/>
              </a:ext>
            </a:extLst>
          </p:cNvPr>
          <p:cNvSpPr txBox="1"/>
          <p:nvPr/>
        </p:nvSpPr>
        <p:spPr>
          <a:xfrm>
            <a:off x="144962" y="4694481"/>
            <a:ext cx="11686481" cy="1754326"/>
          </a:xfrm>
          <a:prstGeom prst="rect">
            <a:avLst/>
          </a:prstGeom>
          <a:noFill/>
        </p:spPr>
        <p:txBody>
          <a:bodyPr wrap="square">
            <a:spAutoFit/>
          </a:bodyPr>
          <a:lstStyle/>
          <a:p>
            <a:r>
              <a:rPr lang="de-DE" sz="1800" b="0" i="1" u="none" strike="noStrike" baseline="0" dirty="0">
                <a:solidFill>
                  <a:srgbClr val="000000"/>
                </a:solidFill>
                <a:latin typeface="Calibri" panose="020F0502020204030204" pitchFamily="34" charset="0"/>
              </a:rPr>
              <a:t>INN: </a:t>
            </a:r>
            <a:endParaRPr lang="de-DE" sz="1800" b="0" i="0" u="none" strike="noStrike" baseline="0" dirty="0">
              <a:solidFill>
                <a:srgbClr val="000000"/>
              </a:solidFill>
              <a:latin typeface="Calibri" panose="020F0502020204030204" pitchFamily="34" charset="0"/>
            </a:endParaRPr>
          </a:p>
          <a:p>
            <a:r>
              <a:rPr lang="de-DE" sz="1800" b="0" i="0" u="none" strike="noStrike" baseline="0" dirty="0">
                <a:solidFill>
                  <a:srgbClr val="000000"/>
                </a:solidFill>
                <a:latin typeface="Calibri" panose="020F0502020204030204" pitchFamily="34" charset="0"/>
              </a:rPr>
              <a:t>Internationaler Freiname, Kurzbezeichnung für jeden Wirkstoff. </a:t>
            </a:r>
          </a:p>
          <a:p>
            <a:r>
              <a:rPr lang="de-DE" sz="1800" b="0" i="0" u="none" strike="noStrike" baseline="0" dirty="0">
                <a:solidFill>
                  <a:srgbClr val="000000"/>
                </a:solidFill>
                <a:latin typeface="Calibri" panose="020F0502020204030204" pitchFamily="34" charset="0"/>
              </a:rPr>
              <a:t>Auf der ganzen Welt gleich. </a:t>
            </a:r>
          </a:p>
          <a:p>
            <a:r>
              <a:rPr lang="de-DE" dirty="0">
                <a:solidFill>
                  <a:srgbClr val="000000"/>
                </a:solidFill>
                <a:latin typeface="Calibri" panose="020F0502020204030204" pitchFamily="34" charset="0"/>
              </a:rPr>
              <a:t>Der Internationale Freiname, abgekürzt INN (Englisch: International </a:t>
            </a:r>
            <a:r>
              <a:rPr lang="de-DE" dirty="0" err="1">
                <a:solidFill>
                  <a:srgbClr val="000000"/>
                </a:solidFill>
                <a:latin typeface="Calibri" panose="020F0502020204030204" pitchFamily="34" charset="0"/>
              </a:rPr>
              <a:t>Nonproprietary</a:t>
            </a:r>
            <a:r>
              <a:rPr lang="de-DE" dirty="0">
                <a:solidFill>
                  <a:srgbClr val="000000"/>
                </a:solidFill>
                <a:latin typeface="Calibri" panose="020F0502020204030204" pitchFamily="34" charset="0"/>
              </a:rPr>
              <a:t> Name), wird von der Weltgesundheitsorganisation (WHO) vergeben und ist der gemeinfreie produktneutrale Name eines Arzneimittelwirkstoffs.</a:t>
            </a:r>
          </a:p>
          <a:p>
            <a:endParaRPr lang="de-DE" dirty="0"/>
          </a:p>
        </p:txBody>
      </p:sp>
      <p:pic>
        <p:nvPicPr>
          <p:cNvPr id="10" name="Grafik 9">
            <a:extLst>
              <a:ext uri="{FF2B5EF4-FFF2-40B4-BE49-F238E27FC236}">
                <a16:creationId xmlns:a16="http://schemas.microsoft.com/office/drawing/2014/main" id="{B07741BB-316A-7C3A-8BF2-5A2B601BD58A}"/>
              </a:ext>
            </a:extLst>
          </p:cNvPr>
          <p:cNvPicPr>
            <a:picLocks noChangeAspect="1"/>
          </p:cNvPicPr>
          <p:nvPr/>
        </p:nvPicPr>
        <p:blipFill>
          <a:blip r:embed="rId3"/>
          <a:stretch>
            <a:fillRect/>
          </a:stretch>
        </p:blipFill>
        <p:spPr>
          <a:xfrm>
            <a:off x="7237142" y="1512648"/>
            <a:ext cx="4672360" cy="2401041"/>
          </a:xfrm>
          <a:prstGeom prst="rect">
            <a:avLst/>
          </a:prstGeom>
        </p:spPr>
      </p:pic>
    </p:spTree>
    <p:extLst>
      <p:ext uri="{BB962C8B-B14F-4D97-AF65-F5344CB8AC3E}">
        <p14:creationId xmlns:p14="http://schemas.microsoft.com/office/powerpoint/2010/main" val="13472473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B22E5B6A-3202-0CDF-9B0E-74ACF0BA30C0}"/>
              </a:ext>
            </a:extLst>
          </p:cNvPr>
          <p:cNvSpPr txBox="1"/>
          <p:nvPr/>
        </p:nvSpPr>
        <p:spPr>
          <a:xfrm>
            <a:off x="122663" y="111512"/>
            <a:ext cx="11831444" cy="646331"/>
          </a:xfrm>
          <a:prstGeom prst="rect">
            <a:avLst/>
          </a:prstGeom>
          <a:noFill/>
        </p:spPr>
        <p:txBody>
          <a:bodyPr wrap="square">
            <a:spAutoFit/>
          </a:bodyPr>
          <a:lstStyle/>
          <a:p>
            <a:r>
              <a:rPr lang="de-DE" sz="1800" b="0" i="1" u="none" strike="noStrike" baseline="0" dirty="0">
                <a:solidFill>
                  <a:srgbClr val="00B050"/>
                </a:solidFill>
                <a:latin typeface="Calibri" panose="020F0502020204030204" pitchFamily="34" charset="0"/>
              </a:rPr>
              <a:t>Chemischer Name: </a:t>
            </a:r>
            <a:endParaRPr lang="de-DE" sz="1800" b="0" i="0" u="none" strike="noStrike" baseline="0" dirty="0">
              <a:solidFill>
                <a:srgbClr val="00B050"/>
              </a:solidFill>
              <a:latin typeface="Calibri" panose="020F0502020204030204" pitchFamily="34" charset="0"/>
            </a:endParaRPr>
          </a:p>
          <a:p>
            <a:r>
              <a:rPr lang="de-DE" sz="1800" b="0" i="0" u="none" strike="noStrike" baseline="0" dirty="0">
                <a:solidFill>
                  <a:srgbClr val="000000"/>
                </a:solidFill>
                <a:latin typeface="Calibri" panose="020F0502020204030204" pitchFamily="34" charset="0"/>
              </a:rPr>
              <a:t>Der chemische Name ist in der Regel schwierig zu merken &amp; auszusprechen </a:t>
            </a:r>
            <a:endParaRPr lang="de-DE" dirty="0"/>
          </a:p>
        </p:txBody>
      </p:sp>
      <p:sp>
        <p:nvSpPr>
          <p:cNvPr id="5" name="Textfeld 4">
            <a:extLst>
              <a:ext uri="{FF2B5EF4-FFF2-40B4-BE49-F238E27FC236}">
                <a16:creationId xmlns:a16="http://schemas.microsoft.com/office/drawing/2014/main" id="{A3935132-A182-3CA5-8F67-80703AFD98EC}"/>
              </a:ext>
            </a:extLst>
          </p:cNvPr>
          <p:cNvSpPr txBox="1"/>
          <p:nvPr/>
        </p:nvSpPr>
        <p:spPr>
          <a:xfrm>
            <a:off x="267629" y="892098"/>
            <a:ext cx="8873582" cy="1200329"/>
          </a:xfrm>
          <a:prstGeom prst="rect">
            <a:avLst/>
          </a:prstGeom>
          <a:noFill/>
        </p:spPr>
        <p:txBody>
          <a:bodyPr wrap="square">
            <a:spAutoFit/>
          </a:bodyPr>
          <a:lstStyle/>
          <a:p>
            <a:r>
              <a:rPr lang="de-DE" sz="1800" b="0" i="0" u="none" strike="noStrike" baseline="0" dirty="0">
                <a:solidFill>
                  <a:srgbClr val="000000"/>
                </a:solidFill>
                <a:latin typeface="Calibri" panose="020F0502020204030204" pitchFamily="34" charset="0"/>
              </a:rPr>
              <a:t>Beispiel: </a:t>
            </a:r>
          </a:p>
          <a:p>
            <a:r>
              <a:rPr lang="de-DE" sz="1800" b="0" i="0" u="none" strike="noStrike" baseline="0" dirty="0">
                <a:solidFill>
                  <a:srgbClr val="000000"/>
                </a:solidFill>
                <a:latin typeface="Calibri" panose="020F0502020204030204" pitchFamily="34" charset="0"/>
              </a:rPr>
              <a:t>NOVALGIN ® </a:t>
            </a:r>
          </a:p>
          <a:p>
            <a:r>
              <a:rPr lang="de-DE" sz="1800" b="0" i="0" u="none" strike="noStrike" baseline="0" dirty="0">
                <a:solidFill>
                  <a:srgbClr val="000000"/>
                </a:solidFill>
                <a:latin typeface="Calibri" panose="020F0502020204030204" pitchFamily="34" charset="0"/>
              </a:rPr>
              <a:t>Metamizol </a:t>
            </a:r>
          </a:p>
          <a:p>
            <a:r>
              <a:rPr lang="de-DE" sz="1800" b="0" i="0" u="none" strike="noStrike" baseline="0" dirty="0" err="1">
                <a:solidFill>
                  <a:srgbClr val="000000"/>
                </a:solidFill>
                <a:latin typeface="Calibri" panose="020F0502020204030204" pitchFamily="34" charset="0"/>
              </a:rPr>
              <a:t>Noramidopyridiniummethansulfonat</a:t>
            </a:r>
            <a:r>
              <a:rPr lang="de-DE" sz="1800" b="0" i="0" u="none" strike="noStrike" baseline="0" dirty="0">
                <a:solidFill>
                  <a:srgbClr val="000000"/>
                </a:solidFill>
                <a:latin typeface="Calibri" panose="020F0502020204030204" pitchFamily="34" charset="0"/>
              </a:rPr>
              <a:t> </a:t>
            </a:r>
            <a:endParaRPr lang="de-DE" dirty="0"/>
          </a:p>
        </p:txBody>
      </p:sp>
      <p:sp>
        <p:nvSpPr>
          <p:cNvPr id="7" name="Textfeld 6">
            <a:extLst>
              <a:ext uri="{FF2B5EF4-FFF2-40B4-BE49-F238E27FC236}">
                <a16:creationId xmlns:a16="http://schemas.microsoft.com/office/drawing/2014/main" id="{861FDBDC-2700-53CF-625F-5E11CA1C40E6}"/>
              </a:ext>
            </a:extLst>
          </p:cNvPr>
          <p:cNvSpPr txBox="1"/>
          <p:nvPr/>
        </p:nvSpPr>
        <p:spPr>
          <a:xfrm>
            <a:off x="267629" y="2226683"/>
            <a:ext cx="11797991" cy="2062104"/>
          </a:xfrm>
          <a:prstGeom prst="rect">
            <a:avLst/>
          </a:prstGeom>
          <a:noFill/>
        </p:spPr>
        <p:txBody>
          <a:bodyPr wrap="square">
            <a:spAutoFit/>
          </a:bodyPr>
          <a:lstStyle/>
          <a:p>
            <a:endParaRPr lang="de-DE" sz="2000" b="0" i="0" u="none" strike="noStrike" baseline="0" dirty="0">
              <a:latin typeface="Calibri" panose="020F0502020204030204" pitchFamily="34" charset="0"/>
            </a:endParaRPr>
          </a:p>
          <a:p>
            <a:r>
              <a:rPr lang="de-DE" sz="1800" b="0" i="0" u="none" strike="noStrike" baseline="0" dirty="0">
                <a:solidFill>
                  <a:srgbClr val="00B050"/>
                </a:solidFill>
                <a:latin typeface="Calibri" panose="020F0502020204030204" pitchFamily="34" charset="0"/>
              </a:rPr>
              <a:t>Namenszusätze </a:t>
            </a:r>
          </a:p>
          <a:p>
            <a:r>
              <a:rPr lang="de-DE" sz="1800" b="0" i="0" u="none" strike="noStrike" baseline="0" dirty="0">
                <a:solidFill>
                  <a:srgbClr val="7030A0"/>
                </a:solidFill>
                <a:latin typeface="Calibri" panose="020F0502020204030204" pitchFamily="34" charset="0"/>
              </a:rPr>
              <a:t>Depot / </a:t>
            </a:r>
            <a:r>
              <a:rPr lang="de-DE" sz="1800" b="0" i="0" u="none" strike="noStrike" baseline="0" dirty="0" err="1">
                <a:solidFill>
                  <a:srgbClr val="7030A0"/>
                </a:solidFill>
                <a:latin typeface="Calibri" panose="020F0502020204030204" pitchFamily="34" charset="0"/>
              </a:rPr>
              <a:t>ret</a:t>
            </a:r>
            <a:r>
              <a:rPr lang="de-DE" sz="1800" b="0" i="0" u="none" strike="noStrike" baseline="0" dirty="0">
                <a:solidFill>
                  <a:srgbClr val="7030A0"/>
                </a:solidFill>
                <a:latin typeface="Calibri" panose="020F0502020204030204" pitchFamily="34" charset="0"/>
              </a:rPr>
              <a:t>.(</a:t>
            </a:r>
            <a:r>
              <a:rPr lang="de-DE" sz="1800" b="0" i="0" u="none" strike="noStrike" baseline="0" dirty="0" err="1">
                <a:solidFill>
                  <a:srgbClr val="7030A0"/>
                </a:solidFill>
                <a:latin typeface="Calibri" panose="020F0502020204030204" pitchFamily="34" charset="0"/>
              </a:rPr>
              <a:t>retard</a:t>
            </a:r>
            <a:r>
              <a:rPr lang="de-DE" sz="1800" b="0" i="0" u="none" strike="noStrike" baseline="0" dirty="0">
                <a:solidFill>
                  <a:srgbClr val="7030A0"/>
                </a:solidFill>
                <a:latin typeface="Calibri" panose="020F0502020204030204" pitchFamily="34" charset="0"/>
              </a:rPr>
              <a:t>) </a:t>
            </a:r>
            <a:r>
              <a:rPr lang="de-DE" sz="1800" b="0" i="0" u="none" strike="noStrike" baseline="0" dirty="0">
                <a:solidFill>
                  <a:srgbClr val="000000"/>
                </a:solidFill>
                <a:latin typeface="Calibri" panose="020F0502020204030204" pitchFamily="34" charset="0"/>
              </a:rPr>
              <a:t>das Medikament hat eine verlängerte Wirkung da es seinen Wirkstoff nach und nach abgibt 	</a:t>
            </a:r>
          </a:p>
          <a:p>
            <a:r>
              <a:rPr lang="de-DE" sz="1800" b="0" i="0" u="none" strike="noStrike" baseline="0" dirty="0" err="1">
                <a:solidFill>
                  <a:srgbClr val="7030A0"/>
                </a:solidFill>
                <a:latin typeface="Calibri" panose="020F0502020204030204" pitchFamily="34" charset="0"/>
              </a:rPr>
              <a:t>Mite</a:t>
            </a:r>
            <a:r>
              <a:rPr lang="de-DE" sz="1800" b="0" i="0" u="none" strike="noStrike" baseline="0" dirty="0">
                <a:solidFill>
                  <a:srgbClr val="7030A0"/>
                </a:solidFill>
                <a:latin typeface="Calibri" panose="020F0502020204030204" pitchFamily="34" charset="0"/>
              </a:rPr>
              <a:t> </a:t>
            </a:r>
            <a:r>
              <a:rPr lang="de-DE" sz="1800" b="0" i="0" u="none" strike="noStrike" baseline="0" dirty="0">
                <a:solidFill>
                  <a:srgbClr val="000000"/>
                </a:solidFill>
                <a:latin typeface="Calibri" panose="020F0502020204030204" pitchFamily="34" charset="0"/>
              </a:rPr>
              <a:t>	Das Medikament enthält eine geringere Dosis des Wirkstoffes 	</a:t>
            </a:r>
          </a:p>
          <a:p>
            <a:r>
              <a:rPr lang="de-DE" sz="1800" b="0" i="0" u="none" strike="noStrike" baseline="0" dirty="0">
                <a:solidFill>
                  <a:srgbClr val="7030A0"/>
                </a:solidFill>
                <a:latin typeface="Calibri" panose="020F0502020204030204" pitchFamily="34" charset="0"/>
              </a:rPr>
              <a:t>Forte 	</a:t>
            </a:r>
            <a:r>
              <a:rPr lang="de-DE" sz="1800" b="0" i="0" u="none" strike="noStrike" baseline="0" dirty="0">
                <a:solidFill>
                  <a:srgbClr val="000000"/>
                </a:solidFill>
                <a:latin typeface="Calibri" panose="020F0502020204030204" pitchFamily="34" charset="0"/>
              </a:rPr>
              <a:t>Das Medikament enthält eine stärkere Dosis des Wirkstoffes 	</a:t>
            </a:r>
          </a:p>
          <a:p>
            <a:r>
              <a:rPr lang="de-DE" sz="1800" b="0" i="0" u="none" strike="noStrike" baseline="0" dirty="0">
                <a:solidFill>
                  <a:srgbClr val="7030A0"/>
                </a:solidFill>
                <a:latin typeface="Calibri" panose="020F0502020204030204" pitchFamily="34" charset="0"/>
              </a:rPr>
              <a:t>Mono </a:t>
            </a:r>
            <a:r>
              <a:rPr lang="de-DE" sz="1800" b="0" i="0" u="none" strike="noStrike" baseline="0" dirty="0">
                <a:solidFill>
                  <a:srgbClr val="000000"/>
                </a:solidFill>
                <a:latin typeface="Calibri" panose="020F0502020204030204" pitchFamily="34" charset="0"/>
              </a:rPr>
              <a:t>	Das Medikament enthält nur 1 Wirkstoff 	</a:t>
            </a:r>
          </a:p>
          <a:p>
            <a:r>
              <a:rPr lang="de-DE" sz="1800" b="0" i="0" u="none" strike="noStrike" baseline="0" dirty="0">
                <a:solidFill>
                  <a:srgbClr val="7030A0"/>
                </a:solidFill>
                <a:latin typeface="Calibri" panose="020F0502020204030204" pitchFamily="34" charset="0"/>
              </a:rPr>
              <a:t>Comp. / plus / (</a:t>
            </a:r>
            <a:r>
              <a:rPr lang="de-DE" sz="1800" b="0" i="0" u="none" strike="noStrike" baseline="0" dirty="0" err="1">
                <a:solidFill>
                  <a:srgbClr val="7030A0"/>
                </a:solidFill>
                <a:latin typeface="Calibri" panose="020F0502020204030204" pitchFamily="34" charset="0"/>
              </a:rPr>
              <a:t>hct</a:t>
            </a:r>
            <a:r>
              <a:rPr lang="de-DE" sz="1800" b="0" i="0" u="none" strike="noStrike" baseline="0" dirty="0">
                <a:solidFill>
                  <a:srgbClr val="7030A0"/>
                </a:solidFill>
                <a:latin typeface="Calibri" panose="020F0502020204030204" pitchFamily="34" charset="0"/>
              </a:rPr>
              <a:t>)  </a:t>
            </a:r>
            <a:r>
              <a:rPr lang="de-DE" sz="1800" b="0" i="0" u="none" strike="noStrike" baseline="0" dirty="0">
                <a:solidFill>
                  <a:srgbClr val="000000"/>
                </a:solidFill>
                <a:latin typeface="Calibri" panose="020F0502020204030204" pitchFamily="34" charset="0"/>
              </a:rPr>
              <a:t>Das Medikament enthält mehrere Wirkstoffe 	</a:t>
            </a:r>
          </a:p>
        </p:txBody>
      </p:sp>
      <p:sp>
        <p:nvSpPr>
          <p:cNvPr id="9" name="Textfeld 8">
            <a:extLst>
              <a:ext uri="{FF2B5EF4-FFF2-40B4-BE49-F238E27FC236}">
                <a16:creationId xmlns:a16="http://schemas.microsoft.com/office/drawing/2014/main" id="{44E06298-0303-08FE-CCA2-E2532D8AF264}"/>
              </a:ext>
            </a:extLst>
          </p:cNvPr>
          <p:cNvSpPr txBox="1"/>
          <p:nvPr/>
        </p:nvSpPr>
        <p:spPr>
          <a:xfrm rot="10800000" flipV="1">
            <a:off x="990018" y="4431937"/>
            <a:ext cx="8722470" cy="369332"/>
          </a:xfrm>
          <a:prstGeom prst="rect">
            <a:avLst/>
          </a:prstGeom>
          <a:noFill/>
        </p:spPr>
        <p:txBody>
          <a:bodyPr wrap="square">
            <a:spAutoFit/>
          </a:bodyPr>
          <a:lstStyle/>
          <a:p>
            <a:r>
              <a:rPr lang="de-DE" dirty="0">
                <a:solidFill>
                  <a:srgbClr val="7030A0"/>
                </a:solidFill>
              </a:rPr>
              <a:t>Comp.: = „</a:t>
            </a:r>
            <a:r>
              <a:rPr lang="de-DE" dirty="0" err="1">
                <a:solidFill>
                  <a:srgbClr val="7030A0"/>
                </a:solidFill>
              </a:rPr>
              <a:t>compositus</a:t>
            </a:r>
            <a:r>
              <a:rPr lang="de-DE" dirty="0">
                <a:solidFill>
                  <a:srgbClr val="7030A0"/>
                </a:solidFill>
              </a:rPr>
              <a:t>“ für „zusammengesetzt</a:t>
            </a:r>
          </a:p>
        </p:txBody>
      </p:sp>
    </p:spTree>
    <p:extLst>
      <p:ext uri="{BB962C8B-B14F-4D97-AF65-F5344CB8AC3E}">
        <p14:creationId xmlns:p14="http://schemas.microsoft.com/office/powerpoint/2010/main" val="16443660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2D3D3F2-ABBB-4453-B1C5-1BEBF7E4DD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 y="6140785"/>
            <a:ext cx="6095997" cy="711252"/>
          </a:xfrm>
          <a:prstGeom prst="rect">
            <a:avLst/>
          </a:prstGeom>
          <a:gradFill flip="none" rotWithShape="1">
            <a:gsLst>
              <a:gs pos="10000">
                <a:schemeClr val="tx2">
                  <a:lumMod val="50000"/>
                  <a:alpha val="10000"/>
                </a:schemeClr>
              </a:gs>
              <a:gs pos="100000">
                <a:schemeClr val="tx2">
                  <a:lumMod val="60000"/>
                  <a:lumOff val="40000"/>
                  <a:alpha val="0"/>
                </a:schemeClr>
              </a:gs>
            </a:gsLst>
            <a:lin ang="8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D7A453D2-15D8-4403-815F-291FA16340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oup 14">
            <a:extLst>
              <a:ext uri="{FF2B5EF4-FFF2-40B4-BE49-F238E27FC236}">
                <a16:creationId xmlns:a16="http://schemas.microsoft.com/office/drawing/2014/main" id="{D36F9873-642F-4EB5-9636-7DE2F9F95D6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2075420"/>
            <a:ext cx="12048729" cy="4093306"/>
            <a:chOff x="1" y="2075420"/>
            <a:chExt cx="12048729" cy="4093306"/>
          </a:xfrm>
        </p:grpSpPr>
        <p:sp>
          <p:nvSpPr>
            <p:cNvPr id="16" name="Oval 15">
              <a:extLst>
                <a:ext uri="{FF2B5EF4-FFF2-40B4-BE49-F238E27FC236}">
                  <a16:creationId xmlns:a16="http://schemas.microsoft.com/office/drawing/2014/main" id="{CF8B8011-BF73-4693-BD76-BCF02A8420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7942191" y="2507571"/>
              <a:ext cx="3563871" cy="3563871"/>
            </a:xfrm>
            <a:prstGeom prst="ellipse">
              <a:avLst/>
            </a:prstGeom>
            <a:noFill/>
            <a:ln w="31750">
              <a:gradFill>
                <a:gsLst>
                  <a:gs pos="0">
                    <a:schemeClr val="tx2">
                      <a:lumMod val="60000"/>
                      <a:lumOff val="40000"/>
                      <a:alpha val="1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07329488-C25D-4C7C-814F-CEBFD5E7C4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435065" y="4048931"/>
              <a:ext cx="1381607" cy="1381607"/>
            </a:xfrm>
            <a:prstGeom prst="ellipse">
              <a:avLst/>
            </a:prstGeom>
            <a:noFill/>
            <a:ln w="31750">
              <a:gradFill>
                <a:gsLst>
                  <a:gs pos="0">
                    <a:schemeClr val="tx2">
                      <a:lumMod val="60000"/>
                      <a:lumOff val="40000"/>
                      <a:alpha val="2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768D62A5-CA80-455B-8BF4-09BA31DC35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 y="2075420"/>
              <a:ext cx="3144364" cy="3144364"/>
            </a:xfrm>
            <a:prstGeom prst="ellipse">
              <a:avLst/>
            </a:prstGeom>
            <a:gradFill>
              <a:gsLst>
                <a:gs pos="0">
                  <a:schemeClr val="tx2">
                    <a:lumMod val="75000"/>
                    <a:alpha val="20000"/>
                  </a:schemeClr>
                </a:gs>
                <a:gs pos="100000">
                  <a:schemeClr val="tx2">
                    <a:lumMod val="50000"/>
                    <a:alpha val="1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B320F636-F7FE-493A-AF45-D9E22016E1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2600000">
              <a:off x="10150845" y="4270841"/>
              <a:ext cx="1897885" cy="1897885"/>
            </a:xfrm>
            <a:prstGeom prst="ellipse">
              <a:avLst/>
            </a:prstGeom>
            <a:gradFill>
              <a:gsLst>
                <a:gs pos="0">
                  <a:schemeClr val="tx2">
                    <a:lumMod val="75000"/>
                    <a:alpha val="10000"/>
                  </a:schemeClr>
                </a:gs>
                <a:gs pos="100000">
                  <a:schemeClr val="tx2">
                    <a:lumMod val="75000"/>
                    <a:alpha val="2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Oval 19">
              <a:extLst>
                <a:ext uri="{FF2B5EF4-FFF2-40B4-BE49-F238E27FC236}">
                  <a16:creationId xmlns:a16="http://schemas.microsoft.com/office/drawing/2014/main" id="{3CFAE76A-3CE9-4AC3-9975-186C6B3EEA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2046780" y="3040492"/>
              <a:ext cx="2579322" cy="2579322"/>
            </a:xfrm>
            <a:prstGeom prst="ellipse">
              <a:avLst/>
            </a:prstGeom>
            <a:noFill/>
            <a:ln w="31750">
              <a:gradFill>
                <a:gsLst>
                  <a:gs pos="0">
                    <a:schemeClr val="tx2">
                      <a:lumMod val="60000"/>
                      <a:lumOff val="40000"/>
                      <a:alpha val="2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1D2D7409-1AC7-4A0F-B79D-1664128FB4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2224640" y="3193975"/>
              <a:ext cx="2243193" cy="2243193"/>
            </a:xfrm>
            <a:prstGeom prst="ellipse">
              <a:avLst/>
            </a:prstGeom>
            <a:noFill/>
            <a:ln w="31750">
              <a:gradFill>
                <a:gsLst>
                  <a:gs pos="0">
                    <a:schemeClr val="tx2">
                      <a:lumMod val="60000"/>
                      <a:lumOff val="40000"/>
                      <a:alpha val="10000"/>
                    </a:schemeClr>
                  </a:gs>
                  <a:gs pos="100000">
                    <a:schemeClr val="tx2">
                      <a:lumMod val="50000"/>
                      <a:alpha val="1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3" name="Rectangle 22">
            <a:extLst>
              <a:ext uri="{FF2B5EF4-FFF2-40B4-BE49-F238E27FC236}">
                <a16:creationId xmlns:a16="http://schemas.microsoft.com/office/drawing/2014/main" id="{8161EA6B-09CA-445B-AB0D-8DF76FA92D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tx1">
              <a:alpha val="5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feld 4">
            <a:extLst>
              <a:ext uri="{FF2B5EF4-FFF2-40B4-BE49-F238E27FC236}">
                <a16:creationId xmlns:a16="http://schemas.microsoft.com/office/drawing/2014/main" id="{0D99E871-758E-3D1E-82E1-7AEC89C667F9}"/>
              </a:ext>
            </a:extLst>
          </p:cNvPr>
          <p:cNvSpPr txBox="1"/>
          <p:nvPr/>
        </p:nvSpPr>
        <p:spPr>
          <a:xfrm>
            <a:off x="630935" y="630936"/>
            <a:ext cx="5330275" cy="1951075"/>
          </a:xfrm>
          <a:prstGeom prst="rect">
            <a:avLst/>
          </a:prstGeom>
          <a:noFill/>
        </p:spPr>
        <p:txBody>
          <a:bodyPr vert="horz" lIns="91440" tIns="45720" rIns="91440" bIns="45720" rtlCol="0" anchor="t">
            <a:normAutofit/>
          </a:bodyPr>
          <a:lstStyle/>
          <a:p>
            <a:pPr>
              <a:lnSpc>
                <a:spcPct val="90000"/>
              </a:lnSpc>
              <a:spcBef>
                <a:spcPct val="0"/>
              </a:spcBef>
              <a:spcAft>
                <a:spcPts val="600"/>
              </a:spcAft>
            </a:pPr>
            <a:r>
              <a:rPr lang="en-US" sz="4100">
                <a:solidFill>
                  <a:schemeClr val="bg1"/>
                </a:solidFill>
                <a:latin typeface="+mj-lt"/>
                <a:ea typeface="+mj-ea"/>
                <a:cs typeface="+mj-cs"/>
              </a:rPr>
              <a:t>Mögliche Folgen bei Unkenntnis im Umgang mit Medikamenten:</a:t>
            </a:r>
          </a:p>
        </p:txBody>
      </p:sp>
      <p:sp>
        <p:nvSpPr>
          <p:cNvPr id="3" name="Textfeld 2">
            <a:extLst>
              <a:ext uri="{FF2B5EF4-FFF2-40B4-BE49-F238E27FC236}">
                <a16:creationId xmlns:a16="http://schemas.microsoft.com/office/drawing/2014/main" id="{6F312E46-8DCB-DE35-7482-1335D6F99B39}"/>
              </a:ext>
            </a:extLst>
          </p:cNvPr>
          <p:cNvSpPr txBox="1"/>
          <p:nvPr/>
        </p:nvSpPr>
        <p:spPr>
          <a:xfrm>
            <a:off x="6167718" y="630936"/>
            <a:ext cx="4992469" cy="3492500"/>
          </a:xfrm>
          <a:prstGeom prst="rect">
            <a:avLst/>
          </a:prstGeom>
          <a:noFill/>
        </p:spPr>
        <p:txBody>
          <a:bodyPr vert="horz" lIns="91440" tIns="45720" rIns="91440" bIns="45720" rtlCol="0" anchor="t">
            <a:normAutofit/>
          </a:bodyPr>
          <a:lstStyle/>
          <a:p>
            <a:pPr indent="-228600">
              <a:lnSpc>
                <a:spcPct val="90000"/>
              </a:lnSpc>
              <a:spcAft>
                <a:spcPts val="600"/>
              </a:spcAft>
              <a:buFont typeface="Arial" panose="020B0604020202020204" pitchFamily="34" charset="0"/>
              <a:buChar char="•"/>
            </a:pPr>
            <a:r>
              <a:rPr lang="en-US" sz="2000" dirty="0">
                <a:solidFill>
                  <a:schemeClr val="bg1"/>
                </a:solidFill>
              </a:rPr>
              <a:t>Der </a:t>
            </a:r>
            <a:r>
              <a:rPr lang="en-US" sz="2000" dirty="0" err="1">
                <a:solidFill>
                  <a:schemeClr val="bg1"/>
                </a:solidFill>
              </a:rPr>
              <a:t>Umgang</a:t>
            </a:r>
            <a:r>
              <a:rPr lang="en-US" sz="2000" dirty="0">
                <a:solidFill>
                  <a:schemeClr val="bg1"/>
                </a:solidFill>
              </a:rPr>
              <a:t> </a:t>
            </a:r>
            <a:r>
              <a:rPr lang="en-US" sz="2000" dirty="0" err="1">
                <a:solidFill>
                  <a:schemeClr val="bg1"/>
                </a:solidFill>
              </a:rPr>
              <a:t>mit</a:t>
            </a:r>
            <a:r>
              <a:rPr lang="en-US" sz="2000" dirty="0">
                <a:solidFill>
                  <a:schemeClr val="bg1"/>
                </a:solidFill>
              </a:rPr>
              <a:t> </a:t>
            </a:r>
            <a:r>
              <a:rPr lang="en-US" sz="2000" dirty="0" err="1">
                <a:solidFill>
                  <a:schemeClr val="bg1"/>
                </a:solidFill>
              </a:rPr>
              <a:t>Arzneimitteln</a:t>
            </a:r>
            <a:r>
              <a:rPr lang="en-US" sz="2000" dirty="0">
                <a:solidFill>
                  <a:schemeClr val="bg1"/>
                </a:solidFill>
              </a:rPr>
              <a:t> </a:t>
            </a:r>
            <a:r>
              <a:rPr lang="en-US" sz="2000" dirty="0" err="1">
                <a:solidFill>
                  <a:schemeClr val="bg1"/>
                </a:solidFill>
              </a:rPr>
              <a:t>erfordert</a:t>
            </a:r>
            <a:r>
              <a:rPr lang="en-US" sz="2000" dirty="0">
                <a:solidFill>
                  <a:schemeClr val="bg1"/>
                </a:solidFill>
              </a:rPr>
              <a:t> </a:t>
            </a:r>
            <a:r>
              <a:rPr lang="en-US" sz="2000" dirty="0" err="1">
                <a:solidFill>
                  <a:schemeClr val="bg1"/>
                </a:solidFill>
              </a:rPr>
              <a:t>ein</a:t>
            </a:r>
            <a:r>
              <a:rPr lang="en-US" sz="2000" dirty="0">
                <a:solidFill>
                  <a:schemeClr val="bg1"/>
                </a:solidFill>
              </a:rPr>
              <a:t> </a:t>
            </a:r>
            <a:r>
              <a:rPr lang="en-US" sz="2000" dirty="0" err="1">
                <a:solidFill>
                  <a:schemeClr val="bg1"/>
                </a:solidFill>
              </a:rPr>
              <a:t>hohes</a:t>
            </a:r>
            <a:r>
              <a:rPr lang="en-US" sz="2000" dirty="0">
                <a:solidFill>
                  <a:schemeClr val="bg1"/>
                </a:solidFill>
              </a:rPr>
              <a:t> </a:t>
            </a:r>
            <a:r>
              <a:rPr lang="en-US" sz="2000" dirty="0" err="1">
                <a:solidFill>
                  <a:schemeClr val="bg1"/>
                </a:solidFill>
              </a:rPr>
              <a:t>Maß</a:t>
            </a:r>
            <a:r>
              <a:rPr lang="en-US" sz="2000" dirty="0">
                <a:solidFill>
                  <a:schemeClr val="bg1"/>
                </a:solidFill>
              </a:rPr>
              <a:t> an </a:t>
            </a:r>
            <a:r>
              <a:rPr lang="en-US" sz="2000" dirty="0" err="1">
                <a:solidFill>
                  <a:schemeClr val="bg1"/>
                </a:solidFill>
              </a:rPr>
              <a:t>Verantwortung</a:t>
            </a:r>
            <a:r>
              <a:rPr lang="en-US" sz="2000" dirty="0">
                <a:solidFill>
                  <a:schemeClr val="bg1"/>
                </a:solidFill>
              </a:rPr>
              <a:t> </a:t>
            </a:r>
            <a:r>
              <a:rPr lang="en-US" sz="2000" dirty="0" err="1">
                <a:solidFill>
                  <a:schemeClr val="bg1"/>
                </a:solidFill>
              </a:rPr>
              <a:t>seitens</a:t>
            </a:r>
            <a:r>
              <a:rPr lang="en-US" sz="2000" dirty="0">
                <a:solidFill>
                  <a:schemeClr val="bg1"/>
                </a:solidFill>
              </a:rPr>
              <a:t> der </a:t>
            </a:r>
            <a:r>
              <a:rPr lang="en-US" sz="2000" dirty="0" err="1">
                <a:solidFill>
                  <a:schemeClr val="bg1"/>
                </a:solidFill>
              </a:rPr>
              <a:t>Betreuungspersonen</a:t>
            </a:r>
            <a:r>
              <a:rPr lang="en-US" sz="2000" dirty="0">
                <a:solidFill>
                  <a:schemeClr val="bg1"/>
                </a:solidFill>
              </a:rPr>
              <a:t> &amp; der </a:t>
            </a:r>
            <a:r>
              <a:rPr lang="en-US" sz="2000" dirty="0" err="1">
                <a:solidFill>
                  <a:schemeClr val="bg1"/>
                </a:solidFill>
              </a:rPr>
              <a:t>KlientInnen</a:t>
            </a:r>
            <a:r>
              <a:rPr lang="en-US" sz="2000" dirty="0">
                <a:solidFill>
                  <a:schemeClr val="bg1"/>
                </a:solidFill>
              </a:rPr>
              <a:t> </a:t>
            </a:r>
            <a:r>
              <a:rPr lang="en-US" sz="2000" dirty="0" err="1">
                <a:solidFill>
                  <a:schemeClr val="bg1"/>
                </a:solidFill>
              </a:rPr>
              <a:t>selbst</a:t>
            </a:r>
            <a:r>
              <a:rPr lang="en-US" sz="2000" dirty="0">
                <a:solidFill>
                  <a:schemeClr val="bg1"/>
                </a:solidFill>
              </a:rPr>
              <a:t>. Es </a:t>
            </a:r>
            <a:r>
              <a:rPr lang="en-US" sz="2000" dirty="0" err="1">
                <a:solidFill>
                  <a:schemeClr val="bg1"/>
                </a:solidFill>
              </a:rPr>
              <a:t>sind</a:t>
            </a:r>
            <a:r>
              <a:rPr lang="en-US" sz="2000" dirty="0">
                <a:solidFill>
                  <a:schemeClr val="bg1"/>
                </a:solidFill>
              </a:rPr>
              <a:t> o </a:t>
            </a:r>
            <a:r>
              <a:rPr lang="en-US" sz="2000" dirty="0" err="1">
                <a:solidFill>
                  <a:schemeClr val="bg1"/>
                </a:solidFill>
              </a:rPr>
              <a:t>Kenntnisse</a:t>
            </a:r>
            <a:r>
              <a:rPr lang="en-US" sz="2000" dirty="0">
                <a:solidFill>
                  <a:schemeClr val="bg1"/>
                </a:solidFill>
              </a:rPr>
              <a:t> </a:t>
            </a:r>
            <a:r>
              <a:rPr lang="en-US" sz="2000" dirty="0" err="1">
                <a:solidFill>
                  <a:schemeClr val="bg1"/>
                </a:solidFill>
              </a:rPr>
              <a:t>über</a:t>
            </a:r>
            <a:r>
              <a:rPr lang="en-US" sz="2000" dirty="0">
                <a:solidFill>
                  <a:schemeClr val="bg1"/>
                </a:solidFill>
              </a:rPr>
              <a:t> den </a:t>
            </a:r>
            <a:r>
              <a:rPr lang="en-US" sz="2000" dirty="0" err="1">
                <a:solidFill>
                  <a:schemeClr val="bg1"/>
                </a:solidFill>
              </a:rPr>
              <a:t>praktischen</a:t>
            </a:r>
            <a:r>
              <a:rPr lang="en-US" sz="2000" dirty="0">
                <a:solidFill>
                  <a:schemeClr val="bg1"/>
                </a:solidFill>
              </a:rPr>
              <a:t> </a:t>
            </a:r>
            <a:r>
              <a:rPr lang="en-US" sz="2000" dirty="0" err="1">
                <a:solidFill>
                  <a:schemeClr val="bg1"/>
                </a:solidFill>
              </a:rPr>
              <a:t>Umgang</a:t>
            </a:r>
            <a:r>
              <a:rPr lang="en-US" sz="2000" dirty="0">
                <a:solidFill>
                  <a:schemeClr val="bg1"/>
                </a:solidFill>
              </a:rPr>
              <a:t> </a:t>
            </a:r>
            <a:r>
              <a:rPr lang="en-US" sz="2000" dirty="0" err="1">
                <a:solidFill>
                  <a:schemeClr val="bg1"/>
                </a:solidFill>
              </a:rPr>
              <a:t>mit</a:t>
            </a:r>
            <a:r>
              <a:rPr lang="en-US" sz="2000" dirty="0">
                <a:solidFill>
                  <a:schemeClr val="bg1"/>
                </a:solidFill>
              </a:rPr>
              <a:t> </a:t>
            </a:r>
            <a:r>
              <a:rPr lang="en-US" sz="2000" dirty="0" err="1">
                <a:solidFill>
                  <a:schemeClr val="bg1"/>
                </a:solidFill>
              </a:rPr>
              <a:t>Medikamenten</a:t>
            </a:r>
            <a:r>
              <a:rPr lang="en-US" sz="2000" dirty="0">
                <a:solidFill>
                  <a:schemeClr val="bg1"/>
                </a:solidFill>
              </a:rPr>
              <a:t> </a:t>
            </a:r>
            <a:r>
              <a:rPr lang="en-US" sz="2000" dirty="0" err="1">
                <a:solidFill>
                  <a:schemeClr val="bg1"/>
                </a:solidFill>
              </a:rPr>
              <a:t>sowie</a:t>
            </a:r>
            <a:r>
              <a:rPr lang="en-US" sz="2000" dirty="0">
                <a:solidFill>
                  <a:schemeClr val="bg1"/>
                </a:solidFill>
              </a:rPr>
              <a:t> die o </a:t>
            </a:r>
            <a:r>
              <a:rPr lang="en-US" sz="2000" dirty="0" err="1">
                <a:solidFill>
                  <a:schemeClr val="bg1"/>
                </a:solidFill>
              </a:rPr>
              <a:t>Erwünschten</a:t>
            </a:r>
            <a:r>
              <a:rPr lang="en-US" sz="2000" dirty="0">
                <a:solidFill>
                  <a:schemeClr val="bg1"/>
                </a:solidFill>
              </a:rPr>
              <a:t> </a:t>
            </a:r>
            <a:r>
              <a:rPr lang="en-US" sz="2000" dirty="0" err="1">
                <a:solidFill>
                  <a:schemeClr val="bg1"/>
                </a:solidFill>
              </a:rPr>
              <a:t>Wirkungen</a:t>
            </a:r>
            <a:r>
              <a:rPr lang="en-US" sz="2000" dirty="0">
                <a:solidFill>
                  <a:schemeClr val="bg1"/>
                </a:solidFill>
              </a:rPr>
              <a:t> &amp; </a:t>
            </a:r>
            <a:r>
              <a:rPr lang="en-US" sz="2000" dirty="0" err="1">
                <a:solidFill>
                  <a:schemeClr val="bg1"/>
                </a:solidFill>
              </a:rPr>
              <a:t>Nebenwirkungen</a:t>
            </a:r>
            <a:r>
              <a:rPr lang="en-US" sz="2000" dirty="0">
                <a:solidFill>
                  <a:schemeClr val="bg1"/>
                </a:solidFill>
              </a:rPr>
              <a:t> &amp; das o </a:t>
            </a:r>
            <a:r>
              <a:rPr lang="en-US" sz="2000" dirty="0" err="1">
                <a:solidFill>
                  <a:schemeClr val="bg1"/>
                </a:solidFill>
              </a:rPr>
              <a:t>Verhalten</a:t>
            </a:r>
            <a:r>
              <a:rPr lang="en-US" sz="2000" dirty="0">
                <a:solidFill>
                  <a:schemeClr val="bg1"/>
                </a:solidFill>
              </a:rPr>
              <a:t> von </a:t>
            </a:r>
            <a:r>
              <a:rPr lang="en-US" sz="2000" dirty="0" err="1">
                <a:solidFill>
                  <a:schemeClr val="bg1"/>
                </a:solidFill>
              </a:rPr>
              <a:t>Arzneistoffen</a:t>
            </a:r>
            <a:r>
              <a:rPr lang="en-US" sz="2000" dirty="0">
                <a:solidFill>
                  <a:schemeClr val="bg1"/>
                </a:solidFill>
              </a:rPr>
              <a:t> </a:t>
            </a:r>
            <a:r>
              <a:rPr lang="en-US" sz="2000" dirty="0" err="1">
                <a:solidFill>
                  <a:schemeClr val="bg1"/>
                </a:solidFill>
              </a:rPr>
              <a:t>im</a:t>
            </a:r>
            <a:r>
              <a:rPr lang="en-US" sz="2000" dirty="0">
                <a:solidFill>
                  <a:schemeClr val="bg1"/>
                </a:solidFill>
              </a:rPr>
              <a:t> </a:t>
            </a:r>
            <a:r>
              <a:rPr lang="en-US" sz="2000" dirty="0" err="1">
                <a:solidFill>
                  <a:schemeClr val="bg1"/>
                </a:solidFill>
              </a:rPr>
              <a:t>menschlichen</a:t>
            </a:r>
            <a:r>
              <a:rPr lang="en-US" sz="2000" dirty="0">
                <a:solidFill>
                  <a:schemeClr val="bg1"/>
                </a:solidFill>
              </a:rPr>
              <a:t> </a:t>
            </a:r>
            <a:r>
              <a:rPr lang="en-US" sz="2000" dirty="0" err="1">
                <a:solidFill>
                  <a:schemeClr val="bg1"/>
                </a:solidFill>
              </a:rPr>
              <a:t>Körper</a:t>
            </a:r>
            <a:r>
              <a:rPr lang="en-US" sz="2000" dirty="0">
                <a:solidFill>
                  <a:schemeClr val="bg1"/>
                </a:solidFill>
              </a:rPr>
              <a:t> </a:t>
            </a:r>
            <a:r>
              <a:rPr lang="en-US" sz="2000" dirty="0" err="1">
                <a:solidFill>
                  <a:schemeClr val="bg1"/>
                </a:solidFill>
              </a:rPr>
              <a:t>erforderlich</a:t>
            </a:r>
            <a:r>
              <a:rPr lang="en-US" sz="2000" dirty="0">
                <a:solidFill>
                  <a:schemeClr val="bg1"/>
                </a:solidFill>
              </a:rPr>
              <a:t>.</a:t>
            </a:r>
          </a:p>
        </p:txBody>
      </p:sp>
      <p:sp>
        <p:nvSpPr>
          <p:cNvPr id="25" name="Rectangle 24">
            <a:extLst>
              <a:ext uri="{FF2B5EF4-FFF2-40B4-BE49-F238E27FC236}">
                <a16:creationId xmlns:a16="http://schemas.microsoft.com/office/drawing/2014/main" id="{B8114C98-A349-4111-A123-E8EAB86ABE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438146" y="1042605"/>
            <a:ext cx="2796461" cy="711252"/>
          </a:xfrm>
          <a:prstGeom prst="rect">
            <a:avLst/>
          </a:prstGeom>
          <a:gradFill flip="none" rotWithShape="1">
            <a:gsLst>
              <a:gs pos="0">
                <a:schemeClr val="tx2">
                  <a:lumMod val="40000"/>
                  <a:lumOff val="60000"/>
                  <a:alpha val="0"/>
                </a:schemeClr>
              </a:gs>
              <a:gs pos="100000">
                <a:schemeClr val="tx2">
                  <a:lumMod val="75000"/>
                  <a:alpha val="10000"/>
                </a:schemeClr>
              </a:gs>
            </a:gsLst>
            <a:lin ang="8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7" name="Group 26">
            <a:extLst>
              <a:ext uri="{FF2B5EF4-FFF2-40B4-BE49-F238E27FC236}">
                <a16:creationId xmlns:a16="http://schemas.microsoft.com/office/drawing/2014/main" id="{670FB431-AE18-414D-92F4-1D12D199115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259539" y="317578"/>
            <a:ext cx="548640" cy="549007"/>
            <a:chOff x="7029447" y="3514725"/>
            <a:chExt cx="1285875" cy="549007"/>
          </a:xfrm>
        </p:grpSpPr>
        <p:cxnSp>
          <p:nvCxnSpPr>
            <p:cNvPr id="28" name="Straight Connector 27">
              <a:extLst>
                <a:ext uri="{FF2B5EF4-FFF2-40B4-BE49-F238E27FC236}">
                  <a16:creationId xmlns:a16="http://schemas.microsoft.com/office/drawing/2014/main" id="{24467063-D74E-4D42-8790-B9F6D69584B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514725"/>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A1D19BAC-1681-47BC-AAF5-92FAFFF6F4C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697727"/>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94347C2B-E846-452C-97AA-7E254FC1CE8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880729"/>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10EA2B35-7959-4C2A-84AA-FF5D94FEDE9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4063732"/>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grpSp>
      <p:grpSp>
        <p:nvGrpSpPr>
          <p:cNvPr id="33" name="Group 32">
            <a:extLst>
              <a:ext uri="{FF2B5EF4-FFF2-40B4-BE49-F238E27FC236}">
                <a16:creationId xmlns:a16="http://schemas.microsoft.com/office/drawing/2014/main" id="{8214E4A5-A0D2-42C4-8D14-D2A7E495F04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616345" y="5940560"/>
            <a:ext cx="1285875" cy="549007"/>
            <a:chOff x="7029447" y="3514725"/>
            <a:chExt cx="1285875" cy="549007"/>
          </a:xfrm>
        </p:grpSpPr>
        <p:cxnSp>
          <p:nvCxnSpPr>
            <p:cNvPr id="34" name="Straight Connector 33">
              <a:extLst>
                <a:ext uri="{FF2B5EF4-FFF2-40B4-BE49-F238E27FC236}">
                  <a16:creationId xmlns:a16="http://schemas.microsoft.com/office/drawing/2014/main" id="{7494D7A0-6B21-41E8-A7D3-0033BBB79156}"/>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514725"/>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1E141D7D-32B0-448E-A666-EA8703AFCF2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697727"/>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8D87E268-6345-420F-8B97-B37ED04100E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880729"/>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35E1622E-7FA6-4760-A2BF-A8105EBF7BB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4063732"/>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grpSp>
      <p:pic>
        <p:nvPicPr>
          <p:cNvPr id="2" name="Onlinemedien 1" title="Diese 5 Medikamente MUSST du kennen!">
            <a:hlinkClick r:id="" action="ppaction://media"/>
            <a:extLst>
              <a:ext uri="{FF2B5EF4-FFF2-40B4-BE49-F238E27FC236}">
                <a16:creationId xmlns:a16="http://schemas.microsoft.com/office/drawing/2014/main" id="{4D65848B-0F8C-9D68-80E6-5CA57FA9D392}"/>
              </a:ext>
            </a:extLst>
          </p:cNvPr>
          <p:cNvPicPr>
            <a:picLocks noRot="1" noChangeAspect="1"/>
          </p:cNvPicPr>
          <p:nvPr>
            <a:videoFile r:link="rId1"/>
          </p:nvPr>
        </p:nvPicPr>
        <p:blipFill>
          <a:blip r:embed="rId3"/>
          <a:stretch>
            <a:fillRect/>
          </a:stretch>
        </p:blipFill>
        <p:spPr>
          <a:xfrm>
            <a:off x="630313" y="2756877"/>
            <a:ext cx="5330898" cy="3011957"/>
          </a:xfrm>
          <a:prstGeom prst="rect">
            <a:avLst/>
          </a:prstGeom>
        </p:spPr>
      </p:pic>
      <p:grpSp>
        <p:nvGrpSpPr>
          <p:cNvPr id="39" name="Group 38">
            <a:extLst>
              <a:ext uri="{FF2B5EF4-FFF2-40B4-BE49-F238E27FC236}">
                <a16:creationId xmlns:a16="http://schemas.microsoft.com/office/drawing/2014/main" id="{AF19A774-30A5-488B-9BAF-629C6440294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6200000">
            <a:off x="474193" y="2900856"/>
            <a:ext cx="304800" cy="429768"/>
            <a:chOff x="215328" y="-46937"/>
            <a:chExt cx="304800" cy="2773841"/>
          </a:xfrm>
        </p:grpSpPr>
        <p:cxnSp>
          <p:nvCxnSpPr>
            <p:cNvPr id="40" name="Straight Connector 39">
              <a:extLst>
                <a:ext uri="{FF2B5EF4-FFF2-40B4-BE49-F238E27FC236}">
                  <a16:creationId xmlns:a16="http://schemas.microsoft.com/office/drawing/2014/main" id="{291EBF88-5B98-4258-A542-14C3AF2E522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2153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8FBC2D58-9E3C-490D-BD7A-61EF07EA79E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3169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B6CF1BB4-1C1D-4EDE-BA26-0243FCF83BB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185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00C83729-E02F-4512-AFE7-F4792228BDA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5201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8727922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396F8AE7-FBEB-3535-D850-B91E40DD3108}"/>
              </a:ext>
            </a:extLst>
          </p:cNvPr>
          <p:cNvSpPr txBox="1"/>
          <p:nvPr/>
        </p:nvSpPr>
        <p:spPr>
          <a:xfrm>
            <a:off x="490654" y="133815"/>
            <a:ext cx="6241894" cy="523220"/>
          </a:xfrm>
          <a:prstGeom prst="rect">
            <a:avLst/>
          </a:prstGeom>
          <a:noFill/>
        </p:spPr>
        <p:txBody>
          <a:bodyPr wrap="square">
            <a:spAutoFit/>
          </a:bodyPr>
          <a:lstStyle/>
          <a:p>
            <a:r>
              <a:rPr lang="de-DE" sz="2800" b="0" i="0" u="none" strike="noStrike" baseline="0" dirty="0">
                <a:solidFill>
                  <a:srgbClr val="C00000"/>
                </a:solidFill>
              </a:rPr>
              <a:t>15 Mengenbezeichnungen </a:t>
            </a:r>
            <a:endParaRPr lang="de-DE" sz="2800" dirty="0">
              <a:solidFill>
                <a:srgbClr val="C00000"/>
              </a:solidFill>
            </a:endParaRPr>
          </a:p>
        </p:txBody>
      </p:sp>
      <p:sp>
        <p:nvSpPr>
          <p:cNvPr id="5" name="Textfeld 4">
            <a:extLst>
              <a:ext uri="{FF2B5EF4-FFF2-40B4-BE49-F238E27FC236}">
                <a16:creationId xmlns:a16="http://schemas.microsoft.com/office/drawing/2014/main" id="{82C59602-16AD-6BAA-C24B-C96DDCE6B2B4}"/>
              </a:ext>
            </a:extLst>
          </p:cNvPr>
          <p:cNvSpPr txBox="1"/>
          <p:nvPr/>
        </p:nvSpPr>
        <p:spPr>
          <a:xfrm>
            <a:off x="144966" y="1025913"/>
            <a:ext cx="11731083" cy="5909310"/>
          </a:xfrm>
          <a:prstGeom prst="rect">
            <a:avLst/>
          </a:prstGeom>
          <a:noFill/>
        </p:spPr>
        <p:txBody>
          <a:bodyPr wrap="square">
            <a:spAutoFit/>
          </a:bodyPr>
          <a:lstStyle/>
          <a:p>
            <a:r>
              <a:rPr lang="nb-NO" sz="1800" b="0" i="0" u="none" strike="noStrike" baseline="0" dirty="0">
                <a:solidFill>
                  <a:srgbClr val="000000"/>
                </a:solidFill>
                <a:latin typeface="Calibri" panose="020F0502020204030204" pitchFamily="34" charset="0"/>
              </a:rPr>
              <a:t>5 ml = 1 ML 	= 1 KL 	</a:t>
            </a:r>
          </a:p>
          <a:p>
            <a:r>
              <a:rPr lang="de-DE" sz="1800" b="0" i="0" u="none" strike="noStrike" baseline="0" dirty="0">
                <a:solidFill>
                  <a:srgbClr val="000000"/>
                </a:solidFill>
                <a:latin typeface="Calibri" panose="020F0502020204030204" pitchFamily="34" charset="0"/>
              </a:rPr>
              <a:t>KL 	= Kaffeelöffel </a:t>
            </a:r>
          </a:p>
          <a:p>
            <a:r>
              <a:rPr lang="de-DE" sz="1800" b="0" i="0" u="none" strike="noStrike" baseline="0" dirty="0">
                <a:solidFill>
                  <a:srgbClr val="000000"/>
                </a:solidFill>
                <a:latin typeface="Calibri" panose="020F0502020204030204" pitchFamily="34" charset="0"/>
              </a:rPr>
              <a:t>	</a:t>
            </a:r>
          </a:p>
          <a:p>
            <a:r>
              <a:rPr lang="de-DE" sz="1800" b="0" i="0" u="none" strike="noStrike" baseline="0" dirty="0">
                <a:solidFill>
                  <a:srgbClr val="000000"/>
                </a:solidFill>
                <a:latin typeface="Calibri" panose="020F0502020204030204" pitchFamily="34" charset="0"/>
              </a:rPr>
              <a:t>15 ml 	= 1 EL 	</a:t>
            </a:r>
          </a:p>
          <a:p>
            <a:r>
              <a:rPr lang="de-DE" sz="1800" b="0" i="0" u="none" strike="noStrike" baseline="0" dirty="0">
                <a:solidFill>
                  <a:srgbClr val="000000"/>
                </a:solidFill>
                <a:latin typeface="Calibri" panose="020F0502020204030204" pitchFamily="34" charset="0"/>
              </a:rPr>
              <a:t>EL 	= Esslöffel </a:t>
            </a:r>
          </a:p>
          <a:p>
            <a:r>
              <a:rPr lang="de-DE" sz="1800" b="0" i="0" u="none" strike="noStrike" baseline="0" dirty="0">
                <a:solidFill>
                  <a:srgbClr val="000000"/>
                </a:solidFill>
                <a:latin typeface="Calibri" panose="020F0502020204030204" pitchFamily="34" charset="0"/>
              </a:rPr>
              <a:t>	</a:t>
            </a:r>
          </a:p>
          <a:p>
            <a:r>
              <a:rPr lang="de-DE" sz="1800" b="0" i="0" u="none" strike="noStrike" baseline="0" dirty="0" err="1">
                <a:solidFill>
                  <a:srgbClr val="000000"/>
                </a:solidFill>
                <a:latin typeface="Calibri" panose="020F0502020204030204" pitchFamily="34" charset="0"/>
              </a:rPr>
              <a:t>gtt</a:t>
            </a:r>
            <a:r>
              <a:rPr lang="de-DE" sz="1800" b="0" i="0" u="none" strike="noStrike" baseline="0" dirty="0">
                <a:solidFill>
                  <a:srgbClr val="000000"/>
                </a:solidFill>
                <a:latin typeface="Calibri" panose="020F0502020204030204" pitchFamily="34" charset="0"/>
              </a:rPr>
              <a:t> (</a:t>
            </a:r>
            <a:r>
              <a:rPr lang="de-DE" sz="1800" b="0" i="0" u="none" strike="noStrike" baseline="0" dirty="0" err="1">
                <a:solidFill>
                  <a:srgbClr val="000000"/>
                </a:solidFill>
                <a:latin typeface="Calibri" panose="020F0502020204030204" pitchFamily="34" charset="0"/>
              </a:rPr>
              <a:t>guttae</a:t>
            </a:r>
            <a:r>
              <a:rPr lang="de-DE" sz="1800" b="0" i="0" u="none" strike="noStrike" baseline="0" dirty="0">
                <a:solidFill>
                  <a:srgbClr val="000000"/>
                </a:solidFill>
                <a:latin typeface="Calibri" panose="020F0502020204030204" pitchFamily="34" charset="0"/>
              </a:rPr>
              <a:t>) 	= Tropfen </a:t>
            </a:r>
          </a:p>
          <a:p>
            <a:r>
              <a:rPr lang="de-DE" sz="1800" b="0" i="0" u="none" strike="noStrike" baseline="0" dirty="0">
                <a:solidFill>
                  <a:srgbClr val="000000"/>
                </a:solidFill>
                <a:latin typeface="Calibri" panose="020F0502020204030204" pitchFamily="34" charset="0"/>
              </a:rPr>
              <a:t>	</a:t>
            </a:r>
          </a:p>
          <a:p>
            <a:r>
              <a:rPr lang="de-DE" sz="1800" b="0" i="0" u="none" strike="noStrike" baseline="0" dirty="0">
                <a:solidFill>
                  <a:srgbClr val="000000"/>
                </a:solidFill>
                <a:latin typeface="Calibri" panose="020F0502020204030204" pitchFamily="34" charset="0"/>
              </a:rPr>
              <a:t>ML 	= Messlöffel 	</a:t>
            </a:r>
          </a:p>
          <a:p>
            <a:endParaRPr lang="de-DE" sz="1800" b="0" i="0" u="none" strike="noStrike" baseline="0" dirty="0">
              <a:solidFill>
                <a:srgbClr val="000000"/>
              </a:solidFill>
              <a:latin typeface="Calibri" panose="020F0502020204030204" pitchFamily="34" charset="0"/>
            </a:endParaRPr>
          </a:p>
          <a:p>
            <a:r>
              <a:rPr lang="de-DE" sz="1800" b="0" i="0" u="none" strike="noStrike" baseline="0" dirty="0">
                <a:solidFill>
                  <a:srgbClr val="000000"/>
                </a:solidFill>
                <a:latin typeface="Calibri" panose="020F0502020204030204" pitchFamily="34" charset="0"/>
              </a:rPr>
              <a:t>kg 	= Kilogramm 	</a:t>
            </a:r>
          </a:p>
          <a:p>
            <a:r>
              <a:rPr lang="de-DE" sz="1800" b="0" i="0" u="none" strike="noStrike" baseline="0" dirty="0">
                <a:solidFill>
                  <a:srgbClr val="000000"/>
                </a:solidFill>
                <a:latin typeface="Calibri" panose="020F0502020204030204" pitchFamily="34" charset="0"/>
              </a:rPr>
              <a:t>KG 	= Körpergewicht 	</a:t>
            </a:r>
          </a:p>
          <a:p>
            <a:r>
              <a:rPr lang="el-GR" sz="1800" b="0" i="0" u="none" strike="noStrike" baseline="0" dirty="0">
                <a:solidFill>
                  <a:srgbClr val="000000"/>
                </a:solidFill>
                <a:latin typeface="Calibri" panose="020F0502020204030204" pitchFamily="34" charset="0"/>
              </a:rPr>
              <a:t>μ</a:t>
            </a:r>
            <a:r>
              <a:rPr lang="de-DE" sz="1800" b="0" i="0" u="none" strike="noStrike" baseline="0" dirty="0">
                <a:solidFill>
                  <a:srgbClr val="000000"/>
                </a:solidFill>
                <a:latin typeface="Calibri" panose="020F0502020204030204" pitchFamily="34" charset="0"/>
              </a:rPr>
              <a:t>g 	= Mikrogramm </a:t>
            </a:r>
          </a:p>
          <a:p>
            <a:r>
              <a:rPr lang="de-DE" sz="1800" b="0" i="0" u="none" strike="noStrike" baseline="0" dirty="0">
                <a:solidFill>
                  <a:srgbClr val="000000"/>
                </a:solidFill>
                <a:latin typeface="Calibri" panose="020F0502020204030204" pitchFamily="34" charset="0"/>
              </a:rPr>
              <a:t>	</a:t>
            </a:r>
          </a:p>
          <a:p>
            <a:r>
              <a:rPr lang="de-DE" sz="1800" b="0" i="0" u="none" strike="noStrike" baseline="0" dirty="0">
                <a:solidFill>
                  <a:srgbClr val="000000"/>
                </a:solidFill>
                <a:latin typeface="Calibri" panose="020F0502020204030204" pitchFamily="34" charset="0"/>
              </a:rPr>
              <a:t>g 	= Gramm 	</a:t>
            </a:r>
          </a:p>
          <a:p>
            <a:endParaRPr lang="de-DE" sz="1800" b="0" i="0" u="none" strike="noStrike" baseline="0" dirty="0">
              <a:solidFill>
                <a:srgbClr val="000000"/>
              </a:solidFill>
              <a:latin typeface="Calibri" panose="020F0502020204030204" pitchFamily="34" charset="0"/>
            </a:endParaRPr>
          </a:p>
          <a:p>
            <a:r>
              <a:rPr lang="de-DE" sz="1800" b="0" i="0" u="none" strike="noStrike" baseline="0" dirty="0">
                <a:solidFill>
                  <a:srgbClr val="000000"/>
                </a:solidFill>
                <a:latin typeface="Calibri" panose="020F0502020204030204" pitchFamily="34" charset="0"/>
              </a:rPr>
              <a:t>mg 	= Milligramm </a:t>
            </a:r>
          </a:p>
          <a:p>
            <a:r>
              <a:rPr lang="de-DE" sz="1800" b="0" i="0" u="none" strike="noStrike" baseline="0" dirty="0">
                <a:solidFill>
                  <a:srgbClr val="000000"/>
                </a:solidFill>
                <a:latin typeface="Calibri" panose="020F0502020204030204" pitchFamily="34" charset="0"/>
              </a:rPr>
              <a:t>	</a:t>
            </a:r>
          </a:p>
          <a:p>
            <a:r>
              <a:rPr lang="de-DE" sz="1800" b="0" i="0" u="none" strike="noStrike" baseline="0" dirty="0">
                <a:solidFill>
                  <a:srgbClr val="000000"/>
                </a:solidFill>
                <a:latin typeface="Calibri" panose="020F0502020204030204" pitchFamily="34" charset="0"/>
              </a:rPr>
              <a:t>IE 	= Internationale Einheit 	</a:t>
            </a:r>
          </a:p>
          <a:p>
            <a:endParaRPr lang="de-DE" sz="1800" b="0" i="0" u="none" strike="noStrike" baseline="0" dirty="0">
              <a:solidFill>
                <a:srgbClr val="000000"/>
              </a:solidFill>
              <a:latin typeface="Calibri" panose="020F0502020204030204" pitchFamily="34" charset="0"/>
            </a:endParaRPr>
          </a:p>
          <a:p>
            <a:r>
              <a:rPr lang="de-DE" sz="1800" b="0" i="0" u="none" strike="noStrike" baseline="0" dirty="0" err="1">
                <a:solidFill>
                  <a:srgbClr val="000000"/>
                </a:solidFill>
                <a:latin typeface="Calibri" panose="020F0502020204030204" pitchFamily="34" charset="0"/>
              </a:rPr>
              <a:t>Msp</a:t>
            </a:r>
            <a:r>
              <a:rPr lang="de-DE" sz="1800" b="0" i="0" u="none" strike="noStrike" baseline="0" dirty="0">
                <a:solidFill>
                  <a:srgbClr val="000000"/>
                </a:solidFill>
                <a:latin typeface="Calibri" panose="020F0502020204030204" pitchFamily="34" charset="0"/>
              </a:rPr>
              <a:t> 	= Messerspitze 	</a:t>
            </a:r>
          </a:p>
        </p:txBody>
      </p:sp>
      <p:pic>
        <p:nvPicPr>
          <p:cNvPr id="6" name="Grafik 5">
            <a:extLst>
              <a:ext uri="{FF2B5EF4-FFF2-40B4-BE49-F238E27FC236}">
                <a16:creationId xmlns:a16="http://schemas.microsoft.com/office/drawing/2014/main" id="{2FDAEB3C-5610-C5BA-26BB-A34904FA47FC}"/>
              </a:ext>
            </a:extLst>
          </p:cNvPr>
          <p:cNvPicPr>
            <a:picLocks noChangeAspect="1"/>
          </p:cNvPicPr>
          <p:nvPr/>
        </p:nvPicPr>
        <p:blipFill>
          <a:blip r:embed="rId2"/>
          <a:stretch>
            <a:fillRect/>
          </a:stretch>
        </p:blipFill>
        <p:spPr>
          <a:xfrm>
            <a:off x="7049428" y="283310"/>
            <a:ext cx="1612397" cy="1612397"/>
          </a:xfrm>
          <a:prstGeom prst="rect">
            <a:avLst/>
          </a:prstGeom>
        </p:spPr>
      </p:pic>
      <p:pic>
        <p:nvPicPr>
          <p:cNvPr id="7" name="Grafik 6">
            <a:extLst>
              <a:ext uri="{FF2B5EF4-FFF2-40B4-BE49-F238E27FC236}">
                <a16:creationId xmlns:a16="http://schemas.microsoft.com/office/drawing/2014/main" id="{8BE8D814-6897-FDE9-E415-BD751066ADE9}"/>
              </a:ext>
            </a:extLst>
          </p:cNvPr>
          <p:cNvPicPr>
            <a:picLocks noChangeAspect="1"/>
          </p:cNvPicPr>
          <p:nvPr/>
        </p:nvPicPr>
        <p:blipFill>
          <a:blip r:embed="rId3"/>
          <a:stretch>
            <a:fillRect/>
          </a:stretch>
        </p:blipFill>
        <p:spPr>
          <a:xfrm>
            <a:off x="6635440" y="2468136"/>
            <a:ext cx="3314700" cy="1381125"/>
          </a:xfrm>
          <a:prstGeom prst="rect">
            <a:avLst/>
          </a:prstGeom>
        </p:spPr>
      </p:pic>
      <p:pic>
        <p:nvPicPr>
          <p:cNvPr id="8" name="Grafik 7">
            <a:extLst>
              <a:ext uri="{FF2B5EF4-FFF2-40B4-BE49-F238E27FC236}">
                <a16:creationId xmlns:a16="http://schemas.microsoft.com/office/drawing/2014/main" id="{021C845D-9437-AE66-814E-8E48B5EFD1ED}"/>
              </a:ext>
            </a:extLst>
          </p:cNvPr>
          <p:cNvPicPr>
            <a:picLocks noChangeAspect="1"/>
          </p:cNvPicPr>
          <p:nvPr/>
        </p:nvPicPr>
        <p:blipFill>
          <a:blip r:embed="rId4"/>
          <a:stretch>
            <a:fillRect/>
          </a:stretch>
        </p:blipFill>
        <p:spPr>
          <a:xfrm>
            <a:off x="10048875" y="4133761"/>
            <a:ext cx="2143125" cy="2143125"/>
          </a:xfrm>
          <a:prstGeom prst="rect">
            <a:avLst/>
          </a:prstGeom>
        </p:spPr>
      </p:pic>
      <p:pic>
        <p:nvPicPr>
          <p:cNvPr id="9" name="Grafik 8">
            <a:extLst>
              <a:ext uri="{FF2B5EF4-FFF2-40B4-BE49-F238E27FC236}">
                <a16:creationId xmlns:a16="http://schemas.microsoft.com/office/drawing/2014/main" id="{079F4189-72BB-4721-8B9E-E3437243C749}"/>
              </a:ext>
            </a:extLst>
          </p:cNvPr>
          <p:cNvPicPr>
            <a:picLocks noChangeAspect="1"/>
          </p:cNvPicPr>
          <p:nvPr/>
        </p:nvPicPr>
        <p:blipFill>
          <a:blip r:embed="rId5"/>
          <a:stretch>
            <a:fillRect/>
          </a:stretch>
        </p:blipFill>
        <p:spPr>
          <a:xfrm>
            <a:off x="9196911" y="893259"/>
            <a:ext cx="2857500" cy="1600200"/>
          </a:xfrm>
          <a:prstGeom prst="rect">
            <a:avLst/>
          </a:prstGeom>
        </p:spPr>
      </p:pic>
      <p:pic>
        <p:nvPicPr>
          <p:cNvPr id="10" name="Grafik 9">
            <a:extLst>
              <a:ext uri="{FF2B5EF4-FFF2-40B4-BE49-F238E27FC236}">
                <a16:creationId xmlns:a16="http://schemas.microsoft.com/office/drawing/2014/main" id="{739785BE-A6C3-E34D-9C00-31B2C80D1816}"/>
              </a:ext>
            </a:extLst>
          </p:cNvPr>
          <p:cNvPicPr>
            <a:picLocks noChangeAspect="1"/>
          </p:cNvPicPr>
          <p:nvPr/>
        </p:nvPicPr>
        <p:blipFill>
          <a:blip r:embed="rId6"/>
          <a:stretch>
            <a:fillRect/>
          </a:stretch>
        </p:blipFill>
        <p:spPr>
          <a:xfrm>
            <a:off x="8661825" y="4364543"/>
            <a:ext cx="1606648" cy="1606648"/>
          </a:xfrm>
          <a:prstGeom prst="rect">
            <a:avLst/>
          </a:prstGeom>
        </p:spPr>
      </p:pic>
      <p:pic>
        <p:nvPicPr>
          <p:cNvPr id="11" name="Grafik 10">
            <a:extLst>
              <a:ext uri="{FF2B5EF4-FFF2-40B4-BE49-F238E27FC236}">
                <a16:creationId xmlns:a16="http://schemas.microsoft.com/office/drawing/2014/main" id="{87D6F3A3-0EE3-B7DC-949B-8C1529A33B5E}"/>
              </a:ext>
            </a:extLst>
          </p:cNvPr>
          <p:cNvPicPr>
            <a:picLocks noChangeAspect="1"/>
          </p:cNvPicPr>
          <p:nvPr/>
        </p:nvPicPr>
        <p:blipFill>
          <a:blip r:embed="rId7"/>
          <a:stretch>
            <a:fillRect/>
          </a:stretch>
        </p:blipFill>
        <p:spPr>
          <a:xfrm>
            <a:off x="5670163" y="4297114"/>
            <a:ext cx="2619375" cy="1743075"/>
          </a:xfrm>
          <a:prstGeom prst="rect">
            <a:avLst/>
          </a:prstGeom>
        </p:spPr>
      </p:pic>
    </p:spTree>
    <p:extLst>
      <p:ext uri="{BB962C8B-B14F-4D97-AF65-F5344CB8AC3E}">
        <p14:creationId xmlns:p14="http://schemas.microsoft.com/office/powerpoint/2010/main" val="334576342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5FCBD0C5-5455-E0EC-8999-18EBFFCCFE70}"/>
              </a:ext>
            </a:extLst>
          </p:cNvPr>
          <p:cNvSpPr txBox="1"/>
          <p:nvPr/>
        </p:nvSpPr>
        <p:spPr>
          <a:xfrm>
            <a:off x="159834" y="245884"/>
            <a:ext cx="11864526" cy="369332"/>
          </a:xfrm>
          <a:prstGeom prst="rect">
            <a:avLst/>
          </a:prstGeom>
          <a:noFill/>
        </p:spPr>
        <p:txBody>
          <a:bodyPr wrap="square">
            <a:spAutoFit/>
          </a:bodyPr>
          <a:lstStyle/>
          <a:p>
            <a:r>
              <a:rPr lang="de-DE" sz="1800" b="0" i="0" u="none" strike="noStrike" baseline="0" dirty="0">
                <a:solidFill>
                  <a:srgbClr val="C00000"/>
                </a:solidFill>
                <a:latin typeface="Calibri" panose="020F0502020204030204" pitchFamily="34" charset="0"/>
              </a:rPr>
              <a:t>16. Umgang mit Medikamenten </a:t>
            </a:r>
            <a:endParaRPr lang="de-DE" dirty="0">
              <a:solidFill>
                <a:srgbClr val="C00000"/>
              </a:solidFill>
            </a:endParaRPr>
          </a:p>
        </p:txBody>
      </p:sp>
      <p:sp>
        <p:nvSpPr>
          <p:cNvPr id="5" name="Textfeld 4">
            <a:extLst>
              <a:ext uri="{FF2B5EF4-FFF2-40B4-BE49-F238E27FC236}">
                <a16:creationId xmlns:a16="http://schemas.microsoft.com/office/drawing/2014/main" id="{73966C87-5FC8-CB48-3E89-4786FA750743}"/>
              </a:ext>
            </a:extLst>
          </p:cNvPr>
          <p:cNvSpPr txBox="1"/>
          <p:nvPr/>
        </p:nvSpPr>
        <p:spPr>
          <a:xfrm>
            <a:off x="249044" y="773469"/>
            <a:ext cx="11864525" cy="6001643"/>
          </a:xfrm>
          <a:prstGeom prst="rect">
            <a:avLst/>
          </a:prstGeom>
          <a:noFill/>
        </p:spPr>
        <p:txBody>
          <a:bodyPr wrap="square">
            <a:spAutoFit/>
          </a:bodyPr>
          <a:lstStyle/>
          <a:p>
            <a:r>
              <a:rPr lang="de-DE" sz="2400" b="0" i="0" u="none" strike="noStrike" baseline="0" dirty="0">
                <a:solidFill>
                  <a:srgbClr val="000000"/>
                </a:solidFill>
                <a:latin typeface="Calibri" panose="020F0502020204030204" pitchFamily="34" charset="0"/>
              </a:rPr>
              <a:t>16.1. Einnahmevorschriften </a:t>
            </a:r>
          </a:p>
          <a:p>
            <a:r>
              <a:rPr lang="de-DE" sz="1800" b="0" i="1" u="none" strike="noStrike" baseline="0" dirty="0">
                <a:solidFill>
                  <a:srgbClr val="C00000"/>
                </a:solidFill>
                <a:latin typeface="Calibri" panose="020F0502020204030204" pitchFamily="34" charset="0"/>
              </a:rPr>
              <a:t>Vor dem Essen: </a:t>
            </a:r>
            <a:endParaRPr lang="de-DE" sz="1800" b="0" i="0" u="none" strike="noStrike" baseline="0" dirty="0">
              <a:solidFill>
                <a:srgbClr val="C00000"/>
              </a:solidFill>
              <a:latin typeface="Calibri" panose="020F0502020204030204" pitchFamily="34" charset="0"/>
            </a:endParaRPr>
          </a:p>
          <a:p>
            <a:r>
              <a:rPr lang="de-DE" sz="1800" b="0" i="0" u="none" strike="noStrike" baseline="0" dirty="0">
                <a:solidFill>
                  <a:srgbClr val="000000"/>
                </a:solidFill>
                <a:latin typeface="Courier New" panose="02070309020205020404" pitchFamily="49" charset="0"/>
              </a:rPr>
              <a:t>o </a:t>
            </a:r>
            <a:r>
              <a:rPr lang="de-DE" sz="1800" b="0" i="0" u="none" strike="noStrike" baseline="0" dirty="0">
                <a:solidFill>
                  <a:srgbClr val="000000"/>
                </a:solidFill>
                <a:latin typeface="Calibri" panose="020F0502020204030204" pitchFamily="34" charset="0"/>
              </a:rPr>
              <a:t>Mindestens 30 Minuten </a:t>
            </a:r>
          </a:p>
          <a:p>
            <a:r>
              <a:rPr lang="de-DE" sz="1800" b="0" i="0" u="none" strike="noStrike" baseline="0" dirty="0">
                <a:solidFill>
                  <a:srgbClr val="000000"/>
                </a:solidFill>
                <a:latin typeface="Courier New" panose="02070309020205020404" pitchFamily="49" charset="0"/>
              </a:rPr>
              <a:t>o Optimal 1 Stunde </a:t>
            </a:r>
          </a:p>
          <a:p>
            <a:r>
              <a:rPr lang="de-DE" sz="1800" b="0" i="0" u="none" strike="noStrike" baseline="0" dirty="0">
                <a:solidFill>
                  <a:srgbClr val="000000"/>
                </a:solidFill>
                <a:latin typeface="Courier New" panose="02070309020205020404" pitchFamily="49" charset="0"/>
              </a:rPr>
              <a:t>o Schnelle Wirkung </a:t>
            </a:r>
          </a:p>
          <a:p>
            <a:r>
              <a:rPr lang="de-DE" sz="1800" b="0" i="0" u="none" strike="noStrike" baseline="0" dirty="0">
                <a:solidFill>
                  <a:srgbClr val="000000"/>
                </a:solidFill>
                <a:latin typeface="Courier New" panose="02070309020205020404" pitchFamily="49" charset="0"/>
              </a:rPr>
              <a:t>o Vollständige Resorption </a:t>
            </a:r>
          </a:p>
          <a:p>
            <a:endParaRPr lang="de-DE" sz="1800" b="0" i="0" u="none" strike="noStrike" baseline="0" dirty="0">
              <a:solidFill>
                <a:srgbClr val="000000"/>
              </a:solidFill>
              <a:latin typeface="Courier New" panose="02070309020205020404" pitchFamily="49" charset="0"/>
            </a:endParaRPr>
          </a:p>
          <a:p>
            <a:endParaRPr lang="de-DE" dirty="0">
              <a:solidFill>
                <a:srgbClr val="000000"/>
              </a:solidFill>
              <a:latin typeface="Courier New" panose="02070309020205020404" pitchFamily="49" charset="0"/>
            </a:endParaRPr>
          </a:p>
          <a:p>
            <a:endParaRPr lang="de-DE" sz="1800" b="0" i="0" u="none" strike="noStrike" baseline="0" dirty="0">
              <a:solidFill>
                <a:srgbClr val="000000"/>
              </a:solidFill>
              <a:latin typeface="Courier New" panose="02070309020205020404" pitchFamily="49" charset="0"/>
            </a:endParaRPr>
          </a:p>
          <a:p>
            <a:r>
              <a:rPr lang="de-DE" sz="1800" b="0" i="1" u="none" strike="noStrike" baseline="0" dirty="0">
                <a:solidFill>
                  <a:srgbClr val="C00000"/>
                </a:solidFill>
                <a:latin typeface="Calibri" panose="020F0502020204030204" pitchFamily="34" charset="0"/>
              </a:rPr>
              <a:t>Während dem Essen: </a:t>
            </a:r>
            <a:endParaRPr lang="de-DE" sz="1800" b="0" i="0" u="none" strike="noStrike" baseline="0" dirty="0">
              <a:solidFill>
                <a:srgbClr val="C00000"/>
              </a:solidFill>
              <a:latin typeface="Calibri" panose="020F0502020204030204" pitchFamily="34" charset="0"/>
            </a:endParaRPr>
          </a:p>
          <a:p>
            <a:r>
              <a:rPr lang="de-DE" sz="1800" b="0" i="0" u="none" strike="noStrike" baseline="0" dirty="0">
                <a:solidFill>
                  <a:srgbClr val="000000"/>
                </a:solidFill>
                <a:latin typeface="Courier New" panose="02070309020205020404" pitchFamily="49" charset="0"/>
              </a:rPr>
              <a:t>o Magenschonend </a:t>
            </a:r>
          </a:p>
          <a:p>
            <a:r>
              <a:rPr lang="de-DE" sz="1800" b="0" i="0" u="none" strike="noStrike" baseline="0" dirty="0">
                <a:solidFill>
                  <a:srgbClr val="000000"/>
                </a:solidFill>
                <a:latin typeface="Courier New" panose="02070309020205020404" pitchFamily="49" charset="0"/>
              </a:rPr>
              <a:t>o </a:t>
            </a:r>
            <a:r>
              <a:rPr lang="de-DE" sz="1800" b="0" i="0" u="none" strike="noStrike" baseline="0" dirty="0">
                <a:solidFill>
                  <a:srgbClr val="000000"/>
                </a:solidFill>
                <a:latin typeface="Calibri" panose="020F0502020204030204" pitchFamily="34" charset="0"/>
              </a:rPr>
              <a:t>Meist langsame &amp; reduzierte Aufnahme </a:t>
            </a:r>
          </a:p>
          <a:p>
            <a:endParaRPr lang="de-DE" sz="1800" b="0" i="0" u="none" strike="noStrike" baseline="0" dirty="0">
              <a:solidFill>
                <a:srgbClr val="000000"/>
              </a:solidFill>
              <a:latin typeface="Calibri" panose="020F0502020204030204" pitchFamily="34" charset="0"/>
            </a:endParaRPr>
          </a:p>
          <a:p>
            <a:endParaRPr lang="de-DE" dirty="0">
              <a:solidFill>
                <a:srgbClr val="000000"/>
              </a:solidFill>
              <a:latin typeface="Calibri" panose="020F0502020204030204" pitchFamily="34" charset="0"/>
            </a:endParaRPr>
          </a:p>
          <a:p>
            <a:endParaRPr lang="de-DE" sz="1800" b="0" i="0" u="none" strike="noStrike" baseline="0" dirty="0">
              <a:solidFill>
                <a:srgbClr val="000000"/>
              </a:solidFill>
              <a:latin typeface="Calibri" panose="020F0502020204030204" pitchFamily="34" charset="0"/>
            </a:endParaRPr>
          </a:p>
          <a:p>
            <a:endParaRPr lang="de-DE" sz="1800" b="0" i="0" u="none" strike="noStrike" baseline="0" dirty="0">
              <a:solidFill>
                <a:srgbClr val="000000"/>
              </a:solidFill>
              <a:latin typeface="Calibri" panose="020F0502020204030204" pitchFamily="34" charset="0"/>
            </a:endParaRPr>
          </a:p>
          <a:p>
            <a:r>
              <a:rPr lang="de-DE" sz="1800" b="0" i="1" u="none" strike="noStrike" baseline="0" dirty="0">
                <a:solidFill>
                  <a:srgbClr val="C00000"/>
                </a:solidFill>
                <a:latin typeface="Calibri" panose="020F0502020204030204" pitchFamily="34" charset="0"/>
              </a:rPr>
              <a:t>Nach dem Essen: </a:t>
            </a:r>
            <a:endParaRPr lang="de-DE" sz="1800" b="0" i="0" u="none" strike="noStrike" baseline="0" dirty="0">
              <a:solidFill>
                <a:srgbClr val="C00000"/>
              </a:solidFill>
              <a:latin typeface="Calibri" panose="020F0502020204030204" pitchFamily="34" charset="0"/>
            </a:endParaRPr>
          </a:p>
          <a:p>
            <a:r>
              <a:rPr lang="de-DE" sz="1800" b="0" i="0" u="none" strike="noStrike" baseline="0" dirty="0">
                <a:solidFill>
                  <a:srgbClr val="000000"/>
                </a:solidFill>
                <a:latin typeface="Calibri" panose="020F0502020204030204" pitchFamily="34" charset="0"/>
              </a:rPr>
              <a:t>Zeitabstand mindestens 1 Stunde </a:t>
            </a:r>
          </a:p>
          <a:p>
            <a:r>
              <a:rPr lang="de-DE" sz="1800" b="0" i="0" u="none" strike="noStrike" baseline="0" dirty="0">
                <a:solidFill>
                  <a:srgbClr val="000000"/>
                </a:solidFill>
                <a:latin typeface="Calibri" panose="020F0502020204030204" pitchFamily="34" charset="0"/>
              </a:rPr>
              <a:t>Manche Nahrungsmittel erfordern längeren Zeitabstand</a:t>
            </a:r>
          </a:p>
          <a:p>
            <a:endParaRPr lang="de-DE" dirty="0">
              <a:solidFill>
                <a:srgbClr val="000000"/>
              </a:solidFill>
              <a:latin typeface="Calibri" panose="020F0502020204030204" pitchFamily="34" charset="0"/>
            </a:endParaRPr>
          </a:p>
          <a:p>
            <a:r>
              <a:rPr lang="de-DE" sz="1800" b="0" i="0" u="none" strike="noStrike" baseline="0" dirty="0">
                <a:solidFill>
                  <a:srgbClr val="000000"/>
                </a:solidFill>
                <a:latin typeface="Calibri" panose="020F0502020204030204" pitchFamily="34" charset="0"/>
              </a:rPr>
              <a:t> </a:t>
            </a:r>
            <a:endParaRPr lang="de-DE" dirty="0"/>
          </a:p>
        </p:txBody>
      </p:sp>
      <p:pic>
        <p:nvPicPr>
          <p:cNvPr id="6" name="Grafik 5">
            <a:extLst>
              <a:ext uri="{FF2B5EF4-FFF2-40B4-BE49-F238E27FC236}">
                <a16:creationId xmlns:a16="http://schemas.microsoft.com/office/drawing/2014/main" id="{F9A71FA3-6078-53F4-8CD3-379F0C81B822}"/>
              </a:ext>
            </a:extLst>
          </p:cNvPr>
          <p:cNvPicPr>
            <a:picLocks noChangeAspect="1"/>
          </p:cNvPicPr>
          <p:nvPr/>
        </p:nvPicPr>
        <p:blipFill>
          <a:blip r:embed="rId2"/>
          <a:stretch>
            <a:fillRect/>
          </a:stretch>
        </p:blipFill>
        <p:spPr>
          <a:xfrm>
            <a:off x="7848786" y="87631"/>
            <a:ext cx="1905000" cy="1905000"/>
          </a:xfrm>
          <a:prstGeom prst="rect">
            <a:avLst/>
          </a:prstGeom>
        </p:spPr>
      </p:pic>
      <p:pic>
        <p:nvPicPr>
          <p:cNvPr id="7" name="Grafik 6">
            <a:extLst>
              <a:ext uri="{FF2B5EF4-FFF2-40B4-BE49-F238E27FC236}">
                <a16:creationId xmlns:a16="http://schemas.microsoft.com/office/drawing/2014/main" id="{FCF7418D-9C6A-C766-F7E8-BC60426EC043}"/>
              </a:ext>
            </a:extLst>
          </p:cNvPr>
          <p:cNvPicPr>
            <a:picLocks noChangeAspect="1"/>
          </p:cNvPicPr>
          <p:nvPr/>
        </p:nvPicPr>
        <p:blipFill>
          <a:blip r:embed="rId3"/>
          <a:stretch>
            <a:fillRect/>
          </a:stretch>
        </p:blipFill>
        <p:spPr>
          <a:xfrm>
            <a:off x="5999356" y="2150884"/>
            <a:ext cx="5943599" cy="4500723"/>
          </a:xfrm>
          <a:prstGeom prst="rect">
            <a:avLst/>
          </a:prstGeom>
        </p:spPr>
      </p:pic>
    </p:spTree>
    <p:extLst>
      <p:ext uri="{BB962C8B-B14F-4D97-AF65-F5344CB8AC3E}">
        <p14:creationId xmlns:p14="http://schemas.microsoft.com/office/powerpoint/2010/main" val="222019700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10F1CEB7-EEF2-317E-4C3B-F3453EFA873A}"/>
              </a:ext>
            </a:extLst>
          </p:cNvPr>
          <p:cNvSpPr txBox="1"/>
          <p:nvPr/>
        </p:nvSpPr>
        <p:spPr>
          <a:xfrm>
            <a:off x="156117" y="223025"/>
            <a:ext cx="11719930" cy="6370975"/>
          </a:xfrm>
          <a:prstGeom prst="rect">
            <a:avLst/>
          </a:prstGeom>
          <a:noFill/>
        </p:spPr>
        <p:txBody>
          <a:bodyPr wrap="square">
            <a:spAutoFit/>
          </a:bodyPr>
          <a:lstStyle/>
          <a:p>
            <a:r>
              <a:rPr lang="de-DE" sz="2400" b="0" i="0" u="none" strike="noStrike" baseline="0" dirty="0">
                <a:solidFill>
                  <a:srgbClr val="C00000"/>
                </a:solidFill>
                <a:latin typeface="Calibri" panose="020F0502020204030204" pitchFamily="34" charset="0"/>
              </a:rPr>
              <a:t>16.2. Einnahmerichtlinien </a:t>
            </a:r>
          </a:p>
          <a:p>
            <a:endParaRPr lang="de-DE" sz="2400" b="0" i="0" u="none" strike="noStrike" baseline="0" dirty="0">
              <a:solidFill>
                <a:srgbClr val="C00000"/>
              </a:solidFill>
              <a:latin typeface="Calibri" panose="020F0502020204030204" pitchFamily="34" charset="0"/>
            </a:endParaRPr>
          </a:p>
          <a:p>
            <a:r>
              <a:rPr lang="de-DE" sz="1800" b="0" i="0" u="none" strike="noStrike" baseline="0" dirty="0">
                <a:solidFill>
                  <a:srgbClr val="000000"/>
                </a:solidFill>
                <a:latin typeface="Calibri" panose="020F0502020204030204" pitchFamily="34" charset="0"/>
              </a:rPr>
              <a:t>Die Packungsbeilage lesen, bei Unklarheit ÄrztInnen oder ApothekerInnen fragen</a:t>
            </a:r>
          </a:p>
          <a:p>
            <a:r>
              <a:rPr lang="de-DE" sz="1800" b="0" i="0" u="none" strike="noStrike" baseline="0" dirty="0">
                <a:solidFill>
                  <a:srgbClr val="000000"/>
                </a:solidFill>
                <a:latin typeface="Calibri" panose="020F0502020204030204" pitchFamily="34" charset="0"/>
              </a:rPr>
              <a:t> </a:t>
            </a:r>
          </a:p>
          <a:p>
            <a:endParaRPr lang="de-DE" sz="1800" b="0" i="0" u="none" strike="noStrike" baseline="0" dirty="0">
              <a:solidFill>
                <a:srgbClr val="000000"/>
              </a:solidFill>
              <a:latin typeface="Calibri" panose="020F0502020204030204" pitchFamily="34" charset="0"/>
            </a:endParaRPr>
          </a:p>
          <a:p>
            <a:r>
              <a:rPr lang="de-DE" sz="1800" b="0" i="0" u="none" strike="noStrike" baseline="0" dirty="0">
                <a:solidFill>
                  <a:srgbClr val="000000"/>
                </a:solidFill>
                <a:latin typeface="Calibri" panose="020F0502020204030204" pitchFamily="34" charset="0"/>
              </a:rPr>
              <a:t>Die vorgeschriebene Dosierung &amp; Einnahmezeiten / Dauer einhalten </a:t>
            </a:r>
          </a:p>
          <a:p>
            <a:endParaRPr lang="de-DE" sz="1800" b="0" i="0" u="none" strike="noStrike" baseline="0" dirty="0">
              <a:solidFill>
                <a:srgbClr val="000000"/>
              </a:solidFill>
              <a:latin typeface="Calibri" panose="020F0502020204030204" pitchFamily="34" charset="0"/>
            </a:endParaRPr>
          </a:p>
          <a:p>
            <a:endParaRPr lang="de-DE" sz="1800" b="0" i="0" u="none" strike="noStrike" baseline="0" dirty="0">
              <a:solidFill>
                <a:srgbClr val="000000"/>
              </a:solidFill>
              <a:latin typeface="Calibri" panose="020F0502020204030204" pitchFamily="34" charset="0"/>
            </a:endParaRPr>
          </a:p>
          <a:p>
            <a:r>
              <a:rPr lang="de-DE" sz="1800" b="0" i="0" u="none" strike="noStrike" baseline="0" dirty="0">
                <a:solidFill>
                  <a:srgbClr val="000000"/>
                </a:solidFill>
                <a:latin typeface="Calibri" panose="020F0502020204030204" pitchFamily="34" charset="0"/>
              </a:rPr>
              <a:t>Bei mehreren Medikamenten die Wechselwirkungen bei ÄrztInnen oder ApothekerInnen erfragen</a:t>
            </a:r>
          </a:p>
          <a:p>
            <a:endParaRPr lang="de-DE" sz="1800" b="0" i="0" u="none" strike="noStrike" baseline="0" dirty="0">
              <a:solidFill>
                <a:srgbClr val="000000"/>
              </a:solidFill>
              <a:latin typeface="Calibri" panose="020F0502020204030204" pitchFamily="34" charset="0"/>
            </a:endParaRPr>
          </a:p>
          <a:p>
            <a:endParaRPr lang="de-DE" dirty="0">
              <a:solidFill>
                <a:srgbClr val="000000"/>
              </a:solidFill>
              <a:latin typeface="Calibri" panose="020F0502020204030204" pitchFamily="34" charset="0"/>
            </a:endParaRPr>
          </a:p>
          <a:p>
            <a:r>
              <a:rPr lang="de-DE" sz="1800" b="0" i="0" u="none" strike="noStrike" baseline="0" dirty="0">
                <a:solidFill>
                  <a:srgbClr val="000000"/>
                </a:solidFill>
                <a:latin typeface="Calibri" panose="020F0502020204030204" pitchFamily="34" charset="0"/>
              </a:rPr>
              <a:t> </a:t>
            </a:r>
          </a:p>
          <a:p>
            <a:endParaRPr lang="de-DE" sz="1800" b="0" i="0" u="none" strike="noStrike" baseline="0" dirty="0">
              <a:solidFill>
                <a:srgbClr val="000000"/>
              </a:solidFill>
              <a:latin typeface="Calibri" panose="020F0502020204030204" pitchFamily="34" charset="0"/>
            </a:endParaRPr>
          </a:p>
          <a:p>
            <a:r>
              <a:rPr lang="de-DE" sz="1800" b="0" i="0" u="none" strike="noStrike" baseline="0" dirty="0">
                <a:solidFill>
                  <a:srgbClr val="000000"/>
                </a:solidFill>
                <a:latin typeface="Calibri" panose="020F0502020204030204" pitchFamily="34" charset="0"/>
              </a:rPr>
              <a:t>Keine Arzneimittel anderer Personen einnehmen </a:t>
            </a:r>
          </a:p>
          <a:p>
            <a:endParaRPr lang="de-DE" dirty="0">
              <a:solidFill>
                <a:srgbClr val="000000"/>
              </a:solidFill>
              <a:latin typeface="Calibri" panose="020F0502020204030204" pitchFamily="34" charset="0"/>
            </a:endParaRPr>
          </a:p>
          <a:p>
            <a:endParaRPr lang="de-DE" sz="1800" b="0" i="0" u="none" strike="noStrike" baseline="0" dirty="0">
              <a:solidFill>
                <a:srgbClr val="000000"/>
              </a:solidFill>
              <a:latin typeface="Calibri" panose="020F0502020204030204" pitchFamily="34" charset="0"/>
            </a:endParaRPr>
          </a:p>
          <a:p>
            <a:r>
              <a:rPr lang="de-DE" sz="1800" b="0" i="0" u="none" strike="noStrike" baseline="0" dirty="0">
                <a:latin typeface="Calibri" panose="020F0502020204030204" pitchFamily="34" charset="0"/>
              </a:rPr>
              <a:t>Richtige Lagerung der Arzneimittel </a:t>
            </a:r>
          </a:p>
          <a:p>
            <a:endParaRPr lang="de-DE" sz="1800" b="0" i="0" u="none" strike="noStrike" baseline="0" dirty="0">
              <a:solidFill>
                <a:srgbClr val="000000"/>
              </a:solidFill>
              <a:latin typeface="Calibri" panose="020F0502020204030204" pitchFamily="34" charset="0"/>
            </a:endParaRPr>
          </a:p>
          <a:p>
            <a:endParaRPr lang="de-DE" sz="1800" b="0" i="0" u="none" strike="noStrike" baseline="0" dirty="0">
              <a:solidFill>
                <a:srgbClr val="000000"/>
              </a:solidFill>
              <a:latin typeface="Calibri" panose="020F0502020204030204" pitchFamily="34" charset="0"/>
            </a:endParaRPr>
          </a:p>
          <a:p>
            <a:endParaRPr lang="de-DE" sz="1800" b="0" i="0" u="none" strike="noStrike" baseline="0" dirty="0">
              <a:solidFill>
                <a:srgbClr val="000000"/>
              </a:solidFill>
              <a:latin typeface="Calibri" panose="020F0502020204030204" pitchFamily="34" charset="0"/>
            </a:endParaRPr>
          </a:p>
          <a:p>
            <a:endParaRPr lang="de-DE" dirty="0">
              <a:solidFill>
                <a:srgbClr val="000000"/>
              </a:solidFill>
              <a:latin typeface="Calibri" panose="020F0502020204030204" pitchFamily="34" charset="0"/>
            </a:endParaRPr>
          </a:p>
          <a:p>
            <a:endParaRPr lang="de-DE" sz="1800" b="0" i="0" u="none" strike="noStrike" baseline="0" dirty="0">
              <a:solidFill>
                <a:srgbClr val="000000"/>
              </a:solidFill>
              <a:latin typeface="Calibri" panose="020F0502020204030204" pitchFamily="34" charset="0"/>
            </a:endParaRPr>
          </a:p>
        </p:txBody>
      </p:sp>
      <p:pic>
        <p:nvPicPr>
          <p:cNvPr id="5" name="Grafik 4">
            <a:extLst>
              <a:ext uri="{FF2B5EF4-FFF2-40B4-BE49-F238E27FC236}">
                <a16:creationId xmlns:a16="http://schemas.microsoft.com/office/drawing/2014/main" id="{4DBAAB90-8301-A242-86D7-F5D870BF4E9B}"/>
              </a:ext>
            </a:extLst>
          </p:cNvPr>
          <p:cNvPicPr>
            <a:picLocks noChangeAspect="1"/>
          </p:cNvPicPr>
          <p:nvPr/>
        </p:nvPicPr>
        <p:blipFill>
          <a:blip r:embed="rId2"/>
          <a:stretch>
            <a:fillRect/>
          </a:stretch>
        </p:blipFill>
        <p:spPr>
          <a:xfrm>
            <a:off x="7878297" y="491958"/>
            <a:ext cx="583660" cy="856034"/>
          </a:xfrm>
          <a:prstGeom prst="rect">
            <a:avLst/>
          </a:prstGeom>
        </p:spPr>
      </p:pic>
      <p:pic>
        <p:nvPicPr>
          <p:cNvPr id="7" name="Grafik 6">
            <a:extLst>
              <a:ext uri="{FF2B5EF4-FFF2-40B4-BE49-F238E27FC236}">
                <a16:creationId xmlns:a16="http://schemas.microsoft.com/office/drawing/2014/main" id="{34E58282-EA26-C285-3745-29016185C921}"/>
              </a:ext>
            </a:extLst>
          </p:cNvPr>
          <p:cNvPicPr>
            <a:picLocks noChangeAspect="1"/>
          </p:cNvPicPr>
          <p:nvPr/>
        </p:nvPicPr>
        <p:blipFill>
          <a:blip r:embed="rId3"/>
          <a:stretch>
            <a:fillRect/>
          </a:stretch>
        </p:blipFill>
        <p:spPr>
          <a:xfrm>
            <a:off x="9556595" y="1056162"/>
            <a:ext cx="1524078" cy="1325286"/>
          </a:xfrm>
          <a:prstGeom prst="rect">
            <a:avLst/>
          </a:prstGeom>
        </p:spPr>
      </p:pic>
      <p:pic>
        <p:nvPicPr>
          <p:cNvPr id="9" name="Grafik 8">
            <a:extLst>
              <a:ext uri="{FF2B5EF4-FFF2-40B4-BE49-F238E27FC236}">
                <a16:creationId xmlns:a16="http://schemas.microsoft.com/office/drawing/2014/main" id="{A159FEB1-B76E-E738-BE20-DEB2F2A09700}"/>
              </a:ext>
            </a:extLst>
          </p:cNvPr>
          <p:cNvPicPr>
            <a:picLocks noChangeAspect="1"/>
          </p:cNvPicPr>
          <p:nvPr/>
        </p:nvPicPr>
        <p:blipFill>
          <a:blip r:embed="rId4"/>
          <a:stretch>
            <a:fillRect/>
          </a:stretch>
        </p:blipFill>
        <p:spPr>
          <a:xfrm>
            <a:off x="4656306" y="2956176"/>
            <a:ext cx="2879387" cy="904672"/>
          </a:xfrm>
          <a:prstGeom prst="rect">
            <a:avLst/>
          </a:prstGeom>
        </p:spPr>
      </p:pic>
      <p:pic>
        <p:nvPicPr>
          <p:cNvPr id="11" name="Grafik 10">
            <a:extLst>
              <a:ext uri="{FF2B5EF4-FFF2-40B4-BE49-F238E27FC236}">
                <a16:creationId xmlns:a16="http://schemas.microsoft.com/office/drawing/2014/main" id="{2F126A21-105D-A3D8-78D2-5DC8DD1F5DC8}"/>
              </a:ext>
            </a:extLst>
          </p:cNvPr>
          <p:cNvPicPr>
            <a:picLocks noChangeAspect="1"/>
          </p:cNvPicPr>
          <p:nvPr/>
        </p:nvPicPr>
        <p:blipFill>
          <a:blip r:embed="rId5"/>
          <a:stretch>
            <a:fillRect/>
          </a:stretch>
        </p:blipFill>
        <p:spPr>
          <a:xfrm>
            <a:off x="9303011" y="3278559"/>
            <a:ext cx="2518224" cy="2523279"/>
          </a:xfrm>
          <a:prstGeom prst="rect">
            <a:avLst/>
          </a:prstGeom>
        </p:spPr>
      </p:pic>
      <p:pic>
        <p:nvPicPr>
          <p:cNvPr id="12" name="Grafik 11">
            <a:extLst>
              <a:ext uri="{FF2B5EF4-FFF2-40B4-BE49-F238E27FC236}">
                <a16:creationId xmlns:a16="http://schemas.microsoft.com/office/drawing/2014/main" id="{8F42BF0E-6D51-81CE-1967-43437635E2FF}"/>
              </a:ext>
            </a:extLst>
          </p:cNvPr>
          <p:cNvPicPr>
            <a:picLocks noChangeAspect="1"/>
          </p:cNvPicPr>
          <p:nvPr/>
        </p:nvPicPr>
        <p:blipFill>
          <a:blip r:embed="rId6"/>
          <a:stretch>
            <a:fillRect/>
          </a:stretch>
        </p:blipFill>
        <p:spPr>
          <a:xfrm>
            <a:off x="3618773" y="4464424"/>
            <a:ext cx="5497016" cy="2246325"/>
          </a:xfrm>
          <a:prstGeom prst="rect">
            <a:avLst/>
          </a:prstGeom>
        </p:spPr>
      </p:pic>
    </p:spTree>
    <p:extLst>
      <p:ext uri="{BB962C8B-B14F-4D97-AF65-F5344CB8AC3E}">
        <p14:creationId xmlns:p14="http://schemas.microsoft.com/office/powerpoint/2010/main" val="87998806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04AF0EA0-CF37-615C-40F6-B3C487BEED2B}"/>
              </a:ext>
            </a:extLst>
          </p:cNvPr>
          <p:cNvSpPr txBox="1"/>
          <p:nvPr/>
        </p:nvSpPr>
        <p:spPr>
          <a:xfrm>
            <a:off x="336395" y="568206"/>
            <a:ext cx="11519209" cy="5816977"/>
          </a:xfrm>
          <a:prstGeom prst="rect">
            <a:avLst/>
          </a:prstGeom>
          <a:noFill/>
        </p:spPr>
        <p:txBody>
          <a:bodyPr wrap="square">
            <a:spAutoFit/>
          </a:bodyPr>
          <a:lstStyle/>
          <a:p>
            <a:r>
              <a:rPr lang="de-DE" sz="2400" b="0" i="0" u="none" strike="noStrike" baseline="0" dirty="0">
                <a:solidFill>
                  <a:srgbClr val="C00000"/>
                </a:solidFill>
                <a:latin typeface="Calibri" panose="020F0502020204030204" pitchFamily="34" charset="0"/>
              </a:rPr>
              <a:t>16.3. Tagesdosierung </a:t>
            </a:r>
          </a:p>
          <a:p>
            <a:r>
              <a:rPr lang="de-DE" sz="2400" b="0" i="0" u="none" strike="noStrike" baseline="0" dirty="0">
                <a:solidFill>
                  <a:srgbClr val="0070C0"/>
                </a:solidFill>
                <a:latin typeface="Calibri" panose="020F0502020204030204" pitchFamily="34" charset="0"/>
              </a:rPr>
              <a:t>1x pro Tag: </a:t>
            </a:r>
            <a:r>
              <a:rPr lang="de-DE" sz="2400" b="0" i="0" u="none" strike="noStrike" baseline="0" dirty="0">
                <a:solidFill>
                  <a:srgbClr val="000000"/>
                </a:solidFill>
                <a:latin typeface="Calibri" panose="020F0502020204030204" pitchFamily="34" charset="0"/>
              </a:rPr>
              <a:t>Immer zur gleichen Zeit gesamte Tagesdosis auf einmal, Toleranz +/- 1- 2 Stunden </a:t>
            </a:r>
          </a:p>
          <a:p>
            <a:endParaRPr lang="de-DE" sz="2400" dirty="0">
              <a:solidFill>
                <a:srgbClr val="000000"/>
              </a:solidFill>
              <a:latin typeface="Calibri" panose="020F0502020204030204" pitchFamily="34" charset="0"/>
            </a:endParaRPr>
          </a:p>
          <a:p>
            <a:endParaRPr lang="de-DE" sz="2400" b="0" i="0" u="none" strike="noStrike" baseline="0" dirty="0">
              <a:solidFill>
                <a:srgbClr val="000000"/>
              </a:solidFill>
              <a:latin typeface="Calibri" panose="020F0502020204030204" pitchFamily="34" charset="0"/>
            </a:endParaRPr>
          </a:p>
          <a:p>
            <a:endParaRPr lang="de-DE" sz="2400" b="0" i="0" u="none" strike="noStrike" baseline="0" dirty="0">
              <a:solidFill>
                <a:srgbClr val="000000"/>
              </a:solidFill>
              <a:latin typeface="Calibri" panose="020F0502020204030204" pitchFamily="34" charset="0"/>
            </a:endParaRPr>
          </a:p>
          <a:p>
            <a:r>
              <a:rPr lang="de-DE" sz="2400" b="0" i="0" u="none" strike="noStrike" baseline="0" dirty="0">
                <a:solidFill>
                  <a:srgbClr val="FFC000"/>
                </a:solidFill>
                <a:latin typeface="Calibri" panose="020F0502020204030204" pitchFamily="34" charset="0"/>
              </a:rPr>
              <a:t>2x pro Tag</a:t>
            </a:r>
            <a:r>
              <a:rPr lang="de-DE" sz="2400" b="0" i="0" u="none" strike="noStrike" baseline="0" dirty="0">
                <a:solidFill>
                  <a:srgbClr val="000000"/>
                </a:solidFill>
                <a:latin typeface="Calibri" panose="020F0502020204030204" pitchFamily="34" charset="0"/>
              </a:rPr>
              <a:t>: Einnahme im Abstand von 12 Stunden, Toleranz +/- 1 Stunde </a:t>
            </a:r>
          </a:p>
          <a:p>
            <a:endParaRPr lang="de-DE" sz="2400" dirty="0">
              <a:solidFill>
                <a:srgbClr val="000000"/>
              </a:solidFill>
              <a:latin typeface="Calibri" panose="020F0502020204030204" pitchFamily="34" charset="0"/>
            </a:endParaRPr>
          </a:p>
          <a:p>
            <a:endParaRPr lang="de-DE" sz="2400" b="0" i="0" u="none" strike="noStrike" baseline="0" dirty="0">
              <a:solidFill>
                <a:srgbClr val="000000"/>
              </a:solidFill>
              <a:latin typeface="Calibri" panose="020F0502020204030204" pitchFamily="34" charset="0"/>
            </a:endParaRPr>
          </a:p>
          <a:p>
            <a:endParaRPr lang="de-DE" sz="2400" dirty="0">
              <a:solidFill>
                <a:srgbClr val="000000"/>
              </a:solidFill>
              <a:latin typeface="Calibri" panose="020F0502020204030204" pitchFamily="34" charset="0"/>
            </a:endParaRPr>
          </a:p>
          <a:p>
            <a:r>
              <a:rPr lang="de-DE" sz="2400" b="0" i="0" u="none" strike="noStrike" baseline="0" dirty="0">
                <a:solidFill>
                  <a:schemeClr val="accent1">
                    <a:lumMod val="50000"/>
                  </a:schemeClr>
                </a:solidFill>
                <a:latin typeface="Calibri" panose="020F0502020204030204" pitchFamily="34" charset="0"/>
              </a:rPr>
              <a:t>3x pro Tag</a:t>
            </a:r>
            <a:r>
              <a:rPr lang="de-DE" sz="2400" b="0" i="0" u="none" strike="noStrike" baseline="0" dirty="0">
                <a:solidFill>
                  <a:srgbClr val="000000"/>
                </a:solidFill>
                <a:latin typeface="Calibri" panose="020F0502020204030204" pitchFamily="34" charset="0"/>
              </a:rPr>
              <a:t>: Einnahme alle 8 Stunden, Toleranz +/- 30 Minuten</a:t>
            </a:r>
          </a:p>
          <a:p>
            <a:endParaRPr lang="de-DE" sz="2400" b="0" i="0" u="none" strike="noStrike" baseline="0" dirty="0">
              <a:solidFill>
                <a:srgbClr val="000000"/>
              </a:solidFill>
              <a:latin typeface="Calibri" panose="020F0502020204030204" pitchFamily="34" charset="0"/>
            </a:endParaRPr>
          </a:p>
          <a:p>
            <a:r>
              <a:rPr lang="de-DE" sz="2400" b="0" i="0" u="none" strike="noStrike" baseline="0" dirty="0">
                <a:solidFill>
                  <a:srgbClr val="000000"/>
                </a:solidFill>
                <a:latin typeface="Calibri" panose="020F0502020204030204" pitchFamily="34" charset="0"/>
              </a:rPr>
              <a:t>Bedeutung von „Toleranz“ im Zusammenhang mit der Medikamenteneinnahme: </a:t>
            </a:r>
          </a:p>
          <a:p>
            <a:endParaRPr lang="de-DE" sz="2400" dirty="0">
              <a:solidFill>
                <a:srgbClr val="000000"/>
              </a:solidFill>
              <a:latin typeface="Calibri" panose="020F0502020204030204" pitchFamily="34" charset="0"/>
            </a:endParaRPr>
          </a:p>
          <a:p>
            <a:r>
              <a:rPr lang="de-DE" dirty="0"/>
              <a:t>Toleranz ist eine Verringerung der Arzneimittelwirkung durch eine wiederholte Einnahme des Arzneimittels. </a:t>
            </a:r>
          </a:p>
          <a:p>
            <a:endParaRPr lang="de-DE" dirty="0"/>
          </a:p>
        </p:txBody>
      </p:sp>
    </p:spTree>
    <p:extLst>
      <p:ext uri="{BB962C8B-B14F-4D97-AF65-F5344CB8AC3E}">
        <p14:creationId xmlns:p14="http://schemas.microsoft.com/office/powerpoint/2010/main" val="303064338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4A5DBAE8-DF12-4D1B-6966-3C4B28B2C0E5}"/>
              </a:ext>
            </a:extLst>
          </p:cNvPr>
          <p:cNvSpPr txBox="1"/>
          <p:nvPr/>
        </p:nvSpPr>
        <p:spPr>
          <a:xfrm>
            <a:off x="122662" y="223024"/>
            <a:ext cx="11742235" cy="1200329"/>
          </a:xfrm>
          <a:prstGeom prst="rect">
            <a:avLst/>
          </a:prstGeom>
          <a:noFill/>
        </p:spPr>
        <p:txBody>
          <a:bodyPr wrap="square">
            <a:spAutoFit/>
          </a:bodyPr>
          <a:lstStyle/>
          <a:p>
            <a:r>
              <a:rPr lang="de-DE" sz="1800" b="0" i="0" u="none" strike="noStrike" baseline="0">
                <a:solidFill>
                  <a:schemeClr val="accent6">
                    <a:lumMod val="60000"/>
                    <a:lumOff val="40000"/>
                  </a:schemeClr>
                </a:solidFill>
                <a:latin typeface="Calibri" panose="020F0502020204030204" pitchFamily="34" charset="0"/>
              </a:rPr>
              <a:t>4x pro Tag</a:t>
            </a:r>
            <a:r>
              <a:rPr lang="de-DE" sz="1800" b="0" i="0" u="none" strike="noStrike" baseline="0">
                <a:solidFill>
                  <a:srgbClr val="000000"/>
                </a:solidFill>
                <a:latin typeface="Calibri" panose="020F0502020204030204" pitchFamily="34" charset="0"/>
              </a:rPr>
              <a:t>: Einnahme alle 6 Stunden </a:t>
            </a:r>
          </a:p>
          <a:p>
            <a:endParaRPr lang="de-DE">
              <a:solidFill>
                <a:srgbClr val="000000"/>
              </a:solidFill>
              <a:latin typeface="Calibri" panose="020F0502020204030204" pitchFamily="34" charset="0"/>
            </a:endParaRPr>
          </a:p>
          <a:p>
            <a:endParaRPr lang="de-DE">
              <a:solidFill>
                <a:srgbClr val="000000"/>
              </a:solidFill>
              <a:latin typeface="Calibri" panose="020F0502020204030204" pitchFamily="34" charset="0"/>
            </a:endParaRPr>
          </a:p>
          <a:p>
            <a:endParaRPr lang="de-DE" dirty="0"/>
          </a:p>
        </p:txBody>
      </p:sp>
      <p:sp>
        <p:nvSpPr>
          <p:cNvPr id="5" name="Textfeld 4">
            <a:extLst>
              <a:ext uri="{FF2B5EF4-FFF2-40B4-BE49-F238E27FC236}">
                <a16:creationId xmlns:a16="http://schemas.microsoft.com/office/drawing/2014/main" id="{4C8F0AB5-4873-ABA8-6A0B-1D7F04CC9D58}"/>
              </a:ext>
            </a:extLst>
          </p:cNvPr>
          <p:cNvSpPr txBox="1"/>
          <p:nvPr/>
        </p:nvSpPr>
        <p:spPr>
          <a:xfrm>
            <a:off x="122662" y="1092820"/>
            <a:ext cx="9018549" cy="369332"/>
          </a:xfrm>
          <a:prstGeom prst="rect">
            <a:avLst/>
          </a:prstGeom>
          <a:noFill/>
        </p:spPr>
        <p:txBody>
          <a:bodyPr wrap="square">
            <a:spAutoFit/>
          </a:bodyPr>
          <a:lstStyle/>
          <a:p>
            <a:r>
              <a:rPr lang="de-DE" dirty="0">
                <a:solidFill>
                  <a:schemeClr val="accent2">
                    <a:lumMod val="75000"/>
                  </a:schemeClr>
                </a:solidFill>
              </a:rPr>
              <a:t>5x pro Tag</a:t>
            </a:r>
            <a:r>
              <a:rPr lang="de-DE" dirty="0"/>
              <a:t>: Einnahme alle 4 Stunden</a:t>
            </a:r>
          </a:p>
        </p:txBody>
      </p:sp>
      <p:sp>
        <p:nvSpPr>
          <p:cNvPr id="7" name="Textfeld 6">
            <a:extLst>
              <a:ext uri="{FF2B5EF4-FFF2-40B4-BE49-F238E27FC236}">
                <a16:creationId xmlns:a16="http://schemas.microsoft.com/office/drawing/2014/main" id="{E36DEC40-3362-B98A-3986-B77B38921C05}"/>
              </a:ext>
            </a:extLst>
          </p:cNvPr>
          <p:cNvSpPr txBox="1"/>
          <p:nvPr/>
        </p:nvSpPr>
        <p:spPr>
          <a:xfrm>
            <a:off x="122663" y="1694985"/>
            <a:ext cx="12013580" cy="5047536"/>
          </a:xfrm>
          <a:prstGeom prst="rect">
            <a:avLst/>
          </a:prstGeom>
          <a:noFill/>
        </p:spPr>
        <p:txBody>
          <a:bodyPr wrap="square">
            <a:spAutoFit/>
          </a:bodyPr>
          <a:lstStyle/>
          <a:p>
            <a:r>
              <a:rPr lang="de-DE" sz="2800" dirty="0">
                <a:solidFill>
                  <a:srgbClr val="FF0000"/>
                </a:solidFill>
              </a:rPr>
              <a:t>16.4. 8-R-Regel</a:t>
            </a:r>
          </a:p>
          <a:p>
            <a:r>
              <a:rPr lang="de-DE" dirty="0">
                <a:solidFill>
                  <a:srgbClr val="FF0000"/>
                </a:solidFill>
              </a:rPr>
              <a:t>Richtige</a:t>
            </a:r>
            <a:r>
              <a:rPr lang="de-DE" dirty="0"/>
              <a:t>   Person </a:t>
            </a:r>
          </a:p>
          <a:p>
            <a:r>
              <a:rPr lang="de-DE" dirty="0">
                <a:solidFill>
                  <a:srgbClr val="FF0000"/>
                </a:solidFill>
              </a:rPr>
              <a:t>Richtiger</a:t>
            </a:r>
            <a:r>
              <a:rPr lang="de-DE" dirty="0"/>
              <a:t> Zeitpunkt</a:t>
            </a:r>
          </a:p>
          <a:p>
            <a:r>
              <a:rPr lang="de-DE" dirty="0">
                <a:solidFill>
                  <a:srgbClr val="FF0000"/>
                </a:solidFill>
              </a:rPr>
              <a:t>Richter</a:t>
            </a:r>
            <a:r>
              <a:rPr lang="de-DE" dirty="0"/>
              <a:t>    Wirkstoff </a:t>
            </a:r>
          </a:p>
          <a:p>
            <a:r>
              <a:rPr lang="de-DE" dirty="0">
                <a:solidFill>
                  <a:srgbClr val="FF0000"/>
                </a:solidFill>
              </a:rPr>
              <a:t>Richtige</a:t>
            </a:r>
            <a:r>
              <a:rPr lang="de-DE" dirty="0"/>
              <a:t>   Dosis</a:t>
            </a:r>
          </a:p>
          <a:p>
            <a:r>
              <a:rPr lang="de-DE" dirty="0">
                <a:solidFill>
                  <a:srgbClr val="FF0000"/>
                </a:solidFill>
              </a:rPr>
              <a:t>Richtige</a:t>
            </a:r>
            <a:r>
              <a:rPr lang="de-DE" dirty="0"/>
              <a:t>   Applikationsform (Verabreichungsform) </a:t>
            </a:r>
          </a:p>
          <a:p>
            <a:r>
              <a:rPr lang="de-DE" dirty="0">
                <a:solidFill>
                  <a:srgbClr val="FF0000"/>
                </a:solidFill>
              </a:rPr>
              <a:t>Richtige   </a:t>
            </a:r>
            <a:r>
              <a:rPr lang="de-DE" dirty="0"/>
              <a:t>Lagerung</a:t>
            </a:r>
          </a:p>
          <a:p>
            <a:r>
              <a:rPr lang="de-DE" dirty="0">
                <a:solidFill>
                  <a:srgbClr val="FF0000"/>
                </a:solidFill>
              </a:rPr>
              <a:t>Richtige   </a:t>
            </a:r>
            <a:r>
              <a:rPr lang="de-DE" dirty="0"/>
              <a:t>Aufbewahrung und Entsorgung</a:t>
            </a:r>
          </a:p>
          <a:p>
            <a:r>
              <a:rPr lang="de-DE" dirty="0">
                <a:solidFill>
                  <a:srgbClr val="FF0000"/>
                </a:solidFill>
              </a:rPr>
              <a:t>Richtige</a:t>
            </a:r>
            <a:r>
              <a:rPr lang="de-DE" dirty="0"/>
              <a:t>   Dokumentation</a:t>
            </a:r>
          </a:p>
          <a:p>
            <a:endParaRPr lang="de-DE" dirty="0"/>
          </a:p>
          <a:p>
            <a:r>
              <a:rPr lang="de-DE" sz="2400" dirty="0">
                <a:solidFill>
                  <a:srgbClr val="FF0000"/>
                </a:solidFill>
              </a:rPr>
              <a:t>16.5. Medikamentendispenser</a:t>
            </a:r>
          </a:p>
          <a:p>
            <a:r>
              <a:rPr lang="de-DE" dirty="0"/>
              <a:t>8 – R – Regel</a:t>
            </a:r>
          </a:p>
          <a:p>
            <a:r>
              <a:rPr lang="de-DE" dirty="0"/>
              <a:t>Die KlientInnen müssen ihren Medikamentendispenser selbst bedienen können</a:t>
            </a:r>
          </a:p>
          <a:p>
            <a:r>
              <a:rPr lang="de-DE" dirty="0"/>
              <a:t>Unterschieden wird zwischen Tages &amp; Wochendispenser</a:t>
            </a:r>
          </a:p>
          <a:p>
            <a:r>
              <a:rPr lang="de-DE" dirty="0"/>
              <a:t>Lichtschutz, Schutz vor Feuchtigkeit</a:t>
            </a:r>
          </a:p>
          <a:p>
            <a:r>
              <a:rPr lang="de-DE" dirty="0"/>
              <a:t>Medikamentendispenser nicht am Fensterbrett oder neben dem Herd lagern</a:t>
            </a:r>
          </a:p>
          <a:p>
            <a:endParaRPr lang="de-DE" dirty="0"/>
          </a:p>
        </p:txBody>
      </p:sp>
      <p:pic>
        <p:nvPicPr>
          <p:cNvPr id="8" name="Grafik 7">
            <a:extLst>
              <a:ext uri="{FF2B5EF4-FFF2-40B4-BE49-F238E27FC236}">
                <a16:creationId xmlns:a16="http://schemas.microsoft.com/office/drawing/2014/main" id="{B0A7F13C-5239-4F6E-71D2-45C5445DC8C7}"/>
              </a:ext>
            </a:extLst>
          </p:cNvPr>
          <p:cNvPicPr>
            <a:picLocks noChangeAspect="1"/>
          </p:cNvPicPr>
          <p:nvPr/>
        </p:nvPicPr>
        <p:blipFill>
          <a:blip r:embed="rId2"/>
          <a:stretch>
            <a:fillRect/>
          </a:stretch>
        </p:blipFill>
        <p:spPr>
          <a:xfrm>
            <a:off x="9966518" y="3770801"/>
            <a:ext cx="1943100" cy="2352675"/>
          </a:xfrm>
          <a:prstGeom prst="rect">
            <a:avLst/>
          </a:prstGeom>
        </p:spPr>
      </p:pic>
      <p:pic>
        <p:nvPicPr>
          <p:cNvPr id="9" name="Grafik 8">
            <a:extLst>
              <a:ext uri="{FF2B5EF4-FFF2-40B4-BE49-F238E27FC236}">
                <a16:creationId xmlns:a16="http://schemas.microsoft.com/office/drawing/2014/main" id="{0850EB9D-C609-191F-70CC-8B2523222FD9}"/>
              </a:ext>
            </a:extLst>
          </p:cNvPr>
          <p:cNvPicPr>
            <a:picLocks noChangeAspect="1"/>
          </p:cNvPicPr>
          <p:nvPr/>
        </p:nvPicPr>
        <p:blipFill>
          <a:blip r:embed="rId3"/>
          <a:stretch>
            <a:fillRect/>
          </a:stretch>
        </p:blipFill>
        <p:spPr>
          <a:xfrm>
            <a:off x="7528350" y="2505370"/>
            <a:ext cx="3781425" cy="1209675"/>
          </a:xfrm>
          <a:prstGeom prst="rect">
            <a:avLst/>
          </a:prstGeom>
        </p:spPr>
      </p:pic>
      <p:pic>
        <p:nvPicPr>
          <p:cNvPr id="10" name="Grafik 9">
            <a:extLst>
              <a:ext uri="{FF2B5EF4-FFF2-40B4-BE49-F238E27FC236}">
                <a16:creationId xmlns:a16="http://schemas.microsoft.com/office/drawing/2014/main" id="{F0FF43C7-03CB-DEBE-0D13-76404CEA5467}"/>
              </a:ext>
            </a:extLst>
          </p:cNvPr>
          <p:cNvPicPr>
            <a:picLocks noChangeAspect="1"/>
          </p:cNvPicPr>
          <p:nvPr/>
        </p:nvPicPr>
        <p:blipFill>
          <a:blip r:embed="rId4"/>
          <a:stretch>
            <a:fillRect/>
          </a:stretch>
        </p:blipFill>
        <p:spPr>
          <a:xfrm>
            <a:off x="7946056" y="4599396"/>
            <a:ext cx="2143125" cy="2143125"/>
          </a:xfrm>
          <a:prstGeom prst="rect">
            <a:avLst/>
          </a:prstGeom>
        </p:spPr>
      </p:pic>
      <p:pic>
        <p:nvPicPr>
          <p:cNvPr id="11" name="Grafik 10">
            <a:extLst>
              <a:ext uri="{FF2B5EF4-FFF2-40B4-BE49-F238E27FC236}">
                <a16:creationId xmlns:a16="http://schemas.microsoft.com/office/drawing/2014/main" id="{41386DC3-04E2-3BD2-7474-3920D734BCE9}"/>
              </a:ext>
            </a:extLst>
          </p:cNvPr>
          <p:cNvPicPr>
            <a:picLocks noChangeAspect="1"/>
          </p:cNvPicPr>
          <p:nvPr/>
        </p:nvPicPr>
        <p:blipFill>
          <a:blip r:embed="rId5"/>
          <a:stretch>
            <a:fillRect/>
          </a:stretch>
        </p:blipFill>
        <p:spPr>
          <a:xfrm>
            <a:off x="5024437" y="2357437"/>
            <a:ext cx="2143125" cy="2143125"/>
          </a:xfrm>
          <a:prstGeom prst="rect">
            <a:avLst/>
          </a:prstGeom>
        </p:spPr>
      </p:pic>
    </p:spTree>
    <p:extLst>
      <p:ext uri="{BB962C8B-B14F-4D97-AF65-F5344CB8AC3E}">
        <p14:creationId xmlns:p14="http://schemas.microsoft.com/office/powerpoint/2010/main" val="35061936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B0509857-99B0-4B93-3E46-D1BB91ABF6AB}"/>
              </a:ext>
            </a:extLst>
          </p:cNvPr>
          <p:cNvSpPr txBox="1"/>
          <p:nvPr/>
        </p:nvSpPr>
        <p:spPr>
          <a:xfrm>
            <a:off x="211873" y="356839"/>
            <a:ext cx="11831444" cy="2862322"/>
          </a:xfrm>
          <a:prstGeom prst="rect">
            <a:avLst/>
          </a:prstGeom>
          <a:noFill/>
        </p:spPr>
        <p:txBody>
          <a:bodyPr wrap="square">
            <a:spAutoFit/>
          </a:bodyPr>
          <a:lstStyle/>
          <a:p>
            <a:r>
              <a:rPr lang="de-DE" dirty="0">
                <a:solidFill>
                  <a:srgbClr val="FF0000"/>
                </a:solidFill>
              </a:rPr>
              <a:t>17. Arzneimitteleinsatz bei älteren Menschen</a:t>
            </a:r>
          </a:p>
          <a:p>
            <a:endParaRPr lang="de-DE" dirty="0"/>
          </a:p>
          <a:p>
            <a:r>
              <a:rPr lang="de-DE" dirty="0"/>
              <a:t>Mehr als 50% der über 60jährigen benötigen eine Dauermedikation</a:t>
            </a:r>
          </a:p>
          <a:p>
            <a:endParaRPr lang="de-DE" dirty="0"/>
          </a:p>
          <a:p>
            <a:r>
              <a:rPr lang="de-DE" dirty="0"/>
              <a:t>Überwiegend werden Herz-Kreislaufmedikamente &amp; Arzneien für das zentrale Nervensystem</a:t>
            </a:r>
          </a:p>
          <a:p>
            <a:r>
              <a:rPr lang="de-DE" dirty="0"/>
              <a:t>verschrieben</a:t>
            </a:r>
          </a:p>
          <a:p>
            <a:endParaRPr lang="de-DE" dirty="0"/>
          </a:p>
          <a:p>
            <a:r>
              <a:rPr lang="de-DE" dirty="0"/>
              <a:t>Senioren leiden häufig unter einer eingeschränkten Nieren- &amp; Leberfunktion, sowie Herzinsuffizienz (Herzschwäche)</a:t>
            </a:r>
          </a:p>
          <a:p>
            <a:endParaRPr lang="de-DE" dirty="0"/>
          </a:p>
          <a:p>
            <a:r>
              <a:rPr lang="de-DE" dirty="0"/>
              <a:t>Erhöhtes Lebensalter = erhöhte Medikamentenempfindlichkeit: z. B. Blutdruck</a:t>
            </a:r>
          </a:p>
        </p:txBody>
      </p:sp>
      <p:sp>
        <p:nvSpPr>
          <p:cNvPr id="5" name="Textfeld 4">
            <a:extLst>
              <a:ext uri="{FF2B5EF4-FFF2-40B4-BE49-F238E27FC236}">
                <a16:creationId xmlns:a16="http://schemas.microsoft.com/office/drawing/2014/main" id="{3D4A9C69-D215-A042-5C0E-50DBF6B2B1BA}"/>
              </a:ext>
            </a:extLst>
          </p:cNvPr>
          <p:cNvSpPr txBox="1"/>
          <p:nvPr/>
        </p:nvSpPr>
        <p:spPr>
          <a:xfrm>
            <a:off x="457200" y="3429000"/>
            <a:ext cx="11396546" cy="2862322"/>
          </a:xfrm>
          <a:prstGeom prst="rect">
            <a:avLst/>
          </a:prstGeom>
          <a:noFill/>
        </p:spPr>
        <p:txBody>
          <a:bodyPr wrap="square">
            <a:spAutoFit/>
          </a:bodyPr>
          <a:lstStyle/>
          <a:p>
            <a:r>
              <a:rPr lang="de-DE" dirty="0">
                <a:solidFill>
                  <a:srgbClr val="FF0000"/>
                </a:solidFill>
              </a:rPr>
              <a:t>Komplizierte Medikamenten-Einnahmeschemata verhindern planmäßige Einnahme!!!</a:t>
            </a:r>
          </a:p>
          <a:p>
            <a:endParaRPr lang="de-DE" dirty="0"/>
          </a:p>
          <a:p>
            <a:r>
              <a:rPr lang="de-DE" dirty="0"/>
              <a:t>o Senioren leiden häufig unter Sehstörungen, Vergesslichkeit, Verwechslung von Medikamenten sowie unter Schluckbeschwerden</a:t>
            </a:r>
          </a:p>
          <a:p>
            <a:endParaRPr lang="de-DE" dirty="0"/>
          </a:p>
          <a:p>
            <a:r>
              <a:rPr lang="de-DE" dirty="0"/>
              <a:t>o Manche Senioren verwenden zu wenig Flüssigkeit zum Nachtrinken oder nehmen beim Schlucken keine aufrechte Position ein. Das Arzneimittel bleibt in der Speiseröhre hängen. </a:t>
            </a:r>
          </a:p>
          <a:p>
            <a:r>
              <a:rPr lang="de-DE" dirty="0"/>
              <a:t>Folge: keine bzw. schlechtere Wirkung, Verletzungen</a:t>
            </a:r>
          </a:p>
          <a:p>
            <a:endParaRPr lang="de-DE" dirty="0"/>
          </a:p>
          <a:p>
            <a:r>
              <a:rPr lang="de-DE" dirty="0"/>
              <a:t>o (Feinmotorische) Probleme mit (z. B. dem Öffnen / Schließen) von Verpackungen</a:t>
            </a:r>
          </a:p>
        </p:txBody>
      </p:sp>
      <p:pic>
        <p:nvPicPr>
          <p:cNvPr id="7" name="Grafik 6">
            <a:extLst>
              <a:ext uri="{FF2B5EF4-FFF2-40B4-BE49-F238E27FC236}">
                <a16:creationId xmlns:a16="http://schemas.microsoft.com/office/drawing/2014/main" id="{6F36FDAF-AD80-C0FA-AAF9-6BD61B829EAD}"/>
              </a:ext>
            </a:extLst>
          </p:cNvPr>
          <p:cNvPicPr>
            <a:picLocks noChangeAspect="1"/>
          </p:cNvPicPr>
          <p:nvPr/>
        </p:nvPicPr>
        <p:blipFill>
          <a:blip r:embed="rId2"/>
          <a:stretch>
            <a:fillRect/>
          </a:stretch>
        </p:blipFill>
        <p:spPr>
          <a:xfrm>
            <a:off x="9206603" y="197837"/>
            <a:ext cx="2773524" cy="1849016"/>
          </a:xfrm>
          <a:prstGeom prst="rect">
            <a:avLst/>
          </a:prstGeom>
        </p:spPr>
      </p:pic>
    </p:spTree>
    <p:extLst>
      <p:ext uri="{BB962C8B-B14F-4D97-AF65-F5344CB8AC3E}">
        <p14:creationId xmlns:p14="http://schemas.microsoft.com/office/powerpoint/2010/main" val="200032808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6B7D87FF-74FA-031E-96E4-1338FDD6BF29}"/>
              </a:ext>
            </a:extLst>
          </p:cNvPr>
          <p:cNvSpPr txBox="1"/>
          <p:nvPr/>
        </p:nvSpPr>
        <p:spPr>
          <a:xfrm>
            <a:off x="223024" y="245328"/>
            <a:ext cx="11864898" cy="2031325"/>
          </a:xfrm>
          <a:prstGeom prst="rect">
            <a:avLst/>
          </a:prstGeom>
          <a:noFill/>
        </p:spPr>
        <p:txBody>
          <a:bodyPr wrap="square">
            <a:spAutoFit/>
          </a:bodyPr>
          <a:lstStyle/>
          <a:p>
            <a:r>
              <a:rPr lang="de-DE" sz="1800" b="0" i="0" u="none" strike="noStrike" baseline="0" dirty="0">
                <a:solidFill>
                  <a:srgbClr val="FF0000"/>
                </a:solidFill>
                <a:latin typeface="Calibri" panose="020F0502020204030204" pitchFamily="34" charset="0"/>
              </a:rPr>
              <a:t>Senioren </a:t>
            </a:r>
          </a:p>
          <a:p>
            <a:r>
              <a:rPr lang="de-DE" sz="1800" b="0" i="0" u="none" strike="noStrike" baseline="0" dirty="0">
                <a:solidFill>
                  <a:srgbClr val="000000"/>
                </a:solidFill>
                <a:latin typeface="Courier New" panose="02070309020205020404" pitchFamily="49" charset="0"/>
              </a:rPr>
              <a:t>o </a:t>
            </a:r>
            <a:r>
              <a:rPr lang="de-DE" sz="1800" b="0" i="0" u="none" strike="noStrike" baseline="0" dirty="0">
                <a:solidFill>
                  <a:srgbClr val="000000"/>
                </a:solidFill>
                <a:latin typeface="Calibri" panose="020F0502020204030204" pitchFamily="34" charset="0"/>
              </a:rPr>
              <a:t>Ernähren sich schlechter, trinken zu wenig </a:t>
            </a:r>
          </a:p>
          <a:p>
            <a:endParaRPr lang="de-DE" sz="1800" b="0" i="0" u="none" strike="noStrike" baseline="0" dirty="0">
              <a:solidFill>
                <a:srgbClr val="000000"/>
              </a:solidFill>
              <a:latin typeface="Calibri" panose="020F0502020204030204" pitchFamily="34" charset="0"/>
            </a:endParaRPr>
          </a:p>
          <a:p>
            <a:r>
              <a:rPr lang="de-DE" sz="1800" b="0" i="0" u="none" strike="noStrike" baseline="0" dirty="0">
                <a:solidFill>
                  <a:srgbClr val="000000"/>
                </a:solidFill>
                <a:latin typeface="Courier New" panose="02070309020205020404" pitchFamily="49" charset="0"/>
              </a:rPr>
              <a:t>o </a:t>
            </a:r>
            <a:r>
              <a:rPr lang="de-DE" sz="1800" b="0" i="0" u="none" strike="noStrike" baseline="0" dirty="0">
                <a:solidFill>
                  <a:srgbClr val="000000"/>
                </a:solidFill>
                <a:latin typeface="Calibri" panose="020F0502020204030204" pitchFamily="34" charset="0"/>
              </a:rPr>
              <a:t>Verwerten Arzneimittel &amp; Nahrungsmittel schlechter</a:t>
            </a:r>
          </a:p>
          <a:p>
            <a:r>
              <a:rPr lang="de-DE" sz="1800" b="0" i="0" u="none" strike="noStrike" baseline="0" dirty="0">
                <a:solidFill>
                  <a:srgbClr val="000000"/>
                </a:solidFill>
                <a:latin typeface="Calibri" panose="020F0502020204030204" pitchFamily="34" charset="0"/>
              </a:rPr>
              <a:t> </a:t>
            </a:r>
          </a:p>
          <a:p>
            <a:r>
              <a:rPr lang="de-DE" sz="1800" b="0" i="0" u="none" strike="noStrike" baseline="0" dirty="0">
                <a:solidFill>
                  <a:srgbClr val="000000"/>
                </a:solidFill>
                <a:latin typeface="Courier New" panose="02070309020205020404" pitchFamily="49" charset="0"/>
              </a:rPr>
              <a:t>o </a:t>
            </a:r>
            <a:r>
              <a:rPr lang="de-DE" sz="1800" b="0" i="0" u="none" strike="noStrike" baseline="0" dirty="0">
                <a:solidFill>
                  <a:srgbClr val="000000"/>
                </a:solidFill>
                <a:latin typeface="Calibri" panose="020F0502020204030204" pitchFamily="34" charset="0"/>
              </a:rPr>
              <a:t>Sind häufiger multimorbid als junge Menschen: </a:t>
            </a:r>
            <a:r>
              <a:rPr lang="de-DE" sz="1800" b="0" i="0" u="none" strike="noStrike" baseline="0" dirty="0">
                <a:solidFill>
                  <a:srgbClr val="FF0000"/>
                </a:solidFill>
                <a:latin typeface="Calibri" panose="020F0502020204030204" pitchFamily="34" charset="0"/>
              </a:rPr>
              <a:t>Unter Multimorbidität versteht man das gleichzeitige Bestehen mehrerer Krankheiten bei einer einzelnen Person.</a:t>
            </a:r>
          </a:p>
        </p:txBody>
      </p:sp>
      <p:sp>
        <p:nvSpPr>
          <p:cNvPr id="5" name="Textfeld 4">
            <a:extLst>
              <a:ext uri="{FF2B5EF4-FFF2-40B4-BE49-F238E27FC236}">
                <a16:creationId xmlns:a16="http://schemas.microsoft.com/office/drawing/2014/main" id="{CD47B8AC-D75C-5E47-5FFA-8AC690790168}"/>
              </a:ext>
            </a:extLst>
          </p:cNvPr>
          <p:cNvSpPr txBox="1"/>
          <p:nvPr/>
        </p:nvSpPr>
        <p:spPr>
          <a:xfrm>
            <a:off x="223024" y="2776654"/>
            <a:ext cx="11775688" cy="3693319"/>
          </a:xfrm>
          <a:prstGeom prst="rect">
            <a:avLst/>
          </a:prstGeom>
          <a:noFill/>
        </p:spPr>
        <p:txBody>
          <a:bodyPr wrap="square">
            <a:spAutoFit/>
          </a:bodyPr>
          <a:lstStyle/>
          <a:p>
            <a:r>
              <a:rPr lang="de-DE" dirty="0"/>
              <a:t>Gesetzgeber „kennt Senioren nicht“</a:t>
            </a:r>
          </a:p>
          <a:p>
            <a:endParaRPr lang="de-DE" dirty="0"/>
          </a:p>
          <a:p>
            <a:r>
              <a:rPr lang="de-DE" dirty="0"/>
              <a:t>o Packungen sehen sich immer ähnlicher – Sicherheit?</a:t>
            </a:r>
          </a:p>
          <a:p>
            <a:endParaRPr lang="de-DE" dirty="0"/>
          </a:p>
          <a:p>
            <a:r>
              <a:rPr lang="de-DE" dirty="0"/>
              <a:t>o Verpackungen &amp; Beipackzettel zu kompliziert</a:t>
            </a:r>
          </a:p>
          <a:p>
            <a:endParaRPr lang="de-DE" dirty="0"/>
          </a:p>
          <a:p>
            <a:r>
              <a:rPr lang="de-DE" dirty="0"/>
              <a:t>o Blisterpackungen, Teilen von Tabletten</a:t>
            </a:r>
          </a:p>
          <a:p>
            <a:endParaRPr lang="de-DE" dirty="0"/>
          </a:p>
          <a:p>
            <a:r>
              <a:rPr lang="de-DE" dirty="0"/>
              <a:t>o Kindersichere Verschlüsse von Tropfen &amp; Säften</a:t>
            </a:r>
          </a:p>
          <a:p>
            <a:endParaRPr lang="de-DE" dirty="0"/>
          </a:p>
          <a:p>
            <a:r>
              <a:rPr lang="de-DE" dirty="0"/>
              <a:t>o Augentropfenflaschen</a:t>
            </a:r>
          </a:p>
          <a:p>
            <a:endParaRPr lang="de-DE" dirty="0"/>
          </a:p>
          <a:p>
            <a:r>
              <a:rPr lang="de-DE" dirty="0"/>
              <a:t>o Druckgröße der Arzneibeschriftung</a:t>
            </a:r>
          </a:p>
        </p:txBody>
      </p:sp>
    </p:spTree>
    <p:extLst>
      <p:ext uri="{BB962C8B-B14F-4D97-AF65-F5344CB8AC3E}">
        <p14:creationId xmlns:p14="http://schemas.microsoft.com/office/powerpoint/2010/main" val="101080909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C5E64EDD-81BE-D2E5-AEE7-70123BD27CB7}"/>
              </a:ext>
            </a:extLst>
          </p:cNvPr>
          <p:cNvSpPr txBox="1"/>
          <p:nvPr/>
        </p:nvSpPr>
        <p:spPr>
          <a:xfrm>
            <a:off x="256478" y="211873"/>
            <a:ext cx="11719932" cy="3600986"/>
          </a:xfrm>
          <a:prstGeom prst="rect">
            <a:avLst/>
          </a:prstGeom>
          <a:noFill/>
        </p:spPr>
        <p:txBody>
          <a:bodyPr wrap="square">
            <a:spAutoFit/>
          </a:bodyPr>
          <a:lstStyle/>
          <a:p>
            <a:r>
              <a:rPr lang="de-DE" sz="2400" dirty="0">
                <a:solidFill>
                  <a:srgbClr val="FF0000"/>
                </a:solidFill>
              </a:rPr>
              <a:t>18. Krankenhausentlassung</a:t>
            </a:r>
          </a:p>
          <a:p>
            <a:endParaRPr lang="de-DE" sz="2400" dirty="0">
              <a:solidFill>
                <a:srgbClr val="FF0000"/>
              </a:solidFill>
            </a:endParaRPr>
          </a:p>
          <a:p>
            <a:r>
              <a:rPr lang="de-DE" dirty="0">
                <a:solidFill>
                  <a:srgbClr val="00B0F0"/>
                </a:solidFill>
              </a:rPr>
              <a:t>18.1. Situation der Senioren nach der Entlassung</a:t>
            </a:r>
          </a:p>
          <a:p>
            <a:r>
              <a:rPr lang="de-DE" dirty="0"/>
              <a:t>o Medikation häufig umgestellt</a:t>
            </a:r>
          </a:p>
          <a:p>
            <a:r>
              <a:rPr lang="de-DE" dirty="0"/>
              <a:t>o Zurechtkommen mit neuen Packungen</a:t>
            </a:r>
          </a:p>
          <a:p>
            <a:r>
              <a:rPr lang="de-DE" dirty="0"/>
              <a:t>o Oftmaliges Vergreifen – Sehstörungen?</a:t>
            </a:r>
          </a:p>
          <a:p>
            <a:r>
              <a:rPr lang="de-DE" dirty="0"/>
              <a:t>o Absetzen von Dauermedikation</a:t>
            </a:r>
          </a:p>
          <a:p>
            <a:r>
              <a:rPr lang="de-DE" dirty="0"/>
              <a:t>o Ausschleichen von Medikamenten</a:t>
            </a:r>
          </a:p>
          <a:p>
            <a:r>
              <a:rPr lang="de-DE" dirty="0"/>
              <a:t>o Oft fehlende Bereitschaft zur Mitwirkung an </a:t>
            </a:r>
          </a:p>
          <a:p>
            <a:r>
              <a:rPr lang="de-DE" dirty="0"/>
              <a:t>therapeutischen Maßnahmen</a:t>
            </a:r>
          </a:p>
          <a:p>
            <a:endParaRPr lang="de-DE" dirty="0"/>
          </a:p>
          <a:p>
            <a:endParaRPr lang="de-DE" dirty="0"/>
          </a:p>
        </p:txBody>
      </p:sp>
      <p:sp>
        <p:nvSpPr>
          <p:cNvPr id="5" name="Textfeld 4">
            <a:extLst>
              <a:ext uri="{FF2B5EF4-FFF2-40B4-BE49-F238E27FC236}">
                <a16:creationId xmlns:a16="http://schemas.microsoft.com/office/drawing/2014/main" id="{2EA03370-9AE5-F070-3ADB-F1FF8385B7DD}"/>
              </a:ext>
            </a:extLst>
          </p:cNvPr>
          <p:cNvSpPr txBox="1"/>
          <p:nvPr/>
        </p:nvSpPr>
        <p:spPr>
          <a:xfrm>
            <a:off x="215590" y="3812858"/>
            <a:ext cx="11760820" cy="2031325"/>
          </a:xfrm>
          <a:prstGeom prst="rect">
            <a:avLst/>
          </a:prstGeom>
          <a:noFill/>
        </p:spPr>
        <p:txBody>
          <a:bodyPr wrap="square">
            <a:spAutoFit/>
          </a:bodyPr>
          <a:lstStyle/>
          <a:p>
            <a:r>
              <a:rPr lang="de-DE" dirty="0">
                <a:solidFill>
                  <a:srgbClr val="00B0F0"/>
                </a:solidFill>
              </a:rPr>
              <a:t>18.2. Betreuungsteam nach der Entlassung</a:t>
            </a:r>
          </a:p>
          <a:p>
            <a:r>
              <a:rPr lang="de-DE" dirty="0"/>
              <a:t>o ÄrztInnen – ApothekerInnen - </a:t>
            </a:r>
            <a:r>
              <a:rPr lang="de-DE" dirty="0" err="1"/>
              <a:t>HeimhelferInnen</a:t>
            </a:r>
            <a:endParaRPr lang="de-DE" dirty="0"/>
          </a:p>
          <a:p>
            <a:r>
              <a:rPr lang="de-DE" dirty="0"/>
              <a:t>o Regelmäßige richtige Arzneimitteleinnahme</a:t>
            </a:r>
          </a:p>
          <a:p>
            <a:r>
              <a:rPr lang="de-DE" dirty="0"/>
              <a:t>o Beobachtung von Veränderungen, Nebenwirkungen</a:t>
            </a:r>
          </a:p>
          <a:p>
            <a:r>
              <a:rPr lang="de-DE" dirty="0"/>
              <a:t>o Medikamentenübergebrauch (Analgetika, Doppeltkauf, </a:t>
            </a:r>
          </a:p>
          <a:p>
            <a:r>
              <a:rPr lang="de-DE" dirty="0"/>
              <a:t>Einkauf durch dritte Person)</a:t>
            </a:r>
          </a:p>
          <a:p>
            <a:r>
              <a:rPr lang="de-DE" dirty="0"/>
              <a:t>o Überschneidungen Verordnungen </a:t>
            </a:r>
            <a:r>
              <a:rPr lang="de-DE" dirty="0" err="1"/>
              <a:t>HausärztInnen</a:t>
            </a:r>
            <a:r>
              <a:rPr lang="de-DE" dirty="0"/>
              <a:t>, FachärztInnen</a:t>
            </a:r>
          </a:p>
        </p:txBody>
      </p:sp>
      <p:pic>
        <p:nvPicPr>
          <p:cNvPr id="7" name="Grafik 6">
            <a:extLst>
              <a:ext uri="{FF2B5EF4-FFF2-40B4-BE49-F238E27FC236}">
                <a16:creationId xmlns:a16="http://schemas.microsoft.com/office/drawing/2014/main" id="{3EE6BA58-DF2E-D378-EF9C-F8FA1E48970E}"/>
              </a:ext>
            </a:extLst>
          </p:cNvPr>
          <p:cNvPicPr>
            <a:picLocks noChangeAspect="1"/>
          </p:cNvPicPr>
          <p:nvPr/>
        </p:nvPicPr>
        <p:blipFill>
          <a:blip r:embed="rId2"/>
          <a:stretch>
            <a:fillRect/>
          </a:stretch>
        </p:blipFill>
        <p:spPr>
          <a:xfrm>
            <a:off x="6676891" y="3970835"/>
            <a:ext cx="5214026" cy="2548647"/>
          </a:xfrm>
          <a:prstGeom prst="rect">
            <a:avLst/>
          </a:prstGeom>
        </p:spPr>
      </p:pic>
      <p:pic>
        <p:nvPicPr>
          <p:cNvPr id="9" name="Grafik 8">
            <a:extLst>
              <a:ext uri="{FF2B5EF4-FFF2-40B4-BE49-F238E27FC236}">
                <a16:creationId xmlns:a16="http://schemas.microsoft.com/office/drawing/2014/main" id="{36D7546F-EDD1-13C9-8357-54724C47F14F}"/>
              </a:ext>
            </a:extLst>
          </p:cNvPr>
          <p:cNvPicPr>
            <a:picLocks noChangeAspect="1"/>
          </p:cNvPicPr>
          <p:nvPr/>
        </p:nvPicPr>
        <p:blipFill>
          <a:blip r:embed="rId3"/>
          <a:stretch>
            <a:fillRect/>
          </a:stretch>
        </p:blipFill>
        <p:spPr>
          <a:xfrm>
            <a:off x="5633976" y="211873"/>
            <a:ext cx="6342434" cy="3560323"/>
          </a:xfrm>
          <a:prstGeom prst="rect">
            <a:avLst/>
          </a:prstGeom>
        </p:spPr>
      </p:pic>
    </p:spTree>
    <p:extLst>
      <p:ext uri="{BB962C8B-B14F-4D97-AF65-F5344CB8AC3E}">
        <p14:creationId xmlns:p14="http://schemas.microsoft.com/office/powerpoint/2010/main" val="332835619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5F73B432-8906-210F-BBB2-87D7A75AA4E3}"/>
              </a:ext>
            </a:extLst>
          </p:cNvPr>
          <p:cNvPicPr>
            <a:picLocks noChangeAspect="1"/>
          </p:cNvPicPr>
          <p:nvPr/>
        </p:nvPicPr>
        <p:blipFill>
          <a:blip r:embed="rId2"/>
          <a:stretch>
            <a:fillRect/>
          </a:stretch>
        </p:blipFill>
        <p:spPr>
          <a:xfrm>
            <a:off x="777818" y="295875"/>
            <a:ext cx="4280170" cy="2743200"/>
          </a:xfrm>
          <a:prstGeom prst="rect">
            <a:avLst/>
          </a:prstGeom>
        </p:spPr>
      </p:pic>
      <p:sp>
        <p:nvSpPr>
          <p:cNvPr id="4" name="Textfeld 3">
            <a:extLst>
              <a:ext uri="{FF2B5EF4-FFF2-40B4-BE49-F238E27FC236}">
                <a16:creationId xmlns:a16="http://schemas.microsoft.com/office/drawing/2014/main" id="{F6FA11BA-08AC-8535-CB24-B677C1748E22}"/>
              </a:ext>
            </a:extLst>
          </p:cNvPr>
          <p:cNvSpPr txBox="1"/>
          <p:nvPr/>
        </p:nvSpPr>
        <p:spPr>
          <a:xfrm>
            <a:off x="829995" y="3244334"/>
            <a:ext cx="8455985" cy="369332"/>
          </a:xfrm>
          <a:prstGeom prst="rect">
            <a:avLst/>
          </a:prstGeom>
          <a:noFill/>
        </p:spPr>
        <p:txBody>
          <a:bodyPr wrap="square">
            <a:spAutoFit/>
          </a:bodyPr>
          <a:lstStyle/>
          <a:p>
            <a:r>
              <a:rPr lang="de-DE" dirty="0">
                <a:solidFill>
                  <a:srgbClr val="FF0000"/>
                </a:solidFill>
              </a:rPr>
              <a:t>19. Wirkstoffe</a:t>
            </a:r>
          </a:p>
        </p:txBody>
      </p:sp>
      <p:sp>
        <p:nvSpPr>
          <p:cNvPr id="6" name="Textfeld 5">
            <a:extLst>
              <a:ext uri="{FF2B5EF4-FFF2-40B4-BE49-F238E27FC236}">
                <a16:creationId xmlns:a16="http://schemas.microsoft.com/office/drawing/2014/main" id="{AA999715-3A89-329C-7A23-07DD04DD9E0D}"/>
              </a:ext>
            </a:extLst>
          </p:cNvPr>
          <p:cNvSpPr txBox="1"/>
          <p:nvPr/>
        </p:nvSpPr>
        <p:spPr>
          <a:xfrm rot="10800000" flipV="1">
            <a:off x="501804" y="3724920"/>
            <a:ext cx="4912926" cy="1785104"/>
          </a:xfrm>
          <a:prstGeom prst="rect">
            <a:avLst/>
          </a:prstGeom>
          <a:noFill/>
        </p:spPr>
        <p:txBody>
          <a:bodyPr wrap="square">
            <a:spAutoFit/>
          </a:bodyPr>
          <a:lstStyle/>
          <a:p>
            <a:pPr algn="l"/>
            <a:endParaRPr lang="de-DE" sz="1200" b="0" i="0" u="none" strike="noStrike" baseline="0" dirty="0">
              <a:solidFill>
                <a:srgbClr val="000000"/>
              </a:solidFill>
              <a:latin typeface="Calibri" panose="020F0502020204030204" pitchFamily="34" charset="0"/>
            </a:endParaRPr>
          </a:p>
          <a:p>
            <a:r>
              <a:rPr lang="de-DE" sz="1400" b="0" i="0" u="none" strike="noStrike" baseline="0" dirty="0">
                <a:solidFill>
                  <a:srgbClr val="00B050"/>
                </a:solidFill>
                <a:latin typeface="Calibri" panose="020F0502020204030204" pitchFamily="34" charset="0"/>
              </a:rPr>
              <a:t>Pflanzlich – Phytotherapie </a:t>
            </a:r>
          </a:p>
          <a:p>
            <a:r>
              <a:rPr lang="de-DE" sz="1400" b="0" i="0" u="none" strike="noStrike" baseline="0" dirty="0">
                <a:solidFill>
                  <a:srgbClr val="00B0F0"/>
                </a:solidFill>
                <a:latin typeface="Calibri" panose="020F0502020204030204" pitchFamily="34" charset="0"/>
              </a:rPr>
              <a:t>Mineralien &amp; Spurenelemente </a:t>
            </a:r>
          </a:p>
          <a:p>
            <a:r>
              <a:rPr lang="de-DE" sz="1400" b="0" i="0" u="none" strike="noStrike" baseline="0" dirty="0">
                <a:solidFill>
                  <a:srgbClr val="000000"/>
                </a:solidFill>
                <a:latin typeface="Calibri" panose="020F0502020204030204" pitchFamily="34" charset="0"/>
              </a:rPr>
              <a:t>(Natrium, Calcium, Magnesium, Jod, </a:t>
            </a:r>
          </a:p>
          <a:p>
            <a:r>
              <a:rPr lang="de-DE" sz="1400" b="0" i="0" u="none" strike="noStrike" baseline="0" dirty="0">
                <a:solidFill>
                  <a:srgbClr val="000000"/>
                </a:solidFill>
                <a:latin typeface="Calibri" panose="020F0502020204030204" pitchFamily="34" charset="0"/>
              </a:rPr>
              <a:t>Schwefel, Selen, Zink, Kupfer, …) </a:t>
            </a:r>
          </a:p>
          <a:p>
            <a:r>
              <a:rPr lang="de-DE" sz="1400" b="0" i="0" u="none" strike="noStrike" baseline="0" dirty="0">
                <a:solidFill>
                  <a:srgbClr val="7030A0"/>
                </a:solidFill>
                <a:latin typeface="Calibri" panose="020F0502020204030204" pitchFamily="34" charset="0"/>
              </a:rPr>
              <a:t>Tierisch</a:t>
            </a:r>
            <a:r>
              <a:rPr lang="de-DE" sz="1400" b="0" i="0" u="none" strike="noStrike" baseline="0" dirty="0">
                <a:solidFill>
                  <a:srgbClr val="000000"/>
                </a:solidFill>
                <a:latin typeface="Calibri" panose="020F0502020204030204" pitchFamily="34" charset="0"/>
              </a:rPr>
              <a:t> – Eiweiß, Adrenalin, Fischöle, … </a:t>
            </a:r>
          </a:p>
          <a:p>
            <a:r>
              <a:rPr lang="de-DE" sz="1400" b="0" i="0" u="none" strike="noStrike" baseline="0" dirty="0">
                <a:solidFill>
                  <a:schemeClr val="accent6">
                    <a:lumMod val="50000"/>
                  </a:schemeClr>
                </a:solidFill>
                <a:latin typeface="Courier New" panose="02070309020205020404" pitchFamily="49" charset="0"/>
              </a:rPr>
              <a:t>Gentechnisch</a:t>
            </a:r>
            <a:r>
              <a:rPr lang="de-DE" sz="1400" b="0" i="0" u="none" strike="noStrike" baseline="0" dirty="0">
                <a:solidFill>
                  <a:srgbClr val="000000"/>
                </a:solidFill>
                <a:latin typeface="Courier New" panose="02070309020205020404" pitchFamily="49" charset="0"/>
              </a:rPr>
              <a:t>: Insuline, Impfstoffe </a:t>
            </a:r>
          </a:p>
          <a:p>
            <a:r>
              <a:rPr lang="de-DE" sz="1400" b="0" i="0" u="none" strike="noStrike" baseline="0" dirty="0">
                <a:solidFill>
                  <a:srgbClr val="C00000"/>
                </a:solidFill>
                <a:latin typeface="Courier New" panose="02070309020205020404" pitchFamily="49" charset="0"/>
              </a:rPr>
              <a:t>Chemische</a:t>
            </a:r>
            <a:r>
              <a:rPr lang="de-DE" sz="1400" b="0" i="0" u="none" strike="noStrike" baseline="0" dirty="0">
                <a:solidFill>
                  <a:srgbClr val="000000"/>
                </a:solidFill>
                <a:latin typeface="Courier New" panose="02070309020205020404" pitchFamily="49" charset="0"/>
              </a:rPr>
              <a:t>: …. </a:t>
            </a:r>
          </a:p>
        </p:txBody>
      </p:sp>
      <p:pic>
        <p:nvPicPr>
          <p:cNvPr id="7" name="Grafik 6">
            <a:extLst>
              <a:ext uri="{FF2B5EF4-FFF2-40B4-BE49-F238E27FC236}">
                <a16:creationId xmlns:a16="http://schemas.microsoft.com/office/drawing/2014/main" id="{133654ED-FC0D-1043-AC9D-1441DAE404EC}"/>
              </a:ext>
            </a:extLst>
          </p:cNvPr>
          <p:cNvPicPr>
            <a:picLocks noChangeAspect="1"/>
          </p:cNvPicPr>
          <p:nvPr/>
        </p:nvPicPr>
        <p:blipFill>
          <a:blip r:embed="rId3"/>
          <a:stretch>
            <a:fillRect/>
          </a:stretch>
        </p:blipFill>
        <p:spPr>
          <a:xfrm>
            <a:off x="5414730" y="3334215"/>
            <a:ext cx="3057525" cy="1991921"/>
          </a:xfrm>
          <a:prstGeom prst="rect">
            <a:avLst/>
          </a:prstGeom>
        </p:spPr>
      </p:pic>
      <p:pic>
        <p:nvPicPr>
          <p:cNvPr id="8" name="Grafik 7">
            <a:extLst>
              <a:ext uri="{FF2B5EF4-FFF2-40B4-BE49-F238E27FC236}">
                <a16:creationId xmlns:a16="http://schemas.microsoft.com/office/drawing/2014/main" id="{5FA4BC91-6B1C-CC9A-B4F5-486BAFCCE7F2}"/>
              </a:ext>
            </a:extLst>
          </p:cNvPr>
          <p:cNvPicPr>
            <a:picLocks noChangeAspect="1"/>
          </p:cNvPicPr>
          <p:nvPr/>
        </p:nvPicPr>
        <p:blipFill>
          <a:blip r:embed="rId4"/>
          <a:stretch>
            <a:fillRect/>
          </a:stretch>
        </p:blipFill>
        <p:spPr>
          <a:xfrm>
            <a:off x="8554147" y="4471905"/>
            <a:ext cx="2800350" cy="1628775"/>
          </a:xfrm>
          <a:prstGeom prst="rect">
            <a:avLst/>
          </a:prstGeom>
        </p:spPr>
      </p:pic>
    </p:spTree>
    <p:extLst>
      <p:ext uri="{BB962C8B-B14F-4D97-AF65-F5344CB8AC3E}">
        <p14:creationId xmlns:p14="http://schemas.microsoft.com/office/powerpoint/2010/main" val="208745847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7CF1691A-BE5C-A0DA-F8A0-214F6AEF6EF1}"/>
              </a:ext>
            </a:extLst>
          </p:cNvPr>
          <p:cNvSpPr txBox="1"/>
          <p:nvPr/>
        </p:nvSpPr>
        <p:spPr>
          <a:xfrm>
            <a:off x="278780" y="167268"/>
            <a:ext cx="11456020" cy="1477328"/>
          </a:xfrm>
          <a:prstGeom prst="rect">
            <a:avLst/>
          </a:prstGeom>
          <a:noFill/>
        </p:spPr>
        <p:txBody>
          <a:bodyPr wrap="square">
            <a:spAutoFit/>
          </a:bodyPr>
          <a:lstStyle/>
          <a:p>
            <a:r>
              <a:rPr lang="de-DE" sz="1800" b="0" i="0" u="none" strike="noStrike" baseline="0" dirty="0">
                <a:solidFill>
                  <a:srgbClr val="FF0000"/>
                </a:solidFill>
                <a:latin typeface="Calibri" panose="020F0502020204030204" pitchFamily="34" charset="0"/>
              </a:rPr>
              <a:t>Phytotherapie</a:t>
            </a:r>
            <a:r>
              <a:rPr lang="de-DE" sz="1800" b="0" i="0" u="none" strike="noStrike" baseline="0" dirty="0">
                <a:solidFill>
                  <a:schemeClr val="accent6">
                    <a:lumMod val="50000"/>
                  </a:schemeClr>
                </a:solidFill>
                <a:latin typeface="Calibri" panose="020F0502020204030204" pitchFamily="34" charset="0"/>
              </a:rPr>
              <a:t>:</a:t>
            </a:r>
            <a:r>
              <a:rPr lang="de-DE" sz="1800" b="0" i="0" u="none" strike="noStrike" baseline="0" dirty="0">
                <a:solidFill>
                  <a:srgbClr val="000000"/>
                </a:solidFill>
                <a:latin typeface="Calibri" panose="020F0502020204030204" pitchFamily="34" charset="0"/>
              </a:rPr>
              <a:t> </a:t>
            </a:r>
            <a:r>
              <a:rPr lang="de-DE" sz="1800" b="0" i="0" u="none" strike="noStrike" baseline="0" dirty="0">
                <a:solidFill>
                  <a:schemeClr val="accent6">
                    <a:lumMod val="50000"/>
                  </a:schemeClr>
                </a:solidFill>
                <a:latin typeface="Calibri" panose="020F0502020204030204" pitchFamily="34" charset="0"/>
              </a:rPr>
              <a:t>Behandlung von Krankheiten mit pflanzlichen Arzneimitteln.</a:t>
            </a:r>
            <a:r>
              <a:rPr lang="de-DE" sz="1800" b="0" i="0" u="none" strike="noStrike" baseline="0" dirty="0">
                <a:solidFill>
                  <a:srgbClr val="000000"/>
                </a:solidFill>
                <a:latin typeface="Calibri" panose="020F0502020204030204" pitchFamily="34" charset="0"/>
              </a:rPr>
              <a:t> Dabei erfolgt die therapeutische Anwendung von Pflanzen oder Pflanzenteilen (Blüten, Blätter, Samen, etc.) zumeist in Form von </a:t>
            </a:r>
            <a:r>
              <a:rPr lang="de-DE" sz="1800" b="0" i="0" u="none" strike="noStrike" baseline="0" dirty="0">
                <a:solidFill>
                  <a:schemeClr val="accent6">
                    <a:lumMod val="50000"/>
                  </a:schemeClr>
                </a:solidFill>
                <a:latin typeface="Calibri" panose="020F0502020204030204" pitchFamily="34" charset="0"/>
              </a:rPr>
              <a:t>Tees</a:t>
            </a:r>
            <a:r>
              <a:rPr lang="de-DE" sz="1800" b="0" i="0" u="none" strike="noStrike" baseline="0" dirty="0">
                <a:solidFill>
                  <a:srgbClr val="000000"/>
                </a:solidFill>
                <a:latin typeface="Calibri" panose="020F0502020204030204" pitchFamily="34" charset="0"/>
              </a:rPr>
              <a:t> oder als </a:t>
            </a:r>
            <a:r>
              <a:rPr lang="de-DE" sz="1800" b="0" i="0" u="none" strike="noStrike" baseline="0" dirty="0">
                <a:solidFill>
                  <a:schemeClr val="accent6">
                    <a:lumMod val="50000"/>
                  </a:schemeClr>
                </a:solidFill>
                <a:latin typeface="Calibri" panose="020F0502020204030204" pitchFamily="34" charset="0"/>
              </a:rPr>
              <a:t>Arzneidroge </a:t>
            </a:r>
            <a:r>
              <a:rPr lang="de-DE" sz="1800" b="0" i="0" u="none" strike="noStrike" baseline="0" dirty="0">
                <a:solidFill>
                  <a:srgbClr val="000000"/>
                </a:solidFill>
                <a:latin typeface="Calibri" panose="020F0502020204030204" pitchFamily="34" charset="0"/>
              </a:rPr>
              <a:t>(getrocknete Pflanzenteile). Bei der Phytotherapie im engeren Sinn, als Teil der westlichen Schulmedizin, werden zusätzlich auch Arzneiformen wie </a:t>
            </a:r>
            <a:r>
              <a:rPr lang="de-DE" sz="1800" b="0" i="0" u="none" strike="noStrike" baseline="0" dirty="0">
                <a:solidFill>
                  <a:schemeClr val="accent6">
                    <a:lumMod val="50000"/>
                  </a:schemeClr>
                </a:solidFill>
                <a:latin typeface="Calibri" panose="020F0502020204030204" pitchFamily="34" charset="0"/>
              </a:rPr>
              <a:t>Tinkturen, Tabletten, Dragees oder Kapseln eingesetzt, die Extrakte mit angereicherten Wirkstoffen aus Pflanzen enthalten. </a:t>
            </a:r>
            <a:endParaRPr lang="de-DE" dirty="0">
              <a:solidFill>
                <a:schemeClr val="accent6">
                  <a:lumMod val="50000"/>
                </a:schemeClr>
              </a:solidFill>
            </a:endParaRPr>
          </a:p>
        </p:txBody>
      </p:sp>
      <p:pic>
        <p:nvPicPr>
          <p:cNvPr id="11266" name="Picture 2" descr="Kompakte Phytotherapie: pflanzliche Arzneimittel">
            <a:extLst>
              <a:ext uri="{FF2B5EF4-FFF2-40B4-BE49-F238E27FC236}">
                <a16:creationId xmlns:a16="http://schemas.microsoft.com/office/drawing/2014/main" id="{895911AD-E12A-9A9D-9DA0-510F809E814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8311" y="1644596"/>
            <a:ext cx="5197029" cy="2841747"/>
          </a:xfrm>
          <a:prstGeom prst="rect">
            <a:avLst/>
          </a:prstGeom>
          <a:noFill/>
          <a:extLst>
            <a:ext uri="{909E8E84-426E-40DD-AFC4-6F175D3DCCD1}">
              <a14:hiddenFill xmlns:a14="http://schemas.microsoft.com/office/drawing/2010/main">
                <a:solidFill>
                  <a:srgbClr val="FFFFFF"/>
                </a:solidFill>
              </a14:hiddenFill>
            </a:ext>
          </a:extLst>
        </p:spPr>
      </p:pic>
      <p:pic>
        <p:nvPicPr>
          <p:cNvPr id="11268" name="Picture 4" descr="Phytotherapie - Apotheke Schneider">
            <a:extLst>
              <a:ext uri="{FF2B5EF4-FFF2-40B4-BE49-F238E27FC236}">
                <a16:creationId xmlns:a16="http://schemas.microsoft.com/office/drawing/2014/main" id="{A553AA64-9A10-3A37-7525-A6861C0C765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11370" y="2289181"/>
            <a:ext cx="4300818" cy="2197162"/>
          </a:xfrm>
          <a:prstGeom prst="rect">
            <a:avLst/>
          </a:prstGeom>
          <a:noFill/>
          <a:extLst>
            <a:ext uri="{909E8E84-426E-40DD-AFC4-6F175D3DCCD1}">
              <a14:hiddenFill xmlns:a14="http://schemas.microsoft.com/office/drawing/2010/main">
                <a:solidFill>
                  <a:srgbClr val="FFFFFF"/>
                </a:solidFill>
              </a14:hiddenFill>
            </a:ext>
          </a:extLst>
        </p:spPr>
      </p:pic>
      <p:pic>
        <p:nvPicPr>
          <p:cNvPr id="11270" name="Picture 6" descr="Heilen, Lindern, Vorbeugen : Was kann Phytotherapie leisten? | Bayern 2 |  Radio | BR.de">
            <a:extLst>
              <a:ext uri="{FF2B5EF4-FFF2-40B4-BE49-F238E27FC236}">
                <a16:creationId xmlns:a16="http://schemas.microsoft.com/office/drawing/2014/main" id="{32804193-6583-C831-0C2D-0361BE60BBB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93789" y="4753535"/>
            <a:ext cx="2847975" cy="1600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84600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0AEBD63C-EBD0-FA3B-D565-2FCD78840E1C}"/>
              </a:ext>
            </a:extLst>
          </p:cNvPr>
          <p:cNvSpPr txBox="1"/>
          <p:nvPr/>
        </p:nvSpPr>
        <p:spPr>
          <a:xfrm>
            <a:off x="423746" y="512956"/>
            <a:ext cx="11574966" cy="1754326"/>
          </a:xfrm>
          <a:prstGeom prst="rect">
            <a:avLst/>
          </a:prstGeom>
          <a:noFill/>
        </p:spPr>
        <p:txBody>
          <a:bodyPr wrap="square">
            <a:spAutoFit/>
          </a:bodyPr>
          <a:lstStyle/>
          <a:p>
            <a:r>
              <a:rPr lang="de-DE" dirty="0">
                <a:solidFill>
                  <a:srgbClr val="FF0000"/>
                </a:solidFill>
              </a:rPr>
              <a:t>2. Definitionen</a:t>
            </a:r>
          </a:p>
          <a:p>
            <a:endParaRPr lang="de-DE" dirty="0"/>
          </a:p>
          <a:p>
            <a:r>
              <a:rPr lang="de-DE" dirty="0"/>
              <a:t> </a:t>
            </a:r>
            <a:r>
              <a:rPr lang="de-DE" dirty="0">
                <a:solidFill>
                  <a:srgbClr val="FF0000"/>
                </a:solidFill>
              </a:rPr>
              <a:t>Definition Pharmazie:</a:t>
            </a:r>
          </a:p>
          <a:p>
            <a:r>
              <a:rPr lang="de-DE" dirty="0"/>
              <a:t> Lehre von der Herstellung, Verarbeitung, Lagerung, Qualitätskontrolle &amp; Vertrieb von Arzneimitteln. Pharmazie ist eine interdisziplinäre Wissenschaft, die sich mit der Beschaffenheit, Wirkung, Entwicklung, Prüfung, Herstellung &amp; Abgabe von Arzneimitteln befasst.</a:t>
            </a:r>
          </a:p>
        </p:txBody>
      </p:sp>
      <p:graphicFrame>
        <p:nvGraphicFramePr>
          <p:cNvPr id="4" name="Tabelle 4">
            <a:extLst>
              <a:ext uri="{FF2B5EF4-FFF2-40B4-BE49-F238E27FC236}">
                <a16:creationId xmlns:a16="http://schemas.microsoft.com/office/drawing/2014/main" id="{EE3226E8-AB65-BEB7-7CC1-D634B3A17C88}"/>
              </a:ext>
            </a:extLst>
          </p:cNvPr>
          <p:cNvGraphicFramePr>
            <a:graphicFrameLocks noGrp="1"/>
          </p:cNvGraphicFramePr>
          <p:nvPr>
            <p:extLst>
              <p:ext uri="{D42A27DB-BD31-4B8C-83A1-F6EECF244321}">
                <p14:modId xmlns:p14="http://schemas.microsoft.com/office/powerpoint/2010/main" val="3447664688"/>
              </p:ext>
            </p:extLst>
          </p:nvPr>
        </p:nvGraphicFramePr>
        <p:xfrm>
          <a:off x="735980" y="2832410"/>
          <a:ext cx="10939347" cy="2430965"/>
        </p:xfrm>
        <a:graphic>
          <a:graphicData uri="http://schemas.openxmlformats.org/drawingml/2006/table">
            <a:tbl>
              <a:tblPr firstRow="1" bandRow="1">
                <a:tableStyleId>{5C22544A-7EE6-4342-B048-85BDC9FD1C3A}</a:tableStyleId>
              </a:tblPr>
              <a:tblGrid>
                <a:gridCol w="10939347">
                  <a:extLst>
                    <a:ext uri="{9D8B030D-6E8A-4147-A177-3AD203B41FA5}">
                      <a16:colId xmlns:a16="http://schemas.microsoft.com/office/drawing/2014/main" val="1671778053"/>
                    </a:ext>
                  </a:extLst>
                </a:gridCol>
              </a:tblGrid>
              <a:tr h="486193">
                <a:tc>
                  <a:txBody>
                    <a:bodyPr/>
                    <a:lstStyle/>
                    <a:p>
                      <a:endParaRPr lang="de-DE" dirty="0"/>
                    </a:p>
                  </a:txBody>
                  <a:tcPr/>
                </a:tc>
                <a:extLst>
                  <a:ext uri="{0D108BD9-81ED-4DB2-BD59-A6C34878D82A}">
                    <a16:rowId xmlns:a16="http://schemas.microsoft.com/office/drawing/2014/main" val="2999480364"/>
                  </a:ext>
                </a:extLst>
              </a:tr>
              <a:tr h="486193">
                <a:tc>
                  <a:txBody>
                    <a:bodyPr/>
                    <a:lstStyle/>
                    <a:p>
                      <a:endParaRPr lang="de-DE"/>
                    </a:p>
                  </a:txBody>
                  <a:tcPr/>
                </a:tc>
                <a:extLst>
                  <a:ext uri="{0D108BD9-81ED-4DB2-BD59-A6C34878D82A}">
                    <a16:rowId xmlns:a16="http://schemas.microsoft.com/office/drawing/2014/main" val="1248282946"/>
                  </a:ext>
                </a:extLst>
              </a:tr>
              <a:tr h="486193">
                <a:tc>
                  <a:txBody>
                    <a:bodyPr/>
                    <a:lstStyle/>
                    <a:p>
                      <a:endParaRPr lang="de-DE" dirty="0"/>
                    </a:p>
                  </a:txBody>
                  <a:tcPr/>
                </a:tc>
                <a:extLst>
                  <a:ext uri="{0D108BD9-81ED-4DB2-BD59-A6C34878D82A}">
                    <a16:rowId xmlns:a16="http://schemas.microsoft.com/office/drawing/2014/main" val="2340034253"/>
                  </a:ext>
                </a:extLst>
              </a:tr>
              <a:tr h="486193">
                <a:tc>
                  <a:txBody>
                    <a:bodyPr/>
                    <a:lstStyle/>
                    <a:p>
                      <a:endParaRPr lang="de-DE"/>
                    </a:p>
                  </a:txBody>
                  <a:tcPr/>
                </a:tc>
                <a:extLst>
                  <a:ext uri="{0D108BD9-81ED-4DB2-BD59-A6C34878D82A}">
                    <a16:rowId xmlns:a16="http://schemas.microsoft.com/office/drawing/2014/main" val="2706385130"/>
                  </a:ext>
                </a:extLst>
              </a:tr>
              <a:tr h="486193">
                <a:tc>
                  <a:txBody>
                    <a:bodyPr/>
                    <a:lstStyle/>
                    <a:p>
                      <a:endParaRPr lang="de-DE" dirty="0"/>
                    </a:p>
                  </a:txBody>
                  <a:tcPr/>
                </a:tc>
                <a:extLst>
                  <a:ext uri="{0D108BD9-81ED-4DB2-BD59-A6C34878D82A}">
                    <a16:rowId xmlns:a16="http://schemas.microsoft.com/office/drawing/2014/main" val="237780189"/>
                  </a:ext>
                </a:extLst>
              </a:tr>
            </a:tbl>
          </a:graphicData>
        </a:graphic>
      </p:graphicFrame>
    </p:spTree>
    <p:extLst>
      <p:ext uri="{BB962C8B-B14F-4D97-AF65-F5344CB8AC3E}">
        <p14:creationId xmlns:p14="http://schemas.microsoft.com/office/powerpoint/2010/main" val="400870818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5AEC8645-1AF6-748C-3881-4CD159675D18}"/>
              </a:ext>
            </a:extLst>
          </p:cNvPr>
          <p:cNvSpPr txBox="1"/>
          <p:nvPr/>
        </p:nvSpPr>
        <p:spPr>
          <a:xfrm>
            <a:off x="702527" y="524107"/>
            <a:ext cx="8438684" cy="1015663"/>
          </a:xfrm>
          <a:prstGeom prst="rect">
            <a:avLst/>
          </a:prstGeom>
          <a:noFill/>
        </p:spPr>
        <p:txBody>
          <a:bodyPr wrap="square">
            <a:spAutoFit/>
          </a:bodyPr>
          <a:lstStyle/>
          <a:p>
            <a:r>
              <a:rPr lang="de-DE" sz="2400" b="0" i="0" u="none" strike="noStrike" baseline="0" dirty="0">
                <a:solidFill>
                  <a:srgbClr val="C00000"/>
                </a:solidFill>
                <a:latin typeface="Calibri" panose="020F0502020204030204" pitchFamily="34" charset="0"/>
              </a:rPr>
              <a:t>20.1. Einleitung </a:t>
            </a:r>
          </a:p>
          <a:p>
            <a:r>
              <a:rPr lang="de-DE" sz="1800" b="0" i="0" u="none" strike="noStrike" baseline="0" dirty="0">
                <a:solidFill>
                  <a:srgbClr val="000000"/>
                </a:solidFill>
                <a:latin typeface="Calibri" panose="020F0502020204030204" pitchFamily="34" charset="0"/>
              </a:rPr>
              <a:t>Verhalten eines Stoffes im Körper („Schicksal &amp; </a:t>
            </a:r>
          </a:p>
          <a:p>
            <a:r>
              <a:rPr lang="de-DE" sz="1800" b="0" i="0" u="none" strike="noStrike" baseline="0" dirty="0">
                <a:solidFill>
                  <a:srgbClr val="000000"/>
                </a:solidFill>
                <a:latin typeface="Calibri" panose="020F0502020204030204" pitchFamily="34" charset="0"/>
              </a:rPr>
              <a:t>Weg“ des Arzneimittels im Organismus </a:t>
            </a:r>
            <a:endParaRPr lang="de-DE" dirty="0"/>
          </a:p>
        </p:txBody>
      </p:sp>
      <p:pic>
        <p:nvPicPr>
          <p:cNvPr id="5" name="Picture 2" descr="Bildliche Darstellung der Grundsätze der Pharmakokinetik: ADME. Das Schaubild zeit den Umriss eines menschlichen Körpers mit dem Verdauungssystem (Mund, Speiseröhre, Magen, Dünndarm und Dickdarm) und der Leber. Das Prinzip ADME bezieht sich auf die Wechselwirkung zwischen einem Arzneimittel und dem Körper. Bei der Absorption geht es um die Frage: „Wie kommt es herein“? Hier wird eine Tablette eingenommen. Bei der Distribution interessiert die Frage: „Wo geht es hin?“ Die Distribution des Arzneimittel vom Magen in die Blutbahn wird hier mit einer Reihe von Pfeilen dargestellt. Beim Metabolismus stellt man die Frage „Wie wird es abgebaut“? Im Schaubild wird dies dargestellt durch die Anwesenheit der Leber. Bei der Elimination schließlich geht es um die Frage: „Wie geht es wieder hinaus?“, was durch den Pfeil dargestellt wird, der aus dem Enddarm kommt.">
            <a:extLst>
              <a:ext uri="{FF2B5EF4-FFF2-40B4-BE49-F238E27FC236}">
                <a16:creationId xmlns:a16="http://schemas.microsoft.com/office/drawing/2014/main" id="{158F7A84-8EE9-825D-6897-7E4A05229F4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36639" y="2168913"/>
            <a:ext cx="5972463" cy="29327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259728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1192B89A-76BA-F796-87DE-D45648C8AD53}"/>
              </a:ext>
            </a:extLst>
          </p:cNvPr>
          <p:cNvSpPr txBox="1"/>
          <p:nvPr/>
        </p:nvSpPr>
        <p:spPr>
          <a:xfrm>
            <a:off x="356839" y="457200"/>
            <a:ext cx="11117766" cy="4616648"/>
          </a:xfrm>
          <a:prstGeom prst="rect">
            <a:avLst/>
          </a:prstGeom>
          <a:noFill/>
        </p:spPr>
        <p:txBody>
          <a:bodyPr wrap="square">
            <a:spAutoFit/>
          </a:bodyPr>
          <a:lstStyle/>
          <a:p>
            <a:r>
              <a:rPr lang="de-DE" sz="2400" b="0" i="0" u="none" strike="noStrike" baseline="0" dirty="0">
                <a:solidFill>
                  <a:srgbClr val="C00000"/>
                </a:solidFill>
                <a:latin typeface="Calibri" panose="020F0502020204030204" pitchFamily="34" charset="0"/>
              </a:rPr>
              <a:t>20.2. Was macht der Körper mit dem Arzneimittel? </a:t>
            </a:r>
          </a:p>
          <a:p>
            <a:r>
              <a:rPr lang="de-DE" sz="1800" b="0" i="0" u="none" strike="noStrike" baseline="0" dirty="0">
                <a:solidFill>
                  <a:srgbClr val="C00000"/>
                </a:solidFill>
                <a:latin typeface="Calibri" panose="020F0502020204030204" pitchFamily="34" charset="0"/>
              </a:rPr>
              <a:t>Applikation</a:t>
            </a:r>
            <a:r>
              <a:rPr lang="de-DE" sz="1800" b="0" i="0" u="none" strike="noStrike" baseline="0" dirty="0">
                <a:solidFill>
                  <a:srgbClr val="000000"/>
                </a:solidFill>
                <a:latin typeface="Calibri" panose="020F0502020204030204" pitchFamily="34" charset="0"/>
              </a:rPr>
              <a:t> =Verabreichung </a:t>
            </a:r>
          </a:p>
          <a:p>
            <a:endParaRPr lang="de-DE" dirty="0">
              <a:solidFill>
                <a:srgbClr val="000000"/>
              </a:solidFill>
              <a:latin typeface="Calibri" panose="020F0502020204030204" pitchFamily="34" charset="0"/>
            </a:endParaRPr>
          </a:p>
          <a:p>
            <a:endParaRPr lang="de-DE" sz="1800" b="0" i="0" u="none" strike="noStrike" baseline="0" dirty="0">
              <a:solidFill>
                <a:srgbClr val="000000"/>
              </a:solidFill>
              <a:latin typeface="Calibri" panose="020F0502020204030204" pitchFamily="34" charset="0"/>
            </a:endParaRPr>
          </a:p>
          <a:p>
            <a:endParaRPr lang="de-DE" dirty="0">
              <a:solidFill>
                <a:srgbClr val="000000"/>
              </a:solidFill>
              <a:latin typeface="Calibri" panose="020F0502020204030204" pitchFamily="34" charset="0"/>
            </a:endParaRPr>
          </a:p>
          <a:p>
            <a:endParaRPr lang="de-DE" sz="1800" b="0" i="0" u="none" strike="noStrike" baseline="0" dirty="0">
              <a:solidFill>
                <a:srgbClr val="000000"/>
              </a:solidFill>
              <a:latin typeface="Calibri" panose="020F0502020204030204" pitchFamily="34" charset="0"/>
            </a:endParaRPr>
          </a:p>
          <a:p>
            <a:endParaRPr lang="de-DE" sz="1800" b="0" i="0" u="none" strike="noStrike" baseline="0" dirty="0">
              <a:solidFill>
                <a:srgbClr val="C00000"/>
              </a:solidFill>
              <a:latin typeface="Calibri" panose="020F0502020204030204" pitchFamily="34" charset="0"/>
            </a:endParaRPr>
          </a:p>
          <a:p>
            <a:endParaRPr lang="de-DE" dirty="0">
              <a:solidFill>
                <a:srgbClr val="C00000"/>
              </a:solidFill>
              <a:latin typeface="Calibri" panose="020F0502020204030204" pitchFamily="34" charset="0"/>
            </a:endParaRPr>
          </a:p>
          <a:p>
            <a:endParaRPr lang="de-DE" sz="1800" b="0" i="0" u="none" strike="noStrike" baseline="0" dirty="0">
              <a:solidFill>
                <a:srgbClr val="C00000"/>
              </a:solidFill>
              <a:latin typeface="Calibri" panose="020F0502020204030204" pitchFamily="34" charset="0"/>
            </a:endParaRPr>
          </a:p>
          <a:p>
            <a:endParaRPr lang="de-DE" sz="1800" b="0" i="0" u="none" strike="noStrike" baseline="0" dirty="0">
              <a:solidFill>
                <a:srgbClr val="C00000"/>
              </a:solidFill>
              <a:latin typeface="Calibri" panose="020F0502020204030204" pitchFamily="34" charset="0"/>
            </a:endParaRPr>
          </a:p>
          <a:p>
            <a:endParaRPr lang="de-DE" dirty="0">
              <a:solidFill>
                <a:srgbClr val="C00000"/>
              </a:solidFill>
              <a:latin typeface="Calibri" panose="020F0502020204030204" pitchFamily="34" charset="0"/>
            </a:endParaRPr>
          </a:p>
          <a:p>
            <a:endParaRPr lang="de-DE" sz="1800" b="0" i="0" u="none" strike="noStrike" baseline="0" dirty="0">
              <a:solidFill>
                <a:srgbClr val="C00000"/>
              </a:solidFill>
              <a:latin typeface="Calibri" panose="020F0502020204030204" pitchFamily="34" charset="0"/>
            </a:endParaRPr>
          </a:p>
          <a:p>
            <a:r>
              <a:rPr lang="de-DE" sz="1800" b="0" i="0" u="none" strike="noStrike" baseline="0" dirty="0">
                <a:solidFill>
                  <a:srgbClr val="C00000"/>
                </a:solidFill>
                <a:latin typeface="Calibri" panose="020F0502020204030204" pitchFamily="34" charset="0"/>
              </a:rPr>
              <a:t>Resorption</a:t>
            </a:r>
            <a:r>
              <a:rPr lang="de-DE" sz="1800" b="0" i="0" u="none" strike="noStrike" baseline="0" dirty="0">
                <a:solidFill>
                  <a:srgbClr val="000000"/>
                </a:solidFill>
                <a:latin typeface="Calibri" panose="020F0502020204030204" pitchFamily="34" charset="0"/>
              </a:rPr>
              <a:t>: über den Mund (oral), die Haut (kutan), den Enddarm (rektal), die Haut (kutan), unter Umgehung des Darmes (parenteral) </a:t>
            </a:r>
          </a:p>
          <a:p>
            <a:endParaRPr lang="de-DE" dirty="0">
              <a:solidFill>
                <a:srgbClr val="000000"/>
              </a:solidFill>
              <a:latin typeface="Calibri" panose="020F0502020204030204" pitchFamily="34" charset="0"/>
            </a:endParaRPr>
          </a:p>
          <a:p>
            <a:endParaRPr lang="de-DE" dirty="0"/>
          </a:p>
        </p:txBody>
      </p:sp>
      <p:graphicFrame>
        <p:nvGraphicFramePr>
          <p:cNvPr id="4" name="Tabelle 4">
            <a:extLst>
              <a:ext uri="{FF2B5EF4-FFF2-40B4-BE49-F238E27FC236}">
                <a16:creationId xmlns:a16="http://schemas.microsoft.com/office/drawing/2014/main" id="{9EADA97E-AFDA-90BD-A15D-AF7025E6D80E}"/>
              </a:ext>
            </a:extLst>
          </p:cNvPr>
          <p:cNvGraphicFramePr>
            <a:graphicFrameLocks noGrp="1"/>
          </p:cNvGraphicFramePr>
          <p:nvPr>
            <p:extLst>
              <p:ext uri="{D42A27DB-BD31-4B8C-83A1-F6EECF244321}">
                <p14:modId xmlns:p14="http://schemas.microsoft.com/office/powerpoint/2010/main" val="2603264872"/>
              </p:ext>
            </p:extLst>
          </p:nvPr>
        </p:nvGraphicFramePr>
        <p:xfrm>
          <a:off x="717395" y="1293541"/>
          <a:ext cx="9442606" cy="1554480"/>
        </p:xfrm>
        <a:graphic>
          <a:graphicData uri="http://schemas.openxmlformats.org/drawingml/2006/table">
            <a:tbl>
              <a:tblPr firstRow="1" bandRow="1">
                <a:tableStyleId>{5C22544A-7EE6-4342-B048-85BDC9FD1C3A}</a:tableStyleId>
              </a:tblPr>
              <a:tblGrid>
                <a:gridCol w="9442606">
                  <a:extLst>
                    <a:ext uri="{9D8B030D-6E8A-4147-A177-3AD203B41FA5}">
                      <a16:colId xmlns:a16="http://schemas.microsoft.com/office/drawing/2014/main" val="2764141499"/>
                    </a:ext>
                  </a:extLst>
                </a:gridCol>
              </a:tblGrid>
              <a:tr h="418171">
                <a:tc>
                  <a:txBody>
                    <a:bodyPr/>
                    <a:lstStyle/>
                    <a:p>
                      <a:r>
                        <a:rPr lang="de-DE" sz="1800" b="0" i="0" kern="1200" dirty="0">
                          <a:solidFill>
                            <a:schemeClr val="lt1"/>
                          </a:solidFill>
                          <a:effectLst/>
                          <a:latin typeface="+mn-lt"/>
                          <a:ea typeface="+mn-ea"/>
                          <a:cs typeface="+mn-cs"/>
                        </a:rPr>
                        <a:t>Mit dem Begriff Applikation bezeichnet man in der Medizin die Verabreichung bzw. Gabe von Medikamenten. Die Applikation von Medikamenten kann auf verschiedenen Wegen, den Applikationswegen erfolgen, für die es in der Regel spezielle Darreichungsformen (z.B. Tropfen, Suppositorien oder Tabletten) gibt.</a:t>
                      </a:r>
                      <a:endParaRPr lang="de-DE" dirty="0"/>
                    </a:p>
                  </a:txBody>
                  <a:tcPr/>
                </a:tc>
                <a:extLst>
                  <a:ext uri="{0D108BD9-81ED-4DB2-BD59-A6C34878D82A}">
                    <a16:rowId xmlns:a16="http://schemas.microsoft.com/office/drawing/2014/main" val="609933315"/>
                  </a:ext>
                </a:extLst>
              </a:tr>
              <a:tr h="0">
                <a:tc>
                  <a:txBody>
                    <a:bodyPr/>
                    <a:lstStyle/>
                    <a:p>
                      <a:endParaRPr lang="de-DE" dirty="0"/>
                    </a:p>
                  </a:txBody>
                  <a:tcPr/>
                </a:tc>
                <a:extLst>
                  <a:ext uri="{0D108BD9-81ED-4DB2-BD59-A6C34878D82A}">
                    <a16:rowId xmlns:a16="http://schemas.microsoft.com/office/drawing/2014/main" val="1765475181"/>
                  </a:ext>
                </a:extLst>
              </a:tr>
            </a:tbl>
          </a:graphicData>
        </a:graphic>
      </p:graphicFrame>
      <p:graphicFrame>
        <p:nvGraphicFramePr>
          <p:cNvPr id="5" name="Tabelle 5">
            <a:extLst>
              <a:ext uri="{FF2B5EF4-FFF2-40B4-BE49-F238E27FC236}">
                <a16:creationId xmlns:a16="http://schemas.microsoft.com/office/drawing/2014/main" id="{EA7011FA-9AA4-5D7F-C462-0749975F2E02}"/>
              </a:ext>
            </a:extLst>
          </p:cNvPr>
          <p:cNvGraphicFramePr>
            <a:graphicFrameLocks noGrp="1"/>
          </p:cNvGraphicFramePr>
          <p:nvPr>
            <p:extLst>
              <p:ext uri="{D42A27DB-BD31-4B8C-83A1-F6EECF244321}">
                <p14:modId xmlns:p14="http://schemas.microsoft.com/office/powerpoint/2010/main" val="863802056"/>
              </p:ext>
            </p:extLst>
          </p:nvPr>
        </p:nvGraphicFramePr>
        <p:xfrm>
          <a:off x="635620" y="4895385"/>
          <a:ext cx="9524380" cy="1231095"/>
        </p:xfrm>
        <a:graphic>
          <a:graphicData uri="http://schemas.openxmlformats.org/drawingml/2006/table">
            <a:tbl>
              <a:tblPr firstRow="1" bandRow="1">
                <a:tableStyleId>{5C22544A-7EE6-4342-B048-85BDC9FD1C3A}</a:tableStyleId>
              </a:tblPr>
              <a:tblGrid>
                <a:gridCol w="9524380">
                  <a:extLst>
                    <a:ext uri="{9D8B030D-6E8A-4147-A177-3AD203B41FA5}">
                      <a16:colId xmlns:a16="http://schemas.microsoft.com/office/drawing/2014/main" val="1532500530"/>
                    </a:ext>
                  </a:extLst>
                </a:gridCol>
              </a:tblGrid>
              <a:tr h="591015">
                <a:tc>
                  <a:txBody>
                    <a:bodyPr/>
                    <a:lstStyle/>
                    <a:p>
                      <a:r>
                        <a:rPr lang="de-DE" sz="1800" b="0" i="0" kern="1200" dirty="0">
                          <a:solidFill>
                            <a:schemeClr val="lt1"/>
                          </a:solidFill>
                          <a:effectLst/>
                          <a:latin typeface="+mn-lt"/>
                          <a:ea typeface="+mn-ea"/>
                          <a:cs typeface="+mn-cs"/>
                        </a:rPr>
                        <a:t>Mit dem Begriff Resorption bezeichnet man einen Prozess, bei dem körpereigene oder -fremde Stoffe durch biologische Systeme, d.h. Zellen, Gewebe oder Organe, aufgenommen werden.</a:t>
                      </a:r>
                      <a:endParaRPr lang="de-DE" dirty="0"/>
                    </a:p>
                  </a:txBody>
                  <a:tcPr/>
                </a:tc>
                <a:extLst>
                  <a:ext uri="{0D108BD9-81ED-4DB2-BD59-A6C34878D82A}">
                    <a16:rowId xmlns:a16="http://schemas.microsoft.com/office/drawing/2014/main" val="1192531660"/>
                  </a:ext>
                </a:extLst>
              </a:tr>
              <a:tr h="591015">
                <a:tc>
                  <a:txBody>
                    <a:bodyPr/>
                    <a:lstStyle/>
                    <a:p>
                      <a:endParaRPr lang="de-DE" dirty="0"/>
                    </a:p>
                  </a:txBody>
                  <a:tcPr/>
                </a:tc>
                <a:extLst>
                  <a:ext uri="{0D108BD9-81ED-4DB2-BD59-A6C34878D82A}">
                    <a16:rowId xmlns:a16="http://schemas.microsoft.com/office/drawing/2014/main" val="4283572826"/>
                  </a:ext>
                </a:extLst>
              </a:tr>
            </a:tbl>
          </a:graphicData>
        </a:graphic>
      </p:graphicFrame>
    </p:spTree>
    <p:extLst>
      <p:ext uri="{BB962C8B-B14F-4D97-AF65-F5344CB8AC3E}">
        <p14:creationId xmlns:p14="http://schemas.microsoft.com/office/powerpoint/2010/main" val="342978770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Bildliche Darstellung der Grundsätze der Pharmakokinetik: ADME. Das Schaubild zeit den Umriss eines menschlichen Körpers mit dem Verdauungssystem (Mund, Speiseröhre, Magen, Dünndarm und Dickdarm) und der Leber. Das Prinzip ADME bezieht sich auf die Wechselwirkung zwischen einem Arzneimittel und dem Körper. Bei der Absorption geht es um die Frage: „Wie kommt es herein“? Hier wird eine Tablette eingenommen. Bei der Distribution interessiert die Frage: „Wo geht es hin?“ Die Distribution des Arzneimittel vom Magen in die Blutbahn wird hier mit einer Reihe von Pfeilen dargestellt. Beim Metabolismus stellt man die Frage „Wie wird es abgebaut“? Im Schaubild wird dies dargestellt durch die Anwesenheit der Leber. Bei der Elimination schließlich geht es um die Frage: „Wie geht es wieder hinaus?“, was durch den Pfeil dargestellt wird, der aus dem Enddarm kommt.">
            <a:extLst>
              <a:ext uri="{FF2B5EF4-FFF2-40B4-BE49-F238E27FC236}">
                <a16:creationId xmlns:a16="http://schemas.microsoft.com/office/drawing/2014/main" id="{9EA67B18-D0EA-CD91-758A-B2CD822F37C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74425" y="356839"/>
            <a:ext cx="3910361" cy="2932771"/>
          </a:xfrm>
          <a:prstGeom prst="rect">
            <a:avLst/>
          </a:prstGeom>
          <a:noFill/>
          <a:extLst>
            <a:ext uri="{909E8E84-426E-40DD-AFC4-6F175D3DCCD1}">
              <a14:hiddenFill xmlns:a14="http://schemas.microsoft.com/office/drawing/2010/main">
                <a:solidFill>
                  <a:srgbClr val="FFFFFF"/>
                </a:solidFill>
              </a14:hiddenFill>
            </a:ext>
          </a:extLst>
        </p:spPr>
      </p:pic>
      <p:sp>
        <p:nvSpPr>
          <p:cNvPr id="3" name="Textfeld 2">
            <a:extLst>
              <a:ext uri="{FF2B5EF4-FFF2-40B4-BE49-F238E27FC236}">
                <a16:creationId xmlns:a16="http://schemas.microsoft.com/office/drawing/2014/main" id="{AEC00DB6-09D9-2BD2-C790-377777C021C3}"/>
              </a:ext>
            </a:extLst>
          </p:cNvPr>
          <p:cNvSpPr txBox="1"/>
          <p:nvPr/>
        </p:nvSpPr>
        <p:spPr>
          <a:xfrm>
            <a:off x="613316" y="3568390"/>
            <a:ext cx="11184673" cy="2585323"/>
          </a:xfrm>
          <a:prstGeom prst="rect">
            <a:avLst/>
          </a:prstGeom>
          <a:noFill/>
        </p:spPr>
        <p:txBody>
          <a:bodyPr wrap="square">
            <a:spAutoFit/>
          </a:bodyPr>
          <a:lstStyle/>
          <a:p>
            <a:r>
              <a:rPr lang="de-DE" sz="1800" b="0" i="0" u="none" strike="noStrike" baseline="0" dirty="0">
                <a:solidFill>
                  <a:srgbClr val="000000"/>
                </a:solidFill>
                <a:latin typeface="Calibri" panose="020F0502020204030204" pitchFamily="34" charset="0"/>
              </a:rPr>
              <a:t>Verteilung: Eiweißbindung </a:t>
            </a:r>
          </a:p>
          <a:p>
            <a:endParaRPr lang="de-DE" dirty="0">
              <a:solidFill>
                <a:srgbClr val="000000"/>
              </a:solidFill>
              <a:latin typeface="Calibri" panose="020F0502020204030204" pitchFamily="34" charset="0"/>
            </a:endParaRPr>
          </a:p>
          <a:p>
            <a:endParaRPr lang="de-DE" sz="1800" b="0" i="0" u="none" strike="noStrike" baseline="0" dirty="0">
              <a:solidFill>
                <a:srgbClr val="000000"/>
              </a:solidFill>
              <a:latin typeface="Calibri" panose="020F0502020204030204" pitchFamily="34" charset="0"/>
            </a:endParaRPr>
          </a:p>
          <a:p>
            <a:r>
              <a:rPr lang="de-DE" sz="1800" b="0" i="0" u="none" strike="noStrike" baseline="0" dirty="0">
                <a:solidFill>
                  <a:srgbClr val="000000"/>
                </a:solidFill>
                <a:latin typeface="Calibri" panose="020F0502020204030204" pitchFamily="34" charset="0"/>
              </a:rPr>
              <a:t>Biotransformation: Um- &amp; Abbau einer Substanz (Metabolisierung), Umwandlung eines Arzneistoffes während dessen erster Passage durch die Leber („first-pass-Effekt“) </a:t>
            </a:r>
          </a:p>
          <a:p>
            <a:endParaRPr lang="de-DE" dirty="0">
              <a:solidFill>
                <a:srgbClr val="000000"/>
              </a:solidFill>
              <a:latin typeface="Calibri" panose="020F0502020204030204" pitchFamily="34" charset="0"/>
            </a:endParaRPr>
          </a:p>
          <a:p>
            <a:endParaRPr lang="de-DE" sz="1800" b="0" i="0" u="none" strike="noStrike" baseline="0" dirty="0">
              <a:solidFill>
                <a:srgbClr val="000000"/>
              </a:solidFill>
              <a:latin typeface="Calibri" panose="020F0502020204030204" pitchFamily="34" charset="0"/>
            </a:endParaRPr>
          </a:p>
          <a:p>
            <a:r>
              <a:rPr lang="de-DE" dirty="0">
                <a:solidFill>
                  <a:srgbClr val="000000"/>
                </a:solidFill>
                <a:latin typeface="Calibri" panose="020F0502020204030204" pitchFamily="34" charset="0"/>
              </a:rPr>
              <a:t>E</a:t>
            </a:r>
            <a:r>
              <a:rPr lang="de-DE" sz="1800" b="0" i="0" u="none" strike="noStrike" baseline="0" dirty="0">
                <a:solidFill>
                  <a:srgbClr val="000000"/>
                </a:solidFill>
                <a:latin typeface="Calibri" panose="020F0502020204030204" pitchFamily="34" charset="0"/>
              </a:rPr>
              <a:t>limination: Ausscheidung </a:t>
            </a:r>
          </a:p>
          <a:p>
            <a:endParaRPr lang="de-DE" dirty="0"/>
          </a:p>
        </p:txBody>
      </p:sp>
      <p:graphicFrame>
        <p:nvGraphicFramePr>
          <p:cNvPr id="4" name="Tabelle 4">
            <a:extLst>
              <a:ext uri="{FF2B5EF4-FFF2-40B4-BE49-F238E27FC236}">
                <a16:creationId xmlns:a16="http://schemas.microsoft.com/office/drawing/2014/main" id="{634ECF0E-08C8-E2DD-816A-91152AD4B2AF}"/>
              </a:ext>
            </a:extLst>
          </p:cNvPr>
          <p:cNvGraphicFramePr>
            <a:graphicFrameLocks noGrp="1"/>
          </p:cNvGraphicFramePr>
          <p:nvPr>
            <p:extLst>
              <p:ext uri="{D42A27DB-BD31-4B8C-83A1-F6EECF244321}">
                <p14:modId xmlns:p14="http://schemas.microsoft.com/office/powerpoint/2010/main" val="2054395463"/>
              </p:ext>
            </p:extLst>
          </p:nvPr>
        </p:nvGraphicFramePr>
        <p:xfrm>
          <a:off x="613315" y="3986973"/>
          <a:ext cx="9400479" cy="370840"/>
        </p:xfrm>
        <a:graphic>
          <a:graphicData uri="http://schemas.openxmlformats.org/drawingml/2006/table">
            <a:tbl>
              <a:tblPr firstRow="1" bandRow="1">
                <a:tableStyleId>{5C22544A-7EE6-4342-B048-85BDC9FD1C3A}</a:tableStyleId>
              </a:tblPr>
              <a:tblGrid>
                <a:gridCol w="9400479">
                  <a:extLst>
                    <a:ext uri="{9D8B030D-6E8A-4147-A177-3AD203B41FA5}">
                      <a16:colId xmlns:a16="http://schemas.microsoft.com/office/drawing/2014/main" val="2165683910"/>
                    </a:ext>
                  </a:extLst>
                </a:gridCol>
              </a:tblGrid>
              <a:tr h="370840">
                <a:tc>
                  <a:txBody>
                    <a:bodyPr/>
                    <a:lstStyle/>
                    <a:p>
                      <a:endParaRPr lang="de-DE" dirty="0"/>
                    </a:p>
                  </a:txBody>
                  <a:tcPr/>
                </a:tc>
                <a:extLst>
                  <a:ext uri="{0D108BD9-81ED-4DB2-BD59-A6C34878D82A}">
                    <a16:rowId xmlns:a16="http://schemas.microsoft.com/office/drawing/2014/main" val="4172847943"/>
                  </a:ext>
                </a:extLst>
              </a:tr>
            </a:tbl>
          </a:graphicData>
        </a:graphic>
      </p:graphicFrame>
      <p:graphicFrame>
        <p:nvGraphicFramePr>
          <p:cNvPr id="5" name="Tabelle 5">
            <a:extLst>
              <a:ext uri="{FF2B5EF4-FFF2-40B4-BE49-F238E27FC236}">
                <a16:creationId xmlns:a16="http://schemas.microsoft.com/office/drawing/2014/main" id="{3D609342-57EC-19FE-76CB-54F5B29B746B}"/>
              </a:ext>
            </a:extLst>
          </p:cNvPr>
          <p:cNvGraphicFramePr>
            <a:graphicFrameLocks noGrp="1"/>
          </p:cNvGraphicFramePr>
          <p:nvPr>
            <p:extLst>
              <p:ext uri="{D42A27DB-BD31-4B8C-83A1-F6EECF244321}">
                <p14:modId xmlns:p14="http://schemas.microsoft.com/office/powerpoint/2010/main" val="355327268"/>
              </p:ext>
            </p:extLst>
          </p:nvPr>
        </p:nvGraphicFramePr>
        <p:xfrm>
          <a:off x="613316" y="5107259"/>
          <a:ext cx="9546685" cy="370841"/>
        </p:xfrm>
        <a:graphic>
          <a:graphicData uri="http://schemas.openxmlformats.org/drawingml/2006/table">
            <a:tbl>
              <a:tblPr firstRow="1" bandRow="1">
                <a:tableStyleId>{5C22544A-7EE6-4342-B048-85BDC9FD1C3A}</a:tableStyleId>
              </a:tblPr>
              <a:tblGrid>
                <a:gridCol w="9546685">
                  <a:extLst>
                    <a:ext uri="{9D8B030D-6E8A-4147-A177-3AD203B41FA5}">
                      <a16:colId xmlns:a16="http://schemas.microsoft.com/office/drawing/2014/main" val="1518863171"/>
                    </a:ext>
                  </a:extLst>
                </a:gridCol>
              </a:tblGrid>
              <a:tr h="370841">
                <a:tc>
                  <a:txBody>
                    <a:bodyPr/>
                    <a:lstStyle/>
                    <a:p>
                      <a:endParaRPr lang="de-DE" dirty="0"/>
                    </a:p>
                  </a:txBody>
                  <a:tcPr/>
                </a:tc>
                <a:extLst>
                  <a:ext uri="{0D108BD9-81ED-4DB2-BD59-A6C34878D82A}">
                    <a16:rowId xmlns:a16="http://schemas.microsoft.com/office/drawing/2014/main" val="2611367121"/>
                  </a:ext>
                </a:extLst>
              </a:tr>
            </a:tbl>
          </a:graphicData>
        </a:graphic>
      </p:graphicFrame>
      <p:graphicFrame>
        <p:nvGraphicFramePr>
          <p:cNvPr id="6" name="Tabelle 6">
            <a:extLst>
              <a:ext uri="{FF2B5EF4-FFF2-40B4-BE49-F238E27FC236}">
                <a16:creationId xmlns:a16="http://schemas.microsoft.com/office/drawing/2014/main" id="{D5D7743F-87C0-5DEF-8367-CBDE11F02D5A}"/>
              </a:ext>
            </a:extLst>
          </p:cNvPr>
          <p:cNvGraphicFramePr>
            <a:graphicFrameLocks noGrp="1"/>
          </p:cNvGraphicFramePr>
          <p:nvPr>
            <p:extLst>
              <p:ext uri="{D42A27DB-BD31-4B8C-83A1-F6EECF244321}">
                <p14:modId xmlns:p14="http://schemas.microsoft.com/office/powerpoint/2010/main" val="3414276124"/>
              </p:ext>
            </p:extLst>
          </p:nvPr>
        </p:nvGraphicFramePr>
        <p:xfrm>
          <a:off x="613314" y="5896682"/>
          <a:ext cx="9546685" cy="370840"/>
        </p:xfrm>
        <a:graphic>
          <a:graphicData uri="http://schemas.openxmlformats.org/drawingml/2006/table">
            <a:tbl>
              <a:tblPr firstRow="1" bandRow="1">
                <a:tableStyleId>{5C22544A-7EE6-4342-B048-85BDC9FD1C3A}</a:tableStyleId>
              </a:tblPr>
              <a:tblGrid>
                <a:gridCol w="9546685">
                  <a:extLst>
                    <a:ext uri="{9D8B030D-6E8A-4147-A177-3AD203B41FA5}">
                      <a16:colId xmlns:a16="http://schemas.microsoft.com/office/drawing/2014/main" val="3651742375"/>
                    </a:ext>
                  </a:extLst>
                </a:gridCol>
              </a:tblGrid>
              <a:tr h="370840">
                <a:tc>
                  <a:txBody>
                    <a:bodyPr/>
                    <a:lstStyle/>
                    <a:p>
                      <a:endParaRPr lang="de-DE" dirty="0"/>
                    </a:p>
                  </a:txBody>
                  <a:tcPr/>
                </a:tc>
                <a:extLst>
                  <a:ext uri="{0D108BD9-81ED-4DB2-BD59-A6C34878D82A}">
                    <a16:rowId xmlns:a16="http://schemas.microsoft.com/office/drawing/2014/main" val="716430975"/>
                  </a:ext>
                </a:extLst>
              </a:tr>
            </a:tbl>
          </a:graphicData>
        </a:graphic>
      </p:graphicFrame>
    </p:spTree>
    <p:extLst>
      <p:ext uri="{BB962C8B-B14F-4D97-AF65-F5344CB8AC3E}">
        <p14:creationId xmlns:p14="http://schemas.microsoft.com/office/powerpoint/2010/main" val="199212493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Bildliche Darstellung der Grundsätze der Pharmakokinetik: ADME. Das Schaubild zeit den Umriss eines menschlichen Körpers mit dem Verdauungssystem (Mund, Speiseröhre, Magen, Dünndarm und Dickdarm) und der Leber. Das Prinzip ADME bezieht sich auf die Wechselwirkung zwischen einem Arzneimittel und dem Körper. Bei der Absorption geht es um die Frage: „Wie kommt es herein“? Hier wird eine Tablette eingenommen. Bei der Distribution interessiert die Frage: „Wo geht es hin?“ Die Distribution des Arzneimittel vom Magen in die Blutbahn wird hier mit einer Reihe von Pfeilen dargestellt. Beim Metabolismus stellt man die Frage „Wie wird es abgebaut“? Im Schaubild wird dies dargestellt durch die Anwesenheit der Leber. Bei der Elimination schließlich geht es um die Frage: „Wie geht es wieder hinaus?“, was durch den Pfeil dargestellt wird, der aus dem Enddarm kommt.">
            <a:extLst>
              <a:ext uri="{FF2B5EF4-FFF2-40B4-BE49-F238E27FC236}">
                <a16:creationId xmlns:a16="http://schemas.microsoft.com/office/drawing/2014/main" id="{AA30B8F1-E422-8B0F-B7E1-A68DFBC0911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183" y="145294"/>
            <a:ext cx="4739458" cy="2327305"/>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a:extLst>
              <a:ext uri="{FF2B5EF4-FFF2-40B4-BE49-F238E27FC236}">
                <a16:creationId xmlns:a16="http://schemas.microsoft.com/office/drawing/2014/main" id="{10876F24-718A-BFE1-8DC3-8AE3529E5603}"/>
              </a:ext>
            </a:extLst>
          </p:cNvPr>
          <p:cNvSpPr txBox="1"/>
          <p:nvPr/>
        </p:nvSpPr>
        <p:spPr>
          <a:xfrm>
            <a:off x="479502" y="2732049"/>
            <a:ext cx="8661709" cy="3416320"/>
          </a:xfrm>
          <a:prstGeom prst="rect">
            <a:avLst/>
          </a:prstGeom>
          <a:noFill/>
        </p:spPr>
        <p:txBody>
          <a:bodyPr wrap="square">
            <a:spAutoFit/>
          </a:bodyPr>
          <a:lstStyle/>
          <a:p>
            <a:r>
              <a:rPr lang="de-DE" dirty="0">
                <a:solidFill>
                  <a:srgbClr val="C00000"/>
                </a:solidFill>
              </a:rPr>
              <a:t>20.3. Barrieren des Körpers</a:t>
            </a:r>
          </a:p>
          <a:p>
            <a:r>
              <a:rPr lang="de-DE" dirty="0"/>
              <a:t>o Die Haut spielt die geringste Rolle beim Stoffdurchtritt</a:t>
            </a:r>
          </a:p>
          <a:p>
            <a:endParaRPr lang="de-DE" dirty="0"/>
          </a:p>
          <a:p>
            <a:endParaRPr lang="de-DE" dirty="0"/>
          </a:p>
          <a:p>
            <a:r>
              <a:rPr lang="de-DE" dirty="0"/>
              <a:t>o Schleimhäute haben eine höhere Resorptionsfähigkeit wie die Haut</a:t>
            </a:r>
          </a:p>
          <a:p>
            <a:endParaRPr lang="de-DE" dirty="0"/>
          </a:p>
          <a:p>
            <a:endParaRPr lang="de-DE" dirty="0"/>
          </a:p>
          <a:p>
            <a:r>
              <a:rPr lang="de-DE" dirty="0"/>
              <a:t>o Magen-Darmtrakt, Mund &amp; Nase = 120 m2</a:t>
            </a:r>
          </a:p>
          <a:p>
            <a:endParaRPr lang="de-DE" dirty="0"/>
          </a:p>
          <a:p>
            <a:endParaRPr lang="de-DE" dirty="0"/>
          </a:p>
          <a:p>
            <a:r>
              <a:rPr lang="de-DE" dirty="0"/>
              <a:t>o Lunge, Vaginalschleimhaut = 70 – 90 m2</a:t>
            </a:r>
          </a:p>
          <a:p>
            <a:endParaRPr lang="de-DE" dirty="0"/>
          </a:p>
        </p:txBody>
      </p:sp>
      <p:graphicFrame>
        <p:nvGraphicFramePr>
          <p:cNvPr id="5" name="Tabelle 5">
            <a:extLst>
              <a:ext uri="{FF2B5EF4-FFF2-40B4-BE49-F238E27FC236}">
                <a16:creationId xmlns:a16="http://schemas.microsoft.com/office/drawing/2014/main" id="{BBC7CC85-1520-3C3A-1CDC-7FD0E5DD7301}"/>
              </a:ext>
            </a:extLst>
          </p:cNvPr>
          <p:cNvGraphicFramePr>
            <a:graphicFrameLocks noGrp="1"/>
          </p:cNvGraphicFramePr>
          <p:nvPr>
            <p:extLst>
              <p:ext uri="{D42A27DB-BD31-4B8C-83A1-F6EECF244321}">
                <p14:modId xmlns:p14="http://schemas.microsoft.com/office/powerpoint/2010/main" val="2180980346"/>
              </p:ext>
            </p:extLst>
          </p:nvPr>
        </p:nvGraphicFramePr>
        <p:xfrm>
          <a:off x="479502" y="3429000"/>
          <a:ext cx="10549053" cy="365760"/>
        </p:xfrm>
        <a:graphic>
          <a:graphicData uri="http://schemas.openxmlformats.org/drawingml/2006/table">
            <a:tbl>
              <a:tblPr firstRow="1" bandRow="1">
                <a:tableStyleId>{5C22544A-7EE6-4342-B048-85BDC9FD1C3A}</a:tableStyleId>
              </a:tblPr>
              <a:tblGrid>
                <a:gridCol w="10549053">
                  <a:extLst>
                    <a:ext uri="{9D8B030D-6E8A-4147-A177-3AD203B41FA5}">
                      <a16:colId xmlns:a16="http://schemas.microsoft.com/office/drawing/2014/main" val="8938479"/>
                    </a:ext>
                  </a:extLst>
                </a:gridCol>
              </a:tblGrid>
              <a:tr h="351263">
                <a:tc>
                  <a:txBody>
                    <a:bodyPr/>
                    <a:lstStyle/>
                    <a:p>
                      <a:endParaRPr lang="de-DE" dirty="0"/>
                    </a:p>
                  </a:txBody>
                  <a:tcPr/>
                </a:tc>
                <a:extLst>
                  <a:ext uri="{0D108BD9-81ED-4DB2-BD59-A6C34878D82A}">
                    <a16:rowId xmlns:a16="http://schemas.microsoft.com/office/drawing/2014/main" val="1574145558"/>
                  </a:ext>
                </a:extLst>
              </a:tr>
            </a:tbl>
          </a:graphicData>
        </a:graphic>
      </p:graphicFrame>
      <p:graphicFrame>
        <p:nvGraphicFramePr>
          <p:cNvPr id="6" name="Tabelle 6">
            <a:extLst>
              <a:ext uri="{FF2B5EF4-FFF2-40B4-BE49-F238E27FC236}">
                <a16:creationId xmlns:a16="http://schemas.microsoft.com/office/drawing/2014/main" id="{96A6B385-DB30-FE43-5E78-0E6F924C7971}"/>
              </a:ext>
            </a:extLst>
          </p:cNvPr>
          <p:cNvGraphicFramePr>
            <a:graphicFrameLocks noGrp="1"/>
          </p:cNvGraphicFramePr>
          <p:nvPr>
            <p:extLst>
              <p:ext uri="{D42A27DB-BD31-4B8C-83A1-F6EECF244321}">
                <p14:modId xmlns:p14="http://schemas.microsoft.com/office/powerpoint/2010/main" val="1289463249"/>
              </p:ext>
            </p:extLst>
          </p:nvPr>
        </p:nvGraphicFramePr>
        <p:xfrm>
          <a:off x="479503" y="4217390"/>
          <a:ext cx="10549052" cy="365760"/>
        </p:xfrm>
        <a:graphic>
          <a:graphicData uri="http://schemas.openxmlformats.org/drawingml/2006/table">
            <a:tbl>
              <a:tblPr firstRow="1" bandRow="1">
                <a:tableStyleId>{5C22544A-7EE6-4342-B048-85BDC9FD1C3A}</a:tableStyleId>
              </a:tblPr>
              <a:tblGrid>
                <a:gridCol w="10549052">
                  <a:extLst>
                    <a:ext uri="{9D8B030D-6E8A-4147-A177-3AD203B41FA5}">
                      <a16:colId xmlns:a16="http://schemas.microsoft.com/office/drawing/2014/main" val="1019318190"/>
                    </a:ext>
                  </a:extLst>
                </a:gridCol>
              </a:tblGrid>
              <a:tr h="365760">
                <a:tc>
                  <a:txBody>
                    <a:bodyPr/>
                    <a:lstStyle/>
                    <a:p>
                      <a:endParaRPr lang="de-DE" dirty="0"/>
                    </a:p>
                  </a:txBody>
                  <a:tcPr/>
                </a:tc>
                <a:extLst>
                  <a:ext uri="{0D108BD9-81ED-4DB2-BD59-A6C34878D82A}">
                    <a16:rowId xmlns:a16="http://schemas.microsoft.com/office/drawing/2014/main" val="3855719099"/>
                  </a:ext>
                </a:extLst>
              </a:tr>
            </a:tbl>
          </a:graphicData>
        </a:graphic>
      </p:graphicFrame>
      <p:graphicFrame>
        <p:nvGraphicFramePr>
          <p:cNvPr id="7" name="Tabelle 7">
            <a:extLst>
              <a:ext uri="{FF2B5EF4-FFF2-40B4-BE49-F238E27FC236}">
                <a16:creationId xmlns:a16="http://schemas.microsoft.com/office/drawing/2014/main" id="{5DB1C600-9109-AB8D-155E-E30F971501C4}"/>
              </a:ext>
            </a:extLst>
          </p:cNvPr>
          <p:cNvGraphicFramePr>
            <a:graphicFrameLocks noGrp="1"/>
          </p:cNvGraphicFramePr>
          <p:nvPr>
            <p:extLst>
              <p:ext uri="{D42A27DB-BD31-4B8C-83A1-F6EECF244321}">
                <p14:modId xmlns:p14="http://schemas.microsoft.com/office/powerpoint/2010/main" val="2513892948"/>
              </p:ext>
            </p:extLst>
          </p:nvPr>
        </p:nvGraphicFramePr>
        <p:xfrm>
          <a:off x="479501" y="5005780"/>
          <a:ext cx="10549051" cy="469468"/>
        </p:xfrm>
        <a:graphic>
          <a:graphicData uri="http://schemas.openxmlformats.org/drawingml/2006/table">
            <a:tbl>
              <a:tblPr firstRow="1" bandRow="1">
                <a:tableStyleId>{5C22544A-7EE6-4342-B048-85BDC9FD1C3A}</a:tableStyleId>
              </a:tblPr>
              <a:tblGrid>
                <a:gridCol w="10549051">
                  <a:extLst>
                    <a:ext uri="{9D8B030D-6E8A-4147-A177-3AD203B41FA5}">
                      <a16:colId xmlns:a16="http://schemas.microsoft.com/office/drawing/2014/main" val="3932277935"/>
                    </a:ext>
                  </a:extLst>
                </a:gridCol>
              </a:tblGrid>
              <a:tr h="469468">
                <a:tc>
                  <a:txBody>
                    <a:bodyPr/>
                    <a:lstStyle/>
                    <a:p>
                      <a:endParaRPr lang="de-DE" dirty="0"/>
                    </a:p>
                  </a:txBody>
                  <a:tcPr/>
                </a:tc>
                <a:extLst>
                  <a:ext uri="{0D108BD9-81ED-4DB2-BD59-A6C34878D82A}">
                    <a16:rowId xmlns:a16="http://schemas.microsoft.com/office/drawing/2014/main" val="1011964505"/>
                  </a:ext>
                </a:extLst>
              </a:tr>
            </a:tbl>
          </a:graphicData>
        </a:graphic>
      </p:graphicFrame>
      <p:graphicFrame>
        <p:nvGraphicFramePr>
          <p:cNvPr id="8" name="Tabelle 8">
            <a:extLst>
              <a:ext uri="{FF2B5EF4-FFF2-40B4-BE49-F238E27FC236}">
                <a16:creationId xmlns:a16="http://schemas.microsoft.com/office/drawing/2014/main" id="{7847C179-8A1A-F9EE-27B5-7E8EC873451A}"/>
              </a:ext>
            </a:extLst>
          </p:cNvPr>
          <p:cNvGraphicFramePr>
            <a:graphicFrameLocks noGrp="1"/>
          </p:cNvGraphicFramePr>
          <p:nvPr>
            <p:extLst>
              <p:ext uri="{D42A27DB-BD31-4B8C-83A1-F6EECF244321}">
                <p14:modId xmlns:p14="http://schemas.microsoft.com/office/powerpoint/2010/main" val="3631275846"/>
              </p:ext>
            </p:extLst>
          </p:nvPr>
        </p:nvGraphicFramePr>
        <p:xfrm>
          <a:off x="479500" y="6068490"/>
          <a:ext cx="10549052" cy="477275"/>
        </p:xfrm>
        <a:graphic>
          <a:graphicData uri="http://schemas.openxmlformats.org/drawingml/2006/table">
            <a:tbl>
              <a:tblPr firstRow="1" bandRow="1">
                <a:tableStyleId>{5C22544A-7EE6-4342-B048-85BDC9FD1C3A}</a:tableStyleId>
              </a:tblPr>
              <a:tblGrid>
                <a:gridCol w="10549052">
                  <a:extLst>
                    <a:ext uri="{9D8B030D-6E8A-4147-A177-3AD203B41FA5}">
                      <a16:colId xmlns:a16="http://schemas.microsoft.com/office/drawing/2014/main" val="2726141320"/>
                    </a:ext>
                  </a:extLst>
                </a:gridCol>
              </a:tblGrid>
              <a:tr h="477275">
                <a:tc>
                  <a:txBody>
                    <a:bodyPr/>
                    <a:lstStyle/>
                    <a:p>
                      <a:endParaRPr lang="de-DE" dirty="0"/>
                    </a:p>
                  </a:txBody>
                  <a:tcPr/>
                </a:tc>
                <a:extLst>
                  <a:ext uri="{0D108BD9-81ED-4DB2-BD59-A6C34878D82A}">
                    <a16:rowId xmlns:a16="http://schemas.microsoft.com/office/drawing/2014/main" val="1361508193"/>
                  </a:ext>
                </a:extLst>
              </a:tr>
            </a:tbl>
          </a:graphicData>
        </a:graphic>
      </p:graphicFrame>
    </p:spTree>
    <p:extLst>
      <p:ext uri="{BB962C8B-B14F-4D97-AF65-F5344CB8AC3E}">
        <p14:creationId xmlns:p14="http://schemas.microsoft.com/office/powerpoint/2010/main" val="363503978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5B6BA128-37D1-8649-E248-485C99A1AAFB}"/>
              </a:ext>
            </a:extLst>
          </p:cNvPr>
          <p:cNvSpPr txBox="1"/>
          <p:nvPr/>
        </p:nvSpPr>
        <p:spPr>
          <a:xfrm>
            <a:off x="223024" y="211873"/>
            <a:ext cx="11697630" cy="2123658"/>
          </a:xfrm>
          <a:prstGeom prst="rect">
            <a:avLst/>
          </a:prstGeom>
          <a:noFill/>
        </p:spPr>
        <p:txBody>
          <a:bodyPr wrap="square">
            <a:spAutoFit/>
          </a:bodyPr>
          <a:lstStyle/>
          <a:p>
            <a:r>
              <a:rPr lang="de-DE" sz="2400" b="0" i="0" u="none" strike="noStrike" baseline="0" dirty="0">
                <a:solidFill>
                  <a:srgbClr val="C00000"/>
                </a:solidFill>
                <a:latin typeface="Calibri" panose="020F0502020204030204" pitchFamily="34" charset="0"/>
              </a:rPr>
              <a:t>20.4. Resorption </a:t>
            </a:r>
          </a:p>
          <a:p>
            <a:r>
              <a:rPr lang="de-DE" sz="1800" b="0" i="0" u="none" strike="noStrike" baseline="0" dirty="0">
                <a:solidFill>
                  <a:srgbClr val="000000"/>
                </a:solidFill>
                <a:latin typeface="Courier New" panose="02070309020205020404" pitchFamily="49" charset="0"/>
              </a:rPr>
              <a:t>o Aufnahme eines Stoffes von der Körperoberfläche in die Blutbahn </a:t>
            </a:r>
          </a:p>
          <a:p>
            <a:r>
              <a:rPr lang="de-DE" sz="1800" b="0" i="0" u="none" strike="noStrike" baseline="0" dirty="0">
                <a:solidFill>
                  <a:srgbClr val="000000"/>
                </a:solidFill>
                <a:latin typeface="Courier New" panose="02070309020205020404" pitchFamily="49" charset="0"/>
              </a:rPr>
              <a:t>o Voraussetzung für Wirksamkeit eines Arzneimittels </a:t>
            </a:r>
          </a:p>
          <a:p>
            <a:r>
              <a:rPr lang="de-DE" sz="1800" b="0" i="0" u="none" strike="noStrike" baseline="0" dirty="0">
                <a:solidFill>
                  <a:srgbClr val="000000"/>
                </a:solidFill>
                <a:latin typeface="Courier New" panose="02070309020205020404" pitchFamily="49" charset="0"/>
              </a:rPr>
              <a:t>o Verschiedene Mechanismen </a:t>
            </a:r>
          </a:p>
          <a:p>
            <a:r>
              <a:rPr lang="de-DE" sz="1800" b="0" i="0" u="none" strike="noStrike" baseline="0" dirty="0">
                <a:solidFill>
                  <a:srgbClr val="000000"/>
                </a:solidFill>
                <a:latin typeface="Courier New" panose="02070309020205020404" pitchFamily="49" charset="0"/>
              </a:rPr>
              <a:t>o </a:t>
            </a:r>
            <a:r>
              <a:rPr lang="de-DE" sz="1800" b="0" i="0" u="none" strike="noStrike" baseline="0" dirty="0">
                <a:solidFill>
                  <a:srgbClr val="000000"/>
                </a:solidFill>
                <a:latin typeface="Calibri" panose="020F0502020204030204" pitchFamily="34" charset="0"/>
              </a:rPr>
              <a:t>Resorptionsgeschwindigkeit: abhängig von Arzneiform, Dosierung der Arznei, Teilchengröße, Löslichkeit, Gewebsdurchblutung </a:t>
            </a:r>
          </a:p>
          <a:p>
            <a:r>
              <a:rPr lang="de-DE" sz="1800" b="0" i="0" u="none" strike="noStrike" baseline="0" dirty="0">
                <a:solidFill>
                  <a:srgbClr val="000000"/>
                </a:solidFill>
                <a:latin typeface="Courier New" panose="02070309020205020404" pitchFamily="49" charset="0"/>
              </a:rPr>
              <a:t>o </a:t>
            </a:r>
            <a:r>
              <a:rPr lang="de-DE" sz="1800" b="0" i="0" u="none" strike="noStrike" baseline="0" dirty="0">
                <a:solidFill>
                  <a:srgbClr val="000000"/>
                </a:solidFill>
                <a:latin typeface="Calibri" panose="020F0502020204030204" pitchFamily="34" charset="0"/>
              </a:rPr>
              <a:t>Wirkstoffresorption: möglich in allen Abschnitten des Verdauungstraktes </a:t>
            </a:r>
          </a:p>
        </p:txBody>
      </p:sp>
      <p:pic>
        <p:nvPicPr>
          <p:cNvPr id="4" name="Picture 2" descr="Bildliche Darstellung der Grundsätze der Pharmakokinetik: ADME. Das Schaubild zeit den Umriss eines menschlichen Körpers mit dem Verdauungssystem (Mund, Speiseröhre, Magen, Dünndarm und Dickdarm) und der Leber. Das Prinzip ADME bezieht sich auf die Wechselwirkung zwischen einem Arzneimittel und dem Körper. Bei der Absorption geht es um die Frage: „Wie kommt es herein“? Hier wird eine Tablette eingenommen. Bei der Distribution interessiert die Frage: „Wo geht es hin?“ Die Distribution des Arzneimittel vom Magen in die Blutbahn wird hier mit einer Reihe von Pfeilen dargestellt. Beim Metabolismus stellt man die Frage „Wie wird es abgebaut“? Im Schaubild wird dies dargestellt durch die Anwesenheit der Leber. Bei der Elimination schließlich geht es um die Frage: „Wie geht es wieder hinaus?“, was durch den Pfeil dargestellt wird, der aus dem Enddarm kommt.">
            <a:extLst>
              <a:ext uri="{FF2B5EF4-FFF2-40B4-BE49-F238E27FC236}">
                <a16:creationId xmlns:a16="http://schemas.microsoft.com/office/drawing/2014/main" id="{2916970A-3B75-7F1E-9E77-1311F8B485C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93282" y="1689251"/>
            <a:ext cx="3910361" cy="2932771"/>
          </a:xfrm>
          <a:prstGeom prst="rect">
            <a:avLst/>
          </a:prstGeom>
          <a:noFill/>
          <a:extLst>
            <a:ext uri="{909E8E84-426E-40DD-AFC4-6F175D3DCCD1}">
              <a14:hiddenFill xmlns:a14="http://schemas.microsoft.com/office/drawing/2010/main">
                <a:solidFill>
                  <a:srgbClr val="FFFFFF"/>
                </a:solidFill>
              </a14:hiddenFill>
            </a:ext>
          </a:extLst>
        </p:spPr>
      </p:pic>
      <p:sp>
        <p:nvSpPr>
          <p:cNvPr id="6" name="Textfeld 5">
            <a:extLst>
              <a:ext uri="{FF2B5EF4-FFF2-40B4-BE49-F238E27FC236}">
                <a16:creationId xmlns:a16="http://schemas.microsoft.com/office/drawing/2014/main" id="{36FD9A3F-B64A-9333-1354-06D616ED3B12}"/>
              </a:ext>
            </a:extLst>
          </p:cNvPr>
          <p:cNvSpPr txBox="1"/>
          <p:nvPr/>
        </p:nvSpPr>
        <p:spPr>
          <a:xfrm>
            <a:off x="223024" y="2530408"/>
            <a:ext cx="7265309" cy="2923877"/>
          </a:xfrm>
          <a:prstGeom prst="rect">
            <a:avLst/>
          </a:prstGeom>
          <a:noFill/>
        </p:spPr>
        <p:txBody>
          <a:bodyPr wrap="square">
            <a:spAutoFit/>
          </a:bodyPr>
          <a:lstStyle/>
          <a:p>
            <a:r>
              <a:rPr lang="de-DE" sz="1800" b="0" i="0" u="none" strike="noStrike" baseline="0" dirty="0">
                <a:solidFill>
                  <a:srgbClr val="C00000"/>
                </a:solidFill>
                <a:latin typeface="Arial" panose="020B0604020202020204" pitchFamily="34" charset="0"/>
                <a:cs typeface="Arial" panose="020B0604020202020204" pitchFamily="34" charset="0"/>
              </a:rPr>
              <a:t>Resorption aus dem Magen-Darm-Trakt </a:t>
            </a:r>
          </a:p>
          <a:p>
            <a:r>
              <a:rPr lang="de-DE" sz="1800" b="0" i="0" u="none" strike="noStrike" baseline="0" dirty="0">
                <a:solidFill>
                  <a:srgbClr val="000000"/>
                </a:solidFill>
                <a:latin typeface="Arial" panose="020B0604020202020204" pitchFamily="34" charset="0"/>
                <a:cs typeface="Arial" panose="020B0604020202020204" pitchFamily="34" charset="0"/>
              </a:rPr>
              <a:t>Hauptresorptionsort: Dünndarm </a:t>
            </a:r>
          </a:p>
          <a:p>
            <a:endParaRPr lang="de-DE" sz="1800" b="0" i="0" u="none" strike="noStrike" baseline="0" dirty="0">
              <a:solidFill>
                <a:srgbClr val="000000"/>
              </a:solidFill>
              <a:latin typeface="Calibri" panose="020F0502020204030204" pitchFamily="34" charset="0"/>
            </a:endParaRPr>
          </a:p>
          <a:p>
            <a:r>
              <a:rPr lang="de-DE" b="0" i="0" u="none" strike="noStrike" baseline="0" dirty="0">
                <a:solidFill>
                  <a:srgbClr val="000000"/>
                </a:solidFill>
                <a:latin typeface="Arial" panose="020B0604020202020204" pitchFamily="34" charset="0"/>
                <a:cs typeface="Arial" panose="020B0604020202020204" pitchFamily="34" charset="0"/>
              </a:rPr>
              <a:t>Schnelligkeit des Wirkungseintritts abhängig von </a:t>
            </a:r>
          </a:p>
          <a:p>
            <a:r>
              <a:rPr lang="de-DE" b="0" i="0" u="none" strike="noStrike" baseline="0" dirty="0">
                <a:solidFill>
                  <a:srgbClr val="000000"/>
                </a:solidFill>
                <a:latin typeface="Arial" panose="020B0604020202020204" pitchFamily="34" charset="0"/>
                <a:cs typeface="Arial" panose="020B0604020202020204" pitchFamily="34" charset="0"/>
              </a:rPr>
              <a:t>Entleerungszeit des Magens </a:t>
            </a:r>
          </a:p>
          <a:p>
            <a:r>
              <a:rPr lang="de-DE" sz="1800" b="0" i="0" u="none" strike="noStrike" baseline="0" dirty="0">
                <a:solidFill>
                  <a:srgbClr val="000000"/>
                </a:solidFill>
                <a:latin typeface="Calibri" panose="020F0502020204030204" pitchFamily="34" charset="0"/>
              </a:rPr>
              <a:t>Nahrung verbessert oft die Verträglichkeit der Arznei, ist aber oft mit Wirkungsverlust oder verzögerter Wirkeintritt verbunden </a:t>
            </a:r>
          </a:p>
          <a:p>
            <a:endParaRPr lang="de-DE" sz="1800" b="0" i="0" u="none" strike="noStrike" baseline="0" dirty="0">
              <a:solidFill>
                <a:srgbClr val="000000"/>
              </a:solidFill>
              <a:latin typeface="Calibri" panose="020F0502020204030204" pitchFamily="34" charset="0"/>
            </a:endParaRPr>
          </a:p>
          <a:p>
            <a:r>
              <a:rPr lang="de-DE" sz="2000" b="0" i="0" u="none" strike="noStrike" baseline="0" dirty="0">
                <a:solidFill>
                  <a:srgbClr val="C00000"/>
                </a:solidFill>
                <a:latin typeface="Calibri" panose="020F0502020204030204" pitchFamily="34" charset="0"/>
              </a:rPr>
              <a:t>Resorptionsgeschwindigkeit:</a:t>
            </a:r>
            <a:r>
              <a:rPr lang="de-DE" sz="2000" b="0" i="0" u="none" strike="noStrike" baseline="0" dirty="0">
                <a:solidFill>
                  <a:srgbClr val="000000"/>
                </a:solidFill>
                <a:latin typeface="Calibri" panose="020F0502020204030204" pitchFamily="34" charset="0"/>
              </a:rPr>
              <a:t> rektal langsamer als z. B. oral &amp; es werden nur 50% der Gesamtmenge aufgenommen (</a:t>
            </a:r>
            <a:r>
              <a:rPr lang="de-DE" sz="2000" b="0" i="0" u="none" strike="noStrike" baseline="0" dirty="0" err="1">
                <a:solidFill>
                  <a:srgbClr val="000000"/>
                </a:solidFill>
                <a:latin typeface="Calibri" panose="020F0502020204030204" pitchFamily="34" charset="0"/>
              </a:rPr>
              <a:t>resorpiert</a:t>
            </a:r>
            <a:r>
              <a:rPr lang="de-DE" sz="2000" b="0" i="0" u="none" strike="noStrike" baseline="0" dirty="0">
                <a:solidFill>
                  <a:srgbClr val="000000"/>
                </a:solidFill>
                <a:latin typeface="Calibri" panose="020F0502020204030204" pitchFamily="34" charset="0"/>
              </a:rPr>
              <a:t>) </a:t>
            </a:r>
          </a:p>
        </p:txBody>
      </p:sp>
      <p:pic>
        <p:nvPicPr>
          <p:cNvPr id="7" name="Grafik 6">
            <a:extLst>
              <a:ext uri="{FF2B5EF4-FFF2-40B4-BE49-F238E27FC236}">
                <a16:creationId xmlns:a16="http://schemas.microsoft.com/office/drawing/2014/main" id="{31D8D5FE-EA90-6CC0-7189-C8C7BEABD6E2}"/>
              </a:ext>
            </a:extLst>
          </p:cNvPr>
          <p:cNvPicPr>
            <a:picLocks noChangeAspect="1"/>
          </p:cNvPicPr>
          <p:nvPr/>
        </p:nvPicPr>
        <p:blipFill>
          <a:blip r:embed="rId3"/>
          <a:stretch>
            <a:fillRect/>
          </a:stretch>
        </p:blipFill>
        <p:spPr>
          <a:xfrm>
            <a:off x="7488334" y="4739587"/>
            <a:ext cx="4041428" cy="2024105"/>
          </a:xfrm>
          <a:prstGeom prst="rect">
            <a:avLst/>
          </a:prstGeom>
        </p:spPr>
      </p:pic>
    </p:spTree>
    <p:extLst>
      <p:ext uri="{BB962C8B-B14F-4D97-AF65-F5344CB8AC3E}">
        <p14:creationId xmlns:p14="http://schemas.microsoft.com/office/powerpoint/2010/main" val="402869632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214D5545-9ECD-1C2B-BB3A-F749CF57E891}"/>
              </a:ext>
            </a:extLst>
          </p:cNvPr>
          <p:cNvPicPr>
            <a:picLocks noChangeAspect="1"/>
          </p:cNvPicPr>
          <p:nvPr/>
        </p:nvPicPr>
        <p:blipFill>
          <a:blip r:embed="rId2"/>
          <a:stretch>
            <a:fillRect/>
          </a:stretch>
        </p:blipFill>
        <p:spPr>
          <a:xfrm>
            <a:off x="655152" y="324850"/>
            <a:ext cx="5654208" cy="4863830"/>
          </a:xfrm>
          <a:prstGeom prst="rect">
            <a:avLst/>
          </a:prstGeom>
        </p:spPr>
      </p:pic>
      <p:sp>
        <p:nvSpPr>
          <p:cNvPr id="5" name="Textfeld 4">
            <a:extLst>
              <a:ext uri="{FF2B5EF4-FFF2-40B4-BE49-F238E27FC236}">
                <a16:creationId xmlns:a16="http://schemas.microsoft.com/office/drawing/2014/main" id="{DE0ABA5F-D3B9-AAC6-B382-5A793F4CD519}"/>
              </a:ext>
            </a:extLst>
          </p:cNvPr>
          <p:cNvSpPr txBox="1"/>
          <p:nvPr/>
        </p:nvSpPr>
        <p:spPr>
          <a:xfrm>
            <a:off x="6096000" y="747132"/>
            <a:ext cx="5846956" cy="2954655"/>
          </a:xfrm>
          <a:prstGeom prst="rect">
            <a:avLst/>
          </a:prstGeom>
          <a:noFill/>
        </p:spPr>
        <p:txBody>
          <a:bodyPr wrap="square">
            <a:spAutoFit/>
          </a:bodyPr>
          <a:lstStyle/>
          <a:p>
            <a:r>
              <a:rPr lang="de-DE" sz="2400" b="0" i="0" u="none" strike="noStrike" baseline="0" dirty="0">
                <a:solidFill>
                  <a:srgbClr val="C00000"/>
                </a:solidFill>
                <a:latin typeface="Calibri" panose="020F0502020204030204" pitchFamily="34" charset="0"/>
              </a:rPr>
              <a:t>20.5. Verteilung </a:t>
            </a:r>
          </a:p>
          <a:p>
            <a:r>
              <a:rPr lang="de-DE" sz="1800" b="0" i="0" u="none" strike="noStrike" baseline="0" dirty="0">
                <a:solidFill>
                  <a:srgbClr val="000000"/>
                </a:solidFill>
                <a:latin typeface="Calibri" panose="020F0502020204030204" pitchFamily="34" charset="0"/>
              </a:rPr>
              <a:t>Mit Verteilung der Transport eines Arzneimittels von einem Körperteil zu einem anderen gemeint </a:t>
            </a:r>
          </a:p>
          <a:p>
            <a:endParaRPr lang="de-DE" sz="1800" b="0" i="0" u="none" strike="noStrike" baseline="0" dirty="0">
              <a:solidFill>
                <a:srgbClr val="000000"/>
              </a:solidFill>
              <a:latin typeface="Calibri" panose="020F0502020204030204" pitchFamily="34" charset="0"/>
            </a:endParaRPr>
          </a:p>
          <a:p>
            <a:r>
              <a:rPr lang="de-DE" sz="1800" b="0" i="0" u="none" strike="noStrike" baseline="0" dirty="0">
                <a:solidFill>
                  <a:srgbClr val="000000"/>
                </a:solidFill>
                <a:latin typeface="Calibri" panose="020F0502020204030204" pitchFamily="34" charset="0"/>
              </a:rPr>
              <a:t>Abhängig ist die Verteilung von der Arzneiform, Applikationsform (Verabreichungsform), Organdurchblutung, Gewebedurchblutung, Substanzgröße &amp; der Eiweißbindungsfähigkeit </a:t>
            </a:r>
          </a:p>
          <a:p>
            <a:endParaRPr lang="de-DE" sz="1800" b="0" i="0" u="none" strike="noStrike" baseline="0" dirty="0">
              <a:solidFill>
                <a:srgbClr val="000000"/>
              </a:solidFill>
              <a:latin typeface="Calibri" panose="020F0502020204030204" pitchFamily="34" charset="0"/>
            </a:endParaRPr>
          </a:p>
          <a:p>
            <a:r>
              <a:rPr lang="de-DE" sz="1800" b="0" i="0" u="none" strike="noStrike" baseline="0" dirty="0">
                <a:solidFill>
                  <a:srgbClr val="C00000"/>
                </a:solidFill>
                <a:latin typeface="Calibri" panose="020F0502020204030204" pitchFamily="34" charset="0"/>
              </a:rPr>
              <a:t>Transportmittel für das Arzneimittel = Blut </a:t>
            </a:r>
          </a:p>
        </p:txBody>
      </p:sp>
    </p:spTree>
    <p:extLst>
      <p:ext uri="{BB962C8B-B14F-4D97-AF65-F5344CB8AC3E}">
        <p14:creationId xmlns:p14="http://schemas.microsoft.com/office/powerpoint/2010/main" val="184319384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A4DB1FF7-B370-E9AA-FEB2-7CD2818F05DA}"/>
              </a:ext>
            </a:extLst>
          </p:cNvPr>
          <p:cNvSpPr txBox="1"/>
          <p:nvPr/>
        </p:nvSpPr>
        <p:spPr>
          <a:xfrm>
            <a:off x="234176" y="267629"/>
            <a:ext cx="11731083" cy="1200329"/>
          </a:xfrm>
          <a:prstGeom prst="rect">
            <a:avLst/>
          </a:prstGeom>
          <a:noFill/>
        </p:spPr>
        <p:txBody>
          <a:bodyPr wrap="square">
            <a:spAutoFit/>
          </a:bodyPr>
          <a:lstStyle/>
          <a:p>
            <a:r>
              <a:rPr lang="de-DE" sz="1800" b="0" i="0" u="none" strike="noStrike" baseline="0" dirty="0">
                <a:solidFill>
                  <a:srgbClr val="C00000"/>
                </a:solidFill>
                <a:latin typeface="Calibri" panose="020F0502020204030204" pitchFamily="34" charset="0"/>
              </a:rPr>
              <a:t>Löslichkeit: </a:t>
            </a:r>
          </a:p>
          <a:p>
            <a:r>
              <a:rPr lang="de-DE" sz="1800" b="0" i="0" u="none" strike="noStrike" baseline="0" dirty="0">
                <a:solidFill>
                  <a:srgbClr val="7030A0"/>
                </a:solidFill>
                <a:latin typeface="Calibri" panose="020F0502020204030204" pitchFamily="34" charset="0"/>
              </a:rPr>
              <a:t>Lipophile Arzneimittel: </a:t>
            </a:r>
          </a:p>
          <a:p>
            <a:r>
              <a:rPr lang="de-DE" sz="1800" b="0" i="0" u="none" strike="noStrike" baseline="0" dirty="0">
                <a:solidFill>
                  <a:srgbClr val="000000"/>
                </a:solidFill>
                <a:latin typeface="Calibri" panose="020F0502020204030204" pitchFamily="34" charset="0"/>
              </a:rPr>
              <a:t>Diese Arzneimittel verschwinden </a:t>
            </a:r>
            <a:r>
              <a:rPr lang="de-DE" sz="1800" b="0" i="0" u="none" strike="noStrike" baseline="0" dirty="0">
                <a:solidFill>
                  <a:srgbClr val="7030A0"/>
                </a:solidFill>
                <a:latin typeface="Calibri" panose="020F0502020204030204" pitchFamily="34" charset="0"/>
              </a:rPr>
              <a:t>zumeist schnell aus dem Blut</a:t>
            </a:r>
            <a:r>
              <a:rPr lang="de-DE" sz="1800" b="0" i="0" u="none" strike="noStrike" baseline="0" dirty="0">
                <a:solidFill>
                  <a:srgbClr val="000000"/>
                </a:solidFill>
                <a:latin typeface="Calibri" panose="020F0502020204030204" pitchFamily="34" charset="0"/>
              </a:rPr>
              <a:t>, sie sind </a:t>
            </a:r>
            <a:r>
              <a:rPr lang="de-DE" sz="1800" b="0" i="0" u="none" strike="noStrike" baseline="0" dirty="0">
                <a:solidFill>
                  <a:srgbClr val="7030A0"/>
                </a:solidFill>
                <a:latin typeface="Calibri" panose="020F0502020204030204" pitchFamily="34" charset="0"/>
              </a:rPr>
              <a:t>fettlöslich </a:t>
            </a:r>
            <a:r>
              <a:rPr lang="de-DE" sz="1800" b="0" i="0" u="none" strike="noStrike" baseline="0" dirty="0">
                <a:solidFill>
                  <a:srgbClr val="000000"/>
                </a:solidFill>
                <a:latin typeface="Calibri" panose="020F0502020204030204" pitchFamily="34" charset="0"/>
              </a:rPr>
              <a:t>&amp; reichern sich deshalb gut in Fettgewebe an. Sie treten leicht durch die Zellwand in den Raum innerhalb der Zellen. </a:t>
            </a:r>
            <a:endParaRPr lang="de-DE" dirty="0"/>
          </a:p>
        </p:txBody>
      </p:sp>
      <p:pic>
        <p:nvPicPr>
          <p:cNvPr id="5" name="Grafik 4">
            <a:extLst>
              <a:ext uri="{FF2B5EF4-FFF2-40B4-BE49-F238E27FC236}">
                <a16:creationId xmlns:a16="http://schemas.microsoft.com/office/drawing/2014/main" id="{871E750B-5CB6-C517-68F4-7A07D6D84817}"/>
              </a:ext>
            </a:extLst>
          </p:cNvPr>
          <p:cNvPicPr>
            <a:picLocks noChangeAspect="1"/>
          </p:cNvPicPr>
          <p:nvPr/>
        </p:nvPicPr>
        <p:blipFill>
          <a:blip r:embed="rId2"/>
          <a:stretch>
            <a:fillRect/>
          </a:stretch>
        </p:blipFill>
        <p:spPr>
          <a:xfrm>
            <a:off x="7268777" y="1207653"/>
            <a:ext cx="3073940" cy="1721796"/>
          </a:xfrm>
          <a:prstGeom prst="rect">
            <a:avLst/>
          </a:prstGeom>
        </p:spPr>
      </p:pic>
      <p:sp>
        <p:nvSpPr>
          <p:cNvPr id="7" name="Textfeld 6">
            <a:extLst>
              <a:ext uri="{FF2B5EF4-FFF2-40B4-BE49-F238E27FC236}">
                <a16:creationId xmlns:a16="http://schemas.microsoft.com/office/drawing/2014/main" id="{7DFCA1FB-1CE2-4E1F-9FA8-385966077D79}"/>
              </a:ext>
            </a:extLst>
          </p:cNvPr>
          <p:cNvSpPr txBox="1"/>
          <p:nvPr/>
        </p:nvSpPr>
        <p:spPr>
          <a:xfrm rot="10800000" flipV="1">
            <a:off x="234175" y="3824312"/>
            <a:ext cx="11597267" cy="923330"/>
          </a:xfrm>
          <a:prstGeom prst="rect">
            <a:avLst/>
          </a:prstGeom>
          <a:noFill/>
        </p:spPr>
        <p:txBody>
          <a:bodyPr wrap="square">
            <a:spAutoFit/>
          </a:bodyPr>
          <a:lstStyle/>
          <a:p>
            <a:r>
              <a:rPr lang="de-DE" dirty="0">
                <a:solidFill>
                  <a:srgbClr val="00B0F0"/>
                </a:solidFill>
              </a:rPr>
              <a:t>Hydrophile Arzneimittel:</a:t>
            </a:r>
          </a:p>
          <a:p>
            <a:r>
              <a:rPr lang="de-DE" dirty="0"/>
              <a:t>Diese Arzneimittel </a:t>
            </a:r>
            <a:r>
              <a:rPr lang="de-DE" dirty="0">
                <a:solidFill>
                  <a:srgbClr val="00B0F0"/>
                </a:solidFill>
              </a:rPr>
              <a:t>sind wasserlöslich </a:t>
            </a:r>
            <a:r>
              <a:rPr lang="de-DE" dirty="0"/>
              <a:t>(„wasserliebend“) bleiben</a:t>
            </a:r>
          </a:p>
          <a:p>
            <a:r>
              <a:rPr lang="de-DE" dirty="0">
                <a:solidFill>
                  <a:srgbClr val="00B0F0"/>
                </a:solidFill>
              </a:rPr>
              <a:t>fast vollständig im Blut</a:t>
            </a:r>
            <a:r>
              <a:rPr lang="de-DE" dirty="0"/>
              <a:t>, außerhalb der Zellen.</a:t>
            </a:r>
          </a:p>
        </p:txBody>
      </p:sp>
      <p:pic>
        <p:nvPicPr>
          <p:cNvPr id="9" name="Grafik 8">
            <a:extLst>
              <a:ext uri="{FF2B5EF4-FFF2-40B4-BE49-F238E27FC236}">
                <a16:creationId xmlns:a16="http://schemas.microsoft.com/office/drawing/2014/main" id="{497F6D4D-FD18-5FC9-896C-C5AD0934DEF3}"/>
              </a:ext>
            </a:extLst>
          </p:cNvPr>
          <p:cNvPicPr>
            <a:picLocks noChangeAspect="1"/>
          </p:cNvPicPr>
          <p:nvPr/>
        </p:nvPicPr>
        <p:blipFill>
          <a:blip r:embed="rId3"/>
          <a:stretch>
            <a:fillRect/>
          </a:stretch>
        </p:blipFill>
        <p:spPr>
          <a:xfrm>
            <a:off x="7380289" y="3890664"/>
            <a:ext cx="3073940" cy="1955260"/>
          </a:xfrm>
          <a:prstGeom prst="rect">
            <a:avLst/>
          </a:prstGeom>
        </p:spPr>
      </p:pic>
      <p:pic>
        <p:nvPicPr>
          <p:cNvPr id="2050" name="Picture 2" descr="Propra-ratiopharm® 10 mg 100 St mit dem E-Rezept kaufen - Shop Apotheke">
            <a:extLst>
              <a:ext uri="{FF2B5EF4-FFF2-40B4-BE49-F238E27FC236}">
                <a16:creationId xmlns:a16="http://schemas.microsoft.com/office/drawing/2014/main" id="{1F36340E-B052-F329-987F-623773D3C78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2483" y="1362373"/>
            <a:ext cx="2133600" cy="2133600"/>
          </a:xfrm>
          <a:prstGeom prst="rect">
            <a:avLst/>
          </a:prstGeom>
          <a:noFill/>
          <a:extLst>
            <a:ext uri="{909E8E84-426E-40DD-AFC4-6F175D3DCCD1}">
              <a14:hiddenFill xmlns:a14="http://schemas.microsoft.com/office/drawing/2010/main">
                <a:solidFill>
                  <a:srgbClr val="FFFFFF"/>
                </a:solidFill>
              </a14:hiddenFill>
            </a:ext>
          </a:extLst>
        </p:spPr>
      </p:pic>
      <p:pic>
        <p:nvPicPr>
          <p:cNvPr id="10" name="Grafik 9">
            <a:extLst>
              <a:ext uri="{FF2B5EF4-FFF2-40B4-BE49-F238E27FC236}">
                <a16:creationId xmlns:a16="http://schemas.microsoft.com/office/drawing/2014/main" id="{DB5CB3D5-DAE0-5D71-50C9-4C1DA62FAC0D}"/>
              </a:ext>
            </a:extLst>
          </p:cNvPr>
          <p:cNvPicPr>
            <a:picLocks noChangeAspect="1"/>
          </p:cNvPicPr>
          <p:nvPr/>
        </p:nvPicPr>
        <p:blipFill>
          <a:blip r:embed="rId5"/>
          <a:stretch>
            <a:fillRect/>
          </a:stretch>
        </p:blipFill>
        <p:spPr>
          <a:xfrm>
            <a:off x="360557" y="4714875"/>
            <a:ext cx="2555526" cy="2143125"/>
          </a:xfrm>
          <a:prstGeom prst="rect">
            <a:avLst/>
          </a:prstGeom>
        </p:spPr>
      </p:pic>
    </p:spTree>
    <p:extLst>
      <p:ext uri="{BB962C8B-B14F-4D97-AF65-F5344CB8AC3E}">
        <p14:creationId xmlns:p14="http://schemas.microsoft.com/office/powerpoint/2010/main" val="189905386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Bildliche Darstellung der Grundsätze der Pharmakokinetik: ADME. Das Schaubild zeit den Umriss eines menschlichen Körpers mit dem Verdauungssystem (Mund, Speiseröhre, Magen, Dünndarm und Dickdarm) und der Leber. Das Prinzip ADME bezieht sich auf die Wechselwirkung zwischen einem Arzneimittel und dem Körper. Bei der Absorption geht es um die Frage: „Wie kommt es herein“? Hier wird eine Tablette eingenommen. Bei der Distribution interessiert die Frage: „Wo geht es hin?“ Die Distribution des Arzneimittel vom Magen in die Blutbahn wird hier mit einer Reihe von Pfeilen dargestellt. Beim Metabolismus stellt man die Frage „Wie wird es abgebaut“? Im Schaubild wird dies dargestellt durch die Anwesenheit der Leber. Bei der Elimination schließlich geht es um die Frage: „Wie geht es wieder hinaus?“, was durch den Pfeil dargestellt wird, der aus dem Enddarm kommt.">
            <a:extLst>
              <a:ext uri="{FF2B5EF4-FFF2-40B4-BE49-F238E27FC236}">
                <a16:creationId xmlns:a16="http://schemas.microsoft.com/office/drawing/2014/main" id="{93E03643-93D3-DA9E-FD68-8EE2FA0281C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6860" y="390650"/>
            <a:ext cx="5986454" cy="2639933"/>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a:extLst>
              <a:ext uri="{FF2B5EF4-FFF2-40B4-BE49-F238E27FC236}">
                <a16:creationId xmlns:a16="http://schemas.microsoft.com/office/drawing/2014/main" id="{77A9C87B-890C-5C1A-F6BC-ECD563AF71D0}"/>
              </a:ext>
            </a:extLst>
          </p:cNvPr>
          <p:cNvSpPr txBox="1"/>
          <p:nvPr/>
        </p:nvSpPr>
        <p:spPr>
          <a:xfrm>
            <a:off x="269488" y="3383146"/>
            <a:ext cx="11653023" cy="3170099"/>
          </a:xfrm>
          <a:prstGeom prst="rect">
            <a:avLst/>
          </a:prstGeom>
          <a:noFill/>
        </p:spPr>
        <p:txBody>
          <a:bodyPr wrap="square">
            <a:spAutoFit/>
          </a:bodyPr>
          <a:lstStyle/>
          <a:p>
            <a:r>
              <a:rPr lang="de-DE" sz="2000" dirty="0">
                <a:solidFill>
                  <a:srgbClr val="C00000"/>
                </a:solidFill>
              </a:rPr>
              <a:t>20.6. Metabolismus</a:t>
            </a:r>
          </a:p>
          <a:p>
            <a:r>
              <a:rPr lang="de-DE" sz="2000" b="0" i="0" dirty="0">
                <a:solidFill>
                  <a:srgbClr val="202124"/>
                </a:solidFill>
                <a:effectLst/>
                <a:latin typeface="Google Sans"/>
              </a:rPr>
              <a:t>Als Stoffwechsel oder Metabolismus , deutsch ‚Stoffwechsel', bezeichnet man </a:t>
            </a:r>
            <a:r>
              <a:rPr lang="de-DE" sz="2000" b="0" i="0" dirty="0">
                <a:solidFill>
                  <a:srgbClr val="040C28"/>
                </a:solidFill>
                <a:effectLst/>
                <a:latin typeface="Google Sans"/>
              </a:rPr>
              <a:t>alle chemischen Umwandlungen von Stoffen im Körper von Lebewesen</a:t>
            </a:r>
            <a:r>
              <a:rPr lang="de-DE" sz="2000" b="0" i="0" dirty="0">
                <a:solidFill>
                  <a:srgbClr val="202124"/>
                </a:solidFill>
                <a:effectLst/>
                <a:latin typeface="Google Sans"/>
              </a:rPr>
              <a:t>, beispielsweise die Umwandlung von Nahrungsmitteln in Zwischenprodukte (Metaboliten) und Endprodukte.</a:t>
            </a:r>
            <a:endParaRPr lang="de-DE" sz="2000" dirty="0">
              <a:solidFill>
                <a:srgbClr val="C00000"/>
              </a:solidFill>
            </a:endParaRPr>
          </a:p>
          <a:p>
            <a:r>
              <a:rPr lang="de-DE" sz="2000" dirty="0"/>
              <a:t>Umwandlung von Arzneimitteln mit Enzymen</a:t>
            </a:r>
          </a:p>
          <a:p>
            <a:endParaRPr lang="de-DE" sz="2000" dirty="0"/>
          </a:p>
          <a:p>
            <a:r>
              <a:rPr lang="de-DE" sz="2000" dirty="0"/>
              <a:t>Enzyme sind Eiweiße (Proteine), die biochemischen Reaktionen im Organismus steuern &amp; beschleunigen, ohne dabei selbst verändert zu werden</a:t>
            </a:r>
          </a:p>
          <a:p>
            <a:endParaRPr lang="de-DE" sz="2000" dirty="0"/>
          </a:p>
          <a:p>
            <a:r>
              <a:rPr lang="de-DE" sz="2000" dirty="0"/>
              <a:t>Sie sind in allen Körperzellen enthalten &amp; sind unerlässlich für alle Körperfunktionen</a:t>
            </a:r>
          </a:p>
        </p:txBody>
      </p:sp>
      <p:pic>
        <p:nvPicPr>
          <p:cNvPr id="5" name="Grafik 4">
            <a:extLst>
              <a:ext uri="{FF2B5EF4-FFF2-40B4-BE49-F238E27FC236}">
                <a16:creationId xmlns:a16="http://schemas.microsoft.com/office/drawing/2014/main" id="{FB991279-4015-5013-E016-E36858537EF9}"/>
              </a:ext>
            </a:extLst>
          </p:cNvPr>
          <p:cNvPicPr>
            <a:picLocks noChangeAspect="1"/>
          </p:cNvPicPr>
          <p:nvPr/>
        </p:nvPicPr>
        <p:blipFill>
          <a:blip r:embed="rId3"/>
          <a:stretch>
            <a:fillRect/>
          </a:stretch>
        </p:blipFill>
        <p:spPr>
          <a:xfrm>
            <a:off x="6662058" y="219398"/>
            <a:ext cx="5260454" cy="3471656"/>
          </a:xfrm>
          <a:prstGeom prst="rect">
            <a:avLst/>
          </a:prstGeom>
        </p:spPr>
      </p:pic>
    </p:spTree>
    <p:extLst>
      <p:ext uri="{BB962C8B-B14F-4D97-AF65-F5344CB8AC3E}">
        <p14:creationId xmlns:p14="http://schemas.microsoft.com/office/powerpoint/2010/main" val="239527185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D6082603-94B5-3720-A149-DDAF7BD46DCB}"/>
              </a:ext>
            </a:extLst>
          </p:cNvPr>
          <p:cNvSpPr txBox="1"/>
          <p:nvPr/>
        </p:nvSpPr>
        <p:spPr>
          <a:xfrm>
            <a:off x="189571" y="457200"/>
            <a:ext cx="11753385" cy="646331"/>
          </a:xfrm>
          <a:prstGeom prst="rect">
            <a:avLst/>
          </a:prstGeom>
          <a:noFill/>
        </p:spPr>
        <p:txBody>
          <a:bodyPr wrap="square">
            <a:spAutoFit/>
          </a:bodyPr>
          <a:lstStyle/>
          <a:p>
            <a:r>
              <a:rPr lang="de-DE" sz="1800" b="0" i="0" u="none" strike="noStrike" baseline="0" dirty="0">
                <a:solidFill>
                  <a:srgbClr val="C00000"/>
                </a:solidFill>
                <a:latin typeface="Calibri" panose="020F0502020204030204" pitchFamily="34" charset="0"/>
              </a:rPr>
              <a:t>Fettlösliche Arzneimittel werden in wasserlösliche Arzneimittel umgewandelt </a:t>
            </a:r>
            <a:r>
              <a:rPr lang="de-DE" sz="1800" b="0" i="0" u="none" strike="noStrike" baseline="0" dirty="0">
                <a:solidFill>
                  <a:srgbClr val="000000"/>
                </a:solidFill>
                <a:latin typeface="Calibri" panose="020F0502020204030204" pitchFamily="34" charset="0"/>
              </a:rPr>
              <a:t>&amp; über die Nieren ausgeschieden </a:t>
            </a:r>
          </a:p>
          <a:p>
            <a:r>
              <a:rPr lang="de-DE" sz="1800" b="0" i="0" u="none" strike="noStrike" baseline="0" dirty="0">
                <a:solidFill>
                  <a:srgbClr val="000000"/>
                </a:solidFill>
                <a:latin typeface="Calibri" panose="020F0502020204030204" pitchFamily="34" charset="0"/>
              </a:rPr>
              <a:t>Manche Arzneimittel sind erst in umgewandelter Form wirksam</a:t>
            </a:r>
            <a:endParaRPr lang="de-DE" dirty="0"/>
          </a:p>
        </p:txBody>
      </p:sp>
      <p:pic>
        <p:nvPicPr>
          <p:cNvPr id="5" name="Grafik 4">
            <a:extLst>
              <a:ext uri="{FF2B5EF4-FFF2-40B4-BE49-F238E27FC236}">
                <a16:creationId xmlns:a16="http://schemas.microsoft.com/office/drawing/2014/main" id="{ECD72790-69FD-0774-07AE-8ADDEE5E68ED}"/>
              </a:ext>
            </a:extLst>
          </p:cNvPr>
          <p:cNvPicPr>
            <a:picLocks noChangeAspect="1"/>
          </p:cNvPicPr>
          <p:nvPr/>
        </p:nvPicPr>
        <p:blipFill>
          <a:blip r:embed="rId2"/>
          <a:stretch>
            <a:fillRect/>
          </a:stretch>
        </p:blipFill>
        <p:spPr>
          <a:xfrm>
            <a:off x="434502" y="1191164"/>
            <a:ext cx="5836596" cy="5077838"/>
          </a:xfrm>
          <a:prstGeom prst="rect">
            <a:avLst/>
          </a:prstGeom>
        </p:spPr>
      </p:pic>
      <p:sp>
        <p:nvSpPr>
          <p:cNvPr id="7" name="Textfeld 6">
            <a:extLst>
              <a:ext uri="{FF2B5EF4-FFF2-40B4-BE49-F238E27FC236}">
                <a16:creationId xmlns:a16="http://schemas.microsoft.com/office/drawing/2014/main" id="{5B0FB35F-A958-D119-6D3F-78280D483323}"/>
              </a:ext>
            </a:extLst>
          </p:cNvPr>
          <p:cNvSpPr txBox="1"/>
          <p:nvPr/>
        </p:nvSpPr>
        <p:spPr>
          <a:xfrm>
            <a:off x="6271099" y="1191164"/>
            <a:ext cx="5671858" cy="4339650"/>
          </a:xfrm>
          <a:prstGeom prst="rect">
            <a:avLst/>
          </a:prstGeom>
          <a:noFill/>
        </p:spPr>
        <p:txBody>
          <a:bodyPr wrap="square">
            <a:spAutoFit/>
          </a:bodyPr>
          <a:lstStyle/>
          <a:p>
            <a:r>
              <a:rPr lang="de-DE" sz="2800" b="0" i="0" u="none" strike="noStrike" baseline="0" dirty="0">
                <a:solidFill>
                  <a:srgbClr val="C00000"/>
                </a:solidFill>
                <a:latin typeface="Calibri" panose="020F0502020204030204" pitchFamily="34" charset="0"/>
              </a:rPr>
              <a:t>21. Pharmakodynamik </a:t>
            </a:r>
          </a:p>
          <a:p>
            <a:r>
              <a:rPr lang="de-DE" sz="1800" b="0" i="0" u="none" strike="noStrike" baseline="0" dirty="0">
                <a:solidFill>
                  <a:srgbClr val="000000"/>
                </a:solidFill>
                <a:latin typeface="Calibri" panose="020F0502020204030204" pitchFamily="34" charset="0"/>
              </a:rPr>
              <a:t>In der weiteren Folge werden nachfolgende Themen dargestellt: </a:t>
            </a:r>
          </a:p>
          <a:p>
            <a:r>
              <a:rPr lang="de-DE" sz="1800" b="0" i="0" u="none" strike="noStrike" baseline="0" dirty="0">
                <a:solidFill>
                  <a:srgbClr val="000000"/>
                </a:solidFill>
                <a:latin typeface="Courier New" panose="02070309020205020404" pitchFamily="49" charset="0"/>
              </a:rPr>
              <a:t>o Art &amp; Ort der Wirkung von Arzneimitteln </a:t>
            </a:r>
          </a:p>
          <a:p>
            <a:endParaRPr lang="de-DE" sz="1800" b="0" i="0" u="none" strike="noStrike" baseline="0" dirty="0">
              <a:solidFill>
                <a:srgbClr val="000000"/>
              </a:solidFill>
              <a:latin typeface="Courier New" panose="02070309020205020404" pitchFamily="49" charset="0"/>
            </a:endParaRPr>
          </a:p>
          <a:p>
            <a:r>
              <a:rPr lang="de-DE" sz="1800" b="0" i="0" u="none" strike="noStrike" baseline="0" dirty="0">
                <a:solidFill>
                  <a:srgbClr val="000000"/>
                </a:solidFill>
                <a:latin typeface="Courier New" panose="02070309020205020404" pitchFamily="49" charset="0"/>
              </a:rPr>
              <a:t>o Wirkmechanismus von Arzneimitteln </a:t>
            </a:r>
          </a:p>
          <a:p>
            <a:r>
              <a:rPr lang="de-DE" sz="1600" b="0" i="0" u="none" strike="noStrike" baseline="0" dirty="0">
                <a:solidFill>
                  <a:srgbClr val="000000"/>
                </a:solidFill>
                <a:latin typeface="Courier New" panose="02070309020205020404" pitchFamily="49" charset="0"/>
              </a:rPr>
              <a:t>O Individuelle Arzneimittelempfindlichkeit </a:t>
            </a:r>
          </a:p>
          <a:p>
            <a:endParaRPr lang="de-DE" sz="1600" b="0" i="0" u="none" strike="noStrike" baseline="0" dirty="0">
              <a:solidFill>
                <a:srgbClr val="000000"/>
              </a:solidFill>
              <a:latin typeface="Courier New" panose="02070309020205020404" pitchFamily="49" charset="0"/>
            </a:endParaRPr>
          </a:p>
          <a:p>
            <a:r>
              <a:rPr lang="de-DE" sz="1800" b="0" i="0" u="none" strike="noStrike" baseline="0" dirty="0">
                <a:solidFill>
                  <a:srgbClr val="000000"/>
                </a:solidFill>
                <a:latin typeface="Courier New" panose="02070309020205020404" pitchFamily="49" charset="0"/>
              </a:rPr>
              <a:t>o Blutspiegel, Halbwertszeit, Dosierung</a:t>
            </a:r>
          </a:p>
          <a:p>
            <a:r>
              <a:rPr lang="de-DE" sz="1800" b="0" i="0" u="none" strike="noStrike" baseline="0" dirty="0">
                <a:solidFill>
                  <a:srgbClr val="000000"/>
                </a:solidFill>
                <a:latin typeface="Courier New" panose="02070309020205020404" pitchFamily="49" charset="0"/>
              </a:rPr>
              <a:t> </a:t>
            </a:r>
          </a:p>
          <a:p>
            <a:r>
              <a:rPr lang="de-DE" sz="1800" b="0" i="0" u="none" strike="noStrike" baseline="0" dirty="0">
                <a:solidFill>
                  <a:srgbClr val="000000"/>
                </a:solidFill>
                <a:latin typeface="Courier New" panose="02070309020205020404" pitchFamily="49" charset="0"/>
              </a:rPr>
              <a:t>o </a:t>
            </a:r>
            <a:r>
              <a:rPr lang="de-DE" sz="1800" b="0" i="0" u="none" strike="noStrike" baseline="0" dirty="0">
                <a:solidFill>
                  <a:srgbClr val="000000"/>
                </a:solidFill>
                <a:latin typeface="Calibri" panose="020F0502020204030204" pitchFamily="34" charset="0"/>
              </a:rPr>
              <a:t>Wirkstärke, therapeutische Breite von Arzneimitteln </a:t>
            </a:r>
          </a:p>
          <a:p>
            <a:endParaRPr lang="de-DE" sz="1800" b="0" i="0" u="none" strike="noStrike" baseline="0" dirty="0">
              <a:solidFill>
                <a:srgbClr val="000000"/>
              </a:solidFill>
              <a:latin typeface="Calibri" panose="020F0502020204030204" pitchFamily="34" charset="0"/>
            </a:endParaRPr>
          </a:p>
          <a:p>
            <a:r>
              <a:rPr lang="de-DE" sz="1800" b="0" i="0" u="none" strike="noStrike" baseline="0" dirty="0">
                <a:solidFill>
                  <a:srgbClr val="000000"/>
                </a:solidFill>
                <a:latin typeface="Courier New" panose="02070309020205020404" pitchFamily="49" charset="0"/>
              </a:rPr>
              <a:t>o Nebenwirkungen, Wechselwirkungen von Arzneimitteln </a:t>
            </a:r>
          </a:p>
        </p:txBody>
      </p:sp>
    </p:spTree>
    <p:extLst>
      <p:ext uri="{BB962C8B-B14F-4D97-AF65-F5344CB8AC3E}">
        <p14:creationId xmlns:p14="http://schemas.microsoft.com/office/powerpoint/2010/main" val="9000459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8B1718BB-4DBB-29C8-3EFE-130D6027CAC6}"/>
              </a:ext>
            </a:extLst>
          </p:cNvPr>
          <p:cNvSpPr txBox="1"/>
          <p:nvPr/>
        </p:nvSpPr>
        <p:spPr>
          <a:xfrm>
            <a:off x="289932" y="111512"/>
            <a:ext cx="11653024" cy="2123658"/>
          </a:xfrm>
          <a:prstGeom prst="rect">
            <a:avLst/>
          </a:prstGeom>
          <a:noFill/>
        </p:spPr>
        <p:txBody>
          <a:bodyPr wrap="square">
            <a:spAutoFit/>
          </a:bodyPr>
          <a:lstStyle/>
          <a:p>
            <a:r>
              <a:rPr lang="de-DE" sz="2400" b="0" i="0" u="none" strike="noStrike" baseline="0" dirty="0">
                <a:solidFill>
                  <a:srgbClr val="C00000"/>
                </a:solidFill>
                <a:latin typeface="Calibri" panose="020F0502020204030204" pitchFamily="34" charset="0"/>
              </a:rPr>
              <a:t>21.1. Wirkungsprinzipien </a:t>
            </a:r>
          </a:p>
          <a:p>
            <a:r>
              <a:rPr lang="de-DE" sz="1800" b="0" i="0" u="none" strike="noStrike" baseline="0" dirty="0">
                <a:solidFill>
                  <a:srgbClr val="00B0F0"/>
                </a:solidFill>
                <a:latin typeface="Calibri" panose="020F0502020204030204" pitchFamily="34" charset="0"/>
              </a:rPr>
              <a:t>Lokale Wirkung: </a:t>
            </a:r>
          </a:p>
          <a:p>
            <a:r>
              <a:rPr lang="de-DE" sz="1800" b="0" i="0" u="none" strike="noStrike" baseline="0" dirty="0">
                <a:solidFill>
                  <a:srgbClr val="000000"/>
                </a:solidFill>
                <a:latin typeface="Courier New" panose="02070309020205020404" pitchFamily="49" charset="0"/>
              </a:rPr>
              <a:t>o </a:t>
            </a:r>
            <a:r>
              <a:rPr lang="de-DE" sz="1800" b="0" i="0" u="none" strike="noStrike" baseline="0" dirty="0">
                <a:solidFill>
                  <a:srgbClr val="000000"/>
                </a:solidFill>
                <a:latin typeface="Calibri" panose="020F0502020204030204" pitchFamily="34" charset="0"/>
              </a:rPr>
              <a:t>Z. B. lokale Salben wirken am Ort der Verabreichung (Applikation) </a:t>
            </a:r>
          </a:p>
          <a:p>
            <a:r>
              <a:rPr lang="de-DE" sz="1800" b="0" i="0" u="none" strike="noStrike" baseline="0" dirty="0">
                <a:solidFill>
                  <a:srgbClr val="000000"/>
                </a:solidFill>
                <a:latin typeface="Courier New" panose="02070309020205020404" pitchFamily="49" charset="0"/>
              </a:rPr>
              <a:t>o </a:t>
            </a:r>
            <a:r>
              <a:rPr lang="de-DE" sz="1800" b="0" i="0" u="none" strike="noStrike" baseline="0" dirty="0">
                <a:solidFill>
                  <a:srgbClr val="000000"/>
                </a:solidFill>
                <a:latin typeface="Calibri" panose="020F0502020204030204" pitchFamily="34" charset="0"/>
              </a:rPr>
              <a:t>Hohe Wirkstoffkonzentration am Verabreichungsort </a:t>
            </a:r>
          </a:p>
          <a:p>
            <a:r>
              <a:rPr lang="de-DE" sz="1800" b="0" i="0" u="none" strike="noStrike" baseline="0" dirty="0">
                <a:solidFill>
                  <a:srgbClr val="000000"/>
                </a:solidFill>
                <a:latin typeface="Courier New" panose="02070309020205020404" pitchFamily="49" charset="0"/>
              </a:rPr>
              <a:t>o </a:t>
            </a:r>
            <a:r>
              <a:rPr lang="de-DE" sz="1800" b="0" i="0" u="none" strike="noStrike" baseline="0" dirty="0">
                <a:solidFill>
                  <a:srgbClr val="000000"/>
                </a:solidFill>
                <a:latin typeface="Calibri" panose="020F0502020204030204" pitchFamily="34" charset="0"/>
              </a:rPr>
              <a:t>Kaum systemische Wirkung (</a:t>
            </a:r>
            <a:r>
              <a:rPr lang="de-DE" b="0" i="0" dirty="0">
                <a:solidFill>
                  <a:srgbClr val="202124"/>
                </a:solidFill>
                <a:effectLst/>
                <a:latin typeface="Google Sans"/>
              </a:rPr>
              <a:t> In der Pharmazie spricht man von einer systemischen Wirkung, </a:t>
            </a:r>
            <a:r>
              <a:rPr lang="de-DE" b="0" i="0" dirty="0">
                <a:solidFill>
                  <a:srgbClr val="040C28"/>
                </a:solidFill>
                <a:effectLst/>
                <a:latin typeface="Google Sans"/>
              </a:rPr>
              <a:t>wenn der Arzneistoff über den Blutkreislauf auf den ganzen Körper wirkt</a:t>
            </a:r>
            <a:r>
              <a:rPr lang="de-DE" b="0" i="0" dirty="0">
                <a:solidFill>
                  <a:srgbClr val="202124"/>
                </a:solidFill>
                <a:effectLst/>
                <a:latin typeface="Google Sans"/>
              </a:rPr>
              <a:t> (im Gegensatz zur „lokalen Wirkung").</a:t>
            </a:r>
            <a:endParaRPr lang="de-DE" sz="1800" b="0" i="0" u="none" strike="noStrike" baseline="0" dirty="0">
              <a:solidFill>
                <a:srgbClr val="000000"/>
              </a:solidFill>
              <a:latin typeface="Calibri" panose="020F0502020204030204" pitchFamily="34" charset="0"/>
            </a:endParaRPr>
          </a:p>
          <a:p>
            <a:r>
              <a:rPr lang="de-DE" sz="1800" b="0" i="0" u="none" strike="noStrike" baseline="0" dirty="0">
                <a:solidFill>
                  <a:srgbClr val="000000"/>
                </a:solidFill>
                <a:latin typeface="Courier New" panose="02070309020205020404" pitchFamily="49" charset="0"/>
              </a:rPr>
              <a:t>o Nebenwirkungen </a:t>
            </a:r>
          </a:p>
        </p:txBody>
      </p:sp>
      <p:sp>
        <p:nvSpPr>
          <p:cNvPr id="5" name="Textfeld 4">
            <a:extLst>
              <a:ext uri="{FF2B5EF4-FFF2-40B4-BE49-F238E27FC236}">
                <a16:creationId xmlns:a16="http://schemas.microsoft.com/office/drawing/2014/main" id="{AA9892C0-80F4-4F26-AD56-E7396C81FD1E}"/>
              </a:ext>
            </a:extLst>
          </p:cNvPr>
          <p:cNvSpPr txBox="1"/>
          <p:nvPr/>
        </p:nvSpPr>
        <p:spPr>
          <a:xfrm>
            <a:off x="490654" y="2235170"/>
            <a:ext cx="11195823" cy="1200329"/>
          </a:xfrm>
          <a:prstGeom prst="rect">
            <a:avLst/>
          </a:prstGeom>
          <a:noFill/>
        </p:spPr>
        <p:txBody>
          <a:bodyPr wrap="square">
            <a:spAutoFit/>
          </a:bodyPr>
          <a:lstStyle/>
          <a:p>
            <a:r>
              <a:rPr lang="de-DE" dirty="0">
                <a:solidFill>
                  <a:srgbClr val="00B0F0"/>
                </a:solidFill>
              </a:rPr>
              <a:t>Systemische Wirkung:</a:t>
            </a:r>
          </a:p>
          <a:p>
            <a:r>
              <a:rPr lang="de-DE" dirty="0"/>
              <a:t>o Wirkung tritt nach Aufnahme in Blutbahn &amp; Verteilung in Gewebe ein</a:t>
            </a:r>
          </a:p>
          <a:p>
            <a:r>
              <a:rPr lang="de-DE" dirty="0"/>
              <a:t>Z. B. Tabletten, Injektion, Infusion. Dazu gehören Chemotherapie, Hormonbehandlung, zielgerichtete Therapie oder Immuntherapie</a:t>
            </a:r>
          </a:p>
        </p:txBody>
      </p:sp>
      <p:sp>
        <p:nvSpPr>
          <p:cNvPr id="7" name="Textfeld 6">
            <a:extLst>
              <a:ext uri="{FF2B5EF4-FFF2-40B4-BE49-F238E27FC236}">
                <a16:creationId xmlns:a16="http://schemas.microsoft.com/office/drawing/2014/main" id="{7A233A2D-C54C-DCDE-B598-35C29179D038}"/>
              </a:ext>
            </a:extLst>
          </p:cNvPr>
          <p:cNvSpPr txBox="1"/>
          <p:nvPr/>
        </p:nvSpPr>
        <p:spPr>
          <a:xfrm>
            <a:off x="289932" y="3712498"/>
            <a:ext cx="11653024" cy="2954655"/>
          </a:xfrm>
          <a:prstGeom prst="rect">
            <a:avLst/>
          </a:prstGeom>
          <a:noFill/>
        </p:spPr>
        <p:txBody>
          <a:bodyPr wrap="square">
            <a:spAutoFit/>
          </a:bodyPr>
          <a:lstStyle/>
          <a:p>
            <a:r>
              <a:rPr lang="de-DE" sz="2400" b="0" i="0" u="none" strike="noStrike" baseline="0" dirty="0">
                <a:solidFill>
                  <a:schemeClr val="accent4">
                    <a:lumMod val="50000"/>
                  </a:schemeClr>
                </a:solidFill>
                <a:latin typeface="Calibri" panose="020F0502020204030204" pitchFamily="34" charset="0"/>
              </a:rPr>
              <a:t>21.2. Individuelle Empfindlichkeit </a:t>
            </a:r>
          </a:p>
          <a:p>
            <a:r>
              <a:rPr lang="de-DE" sz="1800" b="0" i="0" u="none" strike="noStrike" baseline="0" dirty="0">
                <a:solidFill>
                  <a:srgbClr val="000000"/>
                </a:solidFill>
                <a:latin typeface="Calibri" panose="020F0502020204030204" pitchFamily="34" charset="0"/>
              </a:rPr>
              <a:t>Beeinflusst wird die individuelle Empfindlichkeit der KlientInnen von nachfolgenden Faktoren: </a:t>
            </a:r>
          </a:p>
          <a:p>
            <a:r>
              <a:rPr lang="de-DE" sz="1800" b="0" i="0" u="none" strike="noStrike" baseline="0" dirty="0">
                <a:solidFill>
                  <a:srgbClr val="000000"/>
                </a:solidFill>
                <a:latin typeface="Courier New" panose="02070309020205020404" pitchFamily="49" charset="0"/>
              </a:rPr>
              <a:t>o Alter der KlientInnen </a:t>
            </a:r>
          </a:p>
          <a:p>
            <a:r>
              <a:rPr lang="de-DE" sz="1800" b="0" i="0" u="none" strike="noStrike" baseline="0" dirty="0">
                <a:solidFill>
                  <a:srgbClr val="000000"/>
                </a:solidFill>
                <a:latin typeface="Courier New" panose="02070309020205020404" pitchFamily="49" charset="0"/>
              </a:rPr>
              <a:t>o Erbliche Einflüsse </a:t>
            </a:r>
          </a:p>
          <a:p>
            <a:r>
              <a:rPr lang="de-DE" sz="1800" b="0" i="0" u="none" strike="noStrike" baseline="0" dirty="0">
                <a:solidFill>
                  <a:srgbClr val="000000"/>
                </a:solidFill>
                <a:latin typeface="Courier New" panose="02070309020205020404" pitchFamily="49" charset="0"/>
              </a:rPr>
              <a:t>o Konstitution </a:t>
            </a:r>
          </a:p>
          <a:p>
            <a:r>
              <a:rPr lang="de-DE" sz="1800" b="0" i="0" u="none" strike="noStrike" baseline="0" dirty="0">
                <a:solidFill>
                  <a:srgbClr val="000000"/>
                </a:solidFill>
                <a:latin typeface="Courier New" panose="02070309020205020404" pitchFamily="49" charset="0"/>
              </a:rPr>
              <a:t>o Chronische Erkrankungen </a:t>
            </a:r>
          </a:p>
          <a:p>
            <a:r>
              <a:rPr lang="de-DE" sz="1800" b="0" i="0" u="none" strike="noStrike" baseline="0" dirty="0">
                <a:solidFill>
                  <a:srgbClr val="000000"/>
                </a:solidFill>
                <a:latin typeface="Courier New" panose="02070309020205020404" pitchFamily="49" charset="0"/>
              </a:rPr>
              <a:t>o </a:t>
            </a:r>
            <a:r>
              <a:rPr lang="de-DE" sz="1800" b="0" i="0" u="none" strike="noStrike" baseline="0" dirty="0">
                <a:solidFill>
                  <a:srgbClr val="000000"/>
                </a:solidFill>
                <a:latin typeface="Calibri" panose="020F0502020204030204" pitchFamily="34" charset="0"/>
              </a:rPr>
              <a:t>Leber &amp; Nierenfunktion </a:t>
            </a:r>
          </a:p>
          <a:p>
            <a:r>
              <a:rPr lang="de-DE" sz="1800" b="0" i="0" u="none" strike="noStrike" baseline="0" dirty="0">
                <a:solidFill>
                  <a:srgbClr val="000000"/>
                </a:solidFill>
                <a:latin typeface="Courier New" panose="02070309020205020404" pitchFamily="49" charset="0"/>
              </a:rPr>
              <a:t>o Toleranzentwicklung </a:t>
            </a:r>
          </a:p>
          <a:p>
            <a:r>
              <a:rPr lang="de-DE" sz="1800" b="0" i="0" u="none" strike="noStrike" baseline="0" dirty="0">
                <a:solidFill>
                  <a:srgbClr val="000000"/>
                </a:solidFill>
                <a:latin typeface="Courier New" panose="02070309020205020404" pitchFamily="49" charset="0"/>
              </a:rPr>
              <a:t>o Tageszeit </a:t>
            </a:r>
          </a:p>
          <a:p>
            <a:r>
              <a:rPr lang="de-DE" sz="1800" b="0" i="0" u="none" strike="noStrike" baseline="0" dirty="0">
                <a:solidFill>
                  <a:srgbClr val="000000"/>
                </a:solidFill>
                <a:latin typeface="Courier New" panose="02070309020205020404" pitchFamily="49" charset="0"/>
              </a:rPr>
              <a:t>o Wechselwirkungen </a:t>
            </a:r>
          </a:p>
        </p:txBody>
      </p:sp>
    </p:spTree>
    <p:extLst>
      <p:ext uri="{BB962C8B-B14F-4D97-AF65-F5344CB8AC3E}">
        <p14:creationId xmlns:p14="http://schemas.microsoft.com/office/powerpoint/2010/main" val="25824020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nlinemedien 1" title="Medikamentenlehre | Grundwissen | Pflege Kanal">
            <a:hlinkClick r:id="" action="ppaction://media"/>
            <a:extLst>
              <a:ext uri="{FF2B5EF4-FFF2-40B4-BE49-F238E27FC236}">
                <a16:creationId xmlns:a16="http://schemas.microsoft.com/office/drawing/2014/main" id="{9F0C8A3A-F208-EB35-F615-B586EF6DC1C2}"/>
              </a:ext>
            </a:extLst>
          </p:cNvPr>
          <p:cNvPicPr>
            <a:picLocks noRot="1" noChangeAspect="1"/>
          </p:cNvPicPr>
          <p:nvPr>
            <a:videoFile r:link="rId1"/>
          </p:nvPr>
        </p:nvPicPr>
        <p:blipFill>
          <a:blip r:embed="rId3"/>
          <a:stretch>
            <a:fillRect/>
          </a:stretch>
        </p:blipFill>
        <p:spPr>
          <a:xfrm>
            <a:off x="1906954" y="1140558"/>
            <a:ext cx="2540000" cy="1435100"/>
          </a:xfrm>
          <a:prstGeom prst="rect">
            <a:avLst/>
          </a:prstGeom>
        </p:spPr>
      </p:pic>
    </p:spTree>
    <p:extLst>
      <p:ext uri="{BB962C8B-B14F-4D97-AF65-F5344CB8AC3E}">
        <p14:creationId xmlns:p14="http://schemas.microsoft.com/office/powerpoint/2010/main" val="23972877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a:extLst>
              <a:ext uri="{FF2B5EF4-FFF2-40B4-BE49-F238E27FC236}">
                <a16:creationId xmlns:a16="http://schemas.microsoft.com/office/drawing/2014/main" id="{8DC4CFE4-1A97-0B89-BBA2-E75357595E30}"/>
              </a:ext>
            </a:extLst>
          </p:cNvPr>
          <p:cNvSpPr txBox="1"/>
          <p:nvPr/>
        </p:nvSpPr>
        <p:spPr>
          <a:xfrm>
            <a:off x="312234" y="189571"/>
            <a:ext cx="11686478" cy="4708981"/>
          </a:xfrm>
          <a:prstGeom prst="rect">
            <a:avLst/>
          </a:prstGeom>
          <a:noFill/>
        </p:spPr>
        <p:txBody>
          <a:bodyPr wrap="square">
            <a:spAutoFit/>
          </a:bodyPr>
          <a:lstStyle/>
          <a:p>
            <a:r>
              <a:rPr lang="de-DE" sz="2000" dirty="0">
                <a:solidFill>
                  <a:schemeClr val="accent4">
                    <a:lumMod val="75000"/>
                  </a:schemeClr>
                </a:solidFill>
              </a:rPr>
              <a:t>21.3. Dosierung</a:t>
            </a:r>
          </a:p>
          <a:p>
            <a:r>
              <a:rPr lang="de-DE" dirty="0"/>
              <a:t>o Eine richtige Dosierung bringt guten Effekt ohne Nebenwirkungen</a:t>
            </a:r>
          </a:p>
          <a:p>
            <a:r>
              <a:rPr lang="de-DE" dirty="0"/>
              <a:t>   Die Standarddosierung eines Arzneimittels ist bezogen auf einen 70 kg schweren, gesunden Mann</a:t>
            </a:r>
          </a:p>
          <a:p>
            <a:r>
              <a:rPr lang="de-DE" dirty="0"/>
              <a:t>o </a:t>
            </a:r>
            <a:r>
              <a:rPr lang="de-DE" dirty="0">
                <a:solidFill>
                  <a:srgbClr val="FF0000"/>
                </a:solidFill>
              </a:rPr>
              <a:t>Individuelle Arzneimittelempfindlichkeit</a:t>
            </a:r>
            <a:r>
              <a:rPr lang="de-DE" dirty="0"/>
              <a:t>:</a:t>
            </a:r>
          </a:p>
          <a:p>
            <a:r>
              <a:rPr lang="de-DE" dirty="0"/>
              <a:t>Vorsicht bei eingeschränkter Nierenfunktion der KlientInnen</a:t>
            </a:r>
          </a:p>
          <a:p>
            <a:r>
              <a:rPr lang="de-DE" dirty="0"/>
              <a:t> Alter der KlientInnen</a:t>
            </a:r>
          </a:p>
          <a:p>
            <a:r>
              <a:rPr lang="de-DE" dirty="0"/>
              <a:t> zarter Körperbau</a:t>
            </a:r>
          </a:p>
          <a:p>
            <a:r>
              <a:rPr lang="de-DE" dirty="0"/>
              <a:t>Enzymmangel</a:t>
            </a:r>
          </a:p>
          <a:p>
            <a:r>
              <a:rPr lang="de-DE" dirty="0"/>
              <a:t>Toleranz (ist ein vermindertes Ansprechen einer Person auf ein Arzneimittel)</a:t>
            </a:r>
          </a:p>
          <a:p>
            <a:r>
              <a:rPr lang="de-DE" dirty="0"/>
              <a:t>Widerstandsfähigkeit (Resistenz)</a:t>
            </a:r>
          </a:p>
          <a:p>
            <a:endParaRPr lang="de-DE" dirty="0"/>
          </a:p>
          <a:p>
            <a:r>
              <a:rPr lang="de-DE" sz="2000" dirty="0">
                <a:solidFill>
                  <a:schemeClr val="accent6">
                    <a:lumMod val="75000"/>
                  </a:schemeClr>
                </a:solidFill>
              </a:rPr>
              <a:t>21.4. Kumulation</a:t>
            </a:r>
          </a:p>
          <a:p>
            <a:r>
              <a:rPr lang="de-DE" sz="2000" dirty="0"/>
              <a:t>Kumulation = Konzentrationserhöhung einer Substanz bei wiederholter Gabe</a:t>
            </a:r>
          </a:p>
          <a:p>
            <a:r>
              <a:rPr lang="de-DE" sz="2000" dirty="0"/>
              <a:t>o Es wird pro Zeiteinheit (z. B. 1 Tag) mehr Substanz zugeführt als vom Körper ausgeschieden wird</a:t>
            </a:r>
          </a:p>
          <a:p>
            <a:r>
              <a:rPr lang="de-DE" sz="2000" dirty="0"/>
              <a:t>o Gefährlich bei Substanzen die lange brauchen um aus dem Körper ausgeschieden zu werden</a:t>
            </a:r>
          </a:p>
          <a:p>
            <a:r>
              <a:rPr lang="de-DE" sz="2000" dirty="0"/>
              <a:t>o Einnahmepausen beachten, bei Zweifel immer z. B. mit Teamleitung Rücksprache halten</a:t>
            </a:r>
          </a:p>
        </p:txBody>
      </p:sp>
      <p:pic>
        <p:nvPicPr>
          <p:cNvPr id="6" name="Grafik 5">
            <a:extLst>
              <a:ext uri="{FF2B5EF4-FFF2-40B4-BE49-F238E27FC236}">
                <a16:creationId xmlns:a16="http://schemas.microsoft.com/office/drawing/2014/main" id="{FAD56A79-F983-7D96-86AF-FBBCB7ECE465}"/>
              </a:ext>
            </a:extLst>
          </p:cNvPr>
          <p:cNvPicPr>
            <a:picLocks noChangeAspect="1"/>
          </p:cNvPicPr>
          <p:nvPr/>
        </p:nvPicPr>
        <p:blipFill>
          <a:blip r:embed="rId2"/>
          <a:stretch>
            <a:fillRect/>
          </a:stretch>
        </p:blipFill>
        <p:spPr>
          <a:xfrm>
            <a:off x="8687497" y="1480672"/>
            <a:ext cx="2533650" cy="1800225"/>
          </a:xfrm>
          <a:prstGeom prst="rect">
            <a:avLst/>
          </a:prstGeom>
        </p:spPr>
      </p:pic>
      <p:pic>
        <p:nvPicPr>
          <p:cNvPr id="7" name="Grafik 6">
            <a:extLst>
              <a:ext uri="{FF2B5EF4-FFF2-40B4-BE49-F238E27FC236}">
                <a16:creationId xmlns:a16="http://schemas.microsoft.com/office/drawing/2014/main" id="{A154DFCE-33D6-CECF-A718-840960FF1867}"/>
              </a:ext>
            </a:extLst>
          </p:cNvPr>
          <p:cNvPicPr>
            <a:picLocks noChangeAspect="1"/>
          </p:cNvPicPr>
          <p:nvPr/>
        </p:nvPicPr>
        <p:blipFill>
          <a:blip r:embed="rId3"/>
          <a:stretch>
            <a:fillRect/>
          </a:stretch>
        </p:blipFill>
        <p:spPr>
          <a:xfrm>
            <a:off x="2690232" y="4868204"/>
            <a:ext cx="6565280" cy="1800225"/>
          </a:xfrm>
          <a:prstGeom prst="rect">
            <a:avLst/>
          </a:prstGeom>
        </p:spPr>
      </p:pic>
    </p:spTree>
    <p:extLst>
      <p:ext uri="{BB962C8B-B14F-4D97-AF65-F5344CB8AC3E}">
        <p14:creationId xmlns:p14="http://schemas.microsoft.com/office/powerpoint/2010/main" val="28531762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5F7B4FB3-F9CB-C7D4-5806-4C306E4F3C35}"/>
              </a:ext>
            </a:extLst>
          </p:cNvPr>
          <p:cNvSpPr txBox="1"/>
          <p:nvPr/>
        </p:nvSpPr>
        <p:spPr>
          <a:xfrm>
            <a:off x="137160" y="164003"/>
            <a:ext cx="6606539" cy="1015663"/>
          </a:xfrm>
          <a:prstGeom prst="rect">
            <a:avLst/>
          </a:prstGeom>
          <a:noFill/>
        </p:spPr>
        <p:txBody>
          <a:bodyPr wrap="square">
            <a:spAutoFit/>
          </a:bodyPr>
          <a:lstStyle/>
          <a:p>
            <a:r>
              <a:rPr lang="de-DE" sz="2400" b="0" i="0" u="none" strike="noStrike" baseline="0" dirty="0">
                <a:solidFill>
                  <a:srgbClr val="92D050"/>
                </a:solidFill>
                <a:latin typeface="Calibri" panose="020F0502020204030204" pitchFamily="34" charset="0"/>
              </a:rPr>
              <a:t>21.5. Definitionen </a:t>
            </a:r>
          </a:p>
          <a:p>
            <a:r>
              <a:rPr lang="de-DE" sz="1800" b="0" i="1" u="none" strike="noStrike" baseline="0" dirty="0">
                <a:solidFill>
                  <a:srgbClr val="92D050"/>
                </a:solidFill>
                <a:latin typeface="Calibri" panose="020F0502020204030204" pitchFamily="34" charset="0"/>
              </a:rPr>
              <a:t>Blutspiegel</a:t>
            </a:r>
            <a:r>
              <a:rPr lang="de-DE" sz="1800" b="0" i="0" u="none" strike="noStrike" baseline="0" dirty="0">
                <a:solidFill>
                  <a:srgbClr val="92D050"/>
                </a:solidFill>
                <a:latin typeface="Calibri" panose="020F0502020204030204" pitchFamily="34" charset="0"/>
              </a:rPr>
              <a:t>: </a:t>
            </a:r>
          </a:p>
          <a:p>
            <a:r>
              <a:rPr lang="de-DE" sz="1800" b="0" i="0" u="none" strike="noStrike" baseline="0" dirty="0">
                <a:solidFill>
                  <a:srgbClr val="000000"/>
                </a:solidFill>
                <a:latin typeface="Courier New" panose="02070309020205020404" pitchFamily="49" charset="0"/>
              </a:rPr>
              <a:t>o Konzentration des Arzneistoffes im Blut </a:t>
            </a:r>
          </a:p>
        </p:txBody>
      </p:sp>
      <p:pic>
        <p:nvPicPr>
          <p:cNvPr id="1026" name="Picture 2" descr="Blutspiegel | Medizinischer Bedarf B | Lexikon | Sanismart">
            <a:extLst>
              <a:ext uri="{FF2B5EF4-FFF2-40B4-BE49-F238E27FC236}">
                <a16:creationId xmlns:a16="http://schemas.microsoft.com/office/drawing/2014/main" id="{7A970501-854D-A094-5BC4-0DD227DBCE6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164003"/>
            <a:ext cx="4296474" cy="1316259"/>
          </a:xfrm>
          <a:prstGeom prst="rect">
            <a:avLst/>
          </a:prstGeom>
          <a:noFill/>
          <a:extLst>
            <a:ext uri="{909E8E84-426E-40DD-AFC4-6F175D3DCCD1}">
              <a14:hiddenFill xmlns:a14="http://schemas.microsoft.com/office/drawing/2010/main">
                <a:solidFill>
                  <a:srgbClr val="FFFFFF"/>
                </a:solidFill>
              </a14:hiddenFill>
            </a:ext>
          </a:extLst>
        </p:spPr>
      </p:pic>
      <p:sp>
        <p:nvSpPr>
          <p:cNvPr id="5" name="Textfeld 4">
            <a:extLst>
              <a:ext uri="{FF2B5EF4-FFF2-40B4-BE49-F238E27FC236}">
                <a16:creationId xmlns:a16="http://schemas.microsoft.com/office/drawing/2014/main" id="{C49A5C0E-29AC-1057-7260-20411DC0C7C2}"/>
              </a:ext>
            </a:extLst>
          </p:cNvPr>
          <p:cNvSpPr txBox="1"/>
          <p:nvPr/>
        </p:nvSpPr>
        <p:spPr>
          <a:xfrm>
            <a:off x="223024" y="1816796"/>
            <a:ext cx="11630722" cy="646331"/>
          </a:xfrm>
          <a:prstGeom prst="rect">
            <a:avLst/>
          </a:prstGeom>
          <a:noFill/>
        </p:spPr>
        <p:txBody>
          <a:bodyPr wrap="square">
            <a:spAutoFit/>
          </a:bodyPr>
          <a:lstStyle/>
          <a:p>
            <a:r>
              <a:rPr lang="de-DE" sz="1800" b="0" i="1" u="none" strike="noStrike" baseline="0" dirty="0">
                <a:solidFill>
                  <a:srgbClr val="92D050"/>
                </a:solidFill>
                <a:latin typeface="Calibri" panose="020F0502020204030204" pitchFamily="34" charset="0"/>
              </a:rPr>
              <a:t>Halbwertszeit</a:t>
            </a:r>
            <a:r>
              <a:rPr lang="de-DE" sz="1800" b="0" i="0" u="none" strike="noStrike" baseline="0" dirty="0">
                <a:solidFill>
                  <a:srgbClr val="92D050"/>
                </a:solidFill>
                <a:latin typeface="Calibri" panose="020F0502020204030204" pitchFamily="34" charset="0"/>
              </a:rPr>
              <a:t>: </a:t>
            </a:r>
          </a:p>
          <a:p>
            <a:r>
              <a:rPr lang="de-DE" sz="1800" b="0" i="0" u="none" strike="noStrike" baseline="0" dirty="0">
                <a:solidFill>
                  <a:srgbClr val="000000"/>
                </a:solidFill>
                <a:latin typeface="Courier New" panose="02070309020205020404" pitchFamily="49" charset="0"/>
              </a:rPr>
              <a:t>o </a:t>
            </a:r>
            <a:r>
              <a:rPr lang="de-DE" sz="1800" b="0" i="0" u="none" strike="noStrike" baseline="0" dirty="0">
                <a:solidFill>
                  <a:srgbClr val="000000"/>
                </a:solidFill>
                <a:latin typeface="Calibri" panose="020F0502020204030204" pitchFamily="34" charset="0"/>
              </a:rPr>
              <a:t>Gibt jenen Zeitraum an, nach dem 50 % des Arzneimittels im Körper abgebaut ist </a:t>
            </a:r>
          </a:p>
        </p:txBody>
      </p:sp>
      <p:sp>
        <p:nvSpPr>
          <p:cNvPr id="7" name="Textfeld 6">
            <a:extLst>
              <a:ext uri="{FF2B5EF4-FFF2-40B4-BE49-F238E27FC236}">
                <a16:creationId xmlns:a16="http://schemas.microsoft.com/office/drawing/2014/main" id="{A6A5E5F6-301D-524C-521C-22CE607D28EE}"/>
              </a:ext>
            </a:extLst>
          </p:cNvPr>
          <p:cNvSpPr txBox="1"/>
          <p:nvPr/>
        </p:nvSpPr>
        <p:spPr>
          <a:xfrm>
            <a:off x="137160" y="2799661"/>
            <a:ext cx="11716586" cy="1477328"/>
          </a:xfrm>
          <a:prstGeom prst="rect">
            <a:avLst/>
          </a:prstGeom>
          <a:noFill/>
        </p:spPr>
        <p:txBody>
          <a:bodyPr wrap="square">
            <a:spAutoFit/>
          </a:bodyPr>
          <a:lstStyle/>
          <a:p>
            <a:r>
              <a:rPr lang="de-DE" dirty="0">
                <a:solidFill>
                  <a:srgbClr val="92D050"/>
                </a:solidFill>
              </a:rPr>
              <a:t>Maximale Wirkdosis:</a:t>
            </a:r>
          </a:p>
          <a:p>
            <a:r>
              <a:rPr lang="de-DE" dirty="0"/>
              <a:t>o Löst eine nicht mehr zu messende steigerbare therapeutische Wirkung aus</a:t>
            </a:r>
          </a:p>
          <a:p>
            <a:r>
              <a:rPr lang="de-DE" dirty="0"/>
              <a:t>o Keine weitere therapeutische Wirkung</a:t>
            </a:r>
          </a:p>
          <a:p>
            <a:r>
              <a:rPr lang="de-DE" dirty="0"/>
              <a:t>o Bei Überschreiten der maximalen Dosis kommt es nur mehr zu einer Steigerung </a:t>
            </a:r>
          </a:p>
          <a:p>
            <a:r>
              <a:rPr lang="de-DE" dirty="0"/>
              <a:t>der Wechselwirkungen</a:t>
            </a:r>
          </a:p>
        </p:txBody>
      </p:sp>
      <p:sp>
        <p:nvSpPr>
          <p:cNvPr id="11" name="Textfeld 10">
            <a:extLst>
              <a:ext uri="{FF2B5EF4-FFF2-40B4-BE49-F238E27FC236}">
                <a16:creationId xmlns:a16="http://schemas.microsoft.com/office/drawing/2014/main" id="{6884617F-A53F-502E-3366-597BD0472500}"/>
              </a:ext>
            </a:extLst>
          </p:cNvPr>
          <p:cNvSpPr txBox="1"/>
          <p:nvPr/>
        </p:nvSpPr>
        <p:spPr>
          <a:xfrm rot="10800000" flipV="1">
            <a:off x="223022" y="4435615"/>
            <a:ext cx="11630723" cy="923330"/>
          </a:xfrm>
          <a:prstGeom prst="rect">
            <a:avLst/>
          </a:prstGeom>
          <a:noFill/>
        </p:spPr>
        <p:txBody>
          <a:bodyPr wrap="square">
            <a:spAutoFit/>
          </a:bodyPr>
          <a:lstStyle/>
          <a:p>
            <a:r>
              <a:rPr lang="de-DE" dirty="0">
                <a:solidFill>
                  <a:srgbClr val="92D050"/>
                </a:solidFill>
              </a:rPr>
              <a:t>Therapeutische Breite:</a:t>
            </a:r>
          </a:p>
          <a:p>
            <a:r>
              <a:rPr lang="de-DE" dirty="0"/>
              <a:t>o Dosierabstand zwischen therapeutischer &amp; giftiger Wirkung</a:t>
            </a:r>
          </a:p>
          <a:p>
            <a:r>
              <a:rPr lang="de-DE" dirty="0"/>
              <a:t>o Die therapeutische Breite gibt die Sicherheit eines Arzneimittels an</a:t>
            </a:r>
          </a:p>
        </p:txBody>
      </p:sp>
      <p:pic>
        <p:nvPicPr>
          <p:cNvPr id="1028" name="Picture 4" descr="Therapeutische Breite">
            <a:extLst>
              <a:ext uri="{FF2B5EF4-FFF2-40B4-BE49-F238E27FC236}">
                <a16:creationId xmlns:a16="http://schemas.microsoft.com/office/drawing/2014/main" id="{95F3C417-D69A-08AB-E652-6A61C454D88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09446" y="4377032"/>
            <a:ext cx="2869582" cy="2121951"/>
          </a:xfrm>
          <a:prstGeom prst="rect">
            <a:avLst/>
          </a:prstGeom>
          <a:noFill/>
          <a:extLst>
            <a:ext uri="{909E8E84-426E-40DD-AFC4-6F175D3DCCD1}">
              <a14:hiddenFill xmlns:a14="http://schemas.microsoft.com/office/drawing/2010/main">
                <a:solidFill>
                  <a:srgbClr val="FFFFFF"/>
                </a:solidFill>
              </a14:hiddenFill>
            </a:ext>
          </a:extLst>
        </p:spPr>
      </p:pic>
      <p:pic>
        <p:nvPicPr>
          <p:cNvPr id="12290" name="Picture 2" descr="titriert&quot; Medikamentöse Therapie des Monats 01/2020 - pin-up-docs - don't  panic">
            <a:extLst>
              <a:ext uri="{FF2B5EF4-FFF2-40B4-BE49-F238E27FC236}">
                <a16:creationId xmlns:a16="http://schemas.microsoft.com/office/drawing/2014/main" id="{57483AE9-1D61-6AA6-838D-F7DF9AE8C89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38277" y="1539795"/>
            <a:ext cx="3715468" cy="28958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0283189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673FEA6B-8E18-94CA-C454-47EBBC92CF56}"/>
              </a:ext>
            </a:extLst>
          </p:cNvPr>
          <p:cNvSpPr txBox="1"/>
          <p:nvPr/>
        </p:nvSpPr>
        <p:spPr>
          <a:xfrm>
            <a:off x="345688" y="390293"/>
            <a:ext cx="11485756" cy="1477328"/>
          </a:xfrm>
          <a:prstGeom prst="rect">
            <a:avLst/>
          </a:prstGeom>
          <a:noFill/>
        </p:spPr>
        <p:txBody>
          <a:bodyPr wrap="square">
            <a:spAutoFit/>
          </a:bodyPr>
          <a:lstStyle/>
          <a:p>
            <a:r>
              <a:rPr lang="de-DE" sz="1800" b="0" i="1" u="none" strike="noStrike" baseline="0" dirty="0">
                <a:solidFill>
                  <a:srgbClr val="7030A0"/>
                </a:solidFill>
                <a:latin typeface="Calibri" panose="020F0502020204030204" pitchFamily="34" charset="0"/>
              </a:rPr>
              <a:t>Nebenwirkungen: </a:t>
            </a:r>
            <a:endParaRPr lang="de-DE" sz="1800" b="0" i="0" u="none" strike="noStrike" baseline="0" dirty="0">
              <a:solidFill>
                <a:srgbClr val="7030A0"/>
              </a:solidFill>
              <a:latin typeface="Calibri" panose="020F0502020204030204" pitchFamily="34" charset="0"/>
            </a:endParaRPr>
          </a:p>
          <a:p>
            <a:r>
              <a:rPr lang="de-DE" sz="1800" b="0" i="0" u="none" strike="noStrike" baseline="0" dirty="0">
                <a:solidFill>
                  <a:srgbClr val="000000"/>
                </a:solidFill>
                <a:latin typeface="Courier New" panose="02070309020205020404" pitchFamily="49" charset="0"/>
              </a:rPr>
              <a:t>o Meist geht die Hauptwirkung eines Arzneimittels mit </a:t>
            </a:r>
            <a:r>
              <a:rPr lang="de-DE" sz="1800" b="0" i="0" u="none" strike="noStrike" baseline="0" dirty="0">
                <a:solidFill>
                  <a:srgbClr val="000000"/>
                </a:solidFill>
                <a:latin typeface="Calibri" panose="020F0502020204030204" pitchFamily="34" charset="0"/>
              </a:rPr>
              <a:t>mehreren Nebenwirkungen einher </a:t>
            </a:r>
          </a:p>
          <a:p>
            <a:r>
              <a:rPr lang="de-DE" sz="1800" b="0" i="0" u="none" strike="noStrike" baseline="0" dirty="0">
                <a:solidFill>
                  <a:srgbClr val="000000"/>
                </a:solidFill>
                <a:latin typeface="Courier New" panose="02070309020205020404" pitchFamily="49" charset="0"/>
              </a:rPr>
              <a:t>o </a:t>
            </a:r>
            <a:r>
              <a:rPr lang="de-DE" sz="1800" b="0" i="0" u="none" strike="noStrike" baseline="0" dirty="0">
                <a:solidFill>
                  <a:srgbClr val="000000"/>
                </a:solidFill>
                <a:latin typeface="Calibri" panose="020F0502020204030204" pitchFamily="34" charset="0"/>
              </a:rPr>
              <a:t>Ziel ist es, nebenwirkungsarme Arzneimittel zu erzeugen </a:t>
            </a:r>
          </a:p>
          <a:p>
            <a:r>
              <a:rPr lang="de-DE" sz="1800" b="0" i="0" u="none" strike="noStrike" baseline="0" dirty="0">
                <a:solidFill>
                  <a:srgbClr val="000000"/>
                </a:solidFill>
                <a:latin typeface="Courier New" panose="02070309020205020404" pitchFamily="49" charset="0"/>
              </a:rPr>
              <a:t>o Bekannte (Beipacktext)/unbekannte Nebenwirkungen </a:t>
            </a:r>
          </a:p>
          <a:p>
            <a:r>
              <a:rPr lang="de-DE" sz="1800" b="0" i="0" u="none" strike="noStrike" baseline="0" dirty="0">
                <a:solidFill>
                  <a:srgbClr val="000000"/>
                </a:solidFill>
                <a:latin typeface="Courier New" panose="02070309020205020404" pitchFamily="49" charset="0"/>
              </a:rPr>
              <a:t>o </a:t>
            </a:r>
            <a:r>
              <a:rPr lang="de-DE" sz="1800" b="0" i="0" u="none" strike="noStrike" baseline="0" dirty="0">
                <a:solidFill>
                  <a:srgbClr val="000000"/>
                </a:solidFill>
                <a:latin typeface="Calibri" panose="020F0502020204030204" pitchFamily="34" charset="0"/>
              </a:rPr>
              <a:t>Meldung an Bundesministerium für Gesundheit „Rote Hand </a:t>
            </a:r>
          </a:p>
        </p:txBody>
      </p:sp>
      <p:pic>
        <p:nvPicPr>
          <p:cNvPr id="5" name="Grafik 4">
            <a:extLst>
              <a:ext uri="{FF2B5EF4-FFF2-40B4-BE49-F238E27FC236}">
                <a16:creationId xmlns:a16="http://schemas.microsoft.com/office/drawing/2014/main" id="{E1826775-38C6-A46B-B3C3-0FA74D413175}"/>
              </a:ext>
            </a:extLst>
          </p:cNvPr>
          <p:cNvPicPr>
            <a:picLocks noChangeAspect="1"/>
          </p:cNvPicPr>
          <p:nvPr/>
        </p:nvPicPr>
        <p:blipFill>
          <a:blip r:embed="rId2"/>
          <a:stretch>
            <a:fillRect/>
          </a:stretch>
        </p:blipFill>
        <p:spPr>
          <a:xfrm flipH="1">
            <a:off x="7961970" y="981307"/>
            <a:ext cx="1895705" cy="2810109"/>
          </a:xfrm>
          <a:prstGeom prst="rect">
            <a:avLst/>
          </a:prstGeom>
        </p:spPr>
      </p:pic>
      <p:sp>
        <p:nvSpPr>
          <p:cNvPr id="7" name="Textfeld 6">
            <a:extLst>
              <a:ext uri="{FF2B5EF4-FFF2-40B4-BE49-F238E27FC236}">
                <a16:creationId xmlns:a16="http://schemas.microsoft.com/office/drawing/2014/main" id="{6062B312-1D8A-E40F-934F-CD5B160F9AD3}"/>
              </a:ext>
            </a:extLst>
          </p:cNvPr>
          <p:cNvSpPr txBox="1"/>
          <p:nvPr/>
        </p:nvSpPr>
        <p:spPr>
          <a:xfrm>
            <a:off x="189571" y="4251716"/>
            <a:ext cx="11853746" cy="1477328"/>
          </a:xfrm>
          <a:prstGeom prst="rect">
            <a:avLst/>
          </a:prstGeom>
          <a:noFill/>
        </p:spPr>
        <p:txBody>
          <a:bodyPr wrap="square">
            <a:spAutoFit/>
          </a:bodyPr>
          <a:lstStyle/>
          <a:p>
            <a:r>
              <a:rPr lang="de-DE" sz="1800" b="0" i="0" u="none" strike="noStrike" baseline="0" dirty="0">
                <a:solidFill>
                  <a:srgbClr val="7030A0"/>
                </a:solidFill>
                <a:latin typeface="Calibri" panose="020F0502020204030204" pitchFamily="34" charset="0"/>
              </a:rPr>
              <a:t>Nebenwirkungen </a:t>
            </a:r>
            <a:r>
              <a:rPr lang="de-DE" sz="1800" b="0" i="0" u="none" strike="noStrike" baseline="0" dirty="0">
                <a:solidFill>
                  <a:srgbClr val="000000"/>
                </a:solidFill>
                <a:latin typeface="Calibri" panose="020F0502020204030204" pitchFamily="34" charset="0"/>
              </a:rPr>
              <a:t>sind … </a:t>
            </a:r>
          </a:p>
          <a:p>
            <a:r>
              <a:rPr lang="de-DE" sz="1800" b="0" i="0" u="none" strike="noStrike" baseline="0" dirty="0">
                <a:solidFill>
                  <a:srgbClr val="000000"/>
                </a:solidFill>
                <a:latin typeface="Calibri" panose="020F0502020204030204" pitchFamily="34" charset="0"/>
              </a:rPr>
              <a:t>… Arzneistofftypisch </a:t>
            </a:r>
          </a:p>
          <a:p>
            <a:r>
              <a:rPr lang="de-DE" sz="1800" b="0" i="0" u="none" strike="noStrike" baseline="0" dirty="0">
                <a:solidFill>
                  <a:srgbClr val="000000"/>
                </a:solidFill>
                <a:latin typeface="Calibri" panose="020F0502020204030204" pitchFamily="34" charset="0"/>
              </a:rPr>
              <a:t>… Dosisabhängig </a:t>
            </a:r>
          </a:p>
          <a:p>
            <a:r>
              <a:rPr lang="de-DE" sz="1800" b="0" i="0" u="none" strike="noStrike" baseline="0" dirty="0">
                <a:solidFill>
                  <a:srgbClr val="000000"/>
                </a:solidFill>
                <a:latin typeface="Calibri" panose="020F0502020204030204" pitchFamily="34" charset="0"/>
              </a:rPr>
              <a:t>… Unvorhersehbar &amp; mengenunabhängig </a:t>
            </a:r>
          </a:p>
          <a:p>
            <a:r>
              <a:rPr lang="de-DE" sz="1800" b="0" i="0" u="none" strike="noStrike" baseline="0" dirty="0">
                <a:solidFill>
                  <a:srgbClr val="FF0000"/>
                </a:solidFill>
                <a:latin typeface="Calibri" panose="020F0502020204030204" pitchFamily="34" charset="0"/>
              </a:rPr>
              <a:t>Bitte Dokumentieren &amp; melden Sie Arzneimittelnebenwirkungen! </a:t>
            </a:r>
            <a:endParaRPr lang="de-DE" dirty="0">
              <a:solidFill>
                <a:srgbClr val="FF0000"/>
              </a:solidFill>
            </a:endParaRPr>
          </a:p>
        </p:txBody>
      </p:sp>
    </p:spTree>
    <p:extLst>
      <p:ext uri="{BB962C8B-B14F-4D97-AF65-F5344CB8AC3E}">
        <p14:creationId xmlns:p14="http://schemas.microsoft.com/office/powerpoint/2010/main" val="316664058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10B82F31-73B1-CE61-4658-7569A4ABB73B}"/>
              </a:ext>
            </a:extLst>
          </p:cNvPr>
          <p:cNvSpPr txBox="1"/>
          <p:nvPr/>
        </p:nvSpPr>
        <p:spPr>
          <a:xfrm>
            <a:off x="133815" y="78059"/>
            <a:ext cx="11831444" cy="6186309"/>
          </a:xfrm>
          <a:prstGeom prst="rect">
            <a:avLst/>
          </a:prstGeom>
          <a:noFill/>
        </p:spPr>
        <p:txBody>
          <a:bodyPr wrap="square">
            <a:spAutoFit/>
          </a:bodyPr>
          <a:lstStyle/>
          <a:p>
            <a:r>
              <a:rPr lang="de-DE" sz="1800" b="0" i="1" u="none" strike="noStrike" baseline="0" dirty="0">
                <a:solidFill>
                  <a:srgbClr val="FF0000"/>
                </a:solidFill>
                <a:latin typeface="Calibri" panose="020F0502020204030204" pitchFamily="34" charset="0"/>
              </a:rPr>
              <a:t>Hinweise (Symptome) auf Nebenwirkungen oder Wechselwirkungen </a:t>
            </a:r>
            <a:endParaRPr lang="de-DE" sz="1800" b="0" i="0" u="none" strike="noStrike" baseline="0" dirty="0">
              <a:solidFill>
                <a:srgbClr val="FF0000"/>
              </a:solidFill>
              <a:latin typeface="Calibri" panose="020F0502020204030204" pitchFamily="34" charset="0"/>
            </a:endParaRPr>
          </a:p>
          <a:p>
            <a:r>
              <a:rPr lang="de-DE" sz="1800" b="0" i="0" u="none" strike="noStrike" baseline="0" dirty="0">
                <a:solidFill>
                  <a:srgbClr val="000000"/>
                </a:solidFill>
                <a:latin typeface="Courier New" panose="02070309020205020404" pitchFamily="49" charset="0"/>
              </a:rPr>
              <a:t>o </a:t>
            </a:r>
            <a:r>
              <a:rPr lang="de-DE" sz="1800" b="0" i="0" u="none" strike="noStrike" baseline="0" dirty="0" err="1">
                <a:solidFill>
                  <a:srgbClr val="000000"/>
                </a:solidFill>
                <a:latin typeface="Courier New" panose="02070309020205020404" pitchFamily="49" charset="0"/>
              </a:rPr>
              <a:t>Tachycardie</a:t>
            </a:r>
            <a:r>
              <a:rPr lang="de-DE" sz="1800" b="0" i="0" u="none" strike="noStrike" baseline="0" dirty="0">
                <a:solidFill>
                  <a:srgbClr val="000000"/>
                </a:solidFill>
                <a:latin typeface="Courier New" panose="02070309020205020404" pitchFamily="49" charset="0"/>
              </a:rPr>
              <a:t> / </a:t>
            </a:r>
            <a:r>
              <a:rPr lang="de-DE" sz="1800" b="0" i="0" u="none" strike="noStrike" baseline="0" dirty="0" err="1">
                <a:solidFill>
                  <a:srgbClr val="000000"/>
                </a:solidFill>
                <a:latin typeface="Courier New" panose="02070309020205020404" pitchFamily="49" charset="0"/>
              </a:rPr>
              <a:t>Bradycardie</a:t>
            </a:r>
            <a:r>
              <a:rPr lang="de-DE" sz="1800" b="0" i="0" u="none" strike="noStrike" baseline="0" dirty="0">
                <a:solidFill>
                  <a:srgbClr val="000000"/>
                </a:solidFill>
                <a:latin typeface="Courier New" panose="02070309020205020404" pitchFamily="49" charset="0"/>
              </a:rPr>
              <a:t> </a:t>
            </a:r>
          </a:p>
          <a:p>
            <a:r>
              <a:rPr lang="de-DE" sz="1800" b="0" i="0" u="none" strike="noStrike" baseline="0" dirty="0">
                <a:solidFill>
                  <a:srgbClr val="000000"/>
                </a:solidFill>
                <a:latin typeface="Courier New" panose="02070309020205020404" pitchFamily="49" charset="0"/>
              </a:rPr>
              <a:t>o Vorhofflimmern </a:t>
            </a:r>
          </a:p>
          <a:p>
            <a:r>
              <a:rPr lang="de-DE" sz="1800" b="0" i="0" u="none" strike="noStrike" baseline="0" dirty="0">
                <a:solidFill>
                  <a:srgbClr val="000000"/>
                </a:solidFill>
                <a:latin typeface="Courier New" panose="02070309020205020404" pitchFamily="49" charset="0"/>
              </a:rPr>
              <a:t>o Hypotonie (niedriger Blutdruck) </a:t>
            </a:r>
          </a:p>
          <a:p>
            <a:r>
              <a:rPr lang="de-DE" sz="1800" b="0" i="0" u="none" strike="noStrike" baseline="0" dirty="0">
                <a:solidFill>
                  <a:srgbClr val="000000"/>
                </a:solidFill>
                <a:latin typeface="Courier New" panose="02070309020205020404" pitchFamily="49" charset="0"/>
              </a:rPr>
              <a:t>o Beinödeme </a:t>
            </a:r>
          </a:p>
          <a:p>
            <a:r>
              <a:rPr lang="de-DE" sz="1800" b="0" i="0" u="none" strike="noStrike" baseline="0" dirty="0">
                <a:solidFill>
                  <a:srgbClr val="000000"/>
                </a:solidFill>
                <a:latin typeface="Courier New" panose="02070309020205020404" pitchFamily="49" charset="0"/>
              </a:rPr>
              <a:t>o </a:t>
            </a:r>
            <a:r>
              <a:rPr lang="de-DE" sz="1800" b="0" i="0" u="none" strike="noStrike" baseline="0" dirty="0">
                <a:solidFill>
                  <a:srgbClr val="000000"/>
                </a:solidFill>
                <a:latin typeface="Calibri" panose="020F0502020204030204" pitchFamily="34" charset="0"/>
              </a:rPr>
              <a:t>Schwindel, Synkopen </a:t>
            </a:r>
          </a:p>
          <a:p>
            <a:r>
              <a:rPr lang="de-DE" sz="1800" b="0" i="0" u="none" strike="noStrike" baseline="0" dirty="0">
                <a:solidFill>
                  <a:srgbClr val="000000"/>
                </a:solidFill>
                <a:latin typeface="Courier New" panose="02070309020205020404" pitchFamily="49" charset="0"/>
              </a:rPr>
              <a:t>o </a:t>
            </a:r>
            <a:r>
              <a:rPr lang="de-DE" sz="1800" b="0" i="0" u="none" strike="noStrike" baseline="0" dirty="0">
                <a:solidFill>
                  <a:srgbClr val="000000"/>
                </a:solidFill>
                <a:latin typeface="Calibri" panose="020F0502020204030204" pitchFamily="34" charset="0"/>
              </a:rPr>
              <a:t>Harnverhalten, Inkontinenz, Nierensteine </a:t>
            </a:r>
          </a:p>
          <a:p>
            <a:r>
              <a:rPr lang="de-DE" sz="1800" b="0" i="0" u="none" strike="noStrike" baseline="0" dirty="0">
                <a:solidFill>
                  <a:srgbClr val="000000"/>
                </a:solidFill>
                <a:latin typeface="Courier New" panose="02070309020205020404" pitchFamily="49" charset="0"/>
              </a:rPr>
              <a:t>o </a:t>
            </a:r>
            <a:r>
              <a:rPr lang="de-DE" sz="1800" b="0" i="0" u="none" strike="noStrike" baseline="0" dirty="0">
                <a:solidFill>
                  <a:srgbClr val="000000"/>
                </a:solidFill>
                <a:latin typeface="Calibri" panose="020F0502020204030204" pitchFamily="34" charset="0"/>
              </a:rPr>
              <a:t>Verwirrtheit/Delir </a:t>
            </a:r>
          </a:p>
          <a:p>
            <a:r>
              <a:rPr lang="de-DE" sz="1800" b="0" i="0" u="none" strike="noStrike" baseline="0" dirty="0">
                <a:solidFill>
                  <a:srgbClr val="000000"/>
                </a:solidFill>
                <a:latin typeface="Courier New" panose="02070309020205020404" pitchFamily="49" charset="0"/>
              </a:rPr>
              <a:t>o </a:t>
            </a:r>
            <a:r>
              <a:rPr lang="de-DE" sz="1800" b="0" i="0" u="none" strike="noStrike" baseline="0" dirty="0">
                <a:solidFill>
                  <a:srgbClr val="000000"/>
                </a:solidFill>
                <a:latin typeface="Calibri" panose="020F0502020204030204" pitchFamily="34" charset="0"/>
              </a:rPr>
              <a:t>Depression, Agitiertheit Psychose </a:t>
            </a:r>
          </a:p>
          <a:p>
            <a:r>
              <a:rPr lang="de-DE" sz="1800" b="0" i="0" u="none" strike="noStrike" baseline="0" dirty="0">
                <a:solidFill>
                  <a:srgbClr val="000000"/>
                </a:solidFill>
                <a:latin typeface="Courier New" panose="02070309020205020404" pitchFamily="49" charset="0"/>
              </a:rPr>
              <a:t>o </a:t>
            </a:r>
            <a:r>
              <a:rPr lang="de-DE" sz="1800" b="0" i="0" u="none" strike="noStrike" baseline="0" dirty="0">
                <a:solidFill>
                  <a:srgbClr val="000000"/>
                </a:solidFill>
                <a:latin typeface="Calibri" panose="020F0502020204030204" pitchFamily="34" charset="0"/>
              </a:rPr>
              <a:t>Epilepsie</a:t>
            </a:r>
          </a:p>
          <a:p>
            <a:r>
              <a:rPr lang="de-DE" sz="1800" b="0" i="0" u="none" strike="noStrike" baseline="0" dirty="0">
                <a:solidFill>
                  <a:srgbClr val="000000"/>
                </a:solidFill>
                <a:latin typeface="Courier New" panose="02070309020205020404" pitchFamily="49" charset="0"/>
              </a:rPr>
              <a:t>o Unklare Temperaturerhöhungen, Geschmacksstörungen </a:t>
            </a:r>
          </a:p>
          <a:p>
            <a:r>
              <a:rPr lang="de-DE" sz="1800" b="0" i="0" u="none" strike="noStrike" baseline="0" dirty="0">
                <a:solidFill>
                  <a:srgbClr val="000000"/>
                </a:solidFill>
                <a:latin typeface="Courier New" panose="02070309020205020404" pitchFamily="49" charset="0"/>
              </a:rPr>
              <a:t>o </a:t>
            </a:r>
            <a:r>
              <a:rPr lang="de-DE" sz="1800" b="0" i="0" u="none" strike="noStrike" baseline="0" dirty="0">
                <a:solidFill>
                  <a:srgbClr val="000000"/>
                </a:solidFill>
                <a:latin typeface="Calibri" panose="020F0502020204030204" pitchFamily="34" charset="0"/>
              </a:rPr>
              <a:t>Bronchospasmus (Krampf der Bronchialmuskulatur) </a:t>
            </a:r>
          </a:p>
          <a:p>
            <a:r>
              <a:rPr lang="de-DE" sz="1800" b="0" i="0" u="none" strike="noStrike" baseline="0" dirty="0">
                <a:solidFill>
                  <a:srgbClr val="000000"/>
                </a:solidFill>
                <a:latin typeface="Courier New" panose="02070309020205020404" pitchFamily="49" charset="0"/>
              </a:rPr>
              <a:t>o </a:t>
            </a:r>
            <a:r>
              <a:rPr lang="de-DE" sz="1800" b="0" i="0" u="none" strike="noStrike" baseline="0" dirty="0">
                <a:solidFill>
                  <a:srgbClr val="000000"/>
                </a:solidFill>
                <a:latin typeface="Calibri" panose="020F0502020204030204" pitchFamily="34" charset="0"/>
              </a:rPr>
              <a:t>Hyperventilation (gesteigerte Belüftung der Lungen) </a:t>
            </a:r>
          </a:p>
          <a:p>
            <a:r>
              <a:rPr lang="de-DE" sz="1800" b="0" i="0" u="none" strike="noStrike" baseline="0" dirty="0">
                <a:solidFill>
                  <a:srgbClr val="000000"/>
                </a:solidFill>
                <a:latin typeface="Courier New" panose="02070309020205020404" pitchFamily="49" charset="0"/>
              </a:rPr>
              <a:t>o Husten </a:t>
            </a:r>
          </a:p>
          <a:p>
            <a:r>
              <a:rPr lang="de-DE" sz="1800" b="0" i="0" u="none" strike="noStrike" baseline="0" dirty="0">
                <a:solidFill>
                  <a:srgbClr val="000000"/>
                </a:solidFill>
                <a:latin typeface="Courier New" panose="02070309020205020404" pitchFamily="49" charset="0"/>
              </a:rPr>
              <a:t>o </a:t>
            </a:r>
            <a:r>
              <a:rPr lang="de-DE" sz="1800" b="0" i="0" u="none" strike="noStrike" baseline="0" dirty="0">
                <a:solidFill>
                  <a:srgbClr val="000000"/>
                </a:solidFill>
                <a:latin typeface="Calibri" panose="020F0502020204030204" pitchFamily="34" charset="0"/>
              </a:rPr>
              <a:t>Magen-Darmblutung(en); Colitis (Dickdarmentzündung) </a:t>
            </a:r>
          </a:p>
          <a:p>
            <a:r>
              <a:rPr lang="de-DE" sz="1800" b="0" i="0" u="none" strike="noStrike" baseline="0" dirty="0">
                <a:solidFill>
                  <a:srgbClr val="000000"/>
                </a:solidFill>
                <a:latin typeface="Courier New" panose="02070309020205020404" pitchFamily="49" charset="0"/>
              </a:rPr>
              <a:t>o </a:t>
            </a:r>
            <a:r>
              <a:rPr lang="de-DE" sz="1800" b="0" i="0" u="none" strike="noStrike" baseline="0" dirty="0">
                <a:solidFill>
                  <a:srgbClr val="000000"/>
                </a:solidFill>
                <a:latin typeface="Calibri" panose="020F0502020204030204" pitchFamily="34" charset="0"/>
              </a:rPr>
              <a:t>Ileus (Darmverschluss); Meteorismus (Blähbauch) </a:t>
            </a:r>
          </a:p>
          <a:p>
            <a:r>
              <a:rPr lang="de-DE" sz="1800" b="0" i="0" u="none" strike="noStrike" baseline="0" dirty="0">
                <a:solidFill>
                  <a:srgbClr val="000000"/>
                </a:solidFill>
                <a:latin typeface="Courier New" panose="02070309020205020404" pitchFamily="49" charset="0"/>
              </a:rPr>
              <a:t>o </a:t>
            </a:r>
            <a:r>
              <a:rPr lang="de-DE" sz="1800" b="0" i="0" u="none" strike="noStrike" baseline="0" dirty="0">
                <a:solidFill>
                  <a:srgbClr val="000000"/>
                </a:solidFill>
                <a:latin typeface="Calibri" panose="020F0502020204030204" pitchFamily="34" charset="0"/>
              </a:rPr>
              <a:t>Diarrhoe (Durchfall); Anaphylaxie (akute allergische Reaktion) </a:t>
            </a:r>
          </a:p>
          <a:p>
            <a:r>
              <a:rPr lang="de-DE" sz="1800" b="0" i="0" u="none" strike="noStrike" baseline="0" dirty="0">
                <a:solidFill>
                  <a:srgbClr val="000000"/>
                </a:solidFill>
                <a:latin typeface="Courier New" panose="02070309020205020404" pitchFamily="49" charset="0"/>
              </a:rPr>
              <a:t>o Arzneimittelfieber </a:t>
            </a:r>
          </a:p>
          <a:p>
            <a:r>
              <a:rPr lang="de-DE" sz="1800" b="0" i="0" u="none" strike="noStrike" baseline="0" dirty="0">
                <a:solidFill>
                  <a:srgbClr val="000000"/>
                </a:solidFill>
                <a:latin typeface="Courier New" panose="02070309020205020404" pitchFamily="49" charset="0"/>
              </a:rPr>
              <a:t>o </a:t>
            </a:r>
            <a:r>
              <a:rPr lang="de-DE" sz="1800" b="0" i="0" u="none" strike="noStrike" baseline="0" dirty="0">
                <a:solidFill>
                  <a:srgbClr val="000000"/>
                </a:solidFill>
                <a:latin typeface="Calibri" panose="020F0502020204030204" pitchFamily="34" charset="0"/>
              </a:rPr>
              <a:t>Arzneimittelexanthem (Hautausschlag) </a:t>
            </a:r>
          </a:p>
          <a:p>
            <a:r>
              <a:rPr lang="de-DE" sz="1800" b="0" i="0" u="none" strike="noStrike" baseline="0" dirty="0">
                <a:solidFill>
                  <a:srgbClr val="000000"/>
                </a:solidFill>
                <a:latin typeface="Courier New" panose="02070309020205020404" pitchFamily="49" charset="0"/>
              </a:rPr>
              <a:t>o </a:t>
            </a:r>
            <a:r>
              <a:rPr lang="de-DE" sz="1800" b="0" i="0" u="none" strike="noStrike" baseline="0" dirty="0">
                <a:solidFill>
                  <a:srgbClr val="000000"/>
                </a:solidFill>
                <a:latin typeface="Calibri" panose="020F0502020204030204" pitchFamily="34" charset="0"/>
              </a:rPr>
              <a:t>Juckreiz, Lupus, Erektionsstörungen </a:t>
            </a:r>
          </a:p>
          <a:p>
            <a:r>
              <a:rPr lang="de-DE" sz="1800" b="0" i="0" u="none" strike="noStrike" baseline="0" dirty="0">
                <a:solidFill>
                  <a:srgbClr val="000000"/>
                </a:solidFill>
                <a:latin typeface="Courier New" panose="02070309020205020404" pitchFamily="49" charset="0"/>
              </a:rPr>
              <a:t>o Libidoverlust (keine Lust auf Sex) </a:t>
            </a:r>
          </a:p>
          <a:p>
            <a:r>
              <a:rPr lang="de-DE" sz="1800" b="0" i="0" u="none" strike="noStrike" baseline="0" dirty="0">
                <a:solidFill>
                  <a:srgbClr val="000000"/>
                </a:solidFill>
                <a:latin typeface="Courier New" panose="02070309020205020404" pitchFamily="49" charset="0"/>
              </a:rPr>
              <a:t>o </a:t>
            </a:r>
            <a:r>
              <a:rPr lang="de-DE" sz="1800" b="0" i="0" u="none" strike="noStrike" baseline="0" dirty="0">
                <a:solidFill>
                  <a:srgbClr val="000000"/>
                </a:solidFill>
                <a:latin typeface="Calibri" panose="020F0502020204030204" pitchFamily="34" charset="0"/>
              </a:rPr>
              <a:t>Spontanabort; Hörverlust </a:t>
            </a:r>
          </a:p>
        </p:txBody>
      </p:sp>
      <p:pic>
        <p:nvPicPr>
          <p:cNvPr id="5" name="Grafik 4">
            <a:extLst>
              <a:ext uri="{FF2B5EF4-FFF2-40B4-BE49-F238E27FC236}">
                <a16:creationId xmlns:a16="http://schemas.microsoft.com/office/drawing/2014/main" id="{1D2A5C31-6F64-3F20-3F49-0148A19F8486}"/>
              </a:ext>
            </a:extLst>
          </p:cNvPr>
          <p:cNvPicPr>
            <a:picLocks noChangeAspect="1"/>
          </p:cNvPicPr>
          <p:nvPr/>
        </p:nvPicPr>
        <p:blipFill>
          <a:blip r:embed="rId2"/>
          <a:stretch>
            <a:fillRect/>
          </a:stretch>
        </p:blipFill>
        <p:spPr>
          <a:xfrm>
            <a:off x="7406500" y="1906859"/>
            <a:ext cx="3019889" cy="2279379"/>
          </a:xfrm>
          <a:prstGeom prst="rect">
            <a:avLst/>
          </a:prstGeom>
        </p:spPr>
      </p:pic>
    </p:spTree>
    <p:extLst>
      <p:ext uri="{BB962C8B-B14F-4D97-AF65-F5344CB8AC3E}">
        <p14:creationId xmlns:p14="http://schemas.microsoft.com/office/powerpoint/2010/main" val="317445664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34498DE6-5349-5BA7-C502-B241A11BABEC}"/>
              </a:ext>
            </a:extLst>
          </p:cNvPr>
          <p:cNvSpPr txBox="1"/>
          <p:nvPr/>
        </p:nvSpPr>
        <p:spPr>
          <a:xfrm rot="10800000" flipV="1">
            <a:off x="268941" y="3227047"/>
            <a:ext cx="11733378" cy="923330"/>
          </a:xfrm>
          <a:prstGeom prst="rect">
            <a:avLst/>
          </a:prstGeom>
          <a:noFill/>
        </p:spPr>
        <p:txBody>
          <a:bodyPr wrap="square">
            <a:spAutoFit/>
          </a:bodyPr>
          <a:lstStyle/>
          <a:p>
            <a:r>
              <a:rPr lang="de-DE" dirty="0"/>
              <a:t>o vestibuläre Störungen (Gleichgewichtsstörungen)</a:t>
            </a:r>
          </a:p>
          <a:p>
            <a:r>
              <a:rPr lang="de-DE" dirty="0"/>
              <a:t>o Hornhauttrübung</a:t>
            </a:r>
          </a:p>
          <a:p>
            <a:r>
              <a:rPr lang="de-DE" dirty="0"/>
              <a:t>o </a:t>
            </a:r>
            <a:r>
              <a:rPr lang="de-DE" dirty="0" err="1"/>
              <a:t>Glaukomanfall</a:t>
            </a:r>
            <a:endParaRPr lang="de-DE" dirty="0"/>
          </a:p>
        </p:txBody>
      </p:sp>
      <p:pic>
        <p:nvPicPr>
          <p:cNvPr id="5" name="Grafik 4">
            <a:extLst>
              <a:ext uri="{FF2B5EF4-FFF2-40B4-BE49-F238E27FC236}">
                <a16:creationId xmlns:a16="http://schemas.microsoft.com/office/drawing/2014/main" id="{3F7E1886-4573-FE74-3359-0C541F53D0C6}"/>
              </a:ext>
            </a:extLst>
          </p:cNvPr>
          <p:cNvPicPr>
            <a:picLocks noChangeAspect="1"/>
          </p:cNvPicPr>
          <p:nvPr/>
        </p:nvPicPr>
        <p:blipFill>
          <a:blip r:embed="rId2"/>
          <a:stretch>
            <a:fillRect/>
          </a:stretch>
        </p:blipFill>
        <p:spPr>
          <a:xfrm>
            <a:off x="658906" y="190833"/>
            <a:ext cx="7960658" cy="3082471"/>
          </a:xfrm>
          <a:prstGeom prst="rect">
            <a:avLst/>
          </a:prstGeom>
        </p:spPr>
      </p:pic>
      <p:sp>
        <p:nvSpPr>
          <p:cNvPr id="7" name="Textfeld 6">
            <a:extLst>
              <a:ext uri="{FF2B5EF4-FFF2-40B4-BE49-F238E27FC236}">
                <a16:creationId xmlns:a16="http://schemas.microsoft.com/office/drawing/2014/main" id="{E27CF3E0-4CE9-9E03-07F2-E0B939E80C6D}"/>
              </a:ext>
            </a:extLst>
          </p:cNvPr>
          <p:cNvSpPr txBox="1"/>
          <p:nvPr/>
        </p:nvSpPr>
        <p:spPr>
          <a:xfrm>
            <a:off x="178420" y="4382429"/>
            <a:ext cx="11733378" cy="2031325"/>
          </a:xfrm>
          <a:prstGeom prst="rect">
            <a:avLst/>
          </a:prstGeom>
          <a:noFill/>
        </p:spPr>
        <p:txBody>
          <a:bodyPr wrap="square">
            <a:spAutoFit/>
          </a:bodyPr>
          <a:lstStyle/>
          <a:p>
            <a:r>
              <a:rPr lang="de-DE" sz="1800" b="0" i="1" u="none" strike="noStrike" baseline="0" dirty="0">
                <a:solidFill>
                  <a:srgbClr val="FF0000"/>
                </a:solidFill>
                <a:latin typeface="Calibri" panose="020F0502020204030204" pitchFamily="34" charset="0"/>
              </a:rPr>
              <a:t>Interaktionen: </a:t>
            </a:r>
            <a:endParaRPr lang="de-DE" sz="1800" b="0" i="0" u="none" strike="noStrike" baseline="0" dirty="0">
              <a:solidFill>
                <a:srgbClr val="FF0000"/>
              </a:solidFill>
              <a:latin typeface="Calibri" panose="020F0502020204030204" pitchFamily="34" charset="0"/>
            </a:endParaRPr>
          </a:p>
          <a:p>
            <a:r>
              <a:rPr lang="de-DE" sz="1800" b="0" i="0" u="none" strike="noStrike" baseline="0" dirty="0">
                <a:solidFill>
                  <a:srgbClr val="000000"/>
                </a:solidFill>
                <a:latin typeface="Courier New" panose="02070309020205020404" pitchFamily="49" charset="0"/>
              </a:rPr>
              <a:t>o </a:t>
            </a:r>
            <a:r>
              <a:rPr lang="de-DE" sz="1800" b="0" i="0" u="none" strike="noStrike" baseline="0" dirty="0">
                <a:solidFill>
                  <a:srgbClr val="000000"/>
                </a:solidFill>
                <a:latin typeface="Calibri" panose="020F0502020204030204" pitchFamily="34" charset="0"/>
              </a:rPr>
              <a:t>wechselseitiges aufeinander einwirken</a:t>
            </a:r>
          </a:p>
          <a:p>
            <a:r>
              <a:rPr lang="de-DE" sz="1800" b="0" i="0" u="none" strike="noStrike" baseline="0" dirty="0">
                <a:solidFill>
                  <a:srgbClr val="000000"/>
                </a:solidFill>
                <a:latin typeface="Courier New" panose="02070309020205020404" pitchFamily="49" charset="0"/>
              </a:rPr>
              <a:t>o </a:t>
            </a:r>
            <a:r>
              <a:rPr lang="de-DE" sz="1800" b="0" i="0" u="none" strike="noStrike" baseline="0" dirty="0">
                <a:solidFill>
                  <a:srgbClr val="000000"/>
                </a:solidFill>
                <a:latin typeface="Calibri" panose="020F0502020204030204" pitchFamily="34" charset="0"/>
              </a:rPr>
              <a:t>Manche Arzneimittel zeigen in Kombination mit anderen Substanzen eine gegenseitige Wirkungsverstärkung (Alkohol-Schlafmittel) </a:t>
            </a:r>
          </a:p>
          <a:p>
            <a:r>
              <a:rPr lang="de-DE" sz="1800" b="0" i="0" u="none" strike="noStrike" baseline="0" dirty="0">
                <a:solidFill>
                  <a:srgbClr val="000000"/>
                </a:solidFill>
                <a:latin typeface="Courier New" panose="02070309020205020404" pitchFamily="49" charset="0"/>
              </a:rPr>
              <a:t>o </a:t>
            </a:r>
            <a:r>
              <a:rPr lang="de-DE" sz="1800" b="0" i="0" u="none" strike="noStrike" baseline="0" dirty="0" err="1">
                <a:solidFill>
                  <a:srgbClr val="000000"/>
                </a:solidFill>
                <a:latin typeface="Calibri" panose="020F0502020204030204" pitchFamily="34" charset="0"/>
              </a:rPr>
              <a:t>Kombinatiospräparate</a:t>
            </a:r>
            <a:r>
              <a:rPr lang="de-DE" sz="1800" b="0" i="0" u="none" strike="noStrike" baseline="0" dirty="0">
                <a:solidFill>
                  <a:srgbClr val="000000"/>
                </a:solidFill>
                <a:latin typeface="Calibri" panose="020F0502020204030204" pitchFamily="34" charset="0"/>
              </a:rPr>
              <a:t> sind oft wirksamer als die Summe der Einzelwirkungen </a:t>
            </a:r>
          </a:p>
          <a:p>
            <a:endParaRPr lang="de-DE" sz="1800" b="0" i="0" u="none" strike="noStrike" baseline="0" dirty="0">
              <a:solidFill>
                <a:srgbClr val="000000"/>
              </a:solidFill>
              <a:latin typeface="Calibri" panose="020F0502020204030204" pitchFamily="34" charset="0"/>
            </a:endParaRPr>
          </a:p>
          <a:p>
            <a:r>
              <a:rPr lang="de-DE" sz="1800" b="0" i="0" u="none" strike="noStrike" baseline="0" dirty="0">
                <a:solidFill>
                  <a:srgbClr val="000000"/>
                </a:solidFill>
                <a:latin typeface="Calibri" panose="020F0502020204030204" pitchFamily="34" charset="0"/>
              </a:rPr>
              <a:t>Z. B. Baldrian-Hopfen-Melisse </a:t>
            </a:r>
            <a:endParaRPr lang="de-DE" dirty="0"/>
          </a:p>
        </p:txBody>
      </p:sp>
    </p:spTree>
    <p:extLst>
      <p:ext uri="{BB962C8B-B14F-4D97-AF65-F5344CB8AC3E}">
        <p14:creationId xmlns:p14="http://schemas.microsoft.com/office/powerpoint/2010/main" val="188033946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3B1C1AF4-7985-C55D-5351-37F5564B54C0}"/>
              </a:ext>
            </a:extLst>
          </p:cNvPr>
          <p:cNvSpPr txBox="1"/>
          <p:nvPr/>
        </p:nvSpPr>
        <p:spPr>
          <a:xfrm>
            <a:off x="278780" y="267629"/>
            <a:ext cx="11697630" cy="1477328"/>
          </a:xfrm>
          <a:prstGeom prst="rect">
            <a:avLst/>
          </a:prstGeom>
          <a:noFill/>
        </p:spPr>
        <p:txBody>
          <a:bodyPr wrap="square">
            <a:spAutoFit/>
          </a:bodyPr>
          <a:lstStyle/>
          <a:p>
            <a:r>
              <a:rPr lang="de-DE" sz="1800" b="0" i="1" u="none" strike="noStrike" baseline="0" dirty="0">
                <a:solidFill>
                  <a:srgbClr val="FF0000"/>
                </a:solidFill>
                <a:latin typeface="Calibri" panose="020F0502020204030204" pitchFamily="34" charset="0"/>
              </a:rPr>
              <a:t>Wechselwirkungen &amp; Interaktionen</a:t>
            </a:r>
            <a:r>
              <a:rPr lang="de-DE" sz="1800" b="0" i="1" u="none" strike="noStrike" baseline="0" dirty="0">
                <a:solidFill>
                  <a:srgbClr val="000000"/>
                </a:solidFill>
                <a:latin typeface="Calibri" panose="020F0502020204030204" pitchFamily="34" charset="0"/>
              </a:rPr>
              <a:t>: </a:t>
            </a:r>
            <a:endParaRPr lang="de-DE" sz="1800" b="0" i="0" u="none" strike="noStrike" baseline="0" dirty="0">
              <a:solidFill>
                <a:srgbClr val="000000"/>
              </a:solidFill>
              <a:latin typeface="Calibri" panose="020F0502020204030204" pitchFamily="34" charset="0"/>
            </a:endParaRPr>
          </a:p>
          <a:p>
            <a:r>
              <a:rPr lang="de-DE" sz="1800" b="0" i="0" u="none" strike="noStrike" baseline="0" dirty="0">
                <a:solidFill>
                  <a:srgbClr val="FF0000"/>
                </a:solidFill>
                <a:latin typeface="Courier New" panose="02070309020205020404" pitchFamily="49" charset="0"/>
              </a:rPr>
              <a:t>o </a:t>
            </a:r>
            <a:r>
              <a:rPr lang="de-DE" sz="1800" b="0" i="0" u="none" strike="noStrike" baseline="0" dirty="0">
                <a:solidFill>
                  <a:srgbClr val="FF0000"/>
                </a:solidFill>
                <a:latin typeface="Calibri" panose="020F0502020204030204" pitchFamily="34" charset="0"/>
              </a:rPr>
              <a:t>Resorption </a:t>
            </a:r>
            <a:r>
              <a:rPr lang="de-DE" sz="1800" b="0" i="0" u="none" strike="noStrike" baseline="0" dirty="0">
                <a:solidFill>
                  <a:srgbClr val="000000"/>
                </a:solidFill>
                <a:latin typeface="Calibri" panose="020F0502020204030204" pitchFamily="34" charset="0"/>
              </a:rPr>
              <a:t>bereits im Magen gegenseitig gehemmt (z. B.: Einnahme von Kalzium mit Milch) </a:t>
            </a:r>
          </a:p>
          <a:p>
            <a:r>
              <a:rPr lang="de-DE" sz="1800" b="0" i="0" u="none" strike="noStrike" baseline="0" dirty="0">
                <a:solidFill>
                  <a:srgbClr val="000000"/>
                </a:solidFill>
                <a:latin typeface="Courier New" panose="02070309020205020404" pitchFamily="49" charset="0"/>
              </a:rPr>
              <a:t>o </a:t>
            </a:r>
            <a:r>
              <a:rPr lang="de-DE" sz="1800" b="0" i="0" u="none" strike="noStrike" baseline="0" dirty="0">
                <a:solidFill>
                  <a:srgbClr val="FF0000"/>
                </a:solidFill>
                <a:latin typeface="Calibri" panose="020F0502020204030204" pitchFamily="34" charset="0"/>
              </a:rPr>
              <a:t>Gleiche Wirkung</a:t>
            </a:r>
            <a:r>
              <a:rPr lang="de-DE" sz="1800" b="0" i="0" u="none" strike="noStrike" baseline="0" dirty="0">
                <a:solidFill>
                  <a:srgbClr val="000000"/>
                </a:solidFill>
                <a:latin typeface="Calibri" panose="020F0502020204030204" pitchFamily="34" charset="0"/>
              </a:rPr>
              <a:t>: Schlafmittel-, Allergiemittel </a:t>
            </a:r>
          </a:p>
          <a:p>
            <a:pPr algn="l"/>
            <a:r>
              <a:rPr lang="de-DE" sz="1800" b="0" i="0" u="none" strike="noStrike" baseline="0" dirty="0">
                <a:solidFill>
                  <a:srgbClr val="000000"/>
                </a:solidFill>
                <a:latin typeface="Courier New" panose="02070309020205020404" pitchFamily="49" charset="0"/>
              </a:rPr>
              <a:t>o </a:t>
            </a:r>
            <a:r>
              <a:rPr lang="de-DE" sz="1800" b="0" i="0" u="none" strike="noStrike" baseline="0" dirty="0">
                <a:solidFill>
                  <a:srgbClr val="FF0000"/>
                </a:solidFill>
                <a:latin typeface="Calibri" panose="020F0502020204030204" pitchFamily="34" charset="0"/>
              </a:rPr>
              <a:t>Gegengesetzte Wirkung</a:t>
            </a:r>
            <a:r>
              <a:rPr lang="de-DE" sz="1800" b="0" i="0" u="none" strike="noStrike" baseline="0" dirty="0">
                <a:solidFill>
                  <a:srgbClr val="000000"/>
                </a:solidFill>
                <a:latin typeface="Calibri" panose="020F0502020204030204" pitchFamily="34" charset="0"/>
              </a:rPr>
              <a:t>: Schlafmittel – Coffein </a:t>
            </a:r>
          </a:p>
          <a:p>
            <a:endParaRPr lang="de-DE" sz="1800" b="0" i="0" u="none" strike="noStrike" baseline="0" dirty="0">
              <a:solidFill>
                <a:srgbClr val="000000"/>
              </a:solidFill>
              <a:latin typeface="Calibri" panose="020F0502020204030204" pitchFamily="34" charset="0"/>
            </a:endParaRPr>
          </a:p>
        </p:txBody>
      </p:sp>
    </p:spTree>
    <p:extLst>
      <p:ext uri="{BB962C8B-B14F-4D97-AF65-F5344CB8AC3E}">
        <p14:creationId xmlns:p14="http://schemas.microsoft.com/office/powerpoint/2010/main" val="204638969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a:extLst>
              <a:ext uri="{FF2B5EF4-FFF2-40B4-BE49-F238E27FC236}">
                <a16:creationId xmlns:a16="http://schemas.microsoft.com/office/drawing/2014/main" id="{CA88D9F1-C667-C275-A2D0-BE75E8CCC0BC}"/>
              </a:ext>
            </a:extLst>
          </p:cNvPr>
          <p:cNvSpPr txBox="1"/>
          <p:nvPr/>
        </p:nvSpPr>
        <p:spPr>
          <a:xfrm>
            <a:off x="156116" y="245327"/>
            <a:ext cx="11753385" cy="5909310"/>
          </a:xfrm>
          <a:prstGeom prst="rect">
            <a:avLst/>
          </a:prstGeom>
          <a:noFill/>
        </p:spPr>
        <p:txBody>
          <a:bodyPr wrap="square">
            <a:spAutoFit/>
          </a:bodyPr>
          <a:lstStyle/>
          <a:p>
            <a:r>
              <a:rPr lang="de-DE" sz="1800" b="0" i="1" u="none" strike="noStrike" baseline="0" dirty="0">
                <a:solidFill>
                  <a:srgbClr val="FF0000"/>
                </a:solidFill>
                <a:latin typeface="Calibri" panose="020F0502020204030204" pitchFamily="34" charset="0"/>
              </a:rPr>
              <a:t>Interaktionen mit Nahrungsmitteln:</a:t>
            </a:r>
          </a:p>
          <a:p>
            <a:r>
              <a:rPr lang="de-DE" sz="1800" b="0" i="1" u="none" strike="noStrike" baseline="0" dirty="0">
                <a:solidFill>
                  <a:srgbClr val="000000"/>
                </a:solidFill>
                <a:latin typeface="Calibri" panose="020F0502020204030204" pitchFamily="34" charset="0"/>
              </a:rPr>
              <a:t> </a:t>
            </a:r>
            <a:r>
              <a:rPr lang="de-DE" sz="1800" b="0" i="0" u="none" strike="noStrike" baseline="0" dirty="0">
                <a:solidFill>
                  <a:srgbClr val="000000"/>
                </a:solidFill>
                <a:latin typeface="Calibri" panose="020F0502020204030204" pitchFamily="34" charset="0"/>
              </a:rPr>
              <a:t>Alkohol 	Wirkung entweder erhöht oder verringert </a:t>
            </a:r>
          </a:p>
          <a:p>
            <a:r>
              <a:rPr lang="de-DE" sz="1800" b="0" i="0" u="none" strike="noStrike" baseline="0" dirty="0">
                <a:solidFill>
                  <a:srgbClr val="000000"/>
                </a:solidFill>
                <a:latin typeface="Calibri" panose="020F0502020204030204" pitchFamily="34" charset="0"/>
              </a:rPr>
              <a:t>	</a:t>
            </a:r>
          </a:p>
          <a:p>
            <a:r>
              <a:rPr lang="de-DE" sz="1800" b="0" i="0" u="none" strike="noStrike" baseline="0" dirty="0">
                <a:solidFill>
                  <a:srgbClr val="000000"/>
                </a:solidFill>
                <a:latin typeface="Calibri" panose="020F0502020204030204" pitchFamily="34" charset="0"/>
              </a:rPr>
              <a:t> Ballaststoffe 	Wirkung verringert (2 Stunden Abstand) </a:t>
            </a:r>
          </a:p>
          <a:p>
            <a:r>
              <a:rPr lang="de-DE" sz="1800" b="0" i="0" u="none" strike="noStrike" baseline="0" dirty="0">
                <a:solidFill>
                  <a:srgbClr val="000000"/>
                </a:solidFill>
                <a:latin typeface="Calibri" panose="020F0502020204030204" pitchFamily="34" charset="0"/>
              </a:rPr>
              <a:t>	</a:t>
            </a:r>
          </a:p>
          <a:p>
            <a:r>
              <a:rPr lang="de-DE" sz="1800" b="0" i="0" u="none" strike="noStrike" baseline="0" dirty="0">
                <a:solidFill>
                  <a:srgbClr val="000000"/>
                </a:solidFill>
                <a:latin typeface="Calibri" panose="020F0502020204030204" pitchFamily="34" charset="0"/>
              </a:rPr>
              <a:t> Eiweiß/Milch 	Auflösung von magensaftresistenten Arzneimitteln Komplexe (2 Stunden Abstand) </a:t>
            </a:r>
          </a:p>
          <a:p>
            <a:r>
              <a:rPr lang="de-DE" sz="1800" b="0" i="0" u="none" strike="noStrike" baseline="0" dirty="0">
                <a:solidFill>
                  <a:srgbClr val="000000"/>
                </a:solidFill>
                <a:latin typeface="Calibri" panose="020F0502020204030204" pitchFamily="34" charset="0"/>
              </a:rPr>
              <a:t>	</a:t>
            </a:r>
          </a:p>
          <a:p>
            <a:r>
              <a:rPr lang="de-DE" sz="1800" b="0" i="0" u="none" strike="noStrike" baseline="0" dirty="0">
                <a:solidFill>
                  <a:srgbClr val="000000"/>
                </a:solidFill>
                <a:latin typeface="Calibri" panose="020F0502020204030204" pitchFamily="34" charset="0"/>
              </a:rPr>
              <a:t> Fette 	Erhöhen Löslichkeit der Vitamine A, E, D </a:t>
            </a:r>
          </a:p>
          <a:p>
            <a:r>
              <a:rPr lang="de-DE" sz="1800" b="0" i="0" u="none" strike="noStrike" baseline="0" dirty="0">
                <a:solidFill>
                  <a:srgbClr val="000000"/>
                </a:solidFill>
                <a:latin typeface="Calibri" panose="020F0502020204030204" pitchFamily="34" charset="0"/>
              </a:rPr>
              <a:t>	</a:t>
            </a:r>
          </a:p>
          <a:p>
            <a:r>
              <a:rPr lang="de-DE" sz="1800" b="0" i="0" u="none" strike="noStrike" baseline="0" dirty="0">
                <a:solidFill>
                  <a:srgbClr val="000000"/>
                </a:solidFill>
                <a:latin typeface="Calibri" panose="020F0502020204030204" pitchFamily="34" charset="0"/>
              </a:rPr>
              <a:t> Grapefruit 	Wirkungsveränderungen 	</a:t>
            </a:r>
          </a:p>
          <a:p>
            <a:endParaRPr lang="de-DE" sz="1800" b="0" i="0" u="none" strike="noStrike" baseline="0" dirty="0">
              <a:solidFill>
                <a:srgbClr val="000000"/>
              </a:solidFill>
              <a:latin typeface="Calibri" panose="020F0502020204030204" pitchFamily="34" charset="0"/>
            </a:endParaRPr>
          </a:p>
          <a:p>
            <a:r>
              <a:rPr lang="de-DE" sz="1800" b="0" i="0" u="none" strike="noStrike" baseline="0" dirty="0">
                <a:solidFill>
                  <a:srgbClr val="000000"/>
                </a:solidFill>
                <a:latin typeface="Calibri" panose="020F0502020204030204" pitchFamily="34" charset="0"/>
              </a:rPr>
              <a:t> Kaffee 	Komplexe, Löslichkeit &amp; Wirkung verringert ,Menge verringert </a:t>
            </a:r>
          </a:p>
          <a:p>
            <a:r>
              <a:rPr lang="de-DE" sz="1800" b="0" i="0" u="none" strike="noStrike" baseline="0" dirty="0">
                <a:solidFill>
                  <a:srgbClr val="000000"/>
                </a:solidFill>
                <a:latin typeface="Calibri" panose="020F0502020204030204" pitchFamily="34" charset="0"/>
              </a:rPr>
              <a:t>	</a:t>
            </a:r>
          </a:p>
          <a:p>
            <a:r>
              <a:rPr lang="de-DE" sz="1800" b="0" i="0" u="none" strike="noStrike" baseline="0" dirty="0">
                <a:solidFill>
                  <a:srgbClr val="000000"/>
                </a:solidFill>
                <a:latin typeface="Calibri" panose="020F0502020204030204" pitchFamily="34" charset="0"/>
              </a:rPr>
              <a:t> Tabak/Nikotin 	Wirkungsveränderungen 	</a:t>
            </a:r>
          </a:p>
          <a:p>
            <a:endParaRPr lang="de-DE" sz="1800" b="0" i="0" u="none" strike="noStrike" baseline="0" dirty="0">
              <a:solidFill>
                <a:srgbClr val="000000"/>
              </a:solidFill>
              <a:latin typeface="Calibri" panose="020F0502020204030204" pitchFamily="34" charset="0"/>
            </a:endParaRPr>
          </a:p>
          <a:p>
            <a:r>
              <a:rPr lang="de-DE" sz="1800" b="0" i="0" u="none" strike="noStrike" baseline="0" dirty="0">
                <a:solidFill>
                  <a:srgbClr val="000000"/>
                </a:solidFill>
                <a:latin typeface="Calibri" panose="020F0502020204030204" pitchFamily="34" charset="0"/>
              </a:rPr>
              <a:t>  Tee 	Komplexe, Aufnahme (Resorption) &amp; Bioverfügbarkeit verringert) </a:t>
            </a:r>
          </a:p>
          <a:p>
            <a:r>
              <a:rPr lang="de-DE" sz="1800" b="0" i="0" u="none" strike="noStrike" baseline="0" dirty="0">
                <a:solidFill>
                  <a:srgbClr val="000000"/>
                </a:solidFill>
                <a:latin typeface="Calibri" panose="020F0502020204030204" pitchFamily="34" charset="0"/>
              </a:rPr>
              <a:t>	</a:t>
            </a:r>
          </a:p>
          <a:p>
            <a:r>
              <a:rPr lang="de-DE" sz="1800" b="0" i="0" u="none" strike="noStrike" baseline="0" dirty="0">
                <a:solidFill>
                  <a:srgbClr val="000000"/>
                </a:solidFill>
                <a:latin typeface="Calibri" panose="020F0502020204030204" pitchFamily="34" charset="0"/>
              </a:rPr>
              <a:t> Vitamin K – </a:t>
            </a:r>
            <a:r>
              <a:rPr lang="de-DE" sz="1800" b="0" i="0" u="none" strike="noStrike" baseline="0" dirty="0" err="1">
                <a:solidFill>
                  <a:srgbClr val="000000"/>
                </a:solidFill>
                <a:latin typeface="Calibri" panose="020F0502020204030204" pitchFamily="34" charset="0"/>
              </a:rPr>
              <a:t>Hältige</a:t>
            </a:r>
            <a:r>
              <a:rPr lang="de-DE" sz="1800" b="0" i="0" u="none" strike="noStrike" baseline="0" dirty="0">
                <a:solidFill>
                  <a:srgbClr val="000000"/>
                </a:solidFill>
                <a:latin typeface="Calibri" panose="020F0502020204030204" pitchFamily="34" charset="0"/>
              </a:rPr>
              <a:t> Lebens- mittel &amp; Marcoumar 	Plötzlich hoher Verzehr von Tomaten, Salat, Leber, Kohl, …   meiden, Ginseng &amp; hochdosierte Vitamine: Wirkungsverlust </a:t>
            </a:r>
          </a:p>
          <a:p>
            <a:r>
              <a:rPr lang="de-DE" sz="1800" b="0" i="0" u="none" strike="noStrike" baseline="0" dirty="0">
                <a:solidFill>
                  <a:srgbClr val="000000"/>
                </a:solidFill>
                <a:latin typeface="Calibri" panose="020F0502020204030204" pitchFamily="34" charset="0"/>
              </a:rPr>
              <a:t>	</a:t>
            </a:r>
          </a:p>
          <a:p>
            <a:r>
              <a:rPr lang="de-DE" sz="1800" b="0" i="0" u="none" strike="noStrike" baseline="0" dirty="0">
                <a:solidFill>
                  <a:srgbClr val="000000"/>
                </a:solidFill>
                <a:latin typeface="Calibri" panose="020F0502020204030204" pitchFamily="34" charset="0"/>
              </a:rPr>
              <a:t> Wasser 	Gute Auflösung der Arzneimittel, Interaktion erwünscht 	</a:t>
            </a:r>
          </a:p>
        </p:txBody>
      </p:sp>
    </p:spTree>
    <p:extLst>
      <p:ext uri="{BB962C8B-B14F-4D97-AF65-F5344CB8AC3E}">
        <p14:creationId xmlns:p14="http://schemas.microsoft.com/office/powerpoint/2010/main" val="111030986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Wirkungen und Nebenwirkungen | Allianz Gesundheitswelt">
            <a:extLst>
              <a:ext uri="{FF2B5EF4-FFF2-40B4-BE49-F238E27FC236}">
                <a16:creationId xmlns:a16="http://schemas.microsoft.com/office/drawing/2014/main" id="{7EFACB9B-914F-EEA6-C5CB-CDD5584DA0F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4583" y="309282"/>
            <a:ext cx="10122834" cy="63518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7855711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EFE3D648-498F-59F4-3687-74F62F0EF10B}"/>
              </a:ext>
            </a:extLst>
          </p:cNvPr>
          <p:cNvSpPr txBox="1"/>
          <p:nvPr/>
        </p:nvSpPr>
        <p:spPr>
          <a:xfrm>
            <a:off x="363070" y="267628"/>
            <a:ext cx="8778141" cy="400110"/>
          </a:xfrm>
          <a:prstGeom prst="rect">
            <a:avLst/>
          </a:prstGeom>
          <a:noFill/>
        </p:spPr>
        <p:txBody>
          <a:bodyPr wrap="square">
            <a:spAutoFit/>
          </a:bodyPr>
          <a:lstStyle/>
          <a:p>
            <a:r>
              <a:rPr lang="de-DE" sz="1800" b="0" i="0" u="none" strike="noStrike" baseline="0" dirty="0">
                <a:solidFill>
                  <a:srgbClr val="000000"/>
                </a:solidFill>
                <a:latin typeface="Calibri" panose="020F0502020204030204" pitchFamily="34" charset="0"/>
              </a:rPr>
              <a:t>„</a:t>
            </a:r>
            <a:r>
              <a:rPr lang="de-DE" sz="2000" b="0" i="0" u="none" strike="noStrike" baseline="0" dirty="0">
                <a:solidFill>
                  <a:srgbClr val="FF0000"/>
                </a:solidFill>
                <a:latin typeface="Calibri" panose="020F0502020204030204" pitchFamily="34" charset="0"/>
              </a:rPr>
              <a:t>magensaftresistent“: bedeutet </a:t>
            </a:r>
            <a:endParaRPr lang="de-DE" sz="2000" dirty="0">
              <a:solidFill>
                <a:srgbClr val="FF0000"/>
              </a:solidFill>
            </a:endParaRPr>
          </a:p>
        </p:txBody>
      </p:sp>
      <p:pic>
        <p:nvPicPr>
          <p:cNvPr id="3074" name="Picture 2" descr="PANTOZOL Control® 20 mg magensaftresistente Tabletten online kaufen bei  Apothekenbote.at - Ihre Versandapotheke aus Wien">
            <a:extLst>
              <a:ext uri="{FF2B5EF4-FFF2-40B4-BE49-F238E27FC236}">
                <a16:creationId xmlns:a16="http://schemas.microsoft.com/office/drawing/2014/main" id="{0F13C7D5-8639-9AA3-60F2-7A8BFB924E0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31766" y="71884"/>
            <a:ext cx="2899230" cy="2041405"/>
          </a:xfrm>
          <a:prstGeom prst="rect">
            <a:avLst/>
          </a:prstGeom>
          <a:noFill/>
          <a:extLst>
            <a:ext uri="{909E8E84-426E-40DD-AFC4-6F175D3DCCD1}">
              <a14:hiddenFill xmlns:a14="http://schemas.microsoft.com/office/drawing/2010/main">
                <a:solidFill>
                  <a:srgbClr val="FFFFFF"/>
                </a:solidFill>
              </a14:hiddenFill>
            </a:ext>
          </a:extLst>
        </p:spPr>
      </p:pic>
      <p:sp>
        <p:nvSpPr>
          <p:cNvPr id="5" name="Textfeld 4">
            <a:extLst>
              <a:ext uri="{FF2B5EF4-FFF2-40B4-BE49-F238E27FC236}">
                <a16:creationId xmlns:a16="http://schemas.microsoft.com/office/drawing/2014/main" id="{C7938E94-2C20-DFE2-1ECE-6913E85E2B01}"/>
              </a:ext>
            </a:extLst>
          </p:cNvPr>
          <p:cNvSpPr txBox="1"/>
          <p:nvPr/>
        </p:nvSpPr>
        <p:spPr>
          <a:xfrm>
            <a:off x="211873" y="1817650"/>
            <a:ext cx="8935488" cy="923330"/>
          </a:xfrm>
          <a:prstGeom prst="rect">
            <a:avLst/>
          </a:prstGeom>
          <a:noFill/>
        </p:spPr>
        <p:txBody>
          <a:bodyPr wrap="square">
            <a:spAutoFit/>
          </a:bodyPr>
          <a:lstStyle/>
          <a:p>
            <a:r>
              <a:rPr lang="de-DE" b="0" i="0" dirty="0">
                <a:solidFill>
                  <a:srgbClr val="FF0000"/>
                </a:solidFill>
                <a:effectLst/>
                <a:latin typeface="Google Sans"/>
              </a:rPr>
              <a:t>Definition.</a:t>
            </a:r>
            <a:r>
              <a:rPr lang="de-DE" b="0" i="0" dirty="0">
                <a:solidFill>
                  <a:srgbClr val="202124"/>
                </a:solidFill>
                <a:effectLst/>
                <a:latin typeface="Google Sans"/>
              </a:rPr>
              <a:t> Als magensaftresistent werden Arzneimittel in ihrer Darreichungsform bezeichnet, </a:t>
            </a:r>
            <a:r>
              <a:rPr lang="de-DE" b="0" i="0" dirty="0">
                <a:solidFill>
                  <a:srgbClr val="040C28"/>
                </a:solidFill>
                <a:effectLst/>
                <a:latin typeface="Google Sans"/>
              </a:rPr>
              <a:t>wenn sie bei oraler Gabe ihren Wirkstoff nicht im Magen, sondern erst im Darm frei setzen</a:t>
            </a:r>
            <a:r>
              <a:rPr lang="de-DE" b="0" i="0" dirty="0">
                <a:solidFill>
                  <a:srgbClr val="202124"/>
                </a:solidFill>
                <a:effectLst/>
                <a:latin typeface="Google Sans"/>
              </a:rPr>
              <a:t>.</a:t>
            </a:r>
            <a:endParaRPr lang="de-DE" dirty="0"/>
          </a:p>
        </p:txBody>
      </p:sp>
    </p:spTree>
    <p:extLst>
      <p:ext uri="{BB962C8B-B14F-4D97-AF65-F5344CB8AC3E}">
        <p14:creationId xmlns:p14="http://schemas.microsoft.com/office/powerpoint/2010/main" val="312672680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EFAEF46F-FFAF-EB14-3CDE-7FAAFAD84400}"/>
              </a:ext>
            </a:extLst>
          </p:cNvPr>
          <p:cNvSpPr txBox="1"/>
          <p:nvPr/>
        </p:nvSpPr>
        <p:spPr>
          <a:xfrm>
            <a:off x="159836" y="2729752"/>
            <a:ext cx="11872329" cy="3939539"/>
          </a:xfrm>
          <a:prstGeom prst="rect">
            <a:avLst/>
          </a:prstGeom>
          <a:noFill/>
        </p:spPr>
        <p:txBody>
          <a:bodyPr wrap="square">
            <a:spAutoFit/>
          </a:bodyPr>
          <a:lstStyle/>
          <a:p>
            <a:r>
              <a:rPr lang="de-DE" sz="2800" b="0" i="0" u="none" strike="noStrike" baseline="0" dirty="0">
                <a:solidFill>
                  <a:schemeClr val="accent2">
                    <a:lumMod val="75000"/>
                  </a:schemeClr>
                </a:solidFill>
                <a:latin typeface="Calibri" panose="020F0502020204030204" pitchFamily="34" charset="0"/>
              </a:rPr>
              <a:t>22. Arzneimittelformen </a:t>
            </a:r>
          </a:p>
          <a:p>
            <a:r>
              <a:rPr lang="de-DE" sz="2400" b="0" i="0" u="none" strike="noStrike" baseline="0" dirty="0">
                <a:solidFill>
                  <a:schemeClr val="accent2">
                    <a:lumMod val="75000"/>
                  </a:schemeClr>
                </a:solidFill>
                <a:latin typeface="Calibri" panose="020F0502020204030204" pitchFamily="34" charset="0"/>
              </a:rPr>
              <a:t>22.1. Feste orale Arzneiformen </a:t>
            </a:r>
          </a:p>
          <a:p>
            <a:r>
              <a:rPr lang="de-DE" sz="1800" b="0" i="0" u="none" strike="noStrike" baseline="0" dirty="0">
                <a:solidFill>
                  <a:srgbClr val="000000"/>
                </a:solidFill>
                <a:latin typeface="Calibri" panose="020F0502020204030204" pitchFamily="34" charset="0"/>
              </a:rPr>
              <a:t>Tabletten werden durch Pressen einer Mischung von Arznei- &amp; Hilfsstoffen hergestellt. </a:t>
            </a:r>
          </a:p>
          <a:p>
            <a:r>
              <a:rPr lang="de-DE" sz="1800" b="0" i="1" u="none" strike="noStrike" baseline="0" dirty="0">
                <a:solidFill>
                  <a:schemeClr val="accent2">
                    <a:lumMod val="75000"/>
                  </a:schemeClr>
                </a:solidFill>
                <a:latin typeface="Calibri" panose="020F0502020204030204" pitchFamily="34" charset="0"/>
              </a:rPr>
              <a:t>Tablettenarten: </a:t>
            </a:r>
            <a:endParaRPr lang="de-DE" sz="1800" b="0" i="0" u="none" strike="noStrike" baseline="0" dirty="0">
              <a:solidFill>
                <a:schemeClr val="accent2">
                  <a:lumMod val="75000"/>
                </a:schemeClr>
              </a:solidFill>
              <a:latin typeface="Calibri" panose="020F0502020204030204" pitchFamily="34" charset="0"/>
            </a:endParaRPr>
          </a:p>
          <a:p>
            <a:r>
              <a:rPr lang="de-DE" sz="1800" b="0" i="0" u="none" strike="noStrike" baseline="0" dirty="0">
                <a:solidFill>
                  <a:srgbClr val="000000"/>
                </a:solidFill>
                <a:latin typeface="Courier New" panose="02070309020205020404" pitchFamily="49" charset="0"/>
              </a:rPr>
              <a:t>o Nichtüberzogene Tabletten: Presslinge </a:t>
            </a:r>
          </a:p>
          <a:p>
            <a:r>
              <a:rPr lang="de-DE" sz="1800" b="0" i="0" u="none" strike="noStrike" baseline="0" dirty="0">
                <a:solidFill>
                  <a:srgbClr val="000000"/>
                </a:solidFill>
                <a:latin typeface="Courier New" panose="02070309020205020404" pitchFamily="49" charset="0"/>
              </a:rPr>
              <a:t>o </a:t>
            </a:r>
            <a:r>
              <a:rPr lang="de-DE" sz="1800" b="0" i="0" u="none" strike="noStrike" baseline="0" dirty="0">
                <a:solidFill>
                  <a:srgbClr val="000000"/>
                </a:solidFill>
                <a:latin typeface="Calibri" panose="020F0502020204030204" pitchFamily="34" charset="0"/>
              </a:rPr>
              <a:t>Filmtabletten: gehärtete Lackoberfläche, ohne Zucker, auch magensaftresistent Manteltabletten, Retardtabletten, </a:t>
            </a:r>
            <a:r>
              <a:rPr lang="de-DE" sz="1800" b="0" i="0" u="none" strike="noStrike" baseline="0" dirty="0" err="1">
                <a:solidFill>
                  <a:srgbClr val="000000"/>
                </a:solidFill>
                <a:latin typeface="Calibri" panose="020F0502020204030204" pitchFamily="34" charset="0"/>
              </a:rPr>
              <a:t>Rapidtabletten</a:t>
            </a:r>
            <a:r>
              <a:rPr lang="de-DE" sz="1800" b="0" i="0" u="none" strike="noStrike" baseline="0" dirty="0">
                <a:solidFill>
                  <a:srgbClr val="000000"/>
                </a:solidFill>
                <a:latin typeface="Calibri" panose="020F0502020204030204" pitchFamily="34" charset="0"/>
              </a:rPr>
              <a:t> </a:t>
            </a:r>
          </a:p>
          <a:p>
            <a:r>
              <a:rPr lang="de-DE" sz="1800" b="0" i="0" u="none" strike="noStrike" baseline="0" dirty="0">
                <a:solidFill>
                  <a:srgbClr val="000000"/>
                </a:solidFill>
                <a:latin typeface="Courier New" panose="02070309020205020404" pitchFamily="49" charset="0"/>
              </a:rPr>
              <a:t>o </a:t>
            </a:r>
            <a:r>
              <a:rPr lang="de-DE" sz="1800" b="0" i="0" u="none" strike="noStrike" baseline="0" dirty="0">
                <a:solidFill>
                  <a:srgbClr val="000000"/>
                </a:solidFill>
                <a:latin typeface="Calibri" panose="020F0502020204030204" pitchFamily="34" charset="0"/>
              </a:rPr>
              <a:t>Brausetabletten , -granulat, Pulver </a:t>
            </a:r>
          </a:p>
          <a:p>
            <a:r>
              <a:rPr lang="de-DE" sz="1800" b="0" i="0" u="none" strike="noStrike" baseline="0" dirty="0">
                <a:solidFill>
                  <a:srgbClr val="000000"/>
                </a:solidFill>
                <a:latin typeface="Courier New" panose="02070309020205020404" pitchFamily="49" charset="0"/>
              </a:rPr>
              <a:t>o </a:t>
            </a:r>
            <a:r>
              <a:rPr lang="de-DE" sz="1800" b="0" i="0" u="none" strike="noStrike" baseline="0" dirty="0">
                <a:solidFill>
                  <a:srgbClr val="000000"/>
                </a:solidFill>
                <a:latin typeface="Calibri" panose="020F0502020204030204" pitchFamily="34" charset="0"/>
              </a:rPr>
              <a:t>Kau-, Sublingual-, </a:t>
            </a:r>
            <a:r>
              <a:rPr lang="de-DE" sz="1800" b="0" i="0" u="none" strike="noStrike" baseline="0" dirty="0" err="1">
                <a:solidFill>
                  <a:srgbClr val="000000"/>
                </a:solidFill>
                <a:latin typeface="Calibri" panose="020F0502020204030204" pitchFamily="34" charset="0"/>
              </a:rPr>
              <a:t>Buccaltabletten</a:t>
            </a:r>
            <a:r>
              <a:rPr lang="de-DE" sz="1800" b="0" i="0" u="none" strike="noStrike" baseline="0" dirty="0">
                <a:solidFill>
                  <a:srgbClr val="000000"/>
                </a:solidFill>
                <a:latin typeface="Calibri" panose="020F0502020204030204" pitchFamily="34" charset="0"/>
              </a:rPr>
              <a:t>, Kaugummi </a:t>
            </a:r>
          </a:p>
          <a:p>
            <a:r>
              <a:rPr lang="de-DE" sz="1800" b="0" i="0" u="none" strike="noStrike" baseline="0" dirty="0">
                <a:solidFill>
                  <a:srgbClr val="000000"/>
                </a:solidFill>
                <a:latin typeface="Courier New" panose="02070309020205020404" pitchFamily="49" charset="0"/>
              </a:rPr>
              <a:t>o Schmelztablette </a:t>
            </a:r>
          </a:p>
          <a:p>
            <a:r>
              <a:rPr lang="de-DE" sz="1800" b="0" i="0" u="none" strike="noStrike" baseline="0" dirty="0">
                <a:solidFill>
                  <a:srgbClr val="000000"/>
                </a:solidFill>
                <a:latin typeface="Courier New" panose="02070309020205020404" pitchFamily="49" charset="0"/>
              </a:rPr>
              <a:t>o Lutschtablette: meist lokal </a:t>
            </a:r>
          </a:p>
          <a:p>
            <a:r>
              <a:rPr lang="de-DE" sz="1800" b="0" i="0" u="none" strike="noStrike" baseline="0" dirty="0">
                <a:solidFill>
                  <a:srgbClr val="000000"/>
                </a:solidFill>
                <a:latin typeface="Courier New" panose="02070309020205020404" pitchFamily="49" charset="0"/>
              </a:rPr>
              <a:t>o Kapseln: Hart / Weichgelatine </a:t>
            </a:r>
          </a:p>
          <a:p>
            <a:r>
              <a:rPr lang="de-DE" sz="1800" b="0" i="0" u="none" strike="noStrike" baseline="0" dirty="0">
                <a:solidFill>
                  <a:srgbClr val="000000"/>
                </a:solidFill>
                <a:latin typeface="Courier New" panose="02070309020205020404" pitchFamily="49" charset="0"/>
              </a:rPr>
              <a:t>o Globuli </a:t>
            </a:r>
          </a:p>
        </p:txBody>
      </p:sp>
      <p:pic>
        <p:nvPicPr>
          <p:cNvPr id="4098" name="Picture 2" descr="PharmaWiki - Darreichungsformen">
            <a:extLst>
              <a:ext uri="{FF2B5EF4-FFF2-40B4-BE49-F238E27FC236}">
                <a16:creationId xmlns:a16="http://schemas.microsoft.com/office/drawing/2014/main" id="{7C512107-47BD-8BB7-73DA-F8FFD60DA41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20671" y="80717"/>
            <a:ext cx="8011494" cy="31999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120963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D7A2B8ED-A28F-5FEF-38D7-2F9F3D2A6D91}"/>
              </a:ext>
            </a:extLst>
          </p:cNvPr>
          <p:cNvSpPr txBox="1"/>
          <p:nvPr/>
        </p:nvSpPr>
        <p:spPr>
          <a:xfrm>
            <a:off x="278780" y="278780"/>
            <a:ext cx="11608420" cy="4524315"/>
          </a:xfrm>
          <a:prstGeom prst="rect">
            <a:avLst/>
          </a:prstGeom>
          <a:noFill/>
        </p:spPr>
        <p:txBody>
          <a:bodyPr wrap="square">
            <a:spAutoFit/>
          </a:bodyPr>
          <a:lstStyle/>
          <a:p>
            <a:r>
              <a:rPr lang="de-DE" dirty="0"/>
              <a:t>Definition Pharmakologie:</a:t>
            </a:r>
          </a:p>
          <a:p>
            <a:r>
              <a:rPr lang="de-DE" dirty="0"/>
              <a:t> Lehre von Wechselwirkungen zwischen Wirkstoffen &amp; Lebewesen. </a:t>
            </a:r>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r>
              <a:rPr lang="de-DE" dirty="0"/>
              <a:t>Definition Pharmakokinetik:</a:t>
            </a:r>
          </a:p>
          <a:p>
            <a:r>
              <a:rPr lang="de-DE" dirty="0"/>
              <a:t> Lehre vom Einfluss des Organismus auf die Arzneistoffe</a:t>
            </a:r>
          </a:p>
          <a:p>
            <a:endParaRPr lang="de-DE" dirty="0"/>
          </a:p>
        </p:txBody>
      </p:sp>
      <p:graphicFrame>
        <p:nvGraphicFramePr>
          <p:cNvPr id="4" name="Tabelle 4">
            <a:extLst>
              <a:ext uri="{FF2B5EF4-FFF2-40B4-BE49-F238E27FC236}">
                <a16:creationId xmlns:a16="http://schemas.microsoft.com/office/drawing/2014/main" id="{6F7DCB68-2074-18CD-AA63-632CAE5D0264}"/>
              </a:ext>
            </a:extLst>
          </p:cNvPr>
          <p:cNvGraphicFramePr>
            <a:graphicFrameLocks noGrp="1"/>
          </p:cNvGraphicFramePr>
          <p:nvPr>
            <p:extLst>
              <p:ext uri="{D42A27DB-BD31-4B8C-83A1-F6EECF244321}">
                <p14:modId xmlns:p14="http://schemas.microsoft.com/office/powerpoint/2010/main" val="4067158702"/>
              </p:ext>
            </p:extLst>
          </p:nvPr>
        </p:nvGraphicFramePr>
        <p:xfrm>
          <a:off x="602166" y="1223909"/>
          <a:ext cx="9557834" cy="1878586"/>
        </p:xfrm>
        <a:graphic>
          <a:graphicData uri="http://schemas.openxmlformats.org/drawingml/2006/table">
            <a:tbl>
              <a:tblPr firstRow="1" bandRow="1">
                <a:tableStyleId>{5C22544A-7EE6-4342-B048-85BDC9FD1C3A}</a:tableStyleId>
              </a:tblPr>
              <a:tblGrid>
                <a:gridCol w="9557834">
                  <a:extLst>
                    <a:ext uri="{9D8B030D-6E8A-4147-A177-3AD203B41FA5}">
                      <a16:colId xmlns:a16="http://schemas.microsoft.com/office/drawing/2014/main" val="3248565981"/>
                    </a:ext>
                  </a:extLst>
                </a:gridCol>
              </a:tblGrid>
              <a:tr h="178363">
                <a:tc>
                  <a:txBody>
                    <a:bodyPr/>
                    <a:lstStyle/>
                    <a:p>
                      <a:endParaRPr lang="de-DE"/>
                    </a:p>
                  </a:txBody>
                  <a:tcPr/>
                </a:tc>
                <a:extLst>
                  <a:ext uri="{0D108BD9-81ED-4DB2-BD59-A6C34878D82A}">
                    <a16:rowId xmlns:a16="http://schemas.microsoft.com/office/drawing/2014/main" val="2068525513"/>
                  </a:ext>
                </a:extLst>
              </a:tr>
              <a:tr h="178363">
                <a:tc>
                  <a:txBody>
                    <a:bodyPr/>
                    <a:lstStyle/>
                    <a:p>
                      <a:endParaRPr lang="de-DE"/>
                    </a:p>
                  </a:txBody>
                  <a:tcPr/>
                </a:tc>
                <a:extLst>
                  <a:ext uri="{0D108BD9-81ED-4DB2-BD59-A6C34878D82A}">
                    <a16:rowId xmlns:a16="http://schemas.microsoft.com/office/drawing/2014/main" val="3651726751"/>
                  </a:ext>
                </a:extLst>
              </a:tr>
              <a:tr h="178363">
                <a:tc>
                  <a:txBody>
                    <a:bodyPr/>
                    <a:lstStyle/>
                    <a:p>
                      <a:endParaRPr lang="de-DE"/>
                    </a:p>
                  </a:txBody>
                  <a:tcPr/>
                </a:tc>
                <a:extLst>
                  <a:ext uri="{0D108BD9-81ED-4DB2-BD59-A6C34878D82A}">
                    <a16:rowId xmlns:a16="http://schemas.microsoft.com/office/drawing/2014/main" val="2381853181"/>
                  </a:ext>
                </a:extLst>
              </a:tr>
              <a:tr h="178363">
                <a:tc>
                  <a:txBody>
                    <a:bodyPr/>
                    <a:lstStyle/>
                    <a:p>
                      <a:endParaRPr lang="de-DE"/>
                    </a:p>
                  </a:txBody>
                  <a:tcPr/>
                </a:tc>
                <a:extLst>
                  <a:ext uri="{0D108BD9-81ED-4DB2-BD59-A6C34878D82A}">
                    <a16:rowId xmlns:a16="http://schemas.microsoft.com/office/drawing/2014/main" val="818898131"/>
                  </a:ext>
                </a:extLst>
              </a:tr>
              <a:tr h="415546">
                <a:tc>
                  <a:txBody>
                    <a:bodyPr/>
                    <a:lstStyle/>
                    <a:p>
                      <a:endParaRPr lang="de-DE" dirty="0"/>
                    </a:p>
                  </a:txBody>
                  <a:tcPr/>
                </a:tc>
                <a:extLst>
                  <a:ext uri="{0D108BD9-81ED-4DB2-BD59-A6C34878D82A}">
                    <a16:rowId xmlns:a16="http://schemas.microsoft.com/office/drawing/2014/main" val="1394598380"/>
                  </a:ext>
                </a:extLst>
              </a:tr>
            </a:tbl>
          </a:graphicData>
        </a:graphic>
      </p:graphicFrame>
      <p:pic>
        <p:nvPicPr>
          <p:cNvPr id="2050" name="Picture 2" descr="Pharmakokinetik - EUPATI Toolbox">
            <a:extLst>
              <a:ext uri="{FF2B5EF4-FFF2-40B4-BE49-F238E27FC236}">
                <a16:creationId xmlns:a16="http://schemas.microsoft.com/office/drawing/2014/main" id="{3CC32D61-C082-23D3-2A19-883059A04B2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91200" y="3224875"/>
            <a:ext cx="6002215" cy="34572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5344441"/>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Alle Informationen rund um die Aspirin®-Tablette | Aspirin®">
            <a:extLst>
              <a:ext uri="{FF2B5EF4-FFF2-40B4-BE49-F238E27FC236}">
                <a16:creationId xmlns:a16="http://schemas.microsoft.com/office/drawing/2014/main" id="{87209DA5-519C-2448-FE82-30D18E5BEF8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9964" y="129987"/>
            <a:ext cx="2998695" cy="2998695"/>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Filmtablette - Info-Seite - medikamente-per-klick">
            <a:extLst>
              <a:ext uri="{FF2B5EF4-FFF2-40B4-BE49-F238E27FC236}">
                <a16:creationId xmlns:a16="http://schemas.microsoft.com/office/drawing/2014/main" id="{16A37665-96CC-1B7F-AE65-5E8F5BBD327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72753" y="240164"/>
            <a:ext cx="5158068" cy="2888518"/>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Filmtablette - Info-Seite - medikamente-per-klick">
            <a:extLst>
              <a:ext uri="{FF2B5EF4-FFF2-40B4-BE49-F238E27FC236}">
                <a16:creationId xmlns:a16="http://schemas.microsoft.com/office/drawing/2014/main" id="{66583CDA-03C4-813E-AAA6-665D1BD2A84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18137" y="3128682"/>
            <a:ext cx="2533650" cy="1800225"/>
          </a:xfrm>
          <a:prstGeom prst="rect">
            <a:avLst/>
          </a:prstGeom>
          <a:noFill/>
          <a:extLst>
            <a:ext uri="{909E8E84-426E-40DD-AFC4-6F175D3DCCD1}">
              <a14:hiddenFill xmlns:a14="http://schemas.microsoft.com/office/drawing/2010/main">
                <a:solidFill>
                  <a:srgbClr val="FFFFFF"/>
                </a:solidFill>
              </a14:hiddenFill>
            </a:ext>
          </a:extLst>
        </p:spPr>
      </p:pic>
      <p:pic>
        <p:nvPicPr>
          <p:cNvPr id="2" name="Grafik 1">
            <a:extLst>
              <a:ext uri="{FF2B5EF4-FFF2-40B4-BE49-F238E27FC236}">
                <a16:creationId xmlns:a16="http://schemas.microsoft.com/office/drawing/2014/main" id="{52CB3BDC-0C0D-50E9-482C-B3142338C6CD}"/>
              </a:ext>
            </a:extLst>
          </p:cNvPr>
          <p:cNvPicPr>
            <a:picLocks noChangeAspect="1"/>
          </p:cNvPicPr>
          <p:nvPr/>
        </p:nvPicPr>
        <p:blipFill>
          <a:blip r:embed="rId5"/>
          <a:stretch>
            <a:fillRect/>
          </a:stretch>
        </p:blipFill>
        <p:spPr>
          <a:xfrm>
            <a:off x="573460" y="3402106"/>
            <a:ext cx="2143125" cy="2143125"/>
          </a:xfrm>
          <a:prstGeom prst="rect">
            <a:avLst/>
          </a:prstGeom>
        </p:spPr>
      </p:pic>
      <p:pic>
        <p:nvPicPr>
          <p:cNvPr id="5128" name="Picture 8" descr="NUROFEN® 200 mg Schmelztabletten Lemon 12 St - Shop Apotheke">
            <a:extLst>
              <a:ext uri="{FF2B5EF4-FFF2-40B4-BE49-F238E27FC236}">
                <a16:creationId xmlns:a16="http://schemas.microsoft.com/office/drawing/2014/main" id="{F4FAA50C-2FF2-FEB0-6FF3-59D1FE3AEAB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653339" y="4028794"/>
            <a:ext cx="2676525" cy="1704975"/>
          </a:xfrm>
          <a:prstGeom prst="rect">
            <a:avLst/>
          </a:prstGeom>
          <a:noFill/>
          <a:extLst>
            <a:ext uri="{909E8E84-426E-40DD-AFC4-6F175D3DCCD1}">
              <a14:hiddenFill xmlns:a14="http://schemas.microsoft.com/office/drawing/2010/main">
                <a:solidFill>
                  <a:srgbClr val="FFFFFF"/>
                </a:solidFill>
              </a14:hiddenFill>
            </a:ext>
          </a:extLst>
        </p:spPr>
      </p:pic>
      <p:pic>
        <p:nvPicPr>
          <p:cNvPr id="5130" name="Picture 10" descr="Kapsel (Medikament) – Wikipedia">
            <a:extLst>
              <a:ext uri="{FF2B5EF4-FFF2-40B4-BE49-F238E27FC236}">
                <a16:creationId xmlns:a16="http://schemas.microsoft.com/office/drawing/2014/main" id="{88DD3C3B-394F-0713-F0DB-73344568A69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089462" y="4617586"/>
            <a:ext cx="2095500" cy="2000250"/>
          </a:xfrm>
          <a:prstGeom prst="rect">
            <a:avLst/>
          </a:prstGeom>
          <a:noFill/>
          <a:extLst>
            <a:ext uri="{909E8E84-426E-40DD-AFC4-6F175D3DCCD1}">
              <a14:hiddenFill xmlns:a14="http://schemas.microsoft.com/office/drawing/2010/main">
                <a:solidFill>
                  <a:srgbClr val="FFFFFF"/>
                </a:solidFill>
              </a14:hiddenFill>
            </a:ext>
          </a:extLst>
        </p:spPr>
      </p:pic>
      <p:pic>
        <p:nvPicPr>
          <p:cNvPr id="5132" name="Picture 12" descr="Notfall Globuli&quot; | Infos, Anwendung &amp; Dosierung">
            <a:extLst>
              <a:ext uri="{FF2B5EF4-FFF2-40B4-BE49-F238E27FC236}">
                <a16:creationId xmlns:a16="http://schemas.microsoft.com/office/drawing/2014/main" id="{46A9E16D-4950-0D13-CCB4-1DDF1C932C2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030821" y="1835663"/>
            <a:ext cx="2619375" cy="1743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618434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8035A18A-74AB-A65A-77FB-20A1073E0840}"/>
              </a:ext>
            </a:extLst>
          </p:cNvPr>
          <p:cNvSpPr txBox="1"/>
          <p:nvPr/>
        </p:nvSpPr>
        <p:spPr>
          <a:xfrm>
            <a:off x="278780" y="189572"/>
            <a:ext cx="11742234" cy="4801314"/>
          </a:xfrm>
          <a:prstGeom prst="rect">
            <a:avLst/>
          </a:prstGeom>
          <a:noFill/>
        </p:spPr>
        <p:txBody>
          <a:bodyPr wrap="square">
            <a:spAutoFit/>
          </a:bodyPr>
          <a:lstStyle/>
          <a:p>
            <a:r>
              <a:rPr lang="de-DE" sz="1800" b="0" i="0" u="none" strike="noStrike" baseline="0" dirty="0">
                <a:solidFill>
                  <a:schemeClr val="accent6">
                    <a:lumMod val="60000"/>
                    <a:lumOff val="40000"/>
                  </a:schemeClr>
                </a:solidFill>
                <a:latin typeface="Calibri" panose="020F0502020204030204" pitchFamily="34" charset="0"/>
              </a:rPr>
              <a:t>22.1.1. (per)orale Verabreichung von Arzneimitteln </a:t>
            </a:r>
          </a:p>
          <a:p>
            <a:r>
              <a:rPr lang="de-DE" sz="1800" b="0" i="0" u="none" strike="noStrike" baseline="0" dirty="0">
                <a:solidFill>
                  <a:srgbClr val="000000"/>
                </a:solidFill>
                <a:latin typeface="Calibri" panose="020F0502020204030204" pitchFamily="34" charset="0"/>
              </a:rPr>
              <a:t>(Per)orale Verabreichung eines Arzneimittels = über den Mund </a:t>
            </a:r>
          </a:p>
          <a:p>
            <a:endParaRPr lang="de-DE" sz="1800" b="0" i="0" u="none" strike="noStrike" baseline="0" dirty="0">
              <a:solidFill>
                <a:srgbClr val="000000"/>
              </a:solidFill>
              <a:latin typeface="Calibri" panose="020F0502020204030204" pitchFamily="34" charset="0"/>
            </a:endParaRPr>
          </a:p>
          <a:p>
            <a:r>
              <a:rPr lang="de-DE" sz="1800" b="0" i="0" u="none" strike="noStrike" baseline="0" dirty="0">
                <a:solidFill>
                  <a:srgbClr val="000000"/>
                </a:solidFill>
                <a:latin typeface="Courier New" panose="02070309020205020404" pitchFamily="49" charset="0"/>
              </a:rPr>
              <a:t>	</a:t>
            </a:r>
            <a:endParaRPr lang="de-DE" sz="1800" b="0" i="0" u="none" strike="noStrike" baseline="0" dirty="0">
              <a:solidFill>
                <a:srgbClr val="000000"/>
              </a:solidFill>
              <a:latin typeface="Calibri" panose="020F0502020204030204" pitchFamily="34" charset="0"/>
            </a:endParaRPr>
          </a:p>
          <a:p>
            <a:r>
              <a:rPr lang="de-DE" sz="1800" b="0" i="0" u="none" strike="noStrike" baseline="0" dirty="0">
                <a:solidFill>
                  <a:srgbClr val="000000"/>
                </a:solidFill>
                <a:latin typeface="Courier New" panose="02070309020205020404" pitchFamily="49" charset="0"/>
              </a:rPr>
              <a:t>	</a:t>
            </a:r>
          </a:p>
          <a:p>
            <a:endParaRPr lang="de-DE" sz="1800" b="0" i="0" u="none" strike="noStrike" baseline="0" dirty="0">
              <a:latin typeface="Courier New" panose="02070309020205020404" pitchFamily="49" charset="0"/>
            </a:endParaRPr>
          </a:p>
          <a:p>
            <a:r>
              <a:rPr lang="de-DE" sz="1800" b="0" i="0" u="none" strike="noStrike" baseline="0" dirty="0">
                <a:solidFill>
                  <a:srgbClr val="000000"/>
                </a:solidFill>
                <a:latin typeface="Courier New" panose="02070309020205020404" pitchFamily="49" charset="0"/>
              </a:rPr>
              <a:t>	</a:t>
            </a:r>
          </a:p>
          <a:p>
            <a:endParaRPr lang="de-DE" sz="1800" b="0" i="0" u="none" strike="noStrike" baseline="0" dirty="0">
              <a:latin typeface="Courier New" panose="02070309020205020404" pitchFamily="49" charset="0"/>
            </a:endParaRPr>
          </a:p>
          <a:p>
            <a:r>
              <a:rPr lang="de-DE" sz="1800" b="0" i="0" u="none" strike="noStrike" baseline="0" dirty="0">
                <a:solidFill>
                  <a:srgbClr val="000000"/>
                </a:solidFill>
                <a:latin typeface="Courier New" panose="02070309020205020404" pitchFamily="49" charset="0"/>
              </a:rPr>
              <a:t> </a:t>
            </a:r>
          </a:p>
          <a:p>
            <a:r>
              <a:rPr lang="de-DE" sz="1800" b="0" i="0" u="none" strike="noStrike" baseline="0" dirty="0">
                <a:solidFill>
                  <a:srgbClr val="000000"/>
                </a:solidFill>
                <a:latin typeface="Courier New" panose="02070309020205020404" pitchFamily="49" charset="0"/>
              </a:rPr>
              <a:t>	</a:t>
            </a:r>
          </a:p>
          <a:p>
            <a:r>
              <a:rPr lang="de-DE" sz="1800" b="0" i="0" u="none" strike="noStrike" baseline="0" dirty="0">
                <a:solidFill>
                  <a:srgbClr val="000000"/>
                </a:solidFill>
                <a:latin typeface="Courier New" panose="02070309020205020404" pitchFamily="49" charset="0"/>
              </a:rPr>
              <a:t>o </a:t>
            </a:r>
            <a:r>
              <a:rPr lang="de-DE" sz="1800" b="0" i="0" u="none" strike="noStrike" baseline="0" dirty="0">
                <a:solidFill>
                  <a:srgbClr val="000000"/>
                </a:solidFill>
                <a:latin typeface="Calibri" panose="020F0502020204030204" pitchFamily="34" charset="0"/>
              </a:rPr>
              <a:t>	                                                                                                 </a:t>
            </a:r>
            <a:r>
              <a:rPr lang="de-DE" sz="1800" b="0" i="0" u="none" strike="noStrike" baseline="0" dirty="0">
                <a:solidFill>
                  <a:srgbClr val="000000"/>
                </a:solidFill>
                <a:latin typeface="Courier New" panose="02070309020205020404" pitchFamily="49" charset="0"/>
              </a:rPr>
              <a:t>	</a:t>
            </a:r>
          </a:p>
          <a:p>
            <a:endParaRPr lang="de-DE" sz="1800" b="0" i="0" u="none" strike="noStrike" baseline="0" dirty="0">
              <a:solidFill>
                <a:srgbClr val="000000"/>
              </a:solidFill>
              <a:latin typeface="Courier New" panose="02070309020205020404" pitchFamily="49" charset="0"/>
            </a:endParaRPr>
          </a:p>
          <a:p>
            <a:r>
              <a:rPr lang="de-DE" sz="1800" b="0" i="0" u="none" strike="noStrike" baseline="0" dirty="0">
                <a:solidFill>
                  <a:srgbClr val="000000"/>
                </a:solidFill>
                <a:latin typeface="Courier New" panose="02070309020205020404" pitchFamily="49" charset="0"/>
              </a:rPr>
              <a:t>	</a:t>
            </a:r>
          </a:p>
          <a:p>
            <a:endParaRPr lang="de-DE" sz="1800" b="0" i="0" u="none" strike="noStrike" baseline="0" dirty="0">
              <a:latin typeface="Courier New" panose="02070309020205020404" pitchFamily="49" charset="0"/>
            </a:endParaRPr>
          </a:p>
          <a:p>
            <a:r>
              <a:rPr lang="de-DE" sz="1800" b="0" i="0" u="none" strike="noStrike" baseline="0" dirty="0">
                <a:solidFill>
                  <a:srgbClr val="000000"/>
                </a:solidFill>
                <a:latin typeface="Courier New" panose="02070309020205020404" pitchFamily="49" charset="0"/>
              </a:rPr>
              <a:t>  </a:t>
            </a:r>
          </a:p>
          <a:p>
            <a:r>
              <a:rPr lang="de-DE" sz="1800" b="0" i="0" u="none" strike="noStrike" baseline="0" dirty="0">
                <a:solidFill>
                  <a:srgbClr val="000000"/>
                </a:solidFill>
                <a:latin typeface="Courier New" panose="02070309020205020404" pitchFamily="49" charset="0"/>
              </a:rPr>
              <a:t>	</a:t>
            </a:r>
          </a:p>
          <a:p>
            <a:r>
              <a:rPr lang="de-DE" sz="1800" b="0" i="0" u="none" strike="noStrike" baseline="0" dirty="0">
                <a:solidFill>
                  <a:srgbClr val="000000"/>
                </a:solidFill>
                <a:latin typeface="Courier New" panose="02070309020205020404" pitchFamily="49" charset="0"/>
              </a:rPr>
              <a:t>	</a:t>
            </a:r>
          </a:p>
        </p:txBody>
      </p:sp>
      <p:graphicFrame>
        <p:nvGraphicFramePr>
          <p:cNvPr id="4" name="Tabelle 4">
            <a:extLst>
              <a:ext uri="{FF2B5EF4-FFF2-40B4-BE49-F238E27FC236}">
                <a16:creationId xmlns:a16="http://schemas.microsoft.com/office/drawing/2014/main" id="{88D252D3-82AB-DDBA-699C-C0ED1B844D81}"/>
              </a:ext>
            </a:extLst>
          </p:cNvPr>
          <p:cNvGraphicFramePr>
            <a:graphicFrameLocks noGrp="1"/>
          </p:cNvGraphicFramePr>
          <p:nvPr>
            <p:extLst>
              <p:ext uri="{D42A27DB-BD31-4B8C-83A1-F6EECF244321}">
                <p14:modId xmlns:p14="http://schemas.microsoft.com/office/powerpoint/2010/main" val="3493729051"/>
              </p:ext>
            </p:extLst>
          </p:nvPr>
        </p:nvGraphicFramePr>
        <p:xfrm>
          <a:off x="170986" y="925551"/>
          <a:ext cx="11850027" cy="5642516"/>
        </p:xfrm>
        <a:graphic>
          <a:graphicData uri="http://schemas.openxmlformats.org/drawingml/2006/table">
            <a:tbl>
              <a:tblPr firstRow="1" bandRow="1">
                <a:tableStyleId>{5C22544A-7EE6-4342-B048-85BDC9FD1C3A}</a:tableStyleId>
              </a:tblPr>
              <a:tblGrid>
                <a:gridCol w="5818085">
                  <a:extLst>
                    <a:ext uri="{9D8B030D-6E8A-4147-A177-3AD203B41FA5}">
                      <a16:colId xmlns:a16="http://schemas.microsoft.com/office/drawing/2014/main" val="1085907967"/>
                    </a:ext>
                  </a:extLst>
                </a:gridCol>
                <a:gridCol w="6031942">
                  <a:extLst>
                    <a:ext uri="{9D8B030D-6E8A-4147-A177-3AD203B41FA5}">
                      <a16:colId xmlns:a16="http://schemas.microsoft.com/office/drawing/2014/main" val="830292718"/>
                    </a:ext>
                  </a:extLst>
                </a:gridCol>
              </a:tblGrid>
              <a:tr h="783069">
                <a:tc>
                  <a:txBody>
                    <a:bodyPr/>
                    <a:lstStyle/>
                    <a:p>
                      <a:r>
                        <a:rPr lang="de-DE" sz="1800" b="0" i="0" u="none" strike="noStrike" baseline="0" dirty="0">
                          <a:solidFill>
                            <a:srgbClr val="000000"/>
                          </a:solidFill>
                          <a:latin typeface="Calibri" panose="020F0502020204030204" pitchFamily="34" charset="0"/>
                        </a:rPr>
                        <a:t>Vorteile 	</a:t>
                      </a:r>
                      <a:endParaRPr lang="de-DE" dirty="0"/>
                    </a:p>
                  </a:txBody>
                  <a:tcPr/>
                </a:tc>
                <a:tc>
                  <a:txBody>
                    <a:bodyPr/>
                    <a:lstStyle/>
                    <a:p>
                      <a:r>
                        <a:rPr lang="de-DE" dirty="0"/>
                        <a:t>Nachteile</a:t>
                      </a:r>
                    </a:p>
                  </a:txBody>
                  <a:tcPr/>
                </a:tc>
                <a:extLst>
                  <a:ext uri="{0D108BD9-81ED-4DB2-BD59-A6C34878D82A}">
                    <a16:rowId xmlns:a16="http://schemas.microsoft.com/office/drawing/2014/main" val="1166635487"/>
                  </a:ext>
                </a:extLst>
              </a:tr>
              <a:tr h="102915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b="0" i="0" u="none" strike="noStrike" baseline="0" dirty="0">
                          <a:solidFill>
                            <a:srgbClr val="000000"/>
                          </a:solidFill>
                          <a:latin typeface="Calibri" panose="020F0502020204030204" pitchFamily="34" charset="0"/>
                        </a:rPr>
                        <a:t>Magen-Darm: leicht dosierbar </a:t>
                      </a:r>
                    </a:p>
                    <a:p>
                      <a:r>
                        <a:rPr lang="de-DE" sz="1800" b="0" i="0" u="none" strike="noStrike" baseline="0" dirty="0">
                          <a:solidFill>
                            <a:srgbClr val="000000"/>
                          </a:solidFill>
                          <a:latin typeface="Calibri" panose="020F0502020204030204" pitchFamily="34" charset="0"/>
                        </a:rPr>
                        <a:t>Einnahme zu Hause möglich Resorption im Dünndarm ,</a:t>
                      </a:r>
                      <a:endParaRPr lang="de-DE" dirty="0"/>
                    </a:p>
                  </a:txBody>
                  <a:tcPr/>
                </a:tc>
                <a:tc>
                  <a:txBody>
                    <a:bodyPr/>
                    <a:lstStyle/>
                    <a:p>
                      <a:r>
                        <a:rPr lang="de-DE" sz="1800" b="0" i="0" u="none" strike="noStrike" baseline="0" dirty="0">
                          <a:solidFill>
                            <a:srgbClr val="000000"/>
                          </a:solidFill>
                          <a:latin typeface="Calibri" panose="020F0502020204030204" pitchFamily="34" charset="0"/>
                        </a:rPr>
                        <a:t>Teilweise Zersetzung im Magen-Darmtrakt </a:t>
                      </a:r>
                      <a:endParaRPr lang="de-DE" dirty="0"/>
                    </a:p>
                  </a:txBody>
                  <a:tcPr/>
                </a:tc>
                <a:extLst>
                  <a:ext uri="{0D108BD9-81ED-4DB2-BD59-A6C34878D82A}">
                    <a16:rowId xmlns:a16="http://schemas.microsoft.com/office/drawing/2014/main" val="4038763585"/>
                  </a:ext>
                </a:extLst>
              </a:tr>
              <a:tr h="2264150">
                <a:tc>
                  <a:txBody>
                    <a:bodyPr/>
                    <a:lstStyle/>
                    <a:p>
                      <a:r>
                        <a:rPr lang="de-DE" sz="1800" b="0" i="0" u="none" strike="noStrike" baseline="0" dirty="0">
                          <a:solidFill>
                            <a:srgbClr val="000000"/>
                          </a:solidFill>
                          <a:latin typeface="Calibri" panose="020F0502020204030204" pitchFamily="34" charset="0"/>
                        </a:rPr>
                        <a:t>Mundschleimhaut: Sublingual (unter der Zunge) </a:t>
                      </a:r>
                    </a:p>
                    <a:p>
                      <a:r>
                        <a:rPr lang="de-DE" sz="1800" b="0" i="0" u="none" strike="noStrike" baseline="0" dirty="0" err="1">
                          <a:solidFill>
                            <a:srgbClr val="000000"/>
                          </a:solidFill>
                          <a:latin typeface="Calibri" panose="020F0502020204030204" pitchFamily="34" charset="0"/>
                        </a:rPr>
                        <a:t>Buccal</a:t>
                      </a:r>
                      <a:r>
                        <a:rPr lang="de-DE" sz="1800" b="0" i="0" u="none" strike="noStrike" baseline="0" dirty="0">
                          <a:solidFill>
                            <a:srgbClr val="000000"/>
                          </a:solidFill>
                          <a:latin typeface="Calibri" panose="020F0502020204030204" pitchFamily="34" charset="0"/>
                        </a:rPr>
                        <a:t> (in der Wangentasche) </a:t>
                      </a:r>
                    </a:p>
                    <a:p>
                      <a:r>
                        <a:rPr lang="de-DE" sz="1800" b="0" i="0" u="none" strike="noStrike" baseline="0" dirty="0">
                          <a:solidFill>
                            <a:srgbClr val="000000"/>
                          </a:solidFill>
                          <a:latin typeface="Calibri" panose="020F0502020204030204" pitchFamily="34" charset="0"/>
                        </a:rPr>
                        <a:t>Unmittelbar </a:t>
                      </a:r>
                    </a:p>
                    <a:p>
                      <a:r>
                        <a:rPr lang="de-DE" sz="1800" b="0" i="0" u="none" strike="noStrike" baseline="0" dirty="0">
                          <a:solidFill>
                            <a:srgbClr val="000000"/>
                          </a:solidFill>
                          <a:latin typeface="Calibri" panose="020F0502020204030204" pitchFamily="34" charset="0"/>
                        </a:rPr>
                        <a:t>Rasch </a:t>
                      </a:r>
                    </a:p>
                    <a:p>
                      <a:r>
                        <a:rPr lang="de-DE" sz="1800" b="0" i="0" u="none" strike="noStrike" baseline="0" dirty="0">
                          <a:solidFill>
                            <a:srgbClr val="000000"/>
                          </a:solidFill>
                          <a:latin typeface="Calibri" panose="020F0502020204030204" pitchFamily="34" charset="0"/>
                        </a:rPr>
                        <a:t>Keine Schluckbeschwerden </a:t>
                      </a:r>
                    </a:p>
                    <a:p>
                      <a:endParaRPr lang="de-DE" dirty="0"/>
                    </a:p>
                  </a:txBody>
                  <a:tcPr/>
                </a:tc>
                <a:tc>
                  <a:txBody>
                    <a:bodyPr/>
                    <a:lstStyle/>
                    <a:p>
                      <a:endParaRPr lang="de-DE"/>
                    </a:p>
                  </a:txBody>
                  <a:tcPr/>
                </a:tc>
                <a:extLst>
                  <a:ext uri="{0D108BD9-81ED-4DB2-BD59-A6C34878D82A}">
                    <a16:rowId xmlns:a16="http://schemas.microsoft.com/office/drawing/2014/main" val="3431121778"/>
                  </a:ext>
                </a:extLst>
              </a:tr>
              <a:tr h="783069">
                <a:tc>
                  <a:txBody>
                    <a:bodyPr/>
                    <a:lstStyle/>
                    <a:p>
                      <a:endParaRPr lang="de-DE"/>
                    </a:p>
                  </a:txBody>
                  <a:tcPr/>
                </a:tc>
                <a:tc>
                  <a:txBody>
                    <a:bodyPr/>
                    <a:lstStyle/>
                    <a:p>
                      <a:endParaRPr lang="de-DE"/>
                    </a:p>
                  </a:txBody>
                  <a:tcPr/>
                </a:tc>
                <a:extLst>
                  <a:ext uri="{0D108BD9-81ED-4DB2-BD59-A6C34878D82A}">
                    <a16:rowId xmlns:a16="http://schemas.microsoft.com/office/drawing/2014/main" val="2756033715"/>
                  </a:ext>
                </a:extLst>
              </a:tr>
              <a:tr h="783069">
                <a:tc>
                  <a:txBody>
                    <a:bodyPr/>
                    <a:lstStyle/>
                    <a:p>
                      <a:endParaRPr lang="de-DE"/>
                    </a:p>
                  </a:txBody>
                  <a:tcPr/>
                </a:tc>
                <a:tc>
                  <a:txBody>
                    <a:bodyPr/>
                    <a:lstStyle/>
                    <a:p>
                      <a:endParaRPr lang="de-DE" dirty="0"/>
                    </a:p>
                  </a:txBody>
                  <a:tcPr/>
                </a:tc>
                <a:extLst>
                  <a:ext uri="{0D108BD9-81ED-4DB2-BD59-A6C34878D82A}">
                    <a16:rowId xmlns:a16="http://schemas.microsoft.com/office/drawing/2014/main" val="3458942676"/>
                  </a:ext>
                </a:extLst>
              </a:tr>
            </a:tbl>
          </a:graphicData>
        </a:graphic>
      </p:graphicFrame>
    </p:spTree>
    <p:extLst>
      <p:ext uri="{BB962C8B-B14F-4D97-AF65-F5344CB8AC3E}">
        <p14:creationId xmlns:p14="http://schemas.microsoft.com/office/powerpoint/2010/main" val="427790823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4635DC1F-CD33-9578-C60D-725D7E75218D}"/>
              </a:ext>
            </a:extLst>
          </p:cNvPr>
          <p:cNvSpPr txBox="1"/>
          <p:nvPr/>
        </p:nvSpPr>
        <p:spPr>
          <a:xfrm>
            <a:off x="223024" y="278781"/>
            <a:ext cx="11864898" cy="3970318"/>
          </a:xfrm>
          <a:prstGeom prst="rect">
            <a:avLst/>
          </a:prstGeom>
          <a:noFill/>
        </p:spPr>
        <p:txBody>
          <a:bodyPr wrap="square">
            <a:spAutoFit/>
          </a:bodyPr>
          <a:lstStyle/>
          <a:p>
            <a:r>
              <a:rPr lang="de-DE" sz="1800" b="0" i="0" u="none" strike="noStrike" baseline="0" dirty="0">
                <a:solidFill>
                  <a:schemeClr val="accent6">
                    <a:lumMod val="60000"/>
                    <a:lumOff val="40000"/>
                  </a:schemeClr>
                </a:solidFill>
                <a:latin typeface="Calibri" panose="020F0502020204030204" pitchFamily="34" charset="0"/>
              </a:rPr>
              <a:t>22.1.2. Korrekte Einnahme von Tabletten &amp; Kapseln </a:t>
            </a:r>
          </a:p>
          <a:p>
            <a:endParaRPr lang="de-DE" sz="1800" b="0" i="0" u="none" strike="noStrike" baseline="0" dirty="0">
              <a:solidFill>
                <a:schemeClr val="accent6">
                  <a:lumMod val="60000"/>
                  <a:lumOff val="40000"/>
                </a:schemeClr>
              </a:solidFill>
              <a:latin typeface="Calibri" panose="020F0502020204030204" pitchFamily="34" charset="0"/>
            </a:endParaRPr>
          </a:p>
          <a:p>
            <a:r>
              <a:rPr lang="de-DE" sz="1800" b="0" i="0" u="none" strike="noStrike" baseline="0" dirty="0">
                <a:solidFill>
                  <a:srgbClr val="000000"/>
                </a:solidFill>
                <a:latin typeface="Courier New" panose="02070309020205020404" pitchFamily="49" charset="0"/>
              </a:rPr>
              <a:t>o Sicherheitsregeln beachten </a:t>
            </a:r>
          </a:p>
          <a:p>
            <a:r>
              <a:rPr lang="de-DE" sz="1800" b="0" i="0" u="none" strike="noStrike" baseline="0" dirty="0">
                <a:solidFill>
                  <a:srgbClr val="000000"/>
                </a:solidFill>
                <a:latin typeface="Courier New" panose="02070309020205020404" pitchFamily="49" charset="0"/>
              </a:rPr>
              <a:t>o </a:t>
            </a:r>
            <a:r>
              <a:rPr lang="de-DE" sz="1800" b="0" i="0" u="none" strike="noStrike" baseline="0" dirty="0">
                <a:solidFill>
                  <a:srgbClr val="000000"/>
                </a:solidFill>
                <a:latin typeface="Calibri" panose="020F0502020204030204" pitchFamily="34" charset="0"/>
              </a:rPr>
              <a:t>Einnahme von Tabletten &amp; Kapseln mit Wasser, mindestens 200ml </a:t>
            </a:r>
          </a:p>
          <a:p>
            <a:r>
              <a:rPr lang="de-DE" sz="1800" b="0" i="0" u="none" strike="noStrike" baseline="0" dirty="0">
                <a:solidFill>
                  <a:srgbClr val="000000"/>
                </a:solidFill>
                <a:latin typeface="Courier New" panose="02070309020205020404" pitchFamily="49" charset="0"/>
              </a:rPr>
              <a:t>o </a:t>
            </a:r>
            <a:r>
              <a:rPr lang="de-DE" sz="1800" b="0" i="0" u="none" strike="noStrike" baseline="0" dirty="0">
                <a:solidFill>
                  <a:srgbClr val="000000"/>
                </a:solidFill>
                <a:latin typeface="Calibri" panose="020F0502020204030204" pitchFamily="34" charset="0"/>
              </a:rPr>
              <a:t>Manche Substanzen aufrecht stehend – Gefahr von Speiseröhrenverletzungen </a:t>
            </a:r>
          </a:p>
          <a:p>
            <a:r>
              <a:rPr lang="de-DE" sz="1800" b="0" i="0" u="none" strike="noStrike" baseline="0" dirty="0">
                <a:solidFill>
                  <a:srgbClr val="000000"/>
                </a:solidFill>
                <a:latin typeface="Courier New" panose="02070309020205020404" pitchFamily="49" charset="0"/>
              </a:rPr>
              <a:t>o </a:t>
            </a:r>
            <a:r>
              <a:rPr lang="de-DE" sz="1800" b="0" i="0" u="none" strike="noStrike" baseline="0" dirty="0">
                <a:solidFill>
                  <a:srgbClr val="000000"/>
                </a:solidFill>
                <a:latin typeface="Calibri" panose="020F0502020204030204" pitchFamily="34" charset="0"/>
              </a:rPr>
              <a:t>Einnahme mit Milch: Fettgehalt bewirkt Auflösung an falscher Stelle </a:t>
            </a:r>
          </a:p>
          <a:p>
            <a:r>
              <a:rPr lang="de-DE" sz="1800" b="0" i="0" u="none" strike="noStrike" baseline="0" dirty="0">
                <a:solidFill>
                  <a:srgbClr val="000000"/>
                </a:solidFill>
                <a:latin typeface="Courier New" panose="02070309020205020404" pitchFamily="49" charset="0"/>
              </a:rPr>
              <a:t>o Einnahme mit Alkohol: verändertes Lösungsverhalten, unerwünschte Verstärkung </a:t>
            </a:r>
          </a:p>
          <a:p>
            <a:r>
              <a:rPr lang="de-DE" sz="1800" b="0" i="0" u="none" strike="noStrike" baseline="0" dirty="0">
                <a:solidFill>
                  <a:srgbClr val="000000"/>
                </a:solidFill>
                <a:latin typeface="Courier New" panose="02070309020205020404" pitchFamily="49" charset="0"/>
              </a:rPr>
              <a:t>o Sublingual/</a:t>
            </a:r>
            <a:r>
              <a:rPr lang="de-DE" sz="1800" b="0" i="0" u="none" strike="noStrike" baseline="0" dirty="0" err="1">
                <a:solidFill>
                  <a:srgbClr val="000000"/>
                </a:solidFill>
                <a:latin typeface="Courier New" panose="02070309020205020404" pitchFamily="49" charset="0"/>
              </a:rPr>
              <a:t>buccal</a:t>
            </a:r>
            <a:r>
              <a:rPr lang="de-DE" sz="1800" b="0" i="0" u="none" strike="noStrike" baseline="0" dirty="0">
                <a:solidFill>
                  <a:srgbClr val="000000"/>
                </a:solidFill>
                <a:latin typeface="Courier New" panose="02070309020205020404" pitchFamily="49" charset="0"/>
              </a:rPr>
              <a:t> zum Essen: beim Schlucken wertlos durch erste Leberpassage </a:t>
            </a:r>
          </a:p>
          <a:p>
            <a:r>
              <a:rPr lang="de-DE" sz="1800" b="0" i="0" u="none" strike="noStrike" baseline="0" dirty="0">
                <a:solidFill>
                  <a:srgbClr val="000000"/>
                </a:solidFill>
                <a:latin typeface="Courier New" panose="02070309020205020404" pitchFamily="49" charset="0"/>
              </a:rPr>
              <a:t>o Kein Kaffee, Tee, </a:t>
            </a:r>
            <a:r>
              <a:rPr lang="de-DE" sz="1800" b="0" i="0" u="none" strike="noStrike" baseline="0" dirty="0" err="1">
                <a:solidFill>
                  <a:srgbClr val="000000"/>
                </a:solidFill>
                <a:latin typeface="Courier New" panose="02070309020205020404" pitchFamily="49" charset="0"/>
              </a:rPr>
              <a:t>mineralstoffhältige</a:t>
            </a:r>
            <a:r>
              <a:rPr lang="de-DE" sz="1800" b="0" i="0" u="none" strike="noStrike" baseline="0" dirty="0">
                <a:solidFill>
                  <a:srgbClr val="000000"/>
                </a:solidFill>
                <a:latin typeface="Courier New" panose="02070309020205020404" pitchFamily="49" charset="0"/>
              </a:rPr>
              <a:t> Getränke </a:t>
            </a:r>
          </a:p>
          <a:p>
            <a:r>
              <a:rPr lang="de-DE" sz="1800" b="0" i="0" u="none" strike="noStrike" baseline="0" dirty="0">
                <a:solidFill>
                  <a:srgbClr val="000000"/>
                </a:solidFill>
                <a:latin typeface="Courier New" panose="02070309020205020404" pitchFamily="49" charset="0"/>
              </a:rPr>
              <a:t>o </a:t>
            </a:r>
            <a:r>
              <a:rPr lang="de-DE" sz="1800" b="0" i="0" u="none" strike="noStrike" baseline="0" dirty="0">
                <a:solidFill>
                  <a:srgbClr val="000000"/>
                </a:solidFill>
                <a:latin typeface="Calibri" panose="020F0502020204030204" pitchFamily="34" charset="0"/>
              </a:rPr>
              <a:t>Richtiges Teilen von Tabletten (Tablettenteiler) </a:t>
            </a:r>
          </a:p>
          <a:p>
            <a:r>
              <a:rPr lang="de-DE" sz="1800" b="0" i="0" u="none" strike="noStrike" baseline="0" dirty="0">
                <a:solidFill>
                  <a:srgbClr val="000000"/>
                </a:solidFill>
                <a:latin typeface="Courier New" panose="02070309020205020404" pitchFamily="49" charset="0"/>
              </a:rPr>
              <a:t>o Kopfhaltung bei Kapseleinnahme, eventuell öffnen </a:t>
            </a:r>
          </a:p>
          <a:p>
            <a:r>
              <a:rPr lang="de-DE" sz="1800" b="0" i="0" u="none" strike="noStrike" baseline="0" dirty="0">
                <a:solidFill>
                  <a:srgbClr val="000000"/>
                </a:solidFill>
                <a:latin typeface="Courier New" panose="02070309020205020404" pitchFamily="49" charset="0"/>
              </a:rPr>
              <a:t>o </a:t>
            </a:r>
            <a:r>
              <a:rPr lang="de-DE" sz="1800" b="0" i="0" u="none" strike="noStrike" baseline="0" dirty="0">
                <a:solidFill>
                  <a:srgbClr val="000000"/>
                </a:solidFill>
                <a:latin typeface="Calibri" panose="020F0502020204030204" pitchFamily="34" charset="0"/>
              </a:rPr>
              <a:t>Brausetabletten – Feuchtigkeitsschutz, </a:t>
            </a:r>
          </a:p>
          <a:p>
            <a:r>
              <a:rPr lang="de-DE" sz="1800" b="0" i="0" u="none" strike="noStrike" baseline="0" dirty="0">
                <a:solidFill>
                  <a:srgbClr val="000000"/>
                </a:solidFill>
                <a:latin typeface="Courier New" panose="02070309020205020404" pitchFamily="49" charset="0"/>
              </a:rPr>
              <a:t>o </a:t>
            </a:r>
            <a:r>
              <a:rPr lang="de-DE" sz="1800" b="0" i="0" u="none" strike="noStrike" baseline="0" dirty="0">
                <a:solidFill>
                  <a:srgbClr val="000000"/>
                </a:solidFill>
                <a:latin typeface="Calibri" panose="020F0502020204030204" pitchFamily="34" charset="0"/>
              </a:rPr>
              <a:t>Unmittelbar trinken nach Auflösen, Temperatur beachten </a:t>
            </a:r>
          </a:p>
          <a:p>
            <a:r>
              <a:rPr lang="de-DE" sz="1800" b="0" i="0" u="none" strike="noStrike" baseline="0" dirty="0">
                <a:solidFill>
                  <a:srgbClr val="000000"/>
                </a:solidFill>
                <a:latin typeface="Courier New" panose="02070309020205020404" pitchFamily="49" charset="0"/>
              </a:rPr>
              <a:t>o </a:t>
            </a:r>
            <a:r>
              <a:rPr lang="de-DE" sz="1800" b="0" i="0" u="none" strike="noStrike" baseline="0" dirty="0">
                <a:solidFill>
                  <a:srgbClr val="000000"/>
                </a:solidFill>
                <a:latin typeface="Calibri" panose="020F0502020204030204" pitchFamily="34" charset="0"/>
              </a:rPr>
              <a:t>Magensaftresistente, </a:t>
            </a:r>
            <a:r>
              <a:rPr lang="de-DE" sz="1800" b="0" i="0" u="none" strike="noStrike" baseline="0" dirty="0" err="1">
                <a:solidFill>
                  <a:srgbClr val="000000"/>
                </a:solidFill>
                <a:latin typeface="Calibri" panose="020F0502020204030204" pitchFamily="34" charset="0"/>
              </a:rPr>
              <a:t>retard</a:t>
            </a:r>
            <a:r>
              <a:rPr lang="de-DE" sz="1800" b="0" i="0" u="none" strike="noStrike" baseline="0" dirty="0">
                <a:solidFill>
                  <a:srgbClr val="000000"/>
                </a:solidFill>
                <a:latin typeface="Calibri" panose="020F0502020204030204" pitchFamily="34" charset="0"/>
              </a:rPr>
              <a:t>-Formen unversehrt schlucken</a:t>
            </a:r>
          </a:p>
        </p:txBody>
      </p:sp>
      <p:pic>
        <p:nvPicPr>
          <p:cNvPr id="6146" name="Picture 2" descr="Tabletten und Kapseln einfach schlucken">
            <a:extLst>
              <a:ext uri="{FF2B5EF4-FFF2-40B4-BE49-F238E27FC236}">
                <a16:creationId xmlns:a16="http://schemas.microsoft.com/office/drawing/2014/main" id="{B95E8F37-B06E-4DEC-B843-0BCD023B44D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42556" y="2607338"/>
            <a:ext cx="3226419" cy="3590882"/>
          </a:xfrm>
          <a:prstGeom prst="rect">
            <a:avLst/>
          </a:prstGeom>
          <a:noFill/>
          <a:extLst>
            <a:ext uri="{909E8E84-426E-40DD-AFC4-6F175D3DCCD1}">
              <a14:hiddenFill xmlns:a14="http://schemas.microsoft.com/office/drawing/2010/main">
                <a:solidFill>
                  <a:srgbClr val="FFFFFF"/>
                </a:solidFill>
              </a14:hiddenFill>
            </a:ext>
          </a:extLst>
        </p:spPr>
      </p:pic>
      <p:pic>
        <p:nvPicPr>
          <p:cNvPr id="4" name="Grafik 3">
            <a:extLst>
              <a:ext uri="{FF2B5EF4-FFF2-40B4-BE49-F238E27FC236}">
                <a16:creationId xmlns:a16="http://schemas.microsoft.com/office/drawing/2014/main" id="{EB4584DB-21A4-34A7-5F4F-2E4FFA1879B1}"/>
              </a:ext>
            </a:extLst>
          </p:cNvPr>
          <p:cNvPicPr>
            <a:picLocks noChangeAspect="1"/>
          </p:cNvPicPr>
          <p:nvPr/>
        </p:nvPicPr>
        <p:blipFill>
          <a:blip r:embed="rId3"/>
          <a:stretch>
            <a:fillRect/>
          </a:stretch>
        </p:blipFill>
        <p:spPr>
          <a:xfrm>
            <a:off x="4572000" y="4426570"/>
            <a:ext cx="3812187" cy="1771650"/>
          </a:xfrm>
          <a:prstGeom prst="rect">
            <a:avLst/>
          </a:prstGeom>
        </p:spPr>
      </p:pic>
      <p:pic>
        <p:nvPicPr>
          <p:cNvPr id="6150" name="Picture 6" descr="Kapseln | Ihre Apotheke informiert über die Medikamentenform mit der Hülle">
            <a:extLst>
              <a:ext uri="{FF2B5EF4-FFF2-40B4-BE49-F238E27FC236}">
                <a16:creationId xmlns:a16="http://schemas.microsoft.com/office/drawing/2014/main" id="{AF670639-79DB-C470-6F4F-5B62123AA79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6177" y="4249099"/>
            <a:ext cx="3459536" cy="2330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969478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59F5BB5D-98AF-F785-0AE2-4678E99B52BC}"/>
              </a:ext>
            </a:extLst>
          </p:cNvPr>
          <p:cNvSpPr txBox="1"/>
          <p:nvPr/>
        </p:nvSpPr>
        <p:spPr>
          <a:xfrm>
            <a:off x="245327" y="245328"/>
            <a:ext cx="8895884" cy="2031325"/>
          </a:xfrm>
          <a:prstGeom prst="rect">
            <a:avLst/>
          </a:prstGeom>
          <a:noFill/>
        </p:spPr>
        <p:txBody>
          <a:bodyPr wrap="square">
            <a:spAutoFit/>
          </a:bodyPr>
          <a:lstStyle/>
          <a:p>
            <a:r>
              <a:rPr lang="de-DE" sz="1800" b="0" i="1" u="none" strike="noStrike" baseline="0" dirty="0">
                <a:solidFill>
                  <a:srgbClr val="FF0000"/>
                </a:solidFill>
                <a:latin typeface="Calibri" panose="020F0502020204030204" pitchFamily="34" charset="0"/>
              </a:rPr>
              <a:t>Zur oralen Einnahme ungeeignet sind</a:t>
            </a:r>
            <a:r>
              <a:rPr lang="de-DE" sz="1800" b="0" i="1" u="none" strike="noStrike" baseline="0" dirty="0">
                <a:solidFill>
                  <a:srgbClr val="000000"/>
                </a:solidFill>
                <a:latin typeface="Calibri" panose="020F0502020204030204" pitchFamily="34" charset="0"/>
              </a:rPr>
              <a:t>: </a:t>
            </a:r>
            <a:endParaRPr lang="de-DE" sz="1800" b="0" i="0" u="none" strike="noStrike" baseline="0" dirty="0">
              <a:solidFill>
                <a:srgbClr val="000000"/>
              </a:solidFill>
              <a:latin typeface="Calibri" panose="020F0502020204030204" pitchFamily="34" charset="0"/>
            </a:endParaRPr>
          </a:p>
          <a:p>
            <a:r>
              <a:rPr lang="de-DE" sz="1800" b="0" i="0" u="none" strike="noStrike" baseline="0" dirty="0">
                <a:solidFill>
                  <a:srgbClr val="000000"/>
                </a:solidFill>
                <a:latin typeface="Courier New" panose="02070309020205020404" pitchFamily="49" charset="0"/>
              </a:rPr>
              <a:t>o Lösungstabletten für Umschläge </a:t>
            </a:r>
          </a:p>
          <a:p>
            <a:r>
              <a:rPr lang="de-DE" sz="1800" b="0" i="0" u="none" strike="noStrike" baseline="0" dirty="0">
                <a:solidFill>
                  <a:srgbClr val="000000"/>
                </a:solidFill>
                <a:latin typeface="Courier New" panose="02070309020205020404" pitchFamily="49" charset="0"/>
              </a:rPr>
              <a:t>o Implantationstabletten </a:t>
            </a:r>
          </a:p>
          <a:p>
            <a:r>
              <a:rPr lang="de-DE" sz="1800" b="0" i="0" u="none" strike="noStrike" baseline="0" dirty="0">
                <a:solidFill>
                  <a:srgbClr val="000000"/>
                </a:solidFill>
                <a:latin typeface="Courier New" panose="02070309020205020404" pitchFamily="49" charset="0"/>
              </a:rPr>
              <a:t>o Vaginaltabletten </a:t>
            </a:r>
          </a:p>
          <a:p>
            <a:r>
              <a:rPr lang="de-DE" sz="1800" b="0" i="0" u="none" strike="noStrike" baseline="0" dirty="0">
                <a:solidFill>
                  <a:srgbClr val="000000"/>
                </a:solidFill>
                <a:latin typeface="Courier New" panose="02070309020205020404" pitchFamily="49" charset="0"/>
              </a:rPr>
              <a:t>o </a:t>
            </a:r>
            <a:r>
              <a:rPr lang="de-DE" sz="1800" b="0" i="0" u="none" strike="noStrike" baseline="0" dirty="0" err="1">
                <a:solidFill>
                  <a:srgbClr val="000000"/>
                </a:solidFill>
                <a:latin typeface="Courier New" panose="02070309020205020404" pitchFamily="49" charset="0"/>
              </a:rPr>
              <a:t>ReagenztablettenA</a:t>
            </a:r>
            <a:r>
              <a:rPr lang="de-DE" sz="1800" b="0" i="0" u="none" strike="noStrike" baseline="0" dirty="0">
                <a:solidFill>
                  <a:srgbClr val="000000"/>
                </a:solidFill>
                <a:latin typeface="Courier New" panose="02070309020205020404" pitchFamily="49" charset="0"/>
              </a:rPr>
              <a:t>= </a:t>
            </a:r>
            <a:r>
              <a:rPr lang="de-DE" b="0" i="0" dirty="0">
                <a:solidFill>
                  <a:srgbClr val="040C28"/>
                </a:solidFill>
                <a:effectLst/>
                <a:latin typeface="Google Sans"/>
              </a:rPr>
              <a:t>Prüftabletten für pH / Chlor für die Messung von pH und Chlor mittels Pool-Tester</a:t>
            </a:r>
            <a:endParaRPr lang="de-DE" sz="1800" b="0" i="0" u="none" strike="noStrike" baseline="0" dirty="0">
              <a:solidFill>
                <a:srgbClr val="000000"/>
              </a:solidFill>
              <a:latin typeface="Courier New" panose="02070309020205020404" pitchFamily="49" charset="0"/>
            </a:endParaRPr>
          </a:p>
          <a:p>
            <a:r>
              <a:rPr lang="de-DE" sz="1800" b="0" i="0" u="none" strike="noStrike" baseline="0" dirty="0">
                <a:solidFill>
                  <a:srgbClr val="000000"/>
                </a:solidFill>
                <a:latin typeface="Courier New" panose="02070309020205020404" pitchFamily="49" charset="0"/>
              </a:rPr>
              <a:t>o </a:t>
            </a:r>
            <a:r>
              <a:rPr lang="de-DE" sz="1800" b="0" i="0" u="none" strike="noStrike" baseline="0" dirty="0">
                <a:solidFill>
                  <a:srgbClr val="FF0000"/>
                </a:solidFill>
                <a:latin typeface="Courier New" panose="02070309020205020404" pitchFamily="49" charset="0"/>
              </a:rPr>
              <a:t>Vorsicht beim „Mörsern“ von festen Arzneiformen </a:t>
            </a:r>
          </a:p>
        </p:txBody>
      </p:sp>
      <p:sp>
        <p:nvSpPr>
          <p:cNvPr id="5" name="Textfeld 4">
            <a:extLst>
              <a:ext uri="{FF2B5EF4-FFF2-40B4-BE49-F238E27FC236}">
                <a16:creationId xmlns:a16="http://schemas.microsoft.com/office/drawing/2014/main" id="{4CDD82D1-E8DA-C914-6016-19E76FB8F2D1}"/>
              </a:ext>
            </a:extLst>
          </p:cNvPr>
          <p:cNvSpPr txBox="1"/>
          <p:nvPr/>
        </p:nvSpPr>
        <p:spPr>
          <a:xfrm>
            <a:off x="245327" y="2966224"/>
            <a:ext cx="8895884" cy="954107"/>
          </a:xfrm>
          <a:prstGeom prst="rect">
            <a:avLst/>
          </a:prstGeom>
          <a:noFill/>
        </p:spPr>
        <p:txBody>
          <a:bodyPr wrap="square">
            <a:spAutoFit/>
          </a:bodyPr>
          <a:lstStyle/>
          <a:p>
            <a:r>
              <a:rPr lang="de-DE" sz="2000" b="0" i="0" u="none" strike="noStrike" baseline="0" dirty="0">
                <a:solidFill>
                  <a:srgbClr val="FF0000"/>
                </a:solidFill>
                <a:latin typeface="Calibri" panose="020F0502020204030204" pitchFamily="34" charset="0"/>
              </a:rPr>
              <a:t>Flüssige orale Arzneiformen </a:t>
            </a:r>
          </a:p>
          <a:p>
            <a:r>
              <a:rPr lang="de-DE" sz="1800" b="0" i="1" u="none" strike="noStrike" baseline="0" dirty="0">
                <a:solidFill>
                  <a:srgbClr val="FF0000"/>
                </a:solidFill>
                <a:latin typeface="Calibri" panose="020F0502020204030204" pitchFamily="34" charset="0"/>
              </a:rPr>
              <a:t>Lösungen &amp; Tropfen: </a:t>
            </a:r>
            <a:endParaRPr lang="de-DE" sz="1800" b="0" i="0" u="none" strike="noStrike" baseline="0" dirty="0">
              <a:solidFill>
                <a:srgbClr val="FF0000"/>
              </a:solidFill>
              <a:latin typeface="Calibri" panose="020F0502020204030204" pitchFamily="34" charset="0"/>
            </a:endParaRPr>
          </a:p>
          <a:p>
            <a:r>
              <a:rPr lang="de-DE" sz="1800" b="0" i="0" u="none" strike="noStrike" baseline="0" dirty="0">
                <a:solidFill>
                  <a:srgbClr val="000000"/>
                </a:solidFill>
                <a:latin typeface="Calibri" panose="020F0502020204030204" pitchFamily="34" charset="0"/>
              </a:rPr>
              <a:t>Alkohol/Wassergemisch </a:t>
            </a:r>
            <a:endParaRPr lang="de-DE" dirty="0"/>
          </a:p>
        </p:txBody>
      </p:sp>
      <p:pic>
        <p:nvPicPr>
          <p:cNvPr id="7" name="Grafik 6">
            <a:extLst>
              <a:ext uri="{FF2B5EF4-FFF2-40B4-BE49-F238E27FC236}">
                <a16:creationId xmlns:a16="http://schemas.microsoft.com/office/drawing/2014/main" id="{862C93EE-A78B-BBE9-2BEE-9DE4F7ECADAB}"/>
              </a:ext>
            </a:extLst>
          </p:cNvPr>
          <p:cNvPicPr>
            <a:picLocks noChangeAspect="1"/>
          </p:cNvPicPr>
          <p:nvPr/>
        </p:nvPicPr>
        <p:blipFill>
          <a:blip r:embed="rId2"/>
          <a:stretch>
            <a:fillRect/>
          </a:stretch>
        </p:blipFill>
        <p:spPr>
          <a:xfrm>
            <a:off x="4909225" y="2762655"/>
            <a:ext cx="2373549" cy="1332689"/>
          </a:xfrm>
          <a:prstGeom prst="rect">
            <a:avLst/>
          </a:prstGeom>
        </p:spPr>
      </p:pic>
      <p:pic>
        <p:nvPicPr>
          <p:cNvPr id="7170" name="Picture 2" descr="Bach® RESCURA™ Original Tropfen Alkohol 20 ml - Shop Apotheke">
            <a:extLst>
              <a:ext uri="{FF2B5EF4-FFF2-40B4-BE49-F238E27FC236}">
                <a16:creationId xmlns:a16="http://schemas.microsoft.com/office/drawing/2014/main" id="{61610686-00BE-211B-6D8D-5DAD6192733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24485" y="3443277"/>
            <a:ext cx="2143125" cy="2143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969464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79747830-BF37-6AC5-9C3F-59A8987F554D}"/>
              </a:ext>
            </a:extLst>
          </p:cNvPr>
          <p:cNvSpPr txBox="1"/>
          <p:nvPr/>
        </p:nvSpPr>
        <p:spPr>
          <a:xfrm>
            <a:off x="356839" y="457201"/>
            <a:ext cx="11340790" cy="738664"/>
          </a:xfrm>
          <a:prstGeom prst="rect">
            <a:avLst/>
          </a:prstGeom>
          <a:noFill/>
        </p:spPr>
        <p:txBody>
          <a:bodyPr wrap="square">
            <a:spAutoFit/>
          </a:bodyPr>
          <a:lstStyle/>
          <a:p>
            <a:r>
              <a:rPr lang="de-DE" sz="2400" b="0" i="1" u="none" strike="noStrike" baseline="0" dirty="0">
                <a:solidFill>
                  <a:srgbClr val="FF0000"/>
                </a:solidFill>
                <a:latin typeface="Calibri" panose="020F0502020204030204" pitchFamily="34" charset="0"/>
              </a:rPr>
              <a:t>Sirup: </a:t>
            </a:r>
            <a:endParaRPr lang="de-DE" sz="2400" b="0" i="0" u="none" strike="noStrike" baseline="0" dirty="0">
              <a:solidFill>
                <a:srgbClr val="FF0000"/>
              </a:solidFill>
              <a:latin typeface="Calibri" panose="020F0502020204030204" pitchFamily="34" charset="0"/>
            </a:endParaRPr>
          </a:p>
          <a:p>
            <a:r>
              <a:rPr lang="de-DE" sz="1800" b="0" i="0" u="none" strike="noStrike" baseline="0" dirty="0">
                <a:solidFill>
                  <a:srgbClr val="000000"/>
                </a:solidFill>
                <a:latin typeface="Calibri" panose="020F0502020204030204" pitchFamily="34" charset="0"/>
              </a:rPr>
              <a:t>Zuckerlösung, für Diabetiker ungeeignet </a:t>
            </a:r>
            <a:endParaRPr lang="de-DE" dirty="0"/>
          </a:p>
        </p:txBody>
      </p:sp>
      <p:pic>
        <p:nvPicPr>
          <p:cNvPr id="5" name="Grafik 4">
            <a:extLst>
              <a:ext uri="{FF2B5EF4-FFF2-40B4-BE49-F238E27FC236}">
                <a16:creationId xmlns:a16="http://schemas.microsoft.com/office/drawing/2014/main" id="{19E7961C-34F4-5450-978C-A9DAD3F91B4E}"/>
              </a:ext>
            </a:extLst>
          </p:cNvPr>
          <p:cNvPicPr>
            <a:picLocks noChangeAspect="1"/>
          </p:cNvPicPr>
          <p:nvPr/>
        </p:nvPicPr>
        <p:blipFill>
          <a:blip r:embed="rId2"/>
          <a:stretch>
            <a:fillRect/>
          </a:stretch>
        </p:blipFill>
        <p:spPr>
          <a:xfrm>
            <a:off x="4694663" y="457202"/>
            <a:ext cx="3077737" cy="2036738"/>
          </a:xfrm>
          <a:prstGeom prst="rect">
            <a:avLst/>
          </a:prstGeom>
        </p:spPr>
      </p:pic>
      <p:pic>
        <p:nvPicPr>
          <p:cNvPr id="8194" name="Picture 2" descr="WICK Husten-Sirup gegen Reizhusten mit Honig 120 ml">
            <a:extLst>
              <a:ext uri="{FF2B5EF4-FFF2-40B4-BE49-F238E27FC236}">
                <a16:creationId xmlns:a16="http://schemas.microsoft.com/office/drawing/2014/main" id="{D85A57C1-F799-36E0-2A0C-656DADFFC22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40242" y="1475571"/>
            <a:ext cx="2143125" cy="2143125"/>
          </a:xfrm>
          <a:prstGeom prst="rect">
            <a:avLst/>
          </a:prstGeom>
          <a:noFill/>
          <a:extLst>
            <a:ext uri="{909E8E84-426E-40DD-AFC4-6F175D3DCCD1}">
              <a14:hiddenFill xmlns:a14="http://schemas.microsoft.com/office/drawing/2010/main">
                <a:solidFill>
                  <a:srgbClr val="FFFFFF"/>
                </a:solidFill>
              </a14:hiddenFill>
            </a:ext>
          </a:extLst>
        </p:spPr>
      </p:pic>
      <p:sp>
        <p:nvSpPr>
          <p:cNvPr id="7" name="Textfeld 6">
            <a:extLst>
              <a:ext uri="{FF2B5EF4-FFF2-40B4-BE49-F238E27FC236}">
                <a16:creationId xmlns:a16="http://schemas.microsoft.com/office/drawing/2014/main" id="{EBF1E0C0-2D26-3DA3-408F-2C5BB515750E}"/>
              </a:ext>
            </a:extLst>
          </p:cNvPr>
          <p:cNvSpPr txBox="1"/>
          <p:nvPr/>
        </p:nvSpPr>
        <p:spPr>
          <a:xfrm rot="10800000" flipV="1">
            <a:off x="133815" y="3844498"/>
            <a:ext cx="11675326" cy="738664"/>
          </a:xfrm>
          <a:prstGeom prst="rect">
            <a:avLst/>
          </a:prstGeom>
          <a:noFill/>
        </p:spPr>
        <p:txBody>
          <a:bodyPr wrap="square">
            <a:spAutoFit/>
          </a:bodyPr>
          <a:lstStyle/>
          <a:p>
            <a:r>
              <a:rPr lang="de-DE" sz="2400" b="0" i="1" u="none" strike="noStrike" baseline="0" dirty="0">
                <a:solidFill>
                  <a:srgbClr val="FF0000"/>
                </a:solidFill>
                <a:latin typeface="Calibri" panose="020F0502020204030204" pitchFamily="34" charset="0"/>
              </a:rPr>
              <a:t>Trockensaft: </a:t>
            </a:r>
            <a:endParaRPr lang="de-DE" sz="2400" b="0" i="0" u="none" strike="noStrike" baseline="0" dirty="0">
              <a:solidFill>
                <a:srgbClr val="FF0000"/>
              </a:solidFill>
              <a:latin typeface="Calibri" panose="020F0502020204030204" pitchFamily="34" charset="0"/>
            </a:endParaRPr>
          </a:p>
          <a:p>
            <a:r>
              <a:rPr lang="de-DE" sz="1800" b="0" i="0" u="none" strike="noStrike" baseline="0" dirty="0">
                <a:solidFill>
                  <a:srgbClr val="000000"/>
                </a:solidFill>
                <a:latin typeface="Calibri" panose="020F0502020204030204" pitchFamily="34" charset="0"/>
              </a:rPr>
              <a:t>gebrauchsfertig machen als Suspension, begrenzt, lagerfähig, schütteln </a:t>
            </a:r>
            <a:endParaRPr lang="de-DE" dirty="0"/>
          </a:p>
        </p:txBody>
      </p:sp>
      <p:pic>
        <p:nvPicPr>
          <p:cNvPr id="9" name="Grafik 8">
            <a:extLst>
              <a:ext uri="{FF2B5EF4-FFF2-40B4-BE49-F238E27FC236}">
                <a16:creationId xmlns:a16="http://schemas.microsoft.com/office/drawing/2014/main" id="{AC853792-E11B-76B7-5314-E01797CDA687}"/>
              </a:ext>
            </a:extLst>
          </p:cNvPr>
          <p:cNvPicPr>
            <a:picLocks noChangeAspect="1"/>
          </p:cNvPicPr>
          <p:nvPr/>
        </p:nvPicPr>
        <p:blipFill>
          <a:blip r:embed="rId4"/>
          <a:stretch>
            <a:fillRect/>
          </a:stretch>
        </p:blipFill>
        <p:spPr>
          <a:xfrm>
            <a:off x="7772399" y="3423424"/>
            <a:ext cx="2656205" cy="1992154"/>
          </a:xfrm>
          <a:prstGeom prst="rect">
            <a:avLst/>
          </a:prstGeom>
        </p:spPr>
      </p:pic>
      <p:pic>
        <p:nvPicPr>
          <p:cNvPr id="8196" name="Picture 4" descr="Zithromax Trockensaft fuer Kinder bis 25kg (15 ml)">
            <a:extLst>
              <a:ext uri="{FF2B5EF4-FFF2-40B4-BE49-F238E27FC236}">
                <a16:creationId xmlns:a16="http://schemas.microsoft.com/office/drawing/2014/main" id="{82A21BE4-02AE-B43E-8F88-E522FF9AC46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99923" y="4722037"/>
            <a:ext cx="1992154" cy="19921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6754306"/>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DF346C7A-8110-5F00-E312-BB102F089914}"/>
              </a:ext>
            </a:extLst>
          </p:cNvPr>
          <p:cNvSpPr txBox="1"/>
          <p:nvPr/>
        </p:nvSpPr>
        <p:spPr>
          <a:xfrm>
            <a:off x="200722" y="167269"/>
            <a:ext cx="11731083" cy="738664"/>
          </a:xfrm>
          <a:prstGeom prst="rect">
            <a:avLst/>
          </a:prstGeom>
          <a:noFill/>
        </p:spPr>
        <p:txBody>
          <a:bodyPr wrap="square">
            <a:spAutoFit/>
          </a:bodyPr>
          <a:lstStyle/>
          <a:p>
            <a:r>
              <a:rPr lang="de-DE" sz="2400" b="0" i="1" u="none" strike="noStrike" baseline="0" dirty="0">
                <a:solidFill>
                  <a:srgbClr val="FF0000"/>
                </a:solidFill>
                <a:latin typeface="Calibri" panose="020F0502020204030204" pitchFamily="34" charset="0"/>
              </a:rPr>
              <a:t>Tinktur: </a:t>
            </a:r>
            <a:endParaRPr lang="de-DE" sz="2400" b="0" i="0" u="none" strike="noStrike" baseline="0" dirty="0">
              <a:solidFill>
                <a:srgbClr val="FF0000"/>
              </a:solidFill>
              <a:latin typeface="Calibri" panose="020F0502020204030204" pitchFamily="34" charset="0"/>
            </a:endParaRPr>
          </a:p>
          <a:p>
            <a:r>
              <a:rPr lang="de-DE" sz="1800" b="0" i="0" u="none" strike="noStrike" baseline="0" dirty="0">
                <a:solidFill>
                  <a:srgbClr val="000000"/>
                </a:solidFill>
                <a:latin typeface="Calibri" panose="020F0502020204030204" pitchFamily="34" charset="0"/>
              </a:rPr>
              <a:t>Pflanzen, innerlich, äußerlich </a:t>
            </a:r>
            <a:endParaRPr lang="de-DE" dirty="0"/>
          </a:p>
        </p:txBody>
      </p:sp>
      <p:pic>
        <p:nvPicPr>
          <p:cNvPr id="9218" name="Picture 2" descr="Phytopharma Tinktur Salbei Tropfen | ApoMed.at">
            <a:extLst>
              <a:ext uri="{FF2B5EF4-FFF2-40B4-BE49-F238E27FC236}">
                <a16:creationId xmlns:a16="http://schemas.microsoft.com/office/drawing/2014/main" id="{230A8FC1-9F5C-F249-9C0B-06AB1DAEC9B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76345" y="0"/>
            <a:ext cx="1743075" cy="2619375"/>
          </a:xfrm>
          <a:prstGeom prst="rect">
            <a:avLst/>
          </a:prstGeom>
          <a:noFill/>
          <a:extLst>
            <a:ext uri="{909E8E84-426E-40DD-AFC4-6F175D3DCCD1}">
              <a14:hiddenFill xmlns:a14="http://schemas.microsoft.com/office/drawing/2010/main">
                <a:solidFill>
                  <a:srgbClr val="FFFFFF"/>
                </a:solidFill>
              </a14:hiddenFill>
            </a:ext>
          </a:extLst>
        </p:spPr>
      </p:pic>
      <p:sp>
        <p:nvSpPr>
          <p:cNvPr id="5" name="Textfeld 4">
            <a:extLst>
              <a:ext uri="{FF2B5EF4-FFF2-40B4-BE49-F238E27FC236}">
                <a16:creationId xmlns:a16="http://schemas.microsoft.com/office/drawing/2014/main" id="{9694EA25-C39C-945E-D5D0-385286F11423}"/>
              </a:ext>
            </a:extLst>
          </p:cNvPr>
          <p:cNvSpPr txBox="1"/>
          <p:nvPr/>
        </p:nvSpPr>
        <p:spPr>
          <a:xfrm>
            <a:off x="260195" y="4238625"/>
            <a:ext cx="11671610" cy="2123658"/>
          </a:xfrm>
          <a:prstGeom prst="rect">
            <a:avLst/>
          </a:prstGeom>
          <a:noFill/>
        </p:spPr>
        <p:txBody>
          <a:bodyPr wrap="square">
            <a:spAutoFit/>
          </a:bodyPr>
          <a:lstStyle/>
          <a:p>
            <a:r>
              <a:rPr lang="de-DE" sz="2400" b="0" i="0" u="none" strike="noStrike" baseline="0" dirty="0">
                <a:solidFill>
                  <a:srgbClr val="FF0000"/>
                </a:solidFill>
                <a:latin typeface="Calibri" panose="020F0502020204030204" pitchFamily="34" charset="0"/>
              </a:rPr>
              <a:t>22.1.4. Tropfen (</a:t>
            </a:r>
            <a:r>
              <a:rPr lang="de-DE" sz="2400" b="0" i="0" u="none" strike="noStrike" baseline="0" dirty="0" err="1">
                <a:solidFill>
                  <a:srgbClr val="FF0000"/>
                </a:solidFill>
                <a:latin typeface="Calibri" panose="020F0502020204030204" pitchFamily="34" charset="0"/>
              </a:rPr>
              <a:t>Guttae</a:t>
            </a:r>
            <a:r>
              <a:rPr lang="de-DE" sz="2400" b="0" i="0" u="none" strike="noStrike" baseline="0" dirty="0">
                <a:solidFill>
                  <a:srgbClr val="FF0000"/>
                </a:solidFill>
                <a:latin typeface="Calibri" panose="020F0502020204030204" pitchFamily="34" charset="0"/>
              </a:rPr>
              <a:t>) </a:t>
            </a:r>
          </a:p>
          <a:p>
            <a:r>
              <a:rPr lang="de-DE" sz="1800" b="0" i="0" u="none" strike="noStrike" baseline="0" dirty="0">
                <a:solidFill>
                  <a:srgbClr val="000000"/>
                </a:solidFill>
                <a:latin typeface="Courier New" panose="02070309020205020404" pitchFamily="49" charset="0"/>
              </a:rPr>
              <a:t>o Wässrig, alkoholisch, ölig </a:t>
            </a:r>
          </a:p>
          <a:p>
            <a:r>
              <a:rPr lang="de-DE" sz="1800" b="0" i="0" u="none" strike="noStrike" baseline="0" dirty="0">
                <a:solidFill>
                  <a:srgbClr val="000000"/>
                </a:solidFill>
                <a:latin typeface="Courier New" panose="02070309020205020404" pitchFamily="49" charset="0"/>
              </a:rPr>
              <a:t>o Dosierung nach Tropfen oder ml (Milliliter, </a:t>
            </a:r>
          </a:p>
          <a:p>
            <a:endParaRPr lang="de-DE" sz="1800" b="0" i="0" u="none" strike="noStrike" baseline="0" dirty="0">
              <a:solidFill>
                <a:srgbClr val="000000"/>
              </a:solidFill>
              <a:latin typeface="Courier New" panose="02070309020205020404" pitchFamily="49" charset="0"/>
            </a:endParaRPr>
          </a:p>
          <a:p>
            <a:r>
              <a:rPr lang="de-DE" sz="1800" b="0" i="0" u="none" strike="noStrike" baseline="0" dirty="0">
                <a:solidFill>
                  <a:srgbClr val="000000"/>
                </a:solidFill>
                <a:latin typeface="Calibri" panose="020F0502020204030204" pitchFamily="34" charset="0"/>
              </a:rPr>
              <a:t>1000 Milliliter = 1 Liter) </a:t>
            </a:r>
          </a:p>
          <a:p>
            <a:r>
              <a:rPr lang="de-DE" sz="1800" b="0" i="0" u="none" strike="noStrike" baseline="0" dirty="0">
                <a:solidFill>
                  <a:srgbClr val="000000"/>
                </a:solidFill>
                <a:latin typeface="Courier New" panose="02070309020205020404" pitchFamily="49" charset="0"/>
              </a:rPr>
              <a:t>o Einnahme in Wasser oder auf Zucker </a:t>
            </a:r>
          </a:p>
          <a:p>
            <a:r>
              <a:rPr lang="de-DE" sz="1800" b="0" i="0" u="none" strike="noStrike" baseline="0" dirty="0">
                <a:solidFill>
                  <a:srgbClr val="000000"/>
                </a:solidFill>
                <a:latin typeface="Courier New" panose="02070309020205020404" pitchFamily="49" charset="0"/>
              </a:rPr>
              <a:t>o </a:t>
            </a:r>
            <a:r>
              <a:rPr lang="de-DE" sz="1800" b="0" i="0" u="none" strike="noStrike" baseline="0" dirty="0">
                <a:solidFill>
                  <a:srgbClr val="000000"/>
                </a:solidFill>
                <a:latin typeface="Calibri" panose="020F0502020204030204" pitchFamily="34" charset="0"/>
              </a:rPr>
              <a:t>Tropfenabgabe mit </a:t>
            </a:r>
            <a:r>
              <a:rPr lang="de-DE" sz="1800" b="0" i="0" u="none" strike="noStrike" baseline="0" dirty="0" err="1">
                <a:solidFill>
                  <a:srgbClr val="000000"/>
                </a:solidFill>
                <a:latin typeface="Calibri" panose="020F0502020204030204" pitchFamily="34" charset="0"/>
              </a:rPr>
              <a:t>Zentraltropfer</a:t>
            </a:r>
            <a:r>
              <a:rPr lang="de-DE" sz="1800" b="0" i="0" u="none" strike="noStrike" baseline="0" dirty="0">
                <a:solidFill>
                  <a:srgbClr val="000000"/>
                </a:solidFill>
                <a:latin typeface="Calibri" panose="020F0502020204030204" pitchFamily="34" charset="0"/>
              </a:rPr>
              <a:t> mit Flüssigkeitsaustrittsröhre oder </a:t>
            </a:r>
            <a:r>
              <a:rPr lang="de-DE" sz="1800" b="0" i="0" u="none" strike="noStrike" baseline="0" dirty="0" err="1">
                <a:solidFill>
                  <a:srgbClr val="000000"/>
                </a:solidFill>
                <a:latin typeface="Calibri" panose="020F0502020204030204" pitchFamily="34" charset="0"/>
              </a:rPr>
              <a:t>Randtropfer</a:t>
            </a:r>
            <a:r>
              <a:rPr lang="de-DE" sz="1800" b="0" i="0" u="none" strike="noStrike" baseline="0" dirty="0">
                <a:solidFill>
                  <a:srgbClr val="000000"/>
                </a:solidFill>
                <a:latin typeface="Calibri" panose="020F0502020204030204" pitchFamily="34" charset="0"/>
              </a:rPr>
              <a:t> </a:t>
            </a:r>
            <a:endParaRPr lang="de-DE" dirty="0"/>
          </a:p>
        </p:txBody>
      </p:sp>
      <p:pic>
        <p:nvPicPr>
          <p:cNvPr id="7" name="Grafik 6">
            <a:extLst>
              <a:ext uri="{FF2B5EF4-FFF2-40B4-BE49-F238E27FC236}">
                <a16:creationId xmlns:a16="http://schemas.microsoft.com/office/drawing/2014/main" id="{3686E7B6-CAED-AB06-E2FE-9CA374DAEFAB}"/>
              </a:ext>
            </a:extLst>
          </p:cNvPr>
          <p:cNvPicPr>
            <a:picLocks noChangeAspect="1"/>
          </p:cNvPicPr>
          <p:nvPr/>
        </p:nvPicPr>
        <p:blipFill>
          <a:blip r:embed="rId3"/>
          <a:stretch>
            <a:fillRect/>
          </a:stretch>
        </p:blipFill>
        <p:spPr>
          <a:xfrm>
            <a:off x="7202688" y="2928937"/>
            <a:ext cx="4455911" cy="2920534"/>
          </a:xfrm>
          <a:prstGeom prst="rect">
            <a:avLst/>
          </a:prstGeom>
        </p:spPr>
      </p:pic>
    </p:spTree>
    <p:extLst>
      <p:ext uri="{BB962C8B-B14F-4D97-AF65-F5344CB8AC3E}">
        <p14:creationId xmlns:p14="http://schemas.microsoft.com/office/powerpoint/2010/main" val="298645633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CFE3237D-6B2D-86F9-4101-CEC8361AA8A8}"/>
              </a:ext>
            </a:extLst>
          </p:cNvPr>
          <p:cNvSpPr txBox="1"/>
          <p:nvPr/>
        </p:nvSpPr>
        <p:spPr>
          <a:xfrm>
            <a:off x="356838" y="345688"/>
            <a:ext cx="11307337" cy="1292662"/>
          </a:xfrm>
          <a:prstGeom prst="rect">
            <a:avLst/>
          </a:prstGeom>
          <a:noFill/>
        </p:spPr>
        <p:txBody>
          <a:bodyPr wrap="square">
            <a:spAutoFit/>
          </a:bodyPr>
          <a:lstStyle/>
          <a:p>
            <a:r>
              <a:rPr lang="de-DE" sz="2400" b="0" i="0" u="none" strike="noStrike" baseline="0" dirty="0">
                <a:solidFill>
                  <a:srgbClr val="FF0000"/>
                </a:solidFill>
                <a:latin typeface="Calibri" panose="020F0502020204030204" pitchFamily="34" charset="0"/>
              </a:rPr>
              <a:t>22.1.5. Richtige Einnahme von Flüssigkeiten </a:t>
            </a:r>
          </a:p>
          <a:p>
            <a:r>
              <a:rPr lang="de-DE" sz="1800" b="0" i="0" u="none" strike="noStrike" baseline="0" dirty="0">
                <a:solidFill>
                  <a:srgbClr val="000000"/>
                </a:solidFill>
                <a:latin typeface="Courier New" panose="02070309020205020404" pitchFamily="49" charset="0"/>
              </a:rPr>
              <a:t>o Keine </a:t>
            </a:r>
            <a:r>
              <a:rPr lang="de-DE" sz="1800" b="0" i="0" u="none" strike="noStrike" baseline="0" dirty="0" err="1">
                <a:solidFill>
                  <a:srgbClr val="000000"/>
                </a:solidFill>
                <a:latin typeface="Courier New" panose="02070309020205020404" pitchFamily="49" charset="0"/>
              </a:rPr>
              <a:t>unnormierten</a:t>
            </a:r>
            <a:r>
              <a:rPr lang="de-DE" sz="1800" b="0" i="0" u="none" strike="noStrike" baseline="0" dirty="0">
                <a:solidFill>
                  <a:srgbClr val="000000"/>
                </a:solidFill>
                <a:latin typeface="Courier New" panose="02070309020205020404" pitchFamily="49" charset="0"/>
              </a:rPr>
              <a:t> Löffel verwenden </a:t>
            </a:r>
          </a:p>
          <a:p>
            <a:r>
              <a:rPr lang="de-DE" sz="1800" b="0" i="0" u="none" strike="noStrike" baseline="0" dirty="0">
                <a:solidFill>
                  <a:srgbClr val="000000"/>
                </a:solidFill>
                <a:latin typeface="Courier New" panose="02070309020205020404" pitchFamily="49" charset="0"/>
              </a:rPr>
              <a:t>o </a:t>
            </a:r>
            <a:r>
              <a:rPr lang="de-DE" sz="1800" b="0" i="0" u="none" strike="noStrike" baseline="0" dirty="0">
                <a:solidFill>
                  <a:srgbClr val="000000"/>
                </a:solidFill>
                <a:latin typeface="Calibri" panose="020F0502020204030204" pitchFamily="34" charset="0"/>
              </a:rPr>
              <a:t>Dosierhilfen reinigen – Nährboden für Keime </a:t>
            </a:r>
          </a:p>
          <a:p>
            <a:r>
              <a:rPr lang="de-DE" sz="1800" b="0" i="0" u="none" strike="noStrike" baseline="0" dirty="0">
                <a:solidFill>
                  <a:srgbClr val="000000"/>
                </a:solidFill>
                <a:latin typeface="Courier New" panose="02070309020205020404" pitchFamily="49" charset="0"/>
              </a:rPr>
              <a:t>o Trockensaft richtig anwenden, Aufbewahrung </a:t>
            </a:r>
          </a:p>
        </p:txBody>
      </p:sp>
      <p:pic>
        <p:nvPicPr>
          <p:cNvPr id="5" name="Grafik 4">
            <a:extLst>
              <a:ext uri="{FF2B5EF4-FFF2-40B4-BE49-F238E27FC236}">
                <a16:creationId xmlns:a16="http://schemas.microsoft.com/office/drawing/2014/main" id="{55784FD5-E190-F414-511B-68F88904A340}"/>
              </a:ext>
            </a:extLst>
          </p:cNvPr>
          <p:cNvPicPr>
            <a:picLocks noChangeAspect="1"/>
          </p:cNvPicPr>
          <p:nvPr/>
        </p:nvPicPr>
        <p:blipFill>
          <a:blip r:embed="rId2"/>
          <a:stretch>
            <a:fillRect/>
          </a:stretch>
        </p:blipFill>
        <p:spPr>
          <a:xfrm>
            <a:off x="7010164" y="168810"/>
            <a:ext cx="2375884" cy="3031589"/>
          </a:xfrm>
          <a:prstGeom prst="rect">
            <a:avLst/>
          </a:prstGeom>
        </p:spPr>
      </p:pic>
      <p:graphicFrame>
        <p:nvGraphicFramePr>
          <p:cNvPr id="6" name="Tabelle 6">
            <a:extLst>
              <a:ext uri="{FF2B5EF4-FFF2-40B4-BE49-F238E27FC236}">
                <a16:creationId xmlns:a16="http://schemas.microsoft.com/office/drawing/2014/main" id="{D7CC7E9F-3BEB-0FF1-3490-8B22FEEA841E}"/>
              </a:ext>
            </a:extLst>
          </p:cNvPr>
          <p:cNvGraphicFramePr>
            <a:graphicFrameLocks noGrp="1"/>
          </p:cNvGraphicFramePr>
          <p:nvPr>
            <p:extLst>
              <p:ext uri="{D42A27DB-BD31-4B8C-83A1-F6EECF244321}">
                <p14:modId xmlns:p14="http://schemas.microsoft.com/office/powerpoint/2010/main" val="614409596"/>
              </p:ext>
            </p:extLst>
          </p:nvPr>
        </p:nvGraphicFramePr>
        <p:xfrm>
          <a:off x="356838" y="2759503"/>
          <a:ext cx="11731083" cy="3657600"/>
        </p:xfrm>
        <a:graphic>
          <a:graphicData uri="http://schemas.openxmlformats.org/drawingml/2006/table">
            <a:tbl>
              <a:tblPr firstRow="1" bandRow="1">
                <a:tableStyleId>{5C22544A-7EE6-4342-B048-85BDC9FD1C3A}</a:tableStyleId>
              </a:tblPr>
              <a:tblGrid>
                <a:gridCol w="5626505">
                  <a:extLst>
                    <a:ext uri="{9D8B030D-6E8A-4147-A177-3AD203B41FA5}">
                      <a16:colId xmlns:a16="http://schemas.microsoft.com/office/drawing/2014/main" val="101755699"/>
                    </a:ext>
                  </a:extLst>
                </a:gridCol>
                <a:gridCol w="6104578">
                  <a:extLst>
                    <a:ext uri="{9D8B030D-6E8A-4147-A177-3AD203B41FA5}">
                      <a16:colId xmlns:a16="http://schemas.microsoft.com/office/drawing/2014/main" val="1394743140"/>
                    </a:ext>
                  </a:extLst>
                </a:gridCol>
              </a:tblGrid>
              <a:tr h="503013">
                <a:tc>
                  <a:txBody>
                    <a:bodyPr/>
                    <a:lstStyle/>
                    <a:p>
                      <a:r>
                        <a:rPr lang="de-DE" sz="1800" b="0" i="0" u="none" strike="noStrike" kern="1200" baseline="0" dirty="0">
                          <a:solidFill>
                            <a:schemeClr val="lt1"/>
                          </a:solidFill>
                          <a:latin typeface="+mn-lt"/>
                          <a:ea typeface="+mn-ea"/>
                          <a:cs typeface="+mn-cs"/>
                        </a:rPr>
                        <a:t>Vorteile 	</a:t>
                      </a:r>
                    </a:p>
                    <a:p>
                      <a:endParaRPr lang="de-DE" dirty="0"/>
                    </a:p>
                  </a:txBody>
                  <a:tcPr/>
                </a:tc>
                <a:tc>
                  <a:txBody>
                    <a:bodyPr/>
                    <a:lstStyle/>
                    <a:p>
                      <a:r>
                        <a:rPr lang="de-DE" dirty="0"/>
                        <a:t>Nachteile</a:t>
                      </a:r>
                    </a:p>
                  </a:txBody>
                  <a:tcPr/>
                </a:tc>
                <a:extLst>
                  <a:ext uri="{0D108BD9-81ED-4DB2-BD59-A6C34878D82A}">
                    <a16:rowId xmlns:a16="http://schemas.microsoft.com/office/drawing/2014/main" val="1000346377"/>
                  </a:ext>
                </a:extLst>
              </a:tr>
              <a:tr h="1149744">
                <a:tc>
                  <a:txBody>
                    <a:bodyPr/>
                    <a:lstStyle/>
                    <a:p>
                      <a:endParaRPr lang="de-DE" sz="1800" b="0" i="0" u="none" strike="noStrike" kern="1200" baseline="0" dirty="0">
                        <a:solidFill>
                          <a:schemeClr val="dk1"/>
                        </a:solidFill>
                        <a:latin typeface="+mn-lt"/>
                        <a:ea typeface="+mn-ea"/>
                        <a:cs typeface="+mn-cs"/>
                      </a:endParaRPr>
                    </a:p>
                    <a:p>
                      <a:r>
                        <a:rPr lang="de-DE" sz="1800" b="0" i="0" u="none" strike="noStrike" kern="1200" baseline="0" dirty="0">
                          <a:solidFill>
                            <a:schemeClr val="dk1"/>
                          </a:solidFill>
                          <a:latin typeface="+mn-lt"/>
                          <a:ea typeface="+mn-ea"/>
                          <a:cs typeface="+mn-cs"/>
                        </a:rPr>
                        <a:t>Bereits aufgelöster Arzneistoff </a:t>
                      </a:r>
                    </a:p>
                    <a:p>
                      <a:r>
                        <a:rPr lang="de-DE" sz="1800" b="0" i="0" u="none" strike="noStrike" kern="1200" baseline="0" dirty="0">
                          <a:solidFill>
                            <a:schemeClr val="dk1"/>
                          </a:solidFill>
                          <a:latin typeface="+mn-lt"/>
                          <a:ea typeface="+mn-ea"/>
                          <a:cs typeface="+mn-cs"/>
                        </a:rPr>
                        <a:t>	</a:t>
                      </a:r>
                    </a:p>
                    <a:p>
                      <a:endParaRPr lang="de-DE" dirty="0"/>
                    </a:p>
                  </a:txBody>
                  <a:tcPr/>
                </a:tc>
                <a:tc>
                  <a:txBody>
                    <a:bodyPr/>
                    <a:lstStyle/>
                    <a:p>
                      <a:endParaRPr lang="de-DE" sz="1800" b="0" i="0" u="none" strike="noStrike" kern="1200" baseline="0" dirty="0">
                        <a:solidFill>
                          <a:schemeClr val="dk1"/>
                        </a:solidFill>
                        <a:latin typeface="+mn-lt"/>
                        <a:ea typeface="+mn-ea"/>
                        <a:cs typeface="+mn-cs"/>
                      </a:endParaRPr>
                    </a:p>
                    <a:p>
                      <a:r>
                        <a:rPr lang="de-DE" sz="1800" b="0" i="0" u="none" strike="noStrike" kern="1200" baseline="0" dirty="0">
                          <a:solidFill>
                            <a:schemeClr val="dk1"/>
                          </a:solidFill>
                          <a:latin typeface="+mn-lt"/>
                          <a:ea typeface="+mn-ea"/>
                          <a:cs typeface="+mn-cs"/>
                        </a:rPr>
                        <a:t>Anfälligkeit gegenüber Licht &amp; Sauerstoff sowie mikrobiellen Verunreinigungen, Pilzen &amp; Bakterien </a:t>
                      </a:r>
                    </a:p>
                    <a:p>
                      <a:r>
                        <a:rPr lang="de-DE" sz="1800" b="0" i="0" u="none" strike="noStrike" kern="1200" baseline="0" dirty="0">
                          <a:solidFill>
                            <a:schemeClr val="dk1"/>
                          </a:solidFill>
                          <a:latin typeface="+mn-lt"/>
                          <a:ea typeface="+mn-ea"/>
                          <a:cs typeface="+mn-cs"/>
                        </a:rPr>
                        <a:t>	</a:t>
                      </a:r>
                    </a:p>
                    <a:p>
                      <a:endParaRPr lang="de-DE" dirty="0"/>
                    </a:p>
                  </a:txBody>
                  <a:tcPr/>
                </a:tc>
                <a:extLst>
                  <a:ext uri="{0D108BD9-81ED-4DB2-BD59-A6C34878D82A}">
                    <a16:rowId xmlns:a16="http://schemas.microsoft.com/office/drawing/2014/main" val="1917616165"/>
                  </a:ext>
                </a:extLst>
              </a:tr>
              <a:tr h="934167">
                <a:tc>
                  <a:txBody>
                    <a:bodyPr/>
                    <a:lstStyle/>
                    <a:p>
                      <a:endParaRPr lang="de-DE" sz="1800" b="0" i="0" u="none" strike="noStrike" kern="1200" baseline="0" dirty="0">
                        <a:solidFill>
                          <a:schemeClr val="dk1"/>
                        </a:solidFill>
                        <a:latin typeface="+mn-lt"/>
                        <a:ea typeface="+mn-ea"/>
                        <a:cs typeface="+mn-cs"/>
                      </a:endParaRPr>
                    </a:p>
                    <a:p>
                      <a:r>
                        <a:rPr lang="de-DE" sz="1800" b="0" i="0" u="none" strike="noStrike" kern="1200" baseline="0" dirty="0">
                          <a:solidFill>
                            <a:schemeClr val="dk1"/>
                          </a:solidFill>
                          <a:latin typeface="+mn-lt"/>
                          <a:ea typeface="+mn-ea"/>
                          <a:cs typeface="+mn-cs"/>
                        </a:rPr>
                        <a:t>Schnelle &amp; vollständig Aufnahme durch die Schleimhäute </a:t>
                      </a:r>
                    </a:p>
                    <a:p>
                      <a:r>
                        <a:rPr lang="de-DE" sz="1800" b="0" i="0" u="none" strike="noStrike" kern="1200" baseline="0" dirty="0">
                          <a:solidFill>
                            <a:schemeClr val="dk1"/>
                          </a:solidFill>
                          <a:latin typeface="+mn-lt"/>
                          <a:ea typeface="+mn-ea"/>
                          <a:cs typeface="+mn-cs"/>
                        </a:rPr>
                        <a:t>	</a:t>
                      </a:r>
                    </a:p>
                    <a:p>
                      <a:endParaRPr lang="de-DE" dirty="0"/>
                    </a:p>
                  </a:txBody>
                  <a:tcPr/>
                </a:tc>
                <a:tc>
                  <a:txBody>
                    <a:bodyPr/>
                    <a:lstStyle/>
                    <a:p>
                      <a:r>
                        <a:rPr lang="de-DE" dirty="0"/>
                        <a:t>Haltbarkeit nach dem Öffnen</a:t>
                      </a:r>
                    </a:p>
                  </a:txBody>
                  <a:tcPr/>
                </a:tc>
                <a:extLst>
                  <a:ext uri="{0D108BD9-81ED-4DB2-BD59-A6C34878D82A}">
                    <a16:rowId xmlns:a16="http://schemas.microsoft.com/office/drawing/2014/main" val="3063131849"/>
                  </a:ext>
                </a:extLst>
              </a:tr>
              <a:tr h="287436">
                <a:tc>
                  <a:txBody>
                    <a:bodyPr/>
                    <a:lstStyle/>
                    <a:p>
                      <a:endParaRPr lang="de-DE"/>
                    </a:p>
                  </a:txBody>
                  <a:tcPr/>
                </a:tc>
                <a:tc>
                  <a:txBody>
                    <a:bodyPr/>
                    <a:lstStyle/>
                    <a:p>
                      <a:r>
                        <a:rPr lang="de-DE" dirty="0"/>
                        <a:t>Alkohol</a:t>
                      </a:r>
                    </a:p>
                  </a:txBody>
                  <a:tcPr/>
                </a:tc>
                <a:extLst>
                  <a:ext uri="{0D108BD9-81ED-4DB2-BD59-A6C34878D82A}">
                    <a16:rowId xmlns:a16="http://schemas.microsoft.com/office/drawing/2014/main" val="244268013"/>
                  </a:ext>
                </a:extLst>
              </a:tr>
            </a:tbl>
          </a:graphicData>
        </a:graphic>
      </p:graphicFrame>
      <p:sp>
        <p:nvSpPr>
          <p:cNvPr id="8" name="Textfeld 7">
            <a:extLst>
              <a:ext uri="{FF2B5EF4-FFF2-40B4-BE49-F238E27FC236}">
                <a16:creationId xmlns:a16="http://schemas.microsoft.com/office/drawing/2014/main" id="{B698A891-570C-70EE-63CE-78C78C944656}"/>
              </a:ext>
            </a:extLst>
          </p:cNvPr>
          <p:cNvSpPr txBox="1"/>
          <p:nvPr/>
        </p:nvSpPr>
        <p:spPr>
          <a:xfrm>
            <a:off x="78059" y="1866950"/>
            <a:ext cx="6657278" cy="892552"/>
          </a:xfrm>
          <a:prstGeom prst="rect">
            <a:avLst/>
          </a:prstGeom>
          <a:noFill/>
        </p:spPr>
        <p:txBody>
          <a:bodyPr wrap="square">
            <a:spAutoFit/>
          </a:bodyPr>
          <a:lstStyle/>
          <a:p>
            <a:pPr algn="l"/>
            <a:endParaRPr lang="de-DE" sz="3200" b="1" i="0" u="none" strike="noStrike" baseline="0" dirty="0">
              <a:latin typeface="Calibri" panose="020F0502020204030204" pitchFamily="34" charset="0"/>
            </a:endParaRPr>
          </a:p>
          <a:p>
            <a:r>
              <a:rPr lang="de-DE" sz="2000" b="1" i="0" u="none" strike="noStrike" baseline="0" dirty="0">
                <a:latin typeface="Calibri" panose="020F0502020204030204" pitchFamily="34" charset="0"/>
              </a:rPr>
              <a:t>22.1.6. Vor- &amp; Nachteile von flüssigen Arzneimitteln </a:t>
            </a:r>
            <a:endParaRPr lang="de-DE" sz="2000" b="1" dirty="0"/>
          </a:p>
        </p:txBody>
      </p:sp>
    </p:spTree>
    <p:extLst>
      <p:ext uri="{BB962C8B-B14F-4D97-AF65-F5344CB8AC3E}">
        <p14:creationId xmlns:p14="http://schemas.microsoft.com/office/powerpoint/2010/main" val="293258301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BDA61BE5-AF6C-ED67-7627-8034470B9FD7}"/>
              </a:ext>
            </a:extLst>
          </p:cNvPr>
          <p:cNvSpPr txBox="1"/>
          <p:nvPr/>
        </p:nvSpPr>
        <p:spPr>
          <a:xfrm>
            <a:off x="379141" y="245327"/>
            <a:ext cx="11697630" cy="1754326"/>
          </a:xfrm>
          <a:prstGeom prst="rect">
            <a:avLst/>
          </a:prstGeom>
          <a:noFill/>
        </p:spPr>
        <p:txBody>
          <a:bodyPr wrap="square">
            <a:spAutoFit/>
          </a:bodyPr>
          <a:lstStyle/>
          <a:p>
            <a:r>
              <a:rPr lang="de-DE" sz="2400" b="0" i="0" u="none" strike="noStrike" baseline="0" dirty="0">
                <a:solidFill>
                  <a:srgbClr val="FF0000"/>
                </a:solidFill>
                <a:latin typeface="Calibri" panose="020F0502020204030204" pitchFamily="34" charset="0"/>
              </a:rPr>
              <a:t>22.2. Applikation auf der Haut </a:t>
            </a:r>
          </a:p>
          <a:p>
            <a:endParaRPr lang="de-DE" sz="2400" b="0" i="0" u="none" strike="noStrike" baseline="0" dirty="0">
              <a:solidFill>
                <a:srgbClr val="FF0000"/>
              </a:solidFill>
              <a:latin typeface="Calibri" panose="020F0502020204030204" pitchFamily="34" charset="0"/>
            </a:endParaRPr>
          </a:p>
          <a:p>
            <a:r>
              <a:rPr lang="de-DE" sz="2000" b="0" i="0" u="none" strike="noStrike" baseline="0" dirty="0">
                <a:solidFill>
                  <a:srgbClr val="000000"/>
                </a:solidFill>
                <a:latin typeface="Calibri" panose="020F0502020204030204" pitchFamily="34" charset="0"/>
              </a:rPr>
              <a:t>Der </a:t>
            </a:r>
            <a:r>
              <a:rPr lang="de-DE" sz="2000" b="0" i="0" u="none" strike="noStrike" baseline="0" dirty="0">
                <a:solidFill>
                  <a:srgbClr val="FF0000"/>
                </a:solidFill>
                <a:latin typeface="Calibri" panose="020F0502020204030204" pitchFamily="34" charset="0"/>
              </a:rPr>
              <a:t>Wirkstoff befindet sich in fett- oder wasserlöslicher Grundlage </a:t>
            </a:r>
          </a:p>
          <a:p>
            <a:r>
              <a:rPr lang="de-DE" sz="2000" b="0" i="0" u="none" strike="noStrike" baseline="0" dirty="0">
                <a:solidFill>
                  <a:srgbClr val="000000"/>
                </a:solidFill>
                <a:latin typeface="Calibri" panose="020F0502020204030204" pitchFamily="34" charset="0"/>
              </a:rPr>
              <a:t>Fettsalbe, Salbe, Creme, Milch, Gel, Paste, Lotion, Emulsion, Suspension, Tinktur, Bäder, Shampoo, </a:t>
            </a:r>
            <a:r>
              <a:rPr lang="de-DE" sz="2000" b="0" i="1" u="none" strike="noStrike" baseline="0" dirty="0">
                <a:solidFill>
                  <a:srgbClr val="000000"/>
                </a:solidFill>
                <a:latin typeface="Calibri" panose="020F0502020204030204" pitchFamily="34" charset="0"/>
              </a:rPr>
              <a:t>Puder </a:t>
            </a:r>
            <a:endParaRPr lang="de-DE" sz="2000" b="0" i="0" u="none" strike="noStrike" baseline="0" dirty="0">
              <a:solidFill>
                <a:srgbClr val="000000"/>
              </a:solidFill>
              <a:latin typeface="Calibri" panose="020F0502020204030204" pitchFamily="34" charset="0"/>
            </a:endParaRPr>
          </a:p>
          <a:p>
            <a:r>
              <a:rPr lang="de-DE" sz="2000" b="0" i="1" u="none" strike="noStrike" baseline="0" dirty="0">
                <a:solidFill>
                  <a:srgbClr val="000000"/>
                </a:solidFill>
                <a:latin typeface="Calibri" panose="020F0502020204030204" pitchFamily="34" charset="0"/>
              </a:rPr>
              <a:t>TTS: Wirkstoff in Pflaster (systemische Wirkung) </a:t>
            </a:r>
            <a:endParaRPr lang="de-DE" sz="2000" b="0" i="0" u="none" strike="noStrike" baseline="0" dirty="0">
              <a:solidFill>
                <a:srgbClr val="000000"/>
              </a:solidFill>
              <a:latin typeface="Calibri" panose="020F0502020204030204" pitchFamily="34" charset="0"/>
            </a:endParaRPr>
          </a:p>
        </p:txBody>
      </p:sp>
      <p:pic>
        <p:nvPicPr>
          <p:cNvPr id="5" name="Grafik 4">
            <a:extLst>
              <a:ext uri="{FF2B5EF4-FFF2-40B4-BE49-F238E27FC236}">
                <a16:creationId xmlns:a16="http://schemas.microsoft.com/office/drawing/2014/main" id="{F0A990F5-D949-72A5-C9E6-D72447D2091B}"/>
              </a:ext>
            </a:extLst>
          </p:cNvPr>
          <p:cNvPicPr>
            <a:picLocks noChangeAspect="1"/>
          </p:cNvPicPr>
          <p:nvPr/>
        </p:nvPicPr>
        <p:blipFill>
          <a:blip r:embed="rId2"/>
          <a:stretch>
            <a:fillRect/>
          </a:stretch>
        </p:blipFill>
        <p:spPr>
          <a:xfrm>
            <a:off x="249918" y="1996032"/>
            <a:ext cx="2681541" cy="3178123"/>
          </a:xfrm>
          <a:prstGeom prst="rect">
            <a:avLst/>
          </a:prstGeom>
        </p:spPr>
      </p:pic>
      <p:sp>
        <p:nvSpPr>
          <p:cNvPr id="7" name="Textfeld 6">
            <a:extLst>
              <a:ext uri="{FF2B5EF4-FFF2-40B4-BE49-F238E27FC236}">
                <a16:creationId xmlns:a16="http://schemas.microsoft.com/office/drawing/2014/main" id="{6CE21036-5074-462D-5286-FE6121100F94}"/>
              </a:ext>
            </a:extLst>
          </p:cNvPr>
          <p:cNvSpPr txBox="1"/>
          <p:nvPr/>
        </p:nvSpPr>
        <p:spPr>
          <a:xfrm rot="10800000" flipV="1">
            <a:off x="619801" y="5117494"/>
            <a:ext cx="9753296" cy="954107"/>
          </a:xfrm>
          <a:prstGeom prst="rect">
            <a:avLst/>
          </a:prstGeom>
          <a:noFill/>
        </p:spPr>
        <p:txBody>
          <a:bodyPr wrap="square">
            <a:spAutoFit/>
          </a:bodyPr>
          <a:lstStyle/>
          <a:p>
            <a:r>
              <a:rPr lang="de-DE" sz="2000" b="0" i="0" u="none" strike="noStrike" baseline="0" dirty="0">
                <a:solidFill>
                  <a:srgbClr val="000000"/>
                </a:solidFill>
                <a:latin typeface="Calibri" panose="020F0502020204030204" pitchFamily="34" charset="0"/>
              </a:rPr>
              <a:t>Arzneimittelformen zur Anwendung auf der Haut </a:t>
            </a:r>
          </a:p>
          <a:p>
            <a:r>
              <a:rPr lang="de-DE" sz="1800" b="0" i="0" u="none" strike="noStrike" baseline="0" dirty="0">
                <a:solidFill>
                  <a:srgbClr val="000000"/>
                </a:solidFill>
                <a:latin typeface="Calibri" panose="020F0502020204030204" pitchFamily="34" charset="0"/>
              </a:rPr>
              <a:t>Anwendung auf der Haut = </a:t>
            </a:r>
            <a:r>
              <a:rPr lang="de-DE" sz="1800" b="0" i="0" u="none" strike="noStrike" baseline="0" dirty="0" err="1">
                <a:solidFill>
                  <a:srgbClr val="000000"/>
                </a:solidFill>
                <a:latin typeface="Calibri" panose="020F0502020204030204" pitchFamily="34" charset="0"/>
              </a:rPr>
              <a:t>cutane</a:t>
            </a:r>
            <a:r>
              <a:rPr lang="de-DE" sz="1800" b="0" i="0" u="none" strike="noStrike" baseline="0" dirty="0">
                <a:solidFill>
                  <a:srgbClr val="000000"/>
                </a:solidFill>
                <a:latin typeface="Calibri" panose="020F0502020204030204" pitchFamily="34" charset="0"/>
              </a:rPr>
              <a:t> (</a:t>
            </a:r>
            <a:r>
              <a:rPr lang="de-DE" sz="1800" b="0" i="0" u="none" strike="noStrike" baseline="0" dirty="0" err="1">
                <a:solidFill>
                  <a:srgbClr val="000000"/>
                </a:solidFill>
                <a:latin typeface="Calibri" panose="020F0502020204030204" pitchFamily="34" charset="0"/>
              </a:rPr>
              <a:t>cutis</a:t>
            </a:r>
            <a:r>
              <a:rPr lang="de-DE" sz="1800" b="0" i="0" u="none" strike="noStrike" baseline="0" dirty="0">
                <a:solidFill>
                  <a:srgbClr val="000000"/>
                </a:solidFill>
                <a:latin typeface="Calibri" panose="020F0502020204030204" pitchFamily="34" charset="0"/>
              </a:rPr>
              <a:t>, die Haut) Applikation (Verabreichung): </a:t>
            </a:r>
          </a:p>
          <a:p>
            <a:r>
              <a:rPr lang="de-DE" sz="1800" b="0" i="0" u="none" strike="noStrike" baseline="0" dirty="0" err="1">
                <a:solidFill>
                  <a:srgbClr val="000000"/>
                </a:solidFill>
                <a:latin typeface="Calibri" panose="020F0502020204030204" pitchFamily="34" charset="0"/>
              </a:rPr>
              <a:t>Cutane</a:t>
            </a:r>
            <a:r>
              <a:rPr lang="de-DE" sz="1800" b="0" i="0" u="none" strike="noStrike" baseline="0" dirty="0">
                <a:solidFill>
                  <a:srgbClr val="000000"/>
                </a:solidFill>
                <a:latin typeface="Calibri" panose="020F0502020204030204" pitchFamily="34" charset="0"/>
              </a:rPr>
              <a:t> Applikation </a:t>
            </a:r>
            <a:endParaRPr lang="de-DE" dirty="0"/>
          </a:p>
        </p:txBody>
      </p:sp>
      <p:pic>
        <p:nvPicPr>
          <p:cNvPr id="10242" name="Picture 2" descr="Betacap Kopfhaut Anwendung 0,1% Betamethason kutane Lösung, blaue Flasche  und Paket Stockfotografie - Alamy">
            <a:extLst>
              <a:ext uri="{FF2B5EF4-FFF2-40B4-BE49-F238E27FC236}">
                <a16:creationId xmlns:a16="http://schemas.microsoft.com/office/drawing/2014/main" id="{69C799A7-B53B-6694-A4EE-DD1CFAE68F7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53453" y="4217381"/>
            <a:ext cx="2533650" cy="1800225"/>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descr="Halbfeste Zubereitungen: Die Grundlage machts | PTA-Forum">
            <a:extLst>
              <a:ext uri="{FF2B5EF4-FFF2-40B4-BE49-F238E27FC236}">
                <a16:creationId xmlns:a16="http://schemas.microsoft.com/office/drawing/2014/main" id="{E44FE983-E451-BA0B-0478-CBDA5EB45D5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81525" y="2676524"/>
            <a:ext cx="4522134" cy="20738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5962859"/>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4C2AAC71-D9D9-6785-BC0E-B659B9F9725D}"/>
              </a:ext>
            </a:extLst>
          </p:cNvPr>
          <p:cNvSpPr txBox="1"/>
          <p:nvPr/>
        </p:nvSpPr>
        <p:spPr>
          <a:xfrm>
            <a:off x="267628" y="144966"/>
            <a:ext cx="11508059" cy="1938992"/>
          </a:xfrm>
          <a:prstGeom prst="rect">
            <a:avLst/>
          </a:prstGeom>
          <a:noFill/>
        </p:spPr>
        <p:txBody>
          <a:bodyPr wrap="square">
            <a:spAutoFit/>
          </a:bodyPr>
          <a:lstStyle/>
          <a:p>
            <a:r>
              <a:rPr lang="de-DE" sz="2000" b="0" i="1" u="none" strike="noStrike" baseline="0" dirty="0">
                <a:solidFill>
                  <a:srgbClr val="FF0000"/>
                </a:solidFill>
                <a:latin typeface="Calibri" panose="020F0502020204030204" pitchFamily="34" charset="0"/>
              </a:rPr>
              <a:t>Puder</a:t>
            </a:r>
            <a:r>
              <a:rPr lang="de-DE" sz="1800" b="0" i="1" u="none" strike="noStrike" baseline="0" dirty="0">
                <a:solidFill>
                  <a:srgbClr val="000000"/>
                </a:solidFill>
                <a:latin typeface="Calibri" panose="020F0502020204030204" pitchFamily="34" charset="0"/>
              </a:rPr>
              <a:t>: </a:t>
            </a:r>
            <a:r>
              <a:rPr lang="de-DE" sz="1800" b="0" i="0" u="none" strike="noStrike" baseline="0" dirty="0">
                <a:solidFill>
                  <a:srgbClr val="000000"/>
                </a:solidFill>
                <a:latin typeface="Calibri" panose="020F0502020204030204" pitchFamily="34" charset="0"/>
              </a:rPr>
              <a:t>Haft-, Streufähigkeit, </a:t>
            </a:r>
            <a:r>
              <a:rPr lang="de-DE" sz="1800" b="0" i="0" u="none" strike="noStrike" baseline="0" dirty="0" err="1">
                <a:solidFill>
                  <a:srgbClr val="000000"/>
                </a:solidFill>
                <a:latin typeface="Calibri" panose="020F0502020204030204" pitchFamily="34" charset="0"/>
              </a:rPr>
              <a:t>ZnO</a:t>
            </a:r>
            <a:r>
              <a:rPr lang="de-DE" sz="1800" b="0" i="0" u="none" strike="noStrike" baseline="0" dirty="0">
                <a:solidFill>
                  <a:srgbClr val="000000"/>
                </a:solidFill>
                <a:latin typeface="Calibri" panose="020F0502020204030204" pitchFamily="34" charset="0"/>
              </a:rPr>
              <a:t>, </a:t>
            </a:r>
            <a:r>
              <a:rPr lang="de-DE" sz="1800" b="0" i="0" u="none" strike="noStrike" baseline="0" dirty="0" err="1">
                <a:solidFill>
                  <a:srgbClr val="000000"/>
                </a:solidFill>
                <a:latin typeface="Calibri" panose="020F0502020204030204" pitchFamily="34" charset="0"/>
              </a:rPr>
              <a:t>Talcum</a:t>
            </a:r>
            <a:r>
              <a:rPr lang="de-DE" sz="1800" b="0" i="0" u="none" strike="noStrike" baseline="0" dirty="0">
                <a:solidFill>
                  <a:srgbClr val="000000"/>
                </a:solidFill>
                <a:latin typeface="Calibri" panose="020F0502020204030204" pitchFamily="34" charset="0"/>
              </a:rPr>
              <a:t> </a:t>
            </a:r>
          </a:p>
          <a:p>
            <a:r>
              <a:rPr lang="de-DE" sz="2000" b="0" i="0" u="none" strike="noStrike" baseline="0" dirty="0">
                <a:solidFill>
                  <a:srgbClr val="FF0000"/>
                </a:solidFill>
                <a:latin typeface="Calibri" panose="020F0502020204030204" pitchFamily="34" charset="0"/>
              </a:rPr>
              <a:t>Pasten</a:t>
            </a:r>
            <a:r>
              <a:rPr lang="de-DE" sz="2000" b="0" i="0" u="none" strike="noStrike" baseline="0" dirty="0">
                <a:solidFill>
                  <a:srgbClr val="000000"/>
                </a:solidFill>
                <a:latin typeface="Calibri" panose="020F0502020204030204" pitchFamily="34" charset="0"/>
              </a:rPr>
              <a:t>, </a:t>
            </a:r>
            <a:r>
              <a:rPr lang="de-DE" sz="1800" b="0" i="0" u="none" strike="noStrike" baseline="0" dirty="0">
                <a:solidFill>
                  <a:srgbClr val="000000"/>
                </a:solidFill>
                <a:latin typeface="Calibri" panose="020F0502020204030204" pitchFamily="34" charset="0"/>
              </a:rPr>
              <a:t>Fettsalbe, Salbe, Creme, Gel, Milch, Lotion </a:t>
            </a:r>
          </a:p>
          <a:p>
            <a:r>
              <a:rPr lang="de-DE" sz="2000" b="0" i="1" u="none" strike="noStrike" baseline="0" dirty="0">
                <a:solidFill>
                  <a:srgbClr val="FF0000"/>
                </a:solidFill>
                <a:latin typeface="Calibri" panose="020F0502020204030204" pitchFamily="34" charset="0"/>
              </a:rPr>
              <a:t>Emulsion</a:t>
            </a:r>
            <a:r>
              <a:rPr lang="de-DE" sz="2000" b="0" i="1" u="none" strike="noStrike" baseline="0" dirty="0">
                <a:solidFill>
                  <a:srgbClr val="000000"/>
                </a:solidFill>
                <a:latin typeface="Calibri" panose="020F0502020204030204" pitchFamily="34" charset="0"/>
              </a:rPr>
              <a:t>: </a:t>
            </a:r>
            <a:r>
              <a:rPr lang="de-DE" sz="1800" b="0" i="0" u="none" strike="noStrike" baseline="0" dirty="0">
                <a:solidFill>
                  <a:srgbClr val="000000"/>
                </a:solidFill>
                <a:latin typeface="Calibri" panose="020F0502020204030204" pitchFamily="34" charset="0"/>
              </a:rPr>
              <a:t>2 Phasen </a:t>
            </a:r>
          </a:p>
          <a:p>
            <a:r>
              <a:rPr lang="de-DE" sz="2000" b="0" i="1" u="none" strike="noStrike" baseline="0" dirty="0">
                <a:solidFill>
                  <a:srgbClr val="FF0000"/>
                </a:solidFill>
                <a:latin typeface="Calibri" panose="020F0502020204030204" pitchFamily="34" charset="0"/>
              </a:rPr>
              <a:t>Suspension: </a:t>
            </a:r>
            <a:r>
              <a:rPr lang="de-DE" sz="1800" b="0" i="0" u="none" strike="noStrike" baseline="0" dirty="0">
                <a:solidFill>
                  <a:srgbClr val="000000"/>
                </a:solidFill>
                <a:latin typeface="Calibri" panose="020F0502020204030204" pitchFamily="34" charset="0"/>
              </a:rPr>
              <a:t>Aufschwemmung von unlöslichen Feststoffteilchen in Flüssigkeit </a:t>
            </a:r>
          </a:p>
          <a:p>
            <a:r>
              <a:rPr lang="de-DE" sz="2000" b="0" i="1" u="none" strike="noStrike" baseline="0" dirty="0">
                <a:solidFill>
                  <a:srgbClr val="FF0000"/>
                </a:solidFill>
                <a:latin typeface="Calibri" panose="020F0502020204030204" pitchFamily="34" charset="0"/>
              </a:rPr>
              <a:t>TTS: </a:t>
            </a:r>
            <a:r>
              <a:rPr lang="de-DE" sz="1800" b="0" i="0" u="none" strike="noStrike" baseline="0" dirty="0">
                <a:solidFill>
                  <a:srgbClr val="000000"/>
                </a:solidFill>
                <a:latin typeface="Calibri" panose="020F0502020204030204" pitchFamily="34" charset="0"/>
              </a:rPr>
              <a:t>pflasterähnlich, Depot, Hautstelle wechseln </a:t>
            </a:r>
          </a:p>
          <a:p>
            <a:r>
              <a:rPr lang="de-DE" sz="2000" b="0" i="1" u="none" strike="noStrike" baseline="0" dirty="0">
                <a:solidFill>
                  <a:srgbClr val="FF0000"/>
                </a:solidFill>
                <a:latin typeface="Calibri" panose="020F0502020204030204" pitchFamily="34" charset="0"/>
              </a:rPr>
              <a:t>Waschlotionen</a:t>
            </a:r>
            <a:r>
              <a:rPr lang="de-DE" sz="1800" b="0" i="1" u="none" strike="noStrike" baseline="0" dirty="0">
                <a:solidFill>
                  <a:srgbClr val="000000"/>
                </a:solidFill>
                <a:latin typeface="Calibri" panose="020F0502020204030204" pitchFamily="34" charset="0"/>
              </a:rPr>
              <a:t>, Syndets </a:t>
            </a:r>
            <a:r>
              <a:rPr lang="de-DE" sz="1800" b="0" i="0" u="none" strike="noStrike" baseline="0" dirty="0">
                <a:solidFill>
                  <a:srgbClr val="000000"/>
                </a:solidFill>
                <a:latin typeface="Calibri" panose="020F0502020204030204" pitchFamily="34" charset="0"/>
              </a:rPr>
              <a:t>( = synthetische waschaktive Substanzen) </a:t>
            </a:r>
            <a:endParaRPr lang="de-DE" dirty="0"/>
          </a:p>
        </p:txBody>
      </p:sp>
      <p:sp>
        <p:nvSpPr>
          <p:cNvPr id="5" name="Textfeld 4">
            <a:extLst>
              <a:ext uri="{FF2B5EF4-FFF2-40B4-BE49-F238E27FC236}">
                <a16:creationId xmlns:a16="http://schemas.microsoft.com/office/drawing/2014/main" id="{A198A63F-0893-03A7-DF0C-F937093DEFE4}"/>
              </a:ext>
            </a:extLst>
          </p:cNvPr>
          <p:cNvSpPr txBox="1"/>
          <p:nvPr/>
        </p:nvSpPr>
        <p:spPr>
          <a:xfrm>
            <a:off x="356839" y="2274849"/>
            <a:ext cx="11418848" cy="369332"/>
          </a:xfrm>
          <a:prstGeom prst="rect">
            <a:avLst/>
          </a:prstGeom>
          <a:noFill/>
        </p:spPr>
        <p:txBody>
          <a:bodyPr wrap="square">
            <a:spAutoFit/>
          </a:bodyPr>
          <a:lstStyle/>
          <a:p>
            <a:r>
              <a:rPr lang="de-DE" sz="1800" b="0" i="0" u="none" strike="noStrike" baseline="0" dirty="0">
                <a:solidFill>
                  <a:srgbClr val="FF0000"/>
                </a:solidFill>
                <a:latin typeface="Calibri" panose="020F0502020204030204" pitchFamily="34" charset="0"/>
              </a:rPr>
              <a:t>Lokale oder systemische (= den ganzen Organismus betreffend) Wirkung </a:t>
            </a:r>
            <a:endParaRPr lang="de-DE" dirty="0">
              <a:solidFill>
                <a:srgbClr val="FF0000"/>
              </a:solidFill>
            </a:endParaRPr>
          </a:p>
        </p:txBody>
      </p:sp>
      <p:sp>
        <p:nvSpPr>
          <p:cNvPr id="4" name="Textfeld 3">
            <a:extLst>
              <a:ext uri="{FF2B5EF4-FFF2-40B4-BE49-F238E27FC236}">
                <a16:creationId xmlns:a16="http://schemas.microsoft.com/office/drawing/2014/main" id="{5D08C007-4391-6B7B-9178-0D347BC47AFF}"/>
              </a:ext>
            </a:extLst>
          </p:cNvPr>
          <p:cNvSpPr txBox="1"/>
          <p:nvPr/>
        </p:nvSpPr>
        <p:spPr>
          <a:xfrm>
            <a:off x="356839" y="2835072"/>
            <a:ext cx="11508058" cy="3170099"/>
          </a:xfrm>
          <a:prstGeom prst="rect">
            <a:avLst/>
          </a:prstGeom>
          <a:noFill/>
        </p:spPr>
        <p:txBody>
          <a:bodyPr wrap="square">
            <a:spAutoFit/>
          </a:bodyPr>
          <a:lstStyle/>
          <a:p>
            <a:r>
              <a:rPr lang="de-DE" sz="2000" b="0" i="0" u="none" strike="noStrike" baseline="0" dirty="0">
                <a:solidFill>
                  <a:srgbClr val="FF0000"/>
                </a:solidFill>
                <a:latin typeface="Calibri" panose="020F0502020204030204" pitchFamily="34" charset="0"/>
              </a:rPr>
              <a:t>22.2.2. Richtige Anwendung von Arzneien über die Haut </a:t>
            </a:r>
          </a:p>
          <a:p>
            <a:r>
              <a:rPr lang="de-DE" sz="2000" b="0" i="0" u="none" strike="noStrike" baseline="0" dirty="0">
                <a:solidFill>
                  <a:srgbClr val="000000"/>
                </a:solidFill>
                <a:latin typeface="Courier New" panose="02070309020205020404" pitchFamily="49" charset="0"/>
              </a:rPr>
              <a:t>o </a:t>
            </a:r>
            <a:r>
              <a:rPr lang="de-DE" sz="2000" b="0" i="0" u="none" strike="noStrike" baseline="0" dirty="0">
                <a:solidFill>
                  <a:srgbClr val="000000"/>
                </a:solidFill>
                <a:latin typeface="Calibri" panose="020F0502020204030204" pitchFamily="34" charset="0"/>
              </a:rPr>
              <a:t>Keine zusätzlichen Kosmetika &amp; Externa </a:t>
            </a:r>
          </a:p>
          <a:p>
            <a:r>
              <a:rPr lang="de-DE" sz="2000" b="0" i="0" u="none" strike="noStrike" baseline="0" dirty="0">
                <a:solidFill>
                  <a:srgbClr val="000000"/>
                </a:solidFill>
                <a:latin typeface="Courier New" panose="02070309020205020404" pitchFamily="49" charset="0"/>
              </a:rPr>
              <a:t>o Salbenspatel, Wattestäbchen, </a:t>
            </a:r>
            <a:r>
              <a:rPr lang="de-DE" sz="2000" b="0" i="0" u="none" strike="noStrike" baseline="0" dirty="0" err="1">
                <a:solidFill>
                  <a:srgbClr val="000000"/>
                </a:solidFill>
                <a:latin typeface="Courier New" panose="02070309020205020404" pitchFamily="49" charset="0"/>
              </a:rPr>
              <a:t>Eincremebänder</a:t>
            </a:r>
            <a:r>
              <a:rPr lang="de-DE" sz="2000" b="0" i="0" u="none" strike="noStrike" baseline="0" dirty="0">
                <a:solidFill>
                  <a:srgbClr val="000000"/>
                </a:solidFill>
                <a:latin typeface="Courier New" panose="02070309020205020404" pitchFamily="49" charset="0"/>
              </a:rPr>
              <a:t> </a:t>
            </a:r>
          </a:p>
          <a:p>
            <a:r>
              <a:rPr lang="de-DE" sz="2000" b="0" i="0" u="none" strike="noStrike" baseline="0" dirty="0">
                <a:solidFill>
                  <a:srgbClr val="000000"/>
                </a:solidFill>
                <a:latin typeface="Courier New" panose="02070309020205020404" pitchFamily="49" charset="0"/>
              </a:rPr>
              <a:t>o </a:t>
            </a:r>
            <a:r>
              <a:rPr lang="de-DE" sz="2000" b="0" i="0" u="none" strike="noStrike" baseline="0" dirty="0" err="1">
                <a:solidFill>
                  <a:srgbClr val="000000"/>
                </a:solidFill>
                <a:latin typeface="Courier New" panose="02070309020205020404" pitchFamily="49" charset="0"/>
              </a:rPr>
              <a:t>Tubenquetscher</a:t>
            </a:r>
            <a:r>
              <a:rPr lang="de-DE" sz="2000" b="0" i="0" u="none" strike="noStrike" baseline="0" dirty="0">
                <a:solidFill>
                  <a:srgbClr val="000000"/>
                </a:solidFill>
                <a:latin typeface="Courier New" panose="02070309020205020404" pitchFamily="49" charset="0"/>
              </a:rPr>
              <a:t>, Drehschlüssel </a:t>
            </a:r>
          </a:p>
          <a:p>
            <a:r>
              <a:rPr lang="de-DE" sz="2000" b="0" i="0" u="none" strike="noStrike" baseline="0" dirty="0">
                <a:solidFill>
                  <a:srgbClr val="000000"/>
                </a:solidFill>
                <a:latin typeface="Courier New" panose="02070309020205020404" pitchFamily="49" charset="0"/>
              </a:rPr>
              <a:t>o Warnhinweise für Aerosoldosen beachten, 20 bis 30 cm Abstand </a:t>
            </a:r>
          </a:p>
          <a:p>
            <a:r>
              <a:rPr lang="de-DE" sz="2000" b="0" i="0" u="none" strike="noStrike" baseline="0" dirty="0">
                <a:solidFill>
                  <a:srgbClr val="000000"/>
                </a:solidFill>
                <a:latin typeface="Courier New" panose="02070309020205020404" pitchFamily="49" charset="0"/>
              </a:rPr>
              <a:t>o Kreisende Bewegung </a:t>
            </a:r>
          </a:p>
          <a:p>
            <a:r>
              <a:rPr lang="de-DE" sz="2000" b="0" i="0" u="none" strike="noStrike" baseline="0" dirty="0">
                <a:solidFill>
                  <a:srgbClr val="000000"/>
                </a:solidFill>
                <a:latin typeface="Courier New" panose="02070309020205020404" pitchFamily="49" charset="0"/>
              </a:rPr>
              <a:t>o </a:t>
            </a:r>
            <a:r>
              <a:rPr lang="de-DE" sz="2000" b="0" i="0" u="none" strike="noStrike" baseline="0" dirty="0">
                <a:solidFill>
                  <a:srgbClr val="000000"/>
                </a:solidFill>
                <a:latin typeface="Calibri" panose="020F0502020204030204" pitchFamily="34" charset="0"/>
              </a:rPr>
              <a:t>Schaum-, Puder-, Salbensprays schütteln </a:t>
            </a:r>
          </a:p>
          <a:p>
            <a:r>
              <a:rPr lang="de-DE" sz="2000" b="0" i="0" u="none" strike="noStrike" baseline="0" dirty="0">
                <a:solidFill>
                  <a:srgbClr val="000000"/>
                </a:solidFill>
                <a:latin typeface="Courier New" panose="02070309020205020404" pitchFamily="49" charset="0"/>
              </a:rPr>
              <a:t>o Sprühkopf reinigen </a:t>
            </a:r>
          </a:p>
          <a:p>
            <a:r>
              <a:rPr lang="de-DE" sz="2000" b="0" i="0" u="none" strike="noStrike" baseline="0" dirty="0">
                <a:solidFill>
                  <a:srgbClr val="000000"/>
                </a:solidFill>
                <a:latin typeface="Courier New" panose="02070309020205020404" pitchFamily="49" charset="0"/>
              </a:rPr>
              <a:t>o Okklusivbedingungen nur auf ärztliche Anweisung </a:t>
            </a:r>
          </a:p>
          <a:p>
            <a:r>
              <a:rPr lang="de-DE" sz="2000" b="0" i="0" u="none" strike="noStrike" baseline="0" dirty="0">
                <a:solidFill>
                  <a:srgbClr val="000000"/>
                </a:solidFill>
                <a:latin typeface="Courier New" panose="02070309020205020404" pitchFamily="49" charset="0"/>
              </a:rPr>
              <a:t>o </a:t>
            </a:r>
            <a:r>
              <a:rPr lang="de-DE" sz="2000" b="0" i="0" u="none" strike="noStrike" baseline="0" dirty="0">
                <a:solidFill>
                  <a:srgbClr val="FF0000"/>
                </a:solidFill>
                <a:latin typeface="Courier New" panose="02070309020205020404" pitchFamily="49" charset="0"/>
              </a:rPr>
              <a:t>Applikation von TTS</a:t>
            </a:r>
            <a:endParaRPr lang="de-DE" sz="1800" b="0" i="0" u="none" strike="noStrike" baseline="0" dirty="0">
              <a:solidFill>
                <a:srgbClr val="000000"/>
              </a:solidFill>
              <a:latin typeface="Courier New" panose="02070309020205020404" pitchFamily="49" charset="0"/>
            </a:endParaRPr>
          </a:p>
        </p:txBody>
      </p:sp>
      <p:pic>
        <p:nvPicPr>
          <p:cNvPr id="6" name="Grafik 5">
            <a:extLst>
              <a:ext uri="{FF2B5EF4-FFF2-40B4-BE49-F238E27FC236}">
                <a16:creationId xmlns:a16="http://schemas.microsoft.com/office/drawing/2014/main" id="{744E236B-DF69-E402-3D9B-76228CC407AC}"/>
              </a:ext>
            </a:extLst>
          </p:cNvPr>
          <p:cNvPicPr>
            <a:picLocks noChangeAspect="1"/>
          </p:cNvPicPr>
          <p:nvPr/>
        </p:nvPicPr>
        <p:blipFill>
          <a:blip r:embed="rId2"/>
          <a:stretch>
            <a:fillRect/>
          </a:stretch>
        </p:blipFill>
        <p:spPr>
          <a:xfrm flipH="1">
            <a:off x="9092112" y="2459515"/>
            <a:ext cx="1960096" cy="1569639"/>
          </a:xfrm>
          <a:prstGeom prst="rect">
            <a:avLst/>
          </a:prstGeom>
        </p:spPr>
      </p:pic>
    </p:spTree>
    <p:extLst>
      <p:ext uri="{BB962C8B-B14F-4D97-AF65-F5344CB8AC3E}">
        <p14:creationId xmlns:p14="http://schemas.microsoft.com/office/powerpoint/2010/main" val="3013428922"/>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E4BDAF5F-D4BF-BF00-4B90-F2EDA72B04E3}"/>
              </a:ext>
            </a:extLst>
          </p:cNvPr>
          <p:cNvSpPr txBox="1"/>
          <p:nvPr/>
        </p:nvSpPr>
        <p:spPr>
          <a:xfrm>
            <a:off x="178420" y="211875"/>
            <a:ext cx="11853745" cy="6740307"/>
          </a:xfrm>
          <a:prstGeom prst="rect">
            <a:avLst/>
          </a:prstGeom>
          <a:noFill/>
        </p:spPr>
        <p:txBody>
          <a:bodyPr wrap="square">
            <a:spAutoFit/>
          </a:bodyPr>
          <a:lstStyle/>
          <a:p>
            <a:r>
              <a:rPr lang="de-DE" sz="1800" b="0" i="0" u="none" strike="noStrike" baseline="0" dirty="0">
                <a:solidFill>
                  <a:srgbClr val="FF0000"/>
                </a:solidFill>
                <a:latin typeface="Calibri" panose="020F0502020204030204" pitchFamily="34" charset="0"/>
              </a:rPr>
              <a:t>22.2.4. Richtige Anwendung von Transdermalen therapeutischen Systemen (TTS) </a:t>
            </a:r>
          </a:p>
          <a:p>
            <a:r>
              <a:rPr lang="de-DE" sz="1800" b="0" i="0" u="none" strike="noStrike" baseline="0" dirty="0">
                <a:solidFill>
                  <a:srgbClr val="000000"/>
                </a:solidFill>
                <a:latin typeface="Courier New" panose="02070309020205020404" pitchFamily="49" charset="0"/>
              </a:rPr>
              <a:t>Schutzbeutel öffnen, Schutzfolie entfernen </a:t>
            </a:r>
          </a:p>
          <a:p>
            <a:r>
              <a:rPr lang="de-DE" sz="1800" b="0" i="0" u="none" strike="noStrike" baseline="0" dirty="0">
                <a:solidFill>
                  <a:srgbClr val="000000"/>
                </a:solidFill>
                <a:latin typeface="Calibri" panose="020F0502020204030204" pitchFamily="34" charset="0"/>
              </a:rPr>
              <a:t>Pflaster auf saubere, fettfreie, unverletzte, unbehaarte Stelle kleben (Haare ev. mit Schere entfernen, nicht rasieren!) </a:t>
            </a:r>
          </a:p>
          <a:p>
            <a:r>
              <a:rPr lang="de-DE" sz="1800" b="0" i="0" u="none" strike="noStrike" baseline="0" dirty="0">
                <a:solidFill>
                  <a:srgbClr val="000000"/>
                </a:solidFill>
                <a:latin typeface="Courier New" panose="02070309020205020404" pitchFamily="49" charset="0"/>
              </a:rPr>
              <a:t>Keine Cremes, Lotionen, Öle, Puder</a:t>
            </a:r>
          </a:p>
          <a:p>
            <a:r>
              <a:rPr lang="de-DE" sz="1800" b="0" i="0" u="none" strike="noStrike" baseline="0" dirty="0">
                <a:solidFill>
                  <a:srgbClr val="000000"/>
                </a:solidFill>
                <a:latin typeface="Courier New" panose="02070309020205020404" pitchFamily="49" charset="0"/>
              </a:rPr>
              <a:t>Aufkleben ohne Klebefläche anzufassen </a:t>
            </a:r>
          </a:p>
          <a:p>
            <a:r>
              <a:rPr lang="de-DE" sz="1800" b="0" i="0" u="none" strike="noStrike" baseline="0" dirty="0">
                <a:solidFill>
                  <a:srgbClr val="000000"/>
                </a:solidFill>
                <a:latin typeface="Calibri" panose="020F0502020204030204" pitchFamily="34" charset="0"/>
              </a:rPr>
              <a:t>10-30 Sekunden mit der flachen Hand andrücken </a:t>
            </a:r>
          </a:p>
          <a:p>
            <a:r>
              <a:rPr lang="de-DE" sz="1800" b="0" i="0" u="none" strike="noStrike" baseline="0" dirty="0">
                <a:solidFill>
                  <a:srgbClr val="000000"/>
                </a:solidFill>
                <a:latin typeface="Calibri" panose="020F0502020204030204" pitchFamily="34" charset="0"/>
              </a:rPr>
              <a:t>Hautstelle wechseln (das Pflaster nie immer auf dieselbe Stelle kleben) </a:t>
            </a:r>
          </a:p>
          <a:p>
            <a:r>
              <a:rPr lang="de-DE" sz="1800" b="0" i="0" u="none" strike="noStrike" baseline="0">
                <a:solidFill>
                  <a:srgbClr val="000000"/>
                </a:solidFill>
                <a:latin typeface="Calibri" panose="020F0502020204030204" pitchFamily="34" charset="0"/>
              </a:rPr>
              <a:t>Matrixpflaster </a:t>
            </a:r>
            <a:r>
              <a:rPr lang="de-DE" sz="1800" b="0" i="0" u="none" strike="noStrike" baseline="0" dirty="0">
                <a:solidFill>
                  <a:srgbClr val="000000"/>
                </a:solidFill>
                <a:latin typeface="Calibri" panose="020F0502020204030204" pitchFamily="34" charset="0"/>
              </a:rPr>
              <a:t>dürfen zugeschnitten werden, Depotpflaster nicht zuschneiden </a:t>
            </a:r>
          </a:p>
          <a:p>
            <a:r>
              <a:rPr lang="de-DE" sz="1800" b="0" i="0" u="none" strike="noStrike" baseline="0" dirty="0">
                <a:solidFill>
                  <a:srgbClr val="000000"/>
                </a:solidFill>
                <a:latin typeface="Courier New" panose="02070309020205020404" pitchFamily="49" charset="0"/>
              </a:rPr>
              <a:t>Korrekte Entsorgung Altmedikamente </a:t>
            </a:r>
          </a:p>
          <a:p>
            <a:endParaRPr lang="de-DE" sz="1800" b="0" i="0" u="none" strike="noStrike" baseline="0" dirty="0">
              <a:solidFill>
                <a:srgbClr val="000000"/>
              </a:solidFill>
              <a:latin typeface="Courier New" panose="02070309020205020404" pitchFamily="49" charset="0"/>
            </a:endParaRPr>
          </a:p>
          <a:p>
            <a:r>
              <a:rPr lang="de-DE" sz="1800" b="0" i="0" u="none" strike="noStrike" baseline="0" dirty="0">
                <a:solidFill>
                  <a:srgbClr val="000000"/>
                </a:solidFill>
                <a:latin typeface="Calibri" panose="020F0502020204030204" pitchFamily="34" charset="0"/>
              </a:rPr>
              <a:t>		</a:t>
            </a:r>
          </a:p>
          <a:p>
            <a:endParaRPr lang="de-DE" sz="1800" b="0" i="0" u="none" strike="noStrike" baseline="0" dirty="0">
              <a:latin typeface="Calibri" panose="020F0502020204030204" pitchFamily="34" charset="0"/>
            </a:endParaRPr>
          </a:p>
          <a:p>
            <a:r>
              <a:rPr lang="de-DE" sz="1800" b="0" i="0" u="none" strike="noStrike" baseline="0" dirty="0">
                <a:solidFill>
                  <a:srgbClr val="000000"/>
                </a:solidFill>
                <a:latin typeface="Calibri" panose="020F0502020204030204" pitchFamily="34" charset="0"/>
              </a:rPr>
              <a:t>	</a:t>
            </a:r>
          </a:p>
          <a:p>
            <a:r>
              <a:rPr lang="de-DE" sz="1800" b="0" i="0" u="none" strike="noStrike" baseline="0" dirty="0">
                <a:solidFill>
                  <a:srgbClr val="000000"/>
                </a:solidFill>
                <a:latin typeface="Calibri" panose="020F0502020204030204" pitchFamily="34" charset="0"/>
              </a:rPr>
              <a:t>	</a:t>
            </a:r>
          </a:p>
          <a:p>
            <a:endParaRPr lang="de-DE" sz="1800" b="0" i="0" u="none" strike="noStrike" baseline="0" dirty="0">
              <a:latin typeface="Calibri" panose="020F0502020204030204" pitchFamily="34" charset="0"/>
            </a:endParaRPr>
          </a:p>
          <a:p>
            <a:r>
              <a:rPr lang="de-DE" sz="1800" b="0" i="0" u="none" strike="noStrike" baseline="0" dirty="0">
                <a:solidFill>
                  <a:srgbClr val="000000"/>
                </a:solidFill>
                <a:latin typeface="Calibri" panose="020F0502020204030204" pitchFamily="34" charset="0"/>
              </a:rPr>
              <a:t>	</a:t>
            </a:r>
          </a:p>
          <a:p>
            <a:r>
              <a:rPr lang="de-DE" sz="1800" b="0" i="0" u="none" strike="noStrike" baseline="0" dirty="0">
                <a:solidFill>
                  <a:srgbClr val="000000"/>
                </a:solidFill>
                <a:latin typeface="Calibri" panose="020F0502020204030204" pitchFamily="34" charset="0"/>
              </a:rPr>
              <a:t>	</a:t>
            </a:r>
          </a:p>
          <a:p>
            <a:endParaRPr lang="de-DE" sz="1800" b="0" i="0" u="none" strike="noStrike" baseline="0" dirty="0">
              <a:latin typeface="Calibri" panose="020F0502020204030204" pitchFamily="34" charset="0"/>
            </a:endParaRPr>
          </a:p>
          <a:p>
            <a:r>
              <a:rPr lang="de-DE" sz="1800" b="0" i="0" u="none" strike="noStrike" baseline="0" dirty="0">
                <a:solidFill>
                  <a:srgbClr val="000000"/>
                </a:solidFill>
                <a:latin typeface="Calibri" panose="020F0502020204030204" pitchFamily="34" charset="0"/>
              </a:rPr>
              <a:t>	</a:t>
            </a:r>
          </a:p>
          <a:p>
            <a:r>
              <a:rPr lang="de-DE" sz="1800" b="0" i="0" u="none" strike="noStrike" baseline="0" dirty="0">
                <a:solidFill>
                  <a:srgbClr val="000000"/>
                </a:solidFill>
                <a:latin typeface="Courier New" panose="02070309020205020404" pitchFamily="49" charset="0"/>
              </a:rPr>
              <a:t>	</a:t>
            </a:r>
          </a:p>
          <a:p>
            <a:endParaRPr lang="de-DE" sz="1800" b="0" i="0" u="none" strike="noStrike" baseline="0" dirty="0">
              <a:latin typeface="Courier New" panose="02070309020205020404" pitchFamily="49" charset="0"/>
            </a:endParaRPr>
          </a:p>
          <a:p>
            <a:r>
              <a:rPr lang="de-DE" sz="1800" b="0" i="0" u="none" strike="noStrike" baseline="0" dirty="0">
                <a:solidFill>
                  <a:srgbClr val="000000"/>
                </a:solidFill>
                <a:latin typeface="Calibri" panose="020F0502020204030204" pitchFamily="34" charset="0"/>
              </a:rPr>
              <a:t>  Diskret , Kein first-pass-Effekt </a:t>
            </a:r>
          </a:p>
          <a:p>
            <a:r>
              <a:rPr lang="de-DE" sz="1800" b="0" i="0" u="none" strike="noStrike" baseline="0" dirty="0">
                <a:solidFill>
                  <a:srgbClr val="000000"/>
                </a:solidFill>
                <a:latin typeface="Calibri" panose="020F0502020204030204" pitchFamily="34" charset="0"/>
              </a:rPr>
              <a:t>	</a:t>
            </a:r>
          </a:p>
          <a:p>
            <a:endParaRPr lang="de-DE" sz="1800" b="0" i="0" u="none" strike="noStrike" baseline="0" dirty="0">
              <a:solidFill>
                <a:srgbClr val="000000"/>
              </a:solidFill>
              <a:latin typeface="Courier New" panose="02070309020205020404" pitchFamily="49" charset="0"/>
            </a:endParaRPr>
          </a:p>
        </p:txBody>
      </p:sp>
      <p:graphicFrame>
        <p:nvGraphicFramePr>
          <p:cNvPr id="4" name="Tabelle 4">
            <a:extLst>
              <a:ext uri="{FF2B5EF4-FFF2-40B4-BE49-F238E27FC236}">
                <a16:creationId xmlns:a16="http://schemas.microsoft.com/office/drawing/2014/main" id="{1474102D-C0E0-C1B8-CD4C-2A702EDD0E6C}"/>
              </a:ext>
            </a:extLst>
          </p:cNvPr>
          <p:cNvGraphicFramePr>
            <a:graphicFrameLocks noGrp="1"/>
          </p:cNvGraphicFramePr>
          <p:nvPr>
            <p:extLst>
              <p:ext uri="{D42A27DB-BD31-4B8C-83A1-F6EECF244321}">
                <p14:modId xmlns:p14="http://schemas.microsoft.com/office/powerpoint/2010/main" val="824763641"/>
              </p:ext>
            </p:extLst>
          </p:nvPr>
        </p:nvGraphicFramePr>
        <p:xfrm>
          <a:off x="315951" y="2754352"/>
          <a:ext cx="11560098" cy="3160261"/>
        </p:xfrm>
        <a:graphic>
          <a:graphicData uri="http://schemas.openxmlformats.org/drawingml/2006/table">
            <a:tbl>
              <a:tblPr firstRow="1" bandRow="1">
                <a:tableStyleId>{5C22544A-7EE6-4342-B048-85BDC9FD1C3A}</a:tableStyleId>
              </a:tblPr>
              <a:tblGrid>
                <a:gridCol w="5780049">
                  <a:extLst>
                    <a:ext uri="{9D8B030D-6E8A-4147-A177-3AD203B41FA5}">
                      <a16:colId xmlns:a16="http://schemas.microsoft.com/office/drawing/2014/main" val="4140023177"/>
                    </a:ext>
                  </a:extLst>
                </a:gridCol>
                <a:gridCol w="5780049">
                  <a:extLst>
                    <a:ext uri="{9D8B030D-6E8A-4147-A177-3AD203B41FA5}">
                      <a16:colId xmlns:a16="http://schemas.microsoft.com/office/drawing/2014/main" val="1711258798"/>
                    </a:ext>
                  </a:extLst>
                </a:gridCol>
              </a:tblGrid>
              <a:tr h="395033">
                <a:tc>
                  <a:txBody>
                    <a:bodyPr/>
                    <a:lstStyle/>
                    <a:p>
                      <a:r>
                        <a:rPr lang="de-DE" sz="1800" b="0" i="0" u="none" strike="noStrike" baseline="0" dirty="0">
                          <a:solidFill>
                            <a:srgbClr val="000000"/>
                          </a:solidFill>
                          <a:latin typeface="Calibri" panose="020F0502020204030204" pitchFamily="34" charset="0"/>
                        </a:rPr>
                        <a:t> Vorteile </a:t>
                      </a:r>
                      <a:endParaRPr lang="de-DE" dirty="0"/>
                    </a:p>
                  </a:txBody>
                  <a:tcPr/>
                </a:tc>
                <a:tc>
                  <a:txBody>
                    <a:bodyPr/>
                    <a:lstStyle/>
                    <a:p>
                      <a:r>
                        <a:rPr lang="de-DE" sz="1800" b="0" i="0" u="none" strike="noStrike" baseline="0" dirty="0">
                          <a:solidFill>
                            <a:srgbClr val="000000"/>
                          </a:solidFill>
                          <a:latin typeface="Calibri" panose="020F0502020204030204" pitchFamily="34" charset="0"/>
                        </a:rPr>
                        <a:t>Nachteile </a:t>
                      </a:r>
                      <a:endParaRPr lang="de-DE" dirty="0"/>
                    </a:p>
                  </a:txBody>
                  <a:tcPr/>
                </a:tc>
                <a:extLst>
                  <a:ext uri="{0D108BD9-81ED-4DB2-BD59-A6C34878D82A}">
                    <a16:rowId xmlns:a16="http://schemas.microsoft.com/office/drawing/2014/main" val="3766537203"/>
                  </a:ext>
                </a:extLst>
              </a:tr>
              <a:tr h="691307">
                <a:tc>
                  <a:txBody>
                    <a:bodyPr/>
                    <a:lstStyle/>
                    <a:p>
                      <a:r>
                        <a:rPr lang="de-DE" sz="1800" b="0" i="0" u="none" strike="noStrike" baseline="0" dirty="0">
                          <a:solidFill>
                            <a:srgbClr val="000000"/>
                          </a:solidFill>
                          <a:latin typeface="Calibri" panose="020F0502020204030204" pitchFamily="34" charset="0"/>
                        </a:rPr>
                        <a:t>Depotform </a:t>
                      </a:r>
                      <a:endParaRPr lang="de-DE"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b="0" i="0" u="none" strike="noStrike" baseline="0" dirty="0">
                          <a:solidFill>
                            <a:srgbClr val="000000"/>
                          </a:solidFill>
                          <a:latin typeface="Calibri" panose="020F0502020204030204" pitchFamily="34" charset="0"/>
                        </a:rPr>
                        <a:t>Hautreizungen </a:t>
                      </a:r>
                    </a:p>
                    <a:p>
                      <a:endParaRPr lang="de-DE" dirty="0"/>
                    </a:p>
                  </a:txBody>
                  <a:tcPr/>
                </a:tc>
                <a:extLst>
                  <a:ext uri="{0D108BD9-81ED-4DB2-BD59-A6C34878D82A}">
                    <a16:rowId xmlns:a16="http://schemas.microsoft.com/office/drawing/2014/main" val="3214963894"/>
                  </a:ext>
                </a:extLst>
              </a:tr>
              <a:tr h="69130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b="0" i="0" u="none" strike="noStrike" baseline="0" dirty="0">
                          <a:solidFill>
                            <a:srgbClr val="000000"/>
                          </a:solidFill>
                          <a:latin typeface="Calibri" panose="020F0502020204030204" pitchFamily="34" charset="0"/>
                        </a:rPr>
                        <a:t>Gezielte Wirkstoffabgabe </a:t>
                      </a:r>
                    </a:p>
                    <a:p>
                      <a:endParaRPr lang="de-DE" dirty="0"/>
                    </a:p>
                  </a:txBody>
                  <a:tcPr/>
                </a:tc>
                <a:tc>
                  <a:txBody>
                    <a:bodyPr/>
                    <a:lstStyle/>
                    <a:p>
                      <a:r>
                        <a:rPr lang="de-DE" sz="1800" b="0" i="0" u="none" strike="noStrike" baseline="0" dirty="0">
                          <a:solidFill>
                            <a:srgbClr val="000000"/>
                          </a:solidFill>
                          <a:latin typeface="Calibri" panose="020F0502020204030204" pitchFamily="34" charset="0"/>
                        </a:rPr>
                        <a:t>Der Wirkstoffspiegel im Körper wird häufig nicht erreicht </a:t>
                      </a:r>
                      <a:endParaRPr lang="de-DE" dirty="0"/>
                    </a:p>
                  </a:txBody>
                  <a:tcPr/>
                </a:tc>
                <a:extLst>
                  <a:ext uri="{0D108BD9-81ED-4DB2-BD59-A6C34878D82A}">
                    <a16:rowId xmlns:a16="http://schemas.microsoft.com/office/drawing/2014/main" val="567380469"/>
                  </a:ext>
                </a:extLst>
              </a:tr>
              <a:tr h="69130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b="0" i="0" u="none" strike="noStrike" baseline="0" dirty="0">
                          <a:solidFill>
                            <a:srgbClr val="000000"/>
                          </a:solidFill>
                          <a:latin typeface="Calibri" panose="020F0502020204030204" pitchFamily="34" charset="0"/>
                        </a:rPr>
                        <a:t>Gleichförmige Wirkstoffabgabe </a:t>
                      </a:r>
                    </a:p>
                    <a:p>
                      <a:endParaRPr lang="de-DE" dirty="0"/>
                    </a:p>
                  </a:txBody>
                  <a:tcPr/>
                </a:tc>
                <a:tc>
                  <a:txBody>
                    <a:bodyPr/>
                    <a:lstStyle/>
                    <a:p>
                      <a:endParaRPr lang="de-DE"/>
                    </a:p>
                  </a:txBody>
                  <a:tcPr/>
                </a:tc>
                <a:extLst>
                  <a:ext uri="{0D108BD9-81ED-4DB2-BD59-A6C34878D82A}">
                    <a16:rowId xmlns:a16="http://schemas.microsoft.com/office/drawing/2014/main" val="3183946155"/>
                  </a:ext>
                </a:extLst>
              </a:tr>
              <a:tr h="69130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b="0" i="0" u="none" strike="noStrike" baseline="0" dirty="0">
                          <a:solidFill>
                            <a:srgbClr val="000000"/>
                          </a:solidFill>
                          <a:latin typeface="Calibri" panose="020F0502020204030204" pitchFamily="34" charset="0"/>
                        </a:rPr>
                        <a:t>Kontinuierliche Wirkstoffabgabe </a:t>
                      </a:r>
                    </a:p>
                    <a:p>
                      <a:endParaRPr lang="de-DE" dirty="0"/>
                    </a:p>
                  </a:txBody>
                  <a:tcPr/>
                </a:tc>
                <a:tc>
                  <a:txBody>
                    <a:bodyPr/>
                    <a:lstStyle/>
                    <a:p>
                      <a:endParaRPr lang="de-DE" dirty="0"/>
                    </a:p>
                  </a:txBody>
                  <a:tcPr/>
                </a:tc>
                <a:extLst>
                  <a:ext uri="{0D108BD9-81ED-4DB2-BD59-A6C34878D82A}">
                    <a16:rowId xmlns:a16="http://schemas.microsoft.com/office/drawing/2014/main" val="3224240169"/>
                  </a:ext>
                </a:extLst>
              </a:tr>
            </a:tbl>
          </a:graphicData>
        </a:graphic>
      </p:graphicFrame>
    </p:spTree>
    <p:extLst>
      <p:ext uri="{BB962C8B-B14F-4D97-AF65-F5344CB8AC3E}">
        <p14:creationId xmlns:p14="http://schemas.microsoft.com/office/powerpoint/2010/main" val="30163035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B79966C3-EB69-C347-B4D6-F19B985F9021}"/>
              </a:ext>
            </a:extLst>
          </p:cNvPr>
          <p:cNvSpPr txBox="1"/>
          <p:nvPr/>
        </p:nvSpPr>
        <p:spPr>
          <a:xfrm>
            <a:off x="211873" y="301083"/>
            <a:ext cx="8929338" cy="369332"/>
          </a:xfrm>
          <a:prstGeom prst="rect">
            <a:avLst/>
          </a:prstGeom>
          <a:noFill/>
        </p:spPr>
        <p:txBody>
          <a:bodyPr wrap="square">
            <a:spAutoFit/>
          </a:bodyPr>
          <a:lstStyle/>
          <a:p>
            <a:r>
              <a:rPr lang="de-DE" dirty="0"/>
              <a:t>Interdisziplinär“: bedeutet …</a:t>
            </a:r>
          </a:p>
        </p:txBody>
      </p:sp>
      <p:sp>
        <p:nvSpPr>
          <p:cNvPr id="6" name="Textfeld 5">
            <a:extLst>
              <a:ext uri="{FF2B5EF4-FFF2-40B4-BE49-F238E27FC236}">
                <a16:creationId xmlns:a16="http://schemas.microsoft.com/office/drawing/2014/main" id="{979D406F-A289-2CEC-7C22-5DE3BE7C53B5}"/>
              </a:ext>
            </a:extLst>
          </p:cNvPr>
          <p:cNvSpPr txBox="1"/>
          <p:nvPr/>
        </p:nvSpPr>
        <p:spPr>
          <a:xfrm>
            <a:off x="1537117" y="3765450"/>
            <a:ext cx="9117765" cy="369332"/>
          </a:xfrm>
          <a:prstGeom prst="rect">
            <a:avLst/>
          </a:prstGeom>
          <a:noFill/>
        </p:spPr>
        <p:txBody>
          <a:bodyPr wrap="square">
            <a:spAutoFit/>
          </a:bodyPr>
          <a:lstStyle/>
          <a:p>
            <a:r>
              <a:rPr lang="de-DE" dirty="0"/>
              <a:t>.</a:t>
            </a:r>
          </a:p>
        </p:txBody>
      </p:sp>
      <p:pic>
        <p:nvPicPr>
          <p:cNvPr id="5" name="Grafik 4" descr="Ein Bild, das Clipart, Kinderkunst, Grafiken, Darstellung enthält.&#10;&#10;Automatisch generierte Beschreibung">
            <a:extLst>
              <a:ext uri="{FF2B5EF4-FFF2-40B4-BE49-F238E27FC236}">
                <a16:creationId xmlns:a16="http://schemas.microsoft.com/office/drawing/2014/main" id="{08E6188F-5466-0595-D06D-ADEEFA4F45FF}"/>
              </a:ext>
            </a:extLst>
          </p:cNvPr>
          <p:cNvPicPr>
            <a:picLocks noChangeAspect="1"/>
          </p:cNvPicPr>
          <p:nvPr/>
        </p:nvPicPr>
        <p:blipFill>
          <a:blip r:embed="rId2"/>
          <a:stretch>
            <a:fillRect/>
          </a:stretch>
        </p:blipFill>
        <p:spPr>
          <a:xfrm>
            <a:off x="5591908" y="410130"/>
            <a:ext cx="5817210" cy="3455335"/>
          </a:xfrm>
          <a:prstGeom prst="rect">
            <a:avLst/>
          </a:prstGeom>
        </p:spPr>
      </p:pic>
      <p:pic>
        <p:nvPicPr>
          <p:cNvPr id="3074" name="Picture 2" descr="Interdisziplinäre Kompetenzen: Modellentwicklung und diagnostische Zugänge  | Gruppe. Interaktion. Organisation. Zeitschrift für Angewandte  Organisationspsychologie (GIO)">
            <a:extLst>
              <a:ext uri="{FF2B5EF4-FFF2-40B4-BE49-F238E27FC236}">
                <a16:creationId xmlns:a16="http://schemas.microsoft.com/office/drawing/2014/main" id="{BDA11996-4834-2357-6157-AAA7C60AF49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0519" y="755066"/>
            <a:ext cx="5281389" cy="27230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8140140"/>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17574BC1-0D0E-484B-02B4-89335594FE2A}"/>
              </a:ext>
            </a:extLst>
          </p:cNvPr>
          <p:cNvSpPr txBox="1"/>
          <p:nvPr/>
        </p:nvSpPr>
        <p:spPr>
          <a:xfrm>
            <a:off x="133815" y="323385"/>
            <a:ext cx="11508058" cy="923330"/>
          </a:xfrm>
          <a:prstGeom prst="rect">
            <a:avLst/>
          </a:prstGeom>
          <a:noFill/>
        </p:spPr>
        <p:txBody>
          <a:bodyPr wrap="square">
            <a:spAutoFit/>
          </a:bodyPr>
          <a:lstStyle/>
          <a:p>
            <a:r>
              <a:rPr lang="de-DE" b="0" i="0" dirty="0">
                <a:solidFill>
                  <a:srgbClr val="FF0000"/>
                </a:solidFill>
                <a:effectLst/>
                <a:latin typeface="Google Sans"/>
              </a:rPr>
              <a:t>Der Okklusionseffekt </a:t>
            </a:r>
            <a:r>
              <a:rPr lang="de-DE" b="0" i="0" dirty="0">
                <a:solidFill>
                  <a:srgbClr val="4D5156"/>
                </a:solidFill>
                <a:effectLst/>
                <a:latin typeface="Google Sans"/>
              </a:rPr>
              <a:t>tritt auf, </a:t>
            </a:r>
            <a:r>
              <a:rPr lang="de-DE" b="0" i="0" dirty="0">
                <a:solidFill>
                  <a:srgbClr val="040C28"/>
                </a:solidFill>
                <a:effectLst/>
                <a:latin typeface="Google Sans"/>
              </a:rPr>
              <a:t>wenn Hautoberflächen mit lipophilen Grundlagen (z.B. Vaseline) abgedeckt werden</a:t>
            </a:r>
            <a:r>
              <a:rPr lang="de-DE" b="0" i="0" dirty="0">
                <a:solidFill>
                  <a:srgbClr val="4D5156"/>
                </a:solidFill>
                <a:effectLst/>
                <a:latin typeface="Google Sans"/>
              </a:rPr>
              <a:t>. Dadurch wird der Austritt von Flüssigkeit aus der Haut blockiert, was einen Flüssigkeitsstau im Gewebe zur Folge hat. Dies führt zur Quellung der Haut, was wiederum die Diffusion von Wirkstoffen verbessert.</a:t>
            </a:r>
            <a:endParaRPr lang="de-DE" dirty="0"/>
          </a:p>
        </p:txBody>
      </p:sp>
      <p:pic>
        <p:nvPicPr>
          <p:cNvPr id="2050" name="Picture 2" descr="HydroCort 0,5%">
            <a:extLst>
              <a:ext uri="{FF2B5EF4-FFF2-40B4-BE49-F238E27FC236}">
                <a16:creationId xmlns:a16="http://schemas.microsoft.com/office/drawing/2014/main" id="{B4C27760-2119-B66C-2AB1-1F91B603841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5981" y="1561660"/>
            <a:ext cx="1449658" cy="282077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Okklusion - das Stichwort bei trockener Haut | DAYTOX">
            <a:extLst>
              <a:ext uri="{FF2B5EF4-FFF2-40B4-BE49-F238E27FC236}">
                <a16:creationId xmlns:a16="http://schemas.microsoft.com/office/drawing/2014/main" id="{D3F10330-D758-8DE9-221F-137F36D6F67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78098" y="1932880"/>
            <a:ext cx="3033131" cy="2262884"/>
          </a:xfrm>
          <a:prstGeom prst="rect">
            <a:avLst/>
          </a:prstGeom>
          <a:noFill/>
          <a:extLst>
            <a:ext uri="{909E8E84-426E-40DD-AFC4-6F175D3DCCD1}">
              <a14:hiddenFill xmlns:a14="http://schemas.microsoft.com/office/drawing/2010/main">
                <a:solidFill>
                  <a:srgbClr val="FFFFFF"/>
                </a:solidFill>
              </a14:hiddenFill>
            </a:ext>
          </a:extLst>
        </p:spPr>
      </p:pic>
      <p:pic>
        <p:nvPicPr>
          <p:cNvPr id="4" name="Grafik 3">
            <a:extLst>
              <a:ext uri="{FF2B5EF4-FFF2-40B4-BE49-F238E27FC236}">
                <a16:creationId xmlns:a16="http://schemas.microsoft.com/office/drawing/2014/main" id="{2CCA916C-FFA5-30E0-283A-C19F511C7C52}"/>
              </a:ext>
            </a:extLst>
          </p:cNvPr>
          <p:cNvPicPr>
            <a:picLocks noChangeAspect="1"/>
          </p:cNvPicPr>
          <p:nvPr/>
        </p:nvPicPr>
        <p:blipFill>
          <a:blip r:embed="rId4"/>
          <a:stretch>
            <a:fillRect/>
          </a:stretch>
        </p:blipFill>
        <p:spPr>
          <a:xfrm>
            <a:off x="7481594" y="1796695"/>
            <a:ext cx="3887839" cy="2585735"/>
          </a:xfrm>
          <a:prstGeom prst="rect">
            <a:avLst/>
          </a:prstGeom>
        </p:spPr>
      </p:pic>
    </p:spTree>
    <p:extLst>
      <p:ext uri="{BB962C8B-B14F-4D97-AF65-F5344CB8AC3E}">
        <p14:creationId xmlns:p14="http://schemas.microsoft.com/office/powerpoint/2010/main" val="730796697"/>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35C2B163-A3B9-4763-F635-F9665A23D7CF}"/>
              </a:ext>
            </a:extLst>
          </p:cNvPr>
          <p:cNvSpPr txBox="1"/>
          <p:nvPr/>
        </p:nvSpPr>
        <p:spPr>
          <a:xfrm>
            <a:off x="323385" y="223025"/>
            <a:ext cx="10727474" cy="5940088"/>
          </a:xfrm>
          <a:prstGeom prst="rect">
            <a:avLst/>
          </a:prstGeom>
          <a:noFill/>
        </p:spPr>
        <p:txBody>
          <a:bodyPr wrap="square">
            <a:spAutoFit/>
          </a:bodyPr>
          <a:lstStyle/>
          <a:p>
            <a:endParaRPr lang="de-DE" sz="2000" b="0" i="0" u="none" strike="noStrike" baseline="0" dirty="0">
              <a:latin typeface="Calibri" panose="020F0502020204030204" pitchFamily="34" charset="0"/>
            </a:endParaRPr>
          </a:p>
          <a:p>
            <a:r>
              <a:rPr lang="de-DE" sz="1800" b="0" i="0" u="none" strike="noStrike" baseline="0" dirty="0" err="1">
                <a:latin typeface="Calibri" panose="020F0502020204030204" pitchFamily="34" charset="0"/>
              </a:rPr>
              <a:t>Cutane</a:t>
            </a:r>
            <a:r>
              <a:rPr lang="de-DE" sz="1800" b="0" i="0" u="none" strike="noStrike" baseline="0" dirty="0">
                <a:latin typeface="Calibri" panose="020F0502020204030204" pitchFamily="34" charset="0"/>
              </a:rPr>
              <a:t> Applikation Vor- &amp; Nachteile </a:t>
            </a:r>
            <a:r>
              <a:rPr lang="de-DE" sz="1800" b="0" i="0" u="none" strike="noStrike" baseline="0" dirty="0">
                <a:solidFill>
                  <a:srgbClr val="000000"/>
                </a:solidFill>
                <a:latin typeface="Calibri" panose="020F0502020204030204" pitchFamily="34" charset="0"/>
              </a:rPr>
              <a:t>	</a:t>
            </a:r>
          </a:p>
          <a:p>
            <a:endParaRPr lang="de-DE" sz="1800" b="0" i="0" u="none" strike="noStrike" baseline="0" dirty="0">
              <a:latin typeface="Calibri" panose="020F0502020204030204" pitchFamily="34" charset="0"/>
            </a:endParaRPr>
          </a:p>
          <a:p>
            <a:r>
              <a:rPr lang="de-DE" sz="1800" b="0" i="0" u="none" strike="noStrike" baseline="0" dirty="0">
                <a:solidFill>
                  <a:srgbClr val="000000"/>
                </a:solidFill>
                <a:latin typeface="Calibri" panose="020F0502020204030204" pitchFamily="34" charset="0"/>
              </a:rPr>
              <a:t>	</a:t>
            </a:r>
          </a:p>
          <a:p>
            <a:endParaRPr lang="de-DE" sz="1800" b="0" i="0" u="none" strike="noStrike" baseline="0" dirty="0">
              <a:solidFill>
                <a:srgbClr val="000000"/>
              </a:solidFill>
              <a:latin typeface="Calibri" panose="020F0502020204030204" pitchFamily="34" charset="0"/>
            </a:endParaRPr>
          </a:p>
          <a:p>
            <a:r>
              <a:rPr lang="de-DE" sz="1800" b="0" i="0" u="none" strike="noStrike" baseline="0" dirty="0">
                <a:solidFill>
                  <a:srgbClr val="000000"/>
                </a:solidFill>
                <a:latin typeface="Calibri" panose="020F0502020204030204" pitchFamily="34" charset="0"/>
              </a:rPr>
              <a:t>	</a:t>
            </a:r>
          </a:p>
          <a:p>
            <a:endParaRPr lang="de-DE" sz="1800" b="0" i="0" u="none" strike="noStrike" baseline="0" dirty="0">
              <a:latin typeface="Calibri" panose="020F0502020204030204" pitchFamily="34" charset="0"/>
            </a:endParaRPr>
          </a:p>
          <a:p>
            <a:endParaRPr lang="de-DE" sz="1800" b="0" i="0" u="none" strike="noStrike" baseline="0" dirty="0">
              <a:solidFill>
                <a:srgbClr val="000000"/>
              </a:solidFill>
              <a:latin typeface="Calibri" panose="020F0502020204030204" pitchFamily="34" charset="0"/>
            </a:endParaRPr>
          </a:p>
          <a:p>
            <a:r>
              <a:rPr lang="de-DE" sz="1800" b="0" i="0" u="none" strike="noStrike" baseline="0" dirty="0">
                <a:solidFill>
                  <a:srgbClr val="000000"/>
                </a:solidFill>
                <a:latin typeface="Calibri" panose="020F0502020204030204" pitchFamily="34" charset="0"/>
              </a:rPr>
              <a:t>	</a:t>
            </a:r>
          </a:p>
          <a:p>
            <a:endParaRPr lang="de-DE" sz="1800" b="0" i="0" u="none" strike="noStrike" baseline="0" dirty="0">
              <a:solidFill>
                <a:srgbClr val="000000"/>
              </a:solidFill>
              <a:latin typeface="Calibri" panose="020F0502020204030204" pitchFamily="34" charset="0"/>
            </a:endParaRPr>
          </a:p>
          <a:p>
            <a:r>
              <a:rPr lang="de-DE" sz="1800" b="0" i="0" u="none" strike="noStrike" baseline="0" dirty="0">
                <a:solidFill>
                  <a:srgbClr val="000000"/>
                </a:solidFill>
                <a:latin typeface="Calibri" panose="020F0502020204030204" pitchFamily="34" charset="0"/>
              </a:rPr>
              <a:t>	</a:t>
            </a:r>
          </a:p>
          <a:p>
            <a:endParaRPr lang="de-DE" sz="1800" b="0" i="0" u="none" strike="noStrike" baseline="0" dirty="0">
              <a:latin typeface="Calibri" panose="020F0502020204030204" pitchFamily="34" charset="0"/>
            </a:endParaRPr>
          </a:p>
          <a:p>
            <a:endParaRPr lang="de-DE" sz="1800" b="0" i="0" u="none" strike="noStrike" baseline="0" dirty="0">
              <a:solidFill>
                <a:srgbClr val="000000"/>
              </a:solidFill>
              <a:latin typeface="Courier New" panose="02070309020205020404" pitchFamily="49" charset="0"/>
            </a:endParaRPr>
          </a:p>
          <a:p>
            <a:r>
              <a:rPr lang="de-DE" sz="1800" b="0" i="0" u="none" strike="noStrike" baseline="0" dirty="0">
                <a:solidFill>
                  <a:srgbClr val="000000"/>
                </a:solidFill>
                <a:latin typeface="Courier New" panose="02070309020205020404" pitchFamily="49" charset="0"/>
              </a:rPr>
              <a:t>	</a:t>
            </a:r>
          </a:p>
          <a:p>
            <a:r>
              <a:rPr lang="de-DE" sz="1800" b="0" i="0" u="none" strike="noStrike" baseline="0" dirty="0">
                <a:solidFill>
                  <a:srgbClr val="000000"/>
                </a:solidFill>
                <a:latin typeface="Calibri" panose="020F0502020204030204" pitchFamily="34" charset="0"/>
              </a:rPr>
              <a:t>	</a:t>
            </a:r>
          </a:p>
          <a:p>
            <a:endParaRPr lang="de-DE" sz="1800" b="0" i="0" u="none" strike="noStrike" baseline="0" dirty="0">
              <a:latin typeface="Calibri" panose="020F0502020204030204" pitchFamily="34" charset="0"/>
            </a:endParaRPr>
          </a:p>
          <a:p>
            <a:r>
              <a:rPr lang="de-DE" sz="1800" b="0" i="0" u="none" strike="noStrike" baseline="0" dirty="0">
                <a:solidFill>
                  <a:srgbClr val="000000"/>
                </a:solidFill>
                <a:latin typeface="Courier New" panose="02070309020205020404" pitchFamily="49" charset="0"/>
              </a:rPr>
              <a:t>	</a:t>
            </a:r>
          </a:p>
          <a:p>
            <a:r>
              <a:rPr lang="de-DE" sz="1800" b="0" i="0" u="none" strike="noStrike" baseline="0" dirty="0">
                <a:solidFill>
                  <a:srgbClr val="000000"/>
                </a:solidFill>
                <a:latin typeface="Courier New" panose="02070309020205020404" pitchFamily="49" charset="0"/>
              </a:rPr>
              <a:t>	</a:t>
            </a:r>
          </a:p>
          <a:p>
            <a:endParaRPr lang="de-DE" sz="1800" b="0" i="0" u="none" strike="noStrike" baseline="0" dirty="0">
              <a:latin typeface="Courier New" panose="02070309020205020404" pitchFamily="49" charset="0"/>
            </a:endParaRPr>
          </a:p>
          <a:p>
            <a:r>
              <a:rPr lang="de-DE" sz="1800" b="0" i="0" u="none" strike="noStrike" baseline="0" dirty="0">
                <a:solidFill>
                  <a:srgbClr val="000000"/>
                </a:solidFill>
                <a:latin typeface="Courier New" panose="02070309020205020404" pitchFamily="49" charset="0"/>
              </a:rPr>
              <a:t>	</a:t>
            </a:r>
          </a:p>
          <a:p>
            <a:r>
              <a:rPr lang="de-DE" sz="1800" b="0" i="0" u="none" strike="noStrike" baseline="0" dirty="0">
                <a:solidFill>
                  <a:srgbClr val="000000"/>
                </a:solidFill>
                <a:latin typeface="Courier New" panose="02070309020205020404" pitchFamily="49" charset="0"/>
              </a:rPr>
              <a:t>	</a:t>
            </a:r>
          </a:p>
        </p:txBody>
      </p:sp>
      <p:graphicFrame>
        <p:nvGraphicFramePr>
          <p:cNvPr id="4" name="Tabelle 4">
            <a:extLst>
              <a:ext uri="{FF2B5EF4-FFF2-40B4-BE49-F238E27FC236}">
                <a16:creationId xmlns:a16="http://schemas.microsoft.com/office/drawing/2014/main" id="{E6978873-CE85-D590-F155-63508BEFF146}"/>
              </a:ext>
            </a:extLst>
          </p:cNvPr>
          <p:cNvGraphicFramePr>
            <a:graphicFrameLocks noGrp="1"/>
          </p:cNvGraphicFramePr>
          <p:nvPr>
            <p:extLst>
              <p:ext uri="{D42A27DB-BD31-4B8C-83A1-F6EECF244321}">
                <p14:modId xmlns:p14="http://schemas.microsoft.com/office/powerpoint/2010/main" val="3526478689"/>
              </p:ext>
            </p:extLst>
          </p:nvPr>
        </p:nvGraphicFramePr>
        <p:xfrm>
          <a:off x="189571" y="1572322"/>
          <a:ext cx="11679044" cy="2821259"/>
        </p:xfrm>
        <a:graphic>
          <a:graphicData uri="http://schemas.openxmlformats.org/drawingml/2006/table">
            <a:tbl>
              <a:tblPr firstRow="1" bandRow="1">
                <a:tableStyleId>{5C22544A-7EE6-4342-B048-85BDC9FD1C3A}</a:tableStyleId>
              </a:tblPr>
              <a:tblGrid>
                <a:gridCol w="5839522">
                  <a:extLst>
                    <a:ext uri="{9D8B030D-6E8A-4147-A177-3AD203B41FA5}">
                      <a16:colId xmlns:a16="http://schemas.microsoft.com/office/drawing/2014/main" val="300679883"/>
                    </a:ext>
                  </a:extLst>
                </a:gridCol>
                <a:gridCol w="5839522">
                  <a:extLst>
                    <a:ext uri="{9D8B030D-6E8A-4147-A177-3AD203B41FA5}">
                      <a16:colId xmlns:a16="http://schemas.microsoft.com/office/drawing/2014/main" val="743145915"/>
                    </a:ext>
                  </a:extLst>
                </a:gridCol>
              </a:tblGrid>
              <a:tr h="472224">
                <a:tc>
                  <a:txBody>
                    <a:bodyPr/>
                    <a:lstStyle/>
                    <a:p>
                      <a:r>
                        <a:rPr lang="de-DE" sz="1800" b="0" i="0" u="none" strike="noStrike" baseline="0" dirty="0">
                          <a:solidFill>
                            <a:srgbClr val="000000"/>
                          </a:solidFill>
                          <a:latin typeface="Calibri" panose="020F0502020204030204" pitchFamily="34" charset="0"/>
                        </a:rPr>
                        <a:t>Vorteile </a:t>
                      </a:r>
                      <a:endParaRPr lang="de-DE" dirty="0"/>
                    </a:p>
                  </a:txBody>
                  <a:tcPr/>
                </a:tc>
                <a:tc>
                  <a:txBody>
                    <a:bodyPr/>
                    <a:lstStyle/>
                    <a:p>
                      <a:r>
                        <a:rPr lang="de-DE" sz="1800" b="0" i="0" u="none" strike="noStrike" baseline="0" dirty="0">
                          <a:solidFill>
                            <a:srgbClr val="000000"/>
                          </a:solidFill>
                          <a:latin typeface="Calibri" panose="020F0502020204030204" pitchFamily="34" charset="0"/>
                        </a:rPr>
                        <a:t>Nachteile 	</a:t>
                      </a:r>
                      <a:endParaRPr lang="de-DE" dirty="0"/>
                    </a:p>
                  </a:txBody>
                  <a:tcPr/>
                </a:tc>
                <a:extLst>
                  <a:ext uri="{0D108BD9-81ED-4DB2-BD59-A6C34878D82A}">
                    <a16:rowId xmlns:a16="http://schemas.microsoft.com/office/drawing/2014/main" val="2270520999"/>
                  </a:ext>
                </a:extLst>
              </a:tr>
              <a:tr h="541330">
                <a:tc>
                  <a:txBody>
                    <a:bodyPr/>
                    <a:lstStyle/>
                    <a:p>
                      <a:r>
                        <a:rPr lang="de-DE" sz="1800" b="0" i="0" u="none" strike="noStrike" baseline="0" dirty="0">
                          <a:solidFill>
                            <a:srgbClr val="000000"/>
                          </a:solidFill>
                          <a:latin typeface="Calibri" panose="020F0502020204030204" pitchFamily="34" charset="0"/>
                        </a:rPr>
                        <a:t>Große Therapeutische Breite </a:t>
                      </a:r>
                      <a:endParaRPr lang="de-DE" dirty="0"/>
                    </a:p>
                  </a:txBody>
                  <a:tcPr/>
                </a:tc>
                <a:tc>
                  <a:txBody>
                    <a:bodyPr/>
                    <a:lstStyle/>
                    <a:p>
                      <a:r>
                        <a:rPr lang="de-DE" sz="1800" b="0" i="0" u="none" strike="noStrike" baseline="0" dirty="0">
                          <a:solidFill>
                            <a:srgbClr val="000000"/>
                          </a:solidFill>
                          <a:latin typeface="Calibri" panose="020F0502020204030204" pitchFamily="34" charset="0"/>
                        </a:rPr>
                        <a:t>Hohe Allergiegefahr </a:t>
                      </a:r>
                      <a:endParaRPr lang="de-DE" dirty="0"/>
                    </a:p>
                  </a:txBody>
                  <a:tcPr/>
                </a:tc>
                <a:extLst>
                  <a:ext uri="{0D108BD9-81ED-4DB2-BD59-A6C34878D82A}">
                    <a16:rowId xmlns:a16="http://schemas.microsoft.com/office/drawing/2014/main" val="975420829"/>
                  </a:ext>
                </a:extLst>
              </a:tr>
              <a:tr h="541330">
                <a:tc>
                  <a:txBody>
                    <a:bodyPr/>
                    <a:lstStyle/>
                    <a:p>
                      <a:r>
                        <a:rPr lang="de-DE" sz="1800" b="0" i="0" u="none" strike="noStrike" baseline="0" dirty="0">
                          <a:solidFill>
                            <a:srgbClr val="000000"/>
                          </a:solidFill>
                          <a:latin typeface="Calibri" panose="020F0502020204030204" pitchFamily="34" charset="0"/>
                        </a:rPr>
                        <a:t>Wenig systemische Wirkung </a:t>
                      </a:r>
                      <a:endParaRPr lang="de-DE" dirty="0"/>
                    </a:p>
                  </a:txBody>
                  <a:tcPr/>
                </a:tc>
                <a:tc>
                  <a:txBody>
                    <a:bodyPr/>
                    <a:lstStyle/>
                    <a:p>
                      <a:r>
                        <a:rPr lang="de-DE" sz="1800" b="0" i="0" u="none" strike="noStrike" baseline="0" dirty="0">
                          <a:solidFill>
                            <a:srgbClr val="000000"/>
                          </a:solidFill>
                          <a:latin typeface="Calibri" panose="020F0502020204030204" pitchFamily="34" charset="0"/>
                        </a:rPr>
                        <a:t>Wesentlich geringere Resorption </a:t>
                      </a:r>
                      <a:endParaRPr lang="de-DE" dirty="0"/>
                    </a:p>
                  </a:txBody>
                  <a:tcPr/>
                </a:tc>
                <a:extLst>
                  <a:ext uri="{0D108BD9-81ED-4DB2-BD59-A6C34878D82A}">
                    <a16:rowId xmlns:a16="http://schemas.microsoft.com/office/drawing/2014/main" val="4233886633"/>
                  </a:ext>
                </a:extLst>
              </a:tr>
              <a:tr h="725045">
                <a:tc>
                  <a:txBody>
                    <a:bodyPr/>
                    <a:lstStyle/>
                    <a:p>
                      <a:endParaRPr lang="de-DE"/>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b="0" i="0" u="none" strike="noStrike" baseline="0" dirty="0">
                          <a:solidFill>
                            <a:srgbClr val="000000"/>
                          </a:solidFill>
                          <a:latin typeface="Calibri" panose="020F0502020204030204" pitchFamily="34" charset="0"/>
                        </a:rPr>
                        <a:t>Vergiftung möglich </a:t>
                      </a:r>
                    </a:p>
                    <a:p>
                      <a:endParaRPr lang="de-DE" dirty="0"/>
                    </a:p>
                  </a:txBody>
                  <a:tcPr/>
                </a:tc>
                <a:extLst>
                  <a:ext uri="{0D108BD9-81ED-4DB2-BD59-A6C34878D82A}">
                    <a16:rowId xmlns:a16="http://schemas.microsoft.com/office/drawing/2014/main" val="3629525476"/>
                  </a:ext>
                </a:extLst>
              </a:tr>
              <a:tr h="541330">
                <a:tc>
                  <a:txBody>
                    <a:bodyPr/>
                    <a:lstStyle/>
                    <a:p>
                      <a:endParaRPr lang="de-DE" dirty="0"/>
                    </a:p>
                  </a:txBody>
                  <a:tcPr/>
                </a:tc>
                <a:tc>
                  <a:txBody>
                    <a:bodyPr/>
                    <a:lstStyle/>
                    <a:p>
                      <a:endParaRPr lang="de-DE" dirty="0"/>
                    </a:p>
                  </a:txBody>
                  <a:tcPr/>
                </a:tc>
                <a:extLst>
                  <a:ext uri="{0D108BD9-81ED-4DB2-BD59-A6C34878D82A}">
                    <a16:rowId xmlns:a16="http://schemas.microsoft.com/office/drawing/2014/main" val="1302897290"/>
                  </a:ext>
                </a:extLst>
              </a:tr>
            </a:tbl>
          </a:graphicData>
        </a:graphic>
      </p:graphicFrame>
    </p:spTree>
    <p:extLst>
      <p:ext uri="{BB962C8B-B14F-4D97-AF65-F5344CB8AC3E}">
        <p14:creationId xmlns:p14="http://schemas.microsoft.com/office/powerpoint/2010/main" val="1758373856"/>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66721D46-35FE-72F9-B0BD-2AAA66DDB634}"/>
              </a:ext>
            </a:extLst>
          </p:cNvPr>
          <p:cNvSpPr txBox="1"/>
          <p:nvPr/>
        </p:nvSpPr>
        <p:spPr>
          <a:xfrm>
            <a:off x="111512" y="245326"/>
            <a:ext cx="11764537" cy="2585323"/>
          </a:xfrm>
          <a:prstGeom prst="rect">
            <a:avLst/>
          </a:prstGeom>
          <a:noFill/>
        </p:spPr>
        <p:txBody>
          <a:bodyPr wrap="square">
            <a:spAutoFit/>
          </a:bodyPr>
          <a:lstStyle/>
          <a:p>
            <a:r>
              <a:rPr lang="de-DE" sz="1800" b="0" i="0" u="none" strike="noStrike" baseline="0" dirty="0">
                <a:solidFill>
                  <a:srgbClr val="FF0000"/>
                </a:solidFill>
                <a:latin typeface="Calibri" panose="020F0502020204030204" pitchFamily="34" charset="0"/>
              </a:rPr>
              <a:t>22.2.4. Richtige Anwendung von Transdermalen therapeutischen Systemen (TTS) </a:t>
            </a:r>
          </a:p>
          <a:p>
            <a:r>
              <a:rPr lang="de-DE" sz="1800" b="0" i="0" u="none" strike="noStrike" baseline="0" dirty="0">
                <a:solidFill>
                  <a:srgbClr val="000000"/>
                </a:solidFill>
                <a:latin typeface="Courier New" panose="02070309020205020404" pitchFamily="49" charset="0"/>
              </a:rPr>
              <a:t>o </a:t>
            </a:r>
            <a:r>
              <a:rPr lang="de-DE" sz="1800" b="0" i="0" u="none" strike="noStrike" baseline="0" dirty="0">
                <a:solidFill>
                  <a:srgbClr val="00B0F0"/>
                </a:solidFill>
                <a:latin typeface="Courier New" panose="02070309020205020404" pitchFamily="49" charset="0"/>
              </a:rPr>
              <a:t>Schutzbeutel</a:t>
            </a:r>
            <a:r>
              <a:rPr lang="de-DE" sz="1800" b="0" i="0" u="none" strike="noStrike" baseline="0" dirty="0">
                <a:solidFill>
                  <a:srgbClr val="000000"/>
                </a:solidFill>
                <a:latin typeface="Courier New" panose="02070309020205020404" pitchFamily="49" charset="0"/>
              </a:rPr>
              <a:t> öffnen, Schutzfolie entfernen </a:t>
            </a:r>
          </a:p>
          <a:p>
            <a:r>
              <a:rPr lang="de-DE" sz="1800" b="0" i="0" u="none" strike="noStrike" baseline="0" dirty="0">
                <a:solidFill>
                  <a:srgbClr val="000000"/>
                </a:solidFill>
                <a:latin typeface="Courier New" panose="02070309020205020404" pitchFamily="49" charset="0"/>
              </a:rPr>
              <a:t>o </a:t>
            </a:r>
            <a:r>
              <a:rPr lang="de-DE" sz="1800" b="0" i="0" u="none" strike="noStrike" baseline="0" dirty="0">
                <a:solidFill>
                  <a:srgbClr val="00B0F0"/>
                </a:solidFill>
                <a:latin typeface="Calibri" panose="020F0502020204030204" pitchFamily="34" charset="0"/>
              </a:rPr>
              <a:t>Pflaster </a:t>
            </a:r>
            <a:r>
              <a:rPr lang="de-DE" sz="1800" b="0" i="0" u="none" strike="noStrike" baseline="0" dirty="0">
                <a:solidFill>
                  <a:srgbClr val="000000"/>
                </a:solidFill>
                <a:latin typeface="Calibri" panose="020F0502020204030204" pitchFamily="34" charset="0"/>
              </a:rPr>
              <a:t>auf saubere, fettfreie, unverletzte, unbehaarte Stelle kleben (Haare ev. mit Schere entfernen, nicht rasieren!) </a:t>
            </a:r>
          </a:p>
          <a:p>
            <a:r>
              <a:rPr lang="de-DE" sz="1800" b="0" i="0" u="none" strike="noStrike" baseline="0" dirty="0">
                <a:solidFill>
                  <a:srgbClr val="000000"/>
                </a:solidFill>
                <a:latin typeface="Courier New" panose="02070309020205020404" pitchFamily="49" charset="0"/>
              </a:rPr>
              <a:t>o </a:t>
            </a:r>
            <a:r>
              <a:rPr lang="de-DE" sz="1800" b="0" i="0" u="none" strike="noStrike" baseline="0" dirty="0">
                <a:solidFill>
                  <a:srgbClr val="00B0F0"/>
                </a:solidFill>
                <a:latin typeface="Courier New" panose="02070309020205020404" pitchFamily="49" charset="0"/>
              </a:rPr>
              <a:t>Keine Cremes</a:t>
            </a:r>
            <a:r>
              <a:rPr lang="de-DE" sz="1800" b="0" i="0" u="none" strike="noStrike" baseline="0" dirty="0">
                <a:solidFill>
                  <a:srgbClr val="000000"/>
                </a:solidFill>
                <a:latin typeface="Courier New" panose="02070309020205020404" pitchFamily="49" charset="0"/>
              </a:rPr>
              <a:t>, Lotionen, Öle, Puder etc. auftragen </a:t>
            </a:r>
          </a:p>
          <a:p>
            <a:r>
              <a:rPr lang="de-DE" sz="1800" b="0" i="0" u="none" strike="noStrike" baseline="0" dirty="0">
                <a:solidFill>
                  <a:srgbClr val="000000"/>
                </a:solidFill>
                <a:latin typeface="Courier New" panose="02070309020205020404" pitchFamily="49" charset="0"/>
              </a:rPr>
              <a:t>o </a:t>
            </a:r>
            <a:r>
              <a:rPr lang="de-DE" sz="1800" b="0" i="0" u="none" strike="noStrike" baseline="0" dirty="0">
                <a:solidFill>
                  <a:srgbClr val="00B0F0"/>
                </a:solidFill>
                <a:latin typeface="Courier New" panose="02070309020205020404" pitchFamily="49" charset="0"/>
              </a:rPr>
              <a:t>Aufkleben</a:t>
            </a:r>
            <a:r>
              <a:rPr lang="de-DE" sz="1800" b="0" i="0" u="none" strike="noStrike" baseline="0" dirty="0">
                <a:solidFill>
                  <a:srgbClr val="000000"/>
                </a:solidFill>
                <a:latin typeface="Courier New" panose="02070309020205020404" pitchFamily="49" charset="0"/>
              </a:rPr>
              <a:t> ohne Klebefläche anzufassen </a:t>
            </a:r>
          </a:p>
          <a:p>
            <a:r>
              <a:rPr lang="de-DE" sz="1800" b="0" i="0" u="none" strike="noStrike" baseline="0" dirty="0">
                <a:solidFill>
                  <a:srgbClr val="000000"/>
                </a:solidFill>
                <a:latin typeface="Courier New" panose="02070309020205020404" pitchFamily="49" charset="0"/>
              </a:rPr>
              <a:t>o </a:t>
            </a:r>
            <a:r>
              <a:rPr lang="de-DE" sz="1800" b="0" i="0" u="none" strike="noStrike" baseline="0" dirty="0">
                <a:solidFill>
                  <a:srgbClr val="00B0F0"/>
                </a:solidFill>
                <a:latin typeface="Calibri" panose="020F0502020204030204" pitchFamily="34" charset="0"/>
              </a:rPr>
              <a:t>10-30 Sekunden </a:t>
            </a:r>
            <a:r>
              <a:rPr lang="de-DE" sz="1800" b="0" i="0" u="none" strike="noStrike" baseline="0" dirty="0">
                <a:solidFill>
                  <a:srgbClr val="000000"/>
                </a:solidFill>
                <a:latin typeface="Calibri" panose="020F0502020204030204" pitchFamily="34" charset="0"/>
              </a:rPr>
              <a:t>mit der flachen Hand andrücken </a:t>
            </a:r>
          </a:p>
          <a:p>
            <a:r>
              <a:rPr lang="de-DE" sz="1800" b="0" i="0" u="none" strike="noStrike" baseline="0" dirty="0">
                <a:solidFill>
                  <a:srgbClr val="00B0F0"/>
                </a:solidFill>
                <a:latin typeface="Courier New" panose="02070309020205020404" pitchFamily="49" charset="0"/>
              </a:rPr>
              <a:t>o </a:t>
            </a:r>
            <a:r>
              <a:rPr lang="de-DE" sz="1800" b="0" i="0" u="none" strike="noStrike" baseline="0" dirty="0">
                <a:solidFill>
                  <a:srgbClr val="00B0F0"/>
                </a:solidFill>
                <a:latin typeface="Calibri" panose="020F0502020204030204" pitchFamily="34" charset="0"/>
              </a:rPr>
              <a:t>Hautstelle wechseln </a:t>
            </a:r>
            <a:r>
              <a:rPr lang="de-DE" sz="1800" b="0" i="0" u="none" strike="noStrike" baseline="0" dirty="0">
                <a:solidFill>
                  <a:srgbClr val="000000"/>
                </a:solidFill>
                <a:latin typeface="Calibri" panose="020F0502020204030204" pitchFamily="34" charset="0"/>
              </a:rPr>
              <a:t>(das Pflaster nie immer auf dieselbe Stelle kleben) </a:t>
            </a:r>
          </a:p>
          <a:p>
            <a:pPr algn="l"/>
            <a:r>
              <a:rPr lang="de-DE" sz="1800" b="0" i="0" u="none" strike="noStrike" baseline="0" dirty="0">
                <a:solidFill>
                  <a:srgbClr val="000000"/>
                </a:solidFill>
                <a:latin typeface="Courier New" panose="02070309020205020404" pitchFamily="49" charset="0"/>
              </a:rPr>
              <a:t>o </a:t>
            </a:r>
            <a:r>
              <a:rPr lang="de-DE" sz="1800" b="0" i="0" u="none" strike="noStrike" baseline="0" dirty="0">
                <a:solidFill>
                  <a:srgbClr val="00B0F0"/>
                </a:solidFill>
                <a:latin typeface="Courier New" panose="02070309020205020404" pitchFamily="49" charset="0"/>
              </a:rPr>
              <a:t>Matrixpflaster</a:t>
            </a:r>
            <a:r>
              <a:rPr lang="de-DE" sz="1800" b="0" i="0" u="none" strike="noStrike" baseline="0" dirty="0">
                <a:solidFill>
                  <a:srgbClr val="000000"/>
                </a:solidFill>
                <a:latin typeface="Courier New" panose="02070309020205020404" pitchFamily="49" charset="0"/>
              </a:rPr>
              <a:t> dürfen zugeschnitten werden, </a:t>
            </a:r>
            <a:r>
              <a:rPr lang="de-DE" sz="1800" b="0" i="0" u="none" strike="noStrike" baseline="0" dirty="0">
                <a:solidFill>
                  <a:srgbClr val="00B0F0"/>
                </a:solidFill>
                <a:latin typeface="Calibri" panose="020F0502020204030204" pitchFamily="34" charset="0"/>
              </a:rPr>
              <a:t>Depotpflaster</a:t>
            </a:r>
            <a:r>
              <a:rPr lang="de-DE" sz="1800" b="0" i="0" u="none" strike="noStrike" baseline="0" dirty="0">
                <a:solidFill>
                  <a:srgbClr val="000000"/>
                </a:solidFill>
                <a:latin typeface="Calibri" panose="020F0502020204030204" pitchFamily="34" charset="0"/>
              </a:rPr>
              <a:t> nicht zuschneiden </a:t>
            </a:r>
          </a:p>
          <a:p>
            <a:endParaRPr lang="de-DE" sz="1800" b="0" i="0" u="none" strike="noStrike" baseline="0" dirty="0">
              <a:solidFill>
                <a:srgbClr val="000000"/>
              </a:solidFill>
              <a:latin typeface="Courier New" panose="02070309020205020404" pitchFamily="49" charset="0"/>
            </a:endParaRPr>
          </a:p>
        </p:txBody>
      </p:sp>
      <p:pic>
        <p:nvPicPr>
          <p:cNvPr id="5" name="Grafik 4">
            <a:extLst>
              <a:ext uri="{FF2B5EF4-FFF2-40B4-BE49-F238E27FC236}">
                <a16:creationId xmlns:a16="http://schemas.microsoft.com/office/drawing/2014/main" id="{33085E9C-0611-19C3-2A8C-1FA6EEAFBF16}"/>
              </a:ext>
            </a:extLst>
          </p:cNvPr>
          <p:cNvPicPr>
            <a:picLocks noChangeAspect="1"/>
          </p:cNvPicPr>
          <p:nvPr/>
        </p:nvPicPr>
        <p:blipFill>
          <a:blip r:embed="rId2"/>
          <a:stretch>
            <a:fillRect/>
          </a:stretch>
        </p:blipFill>
        <p:spPr>
          <a:xfrm>
            <a:off x="315951" y="2595151"/>
            <a:ext cx="7431932" cy="4017523"/>
          </a:xfrm>
          <a:prstGeom prst="rect">
            <a:avLst/>
          </a:prstGeom>
        </p:spPr>
      </p:pic>
      <p:sp>
        <p:nvSpPr>
          <p:cNvPr id="7" name="Textfeld 6">
            <a:extLst>
              <a:ext uri="{FF2B5EF4-FFF2-40B4-BE49-F238E27FC236}">
                <a16:creationId xmlns:a16="http://schemas.microsoft.com/office/drawing/2014/main" id="{EBDBF932-ED52-5664-56A1-0FEB3A75C7D3}"/>
              </a:ext>
            </a:extLst>
          </p:cNvPr>
          <p:cNvSpPr txBox="1"/>
          <p:nvPr/>
        </p:nvSpPr>
        <p:spPr>
          <a:xfrm>
            <a:off x="7952322" y="2595151"/>
            <a:ext cx="3388468" cy="2585323"/>
          </a:xfrm>
          <a:prstGeom prst="rect">
            <a:avLst/>
          </a:prstGeom>
          <a:noFill/>
        </p:spPr>
        <p:txBody>
          <a:bodyPr wrap="square">
            <a:spAutoFit/>
          </a:bodyPr>
          <a:lstStyle/>
          <a:p>
            <a:r>
              <a:rPr lang="de-DE" b="0" i="0" dirty="0">
                <a:solidFill>
                  <a:srgbClr val="202124"/>
                </a:solidFill>
                <a:effectLst/>
                <a:latin typeface="Google Sans"/>
              </a:rPr>
              <a:t>Transdermale therapeutische Systeme (TTS) sind Pflaster, die </a:t>
            </a:r>
            <a:r>
              <a:rPr lang="de-DE" b="0" i="0" dirty="0">
                <a:solidFill>
                  <a:srgbClr val="040C28"/>
                </a:solidFill>
                <a:effectLst/>
                <a:latin typeface="Google Sans"/>
              </a:rPr>
              <a:t>einen Wirkstoff enthalten, der über die Haut in den Blutkreislauf aufgenommen werden soll und dort Wirkungen im gesamten Organismus entfaltet</a:t>
            </a:r>
            <a:r>
              <a:rPr lang="de-DE" b="0" i="0" dirty="0">
                <a:solidFill>
                  <a:srgbClr val="202124"/>
                </a:solidFill>
                <a:effectLst/>
                <a:latin typeface="Google Sans"/>
              </a:rPr>
              <a:t>. Vorteil: der Wirkstoff gelangt gleichmäßig über längere Zeit in den Körper</a:t>
            </a:r>
            <a:endParaRPr lang="de-DE" dirty="0"/>
          </a:p>
        </p:txBody>
      </p:sp>
    </p:spTree>
    <p:extLst>
      <p:ext uri="{BB962C8B-B14F-4D97-AF65-F5344CB8AC3E}">
        <p14:creationId xmlns:p14="http://schemas.microsoft.com/office/powerpoint/2010/main" val="1794205811"/>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C325BC49-ED67-4D8A-43D4-BCF048D49BDD}"/>
              </a:ext>
            </a:extLst>
          </p:cNvPr>
          <p:cNvSpPr txBox="1"/>
          <p:nvPr/>
        </p:nvSpPr>
        <p:spPr>
          <a:xfrm>
            <a:off x="278780" y="267629"/>
            <a:ext cx="11452303" cy="1754326"/>
          </a:xfrm>
          <a:prstGeom prst="rect">
            <a:avLst/>
          </a:prstGeom>
          <a:noFill/>
        </p:spPr>
        <p:txBody>
          <a:bodyPr wrap="square">
            <a:spAutoFit/>
          </a:bodyPr>
          <a:lstStyle/>
          <a:p>
            <a:r>
              <a:rPr lang="de-DE" sz="1800" b="0" i="0" u="none" strike="noStrike" baseline="0" dirty="0">
                <a:solidFill>
                  <a:srgbClr val="FF0000"/>
                </a:solidFill>
              </a:rPr>
              <a:t>Korrekte Entsorgung Altmedikamente :</a:t>
            </a:r>
          </a:p>
          <a:p>
            <a:endParaRPr lang="de-DE" b="0" i="0" dirty="0">
              <a:solidFill>
                <a:srgbClr val="202124"/>
              </a:solidFill>
              <a:effectLst/>
              <a:latin typeface="Google Sans"/>
            </a:endParaRPr>
          </a:p>
          <a:p>
            <a:endParaRPr lang="de-DE" dirty="0">
              <a:solidFill>
                <a:srgbClr val="202124"/>
              </a:solidFill>
              <a:latin typeface="Google Sans"/>
            </a:endParaRPr>
          </a:p>
          <a:p>
            <a:r>
              <a:rPr lang="de-DE" b="0" i="0" dirty="0">
                <a:solidFill>
                  <a:srgbClr val="202124"/>
                </a:solidFill>
                <a:effectLst/>
                <a:latin typeface="Google Sans"/>
              </a:rPr>
              <a:t>So entsorgen Sie Medikamente richtig: NICHT RUNTERSPÜLEN! Medikamentenreste gehören weder in die Toilette noch in die Spüle/Abfluss. </a:t>
            </a:r>
            <a:r>
              <a:rPr lang="de-DE" b="0" i="0" dirty="0">
                <a:solidFill>
                  <a:srgbClr val="040C28"/>
                </a:solidFill>
                <a:effectLst/>
                <a:latin typeface="Google Sans"/>
              </a:rPr>
              <a:t>Gib Medikamentenreste stattdessen entweder zur Apotheke, in den Restmüll oder dem Recyclinghof oder der mobilen Schadstoffsammelstelle</a:t>
            </a:r>
            <a:r>
              <a:rPr lang="de-DE" b="0" i="0" dirty="0">
                <a:solidFill>
                  <a:srgbClr val="202124"/>
                </a:solidFill>
                <a:effectLst/>
                <a:latin typeface="Google Sans"/>
              </a:rPr>
              <a:t>.</a:t>
            </a:r>
            <a:endParaRPr lang="de-DE" dirty="0"/>
          </a:p>
        </p:txBody>
      </p:sp>
    </p:spTree>
    <p:extLst>
      <p:ext uri="{BB962C8B-B14F-4D97-AF65-F5344CB8AC3E}">
        <p14:creationId xmlns:p14="http://schemas.microsoft.com/office/powerpoint/2010/main" val="2834041090"/>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le 4">
            <a:extLst>
              <a:ext uri="{FF2B5EF4-FFF2-40B4-BE49-F238E27FC236}">
                <a16:creationId xmlns:a16="http://schemas.microsoft.com/office/drawing/2014/main" id="{FB2F4E11-4BD9-C9CF-0A75-7C6EBE3D2FA2}"/>
              </a:ext>
            </a:extLst>
          </p:cNvPr>
          <p:cNvGraphicFramePr>
            <a:graphicFrameLocks noGrp="1"/>
          </p:cNvGraphicFramePr>
          <p:nvPr>
            <p:extLst>
              <p:ext uri="{D42A27DB-BD31-4B8C-83A1-F6EECF244321}">
                <p14:modId xmlns:p14="http://schemas.microsoft.com/office/powerpoint/2010/main" val="691135346"/>
              </p:ext>
            </p:extLst>
          </p:nvPr>
        </p:nvGraphicFramePr>
        <p:xfrm>
          <a:off x="189572" y="334536"/>
          <a:ext cx="11898350" cy="6312865"/>
        </p:xfrm>
        <a:graphic>
          <a:graphicData uri="http://schemas.openxmlformats.org/drawingml/2006/table">
            <a:tbl>
              <a:tblPr firstRow="1" bandRow="1">
                <a:tableStyleId>{5C22544A-7EE6-4342-B048-85BDC9FD1C3A}</a:tableStyleId>
              </a:tblPr>
              <a:tblGrid>
                <a:gridCol w="4401061">
                  <a:extLst>
                    <a:ext uri="{9D8B030D-6E8A-4147-A177-3AD203B41FA5}">
                      <a16:colId xmlns:a16="http://schemas.microsoft.com/office/drawing/2014/main" val="316356356"/>
                    </a:ext>
                  </a:extLst>
                </a:gridCol>
                <a:gridCol w="7497289">
                  <a:extLst>
                    <a:ext uri="{9D8B030D-6E8A-4147-A177-3AD203B41FA5}">
                      <a16:colId xmlns:a16="http://schemas.microsoft.com/office/drawing/2014/main" val="2490151146"/>
                    </a:ext>
                  </a:extLst>
                </a:gridCol>
              </a:tblGrid>
              <a:tr h="350467">
                <a:tc>
                  <a:txBody>
                    <a:bodyPr/>
                    <a:lstStyle/>
                    <a:p>
                      <a:r>
                        <a:rPr lang="de-DE" dirty="0"/>
                        <a:t>Vorteile</a:t>
                      </a:r>
                    </a:p>
                  </a:txBody>
                  <a:tcPr/>
                </a:tc>
                <a:tc>
                  <a:txBody>
                    <a:bodyPr/>
                    <a:lstStyle/>
                    <a:p>
                      <a:r>
                        <a:rPr lang="de-DE" dirty="0"/>
                        <a:t>Nachteile</a:t>
                      </a:r>
                    </a:p>
                  </a:txBody>
                  <a:tcPr/>
                </a:tc>
                <a:extLst>
                  <a:ext uri="{0D108BD9-81ED-4DB2-BD59-A6C34878D82A}">
                    <a16:rowId xmlns:a16="http://schemas.microsoft.com/office/drawing/2014/main" val="2761074109"/>
                  </a:ext>
                </a:extLst>
              </a:tr>
              <a:tr h="788870">
                <a:tc>
                  <a:txBody>
                    <a:bodyPr/>
                    <a:lstStyle/>
                    <a:p>
                      <a:r>
                        <a:rPr lang="de-DE" sz="1800" b="0" i="0" u="none" strike="noStrike" kern="1200" baseline="0" dirty="0">
                          <a:solidFill>
                            <a:schemeClr val="dk1"/>
                          </a:solidFill>
                          <a:latin typeface="+mn-lt"/>
                          <a:ea typeface="+mn-ea"/>
                          <a:cs typeface="+mn-cs"/>
                        </a:rPr>
                        <a:t>Depotform </a:t>
                      </a:r>
                      <a:endParaRPr lang="de-DE" dirty="0"/>
                    </a:p>
                  </a:txBody>
                  <a:tcPr/>
                </a:tc>
                <a:tc>
                  <a:txBody>
                    <a:bodyPr/>
                    <a:lstStyle/>
                    <a:p>
                      <a:endParaRPr lang="de-DE" sz="1800" b="0" i="0" u="none" strike="noStrike" kern="1200" baseline="0" dirty="0">
                        <a:solidFill>
                          <a:schemeClr val="dk1"/>
                        </a:solidFill>
                        <a:latin typeface="+mn-lt"/>
                        <a:ea typeface="+mn-ea"/>
                        <a:cs typeface="+mn-cs"/>
                      </a:endParaRPr>
                    </a:p>
                    <a:p>
                      <a:r>
                        <a:rPr lang="de-DE" sz="1800" b="0" i="0" u="none" strike="noStrike" kern="1200" baseline="0" dirty="0">
                          <a:solidFill>
                            <a:schemeClr val="dk1"/>
                          </a:solidFill>
                          <a:latin typeface="+mn-lt"/>
                          <a:ea typeface="+mn-ea"/>
                          <a:cs typeface="+mn-cs"/>
                        </a:rPr>
                        <a:t>Hautreizungen </a:t>
                      </a:r>
                    </a:p>
                    <a:p>
                      <a:r>
                        <a:rPr lang="de-DE" sz="1800" b="0" i="0" u="none" strike="noStrike" kern="1200" baseline="0" dirty="0">
                          <a:solidFill>
                            <a:schemeClr val="dk1"/>
                          </a:solidFill>
                          <a:latin typeface="+mn-lt"/>
                          <a:ea typeface="+mn-ea"/>
                          <a:cs typeface="+mn-cs"/>
                        </a:rPr>
                        <a:t>	</a:t>
                      </a:r>
                    </a:p>
                    <a:p>
                      <a:endParaRPr lang="de-DE" dirty="0"/>
                    </a:p>
                  </a:txBody>
                  <a:tcPr/>
                </a:tc>
                <a:extLst>
                  <a:ext uri="{0D108BD9-81ED-4DB2-BD59-A6C34878D82A}">
                    <a16:rowId xmlns:a16="http://schemas.microsoft.com/office/drawing/2014/main" val="1745646363"/>
                  </a:ext>
                </a:extLst>
              </a:tr>
              <a:tr h="876167">
                <a:tc>
                  <a:txBody>
                    <a:bodyPr/>
                    <a:lstStyle/>
                    <a:p>
                      <a:endParaRPr lang="de-DE" sz="1800" b="0" i="0" u="none" strike="noStrike" kern="1200" baseline="0" dirty="0">
                        <a:solidFill>
                          <a:schemeClr val="dk1"/>
                        </a:solidFill>
                        <a:latin typeface="+mn-lt"/>
                        <a:ea typeface="+mn-ea"/>
                        <a:cs typeface="+mn-cs"/>
                      </a:endParaRPr>
                    </a:p>
                    <a:p>
                      <a:r>
                        <a:rPr lang="de-DE" sz="1800" b="0" i="0" u="none" strike="noStrike" kern="1200" baseline="0" dirty="0">
                          <a:solidFill>
                            <a:schemeClr val="dk1"/>
                          </a:solidFill>
                          <a:latin typeface="+mn-lt"/>
                          <a:ea typeface="+mn-ea"/>
                          <a:cs typeface="+mn-cs"/>
                        </a:rPr>
                        <a:t>Gezielte Wirkstoffabgabe </a:t>
                      </a:r>
                      <a:endParaRPr lang="de-DE" dirty="0"/>
                    </a:p>
                  </a:txBody>
                  <a:tcPr/>
                </a:tc>
                <a:tc>
                  <a:txBody>
                    <a:bodyPr/>
                    <a:lstStyle/>
                    <a:p>
                      <a:endParaRPr lang="de-DE" sz="1800" b="0" i="0" u="none" strike="noStrike" kern="1200" baseline="0" dirty="0">
                        <a:solidFill>
                          <a:schemeClr val="dk1"/>
                        </a:solidFill>
                        <a:latin typeface="+mn-lt"/>
                        <a:ea typeface="+mn-ea"/>
                        <a:cs typeface="+mn-cs"/>
                      </a:endParaRPr>
                    </a:p>
                    <a:p>
                      <a:r>
                        <a:rPr lang="de-DE" sz="1800" b="0" i="0" u="none" strike="noStrike" kern="1200" baseline="0" dirty="0">
                          <a:solidFill>
                            <a:schemeClr val="dk1"/>
                          </a:solidFill>
                          <a:latin typeface="+mn-lt"/>
                          <a:ea typeface="+mn-ea"/>
                          <a:cs typeface="+mn-cs"/>
                        </a:rPr>
                        <a:t>Der Wirkstoffspiegel im Körper wird häufig nicht erreicht </a:t>
                      </a:r>
                    </a:p>
                    <a:p>
                      <a:endParaRPr lang="de-DE" dirty="0"/>
                    </a:p>
                  </a:txBody>
                  <a:tcPr/>
                </a:tc>
                <a:extLst>
                  <a:ext uri="{0D108BD9-81ED-4DB2-BD59-A6C34878D82A}">
                    <a16:rowId xmlns:a16="http://schemas.microsoft.com/office/drawing/2014/main" val="3030568255"/>
                  </a:ext>
                </a:extLst>
              </a:tr>
              <a:tr h="876167">
                <a:tc>
                  <a:txBody>
                    <a:bodyPr/>
                    <a:lstStyle/>
                    <a:p>
                      <a:endParaRPr lang="de-DE" sz="1800" b="0" i="0" u="none" strike="noStrike" kern="1200" baseline="0" dirty="0">
                        <a:solidFill>
                          <a:schemeClr val="dk1"/>
                        </a:solidFill>
                        <a:latin typeface="+mn-lt"/>
                        <a:ea typeface="+mn-ea"/>
                        <a:cs typeface="+mn-cs"/>
                      </a:endParaRPr>
                    </a:p>
                    <a:p>
                      <a:r>
                        <a:rPr lang="de-DE" sz="1800" b="0" i="0" u="none" strike="noStrike" kern="1200" baseline="0" dirty="0">
                          <a:solidFill>
                            <a:schemeClr val="dk1"/>
                          </a:solidFill>
                          <a:latin typeface="+mn-lt"/>
                          <a:ea typeface="+mn-ea"/>
                          <a:cs typeface="+mn-cs"/>
                        </a:rPr>
                        <a:t>Gleichförmige Wirkstoffabgabe </a:t>
                      </a:r>
                    </a:p>
                    <a:p>
                      <a:endParaRPr lang="de-DE" dirty="0"/>
                    </a:p>
                  </a:txBody>
                  <a:tcPr/>
                </a:tc>
                <a:tc>
                  <a:txBody>
                    <a:bodyPr/>
                    <a:lstStyle/>
                    <a:p>
                      <a:endParaRPr lang="de-DE" dirty="0"/>
                    </a:p>
                  </a:txBody>
                  <a:tcPr/>
                </a:tc>
                <a:extLst>
                  <a:ext uri="{0D108BD9-81ED-4DB2-BD59-A6C34878D82A}">
                    <a16:rowId xmlns:a16="http://schemas.microsoft.com/office/drawing/2014/main" val="2256287291"/>
                  </a:ext>
                </a:extLst>
              </a:tr>
              <a:tr h="876167">
                <a:tc>
                  <a:txBody>
                    <a:bodyPr/>
                    <a:lstStyle/>
                    <a:p>
                      <a:endParaRPr lang="de-DE" sz="1800" b="0" i="0" u="none" strike="noStrike" kern="1200" baseline="0" dirty="0">
                        <a:solidFill>
                          <a:schemeClr val="dk1"/>
                        </a:solidFill>
                        <a:latin typeface="+mn-lt"/>
                        <a:ea typeface="+mn-ea"/>
                        <a:cs typeface="+mn-cs"/>
                      </a:endParaRPr>
                    </a:p>
                    <a:p>
                      <a:r>
                        <a:rPr lang="de-DE" sz="1800" b="0" i="0" u="none" strike="noStrike" kern="1200" baseline="0" dirty="0">
                          <a:solidFill>
                            <a:schemeClr val="dk1"/>
                          </a:solidFill>
                          <a:latin typeface="+mn-lt"/>
                          <a:ea typeface="+mn-ea"/>
                          <a:cs typeface="+mn-cs"/>
                        </a:rPr>
                        <a:t>Kontinuierliche Wirkstoffabgabe </a:t>
                      </a:r>
                    </a:p>
                    <a:p>
                      <a:r>
                        <a:rPr lang="de-DE" sz="1800" b="0" i="0" u="none" strike="noStrike" kern="1200" baseline="0" dirty="0">
                          <a:solidFill>
                            <a:schemeClr val="dk1"/>
                          </a:solidFill>
                          <a:latin typeface="+mn-lt"/>
                          <a:ea typeface="+mn-ea"/>
                          <a:cs typeface="+mn-cs"/>
                        </a:rPr>
                        <a:t>	</a:t>
                      </a:r>
                      <a:endParaRPr lang="de-DE" dirty="0"/>
                    </a:p>
                  </a:txBody>
                  <a:tcPr/>
                </a:tc>
                <a:tc>
                  <a:txBody>
                    <a:bodyPr/>
                    <a:lstStyle/>
                    <a:p>
                      <a:endParaRPr lang="de-DE"/>
                    </a:p>
                  </a:txBody>
                  <a:tcPr/>
                </a:tc>
                <a:extLst>
                  <a:ext uri="{0D108BD9-81ED-4DB2-BD59-A6C34878D82A}">
                    <a16:rowId xmlns:a16="http://schemas.microsoft.com/office/drawing/2014/main" val="1513274721"/>
                  </a:ext>
                </a:extLst>
              </a:tr>
              <a:tr h="876167">
                <a:tc>
                  <a:txBody>
                    <a:bodyPr/>
                    <a:lstStyle/>
                    <a:p>
                      <a:endParaRPr lang="de-DE" sz="1800" b="0" i="0" u="none" strike="noStrike" kern="1200" baseline="0" dirty="0">
                        <a:solidFill>
                          <a:schemeClr val="dk1"/>
                        </a:solidFill>
                        <a:latin typeface="+mn-lt"/>
                        <a:ea typeface="+mn-ea"/>
                        <a:cs typeface="+mn-cs"/>
                      </a:endParaRPr>
                    </a:p>
                    <a:p>
                      <a:r>
                        <a:rPr lang="de-DE" sz="1800" b="0" i="0" u="none" strike="noStrike" kern="1200" baseline="0" dirty="0">
                          <a:solidFill>
                            <a:schemeClr val="dk1"/>
                          </a:solidFill>
                          <a:latin typeface="+mn-lt"/>
                          <a:ea typeface="+mn-ea"/>
                          <a:cs typeface="+mn-cs"/>
                        </a:rPr>
                        <a:t>Diskret </a:t>
                      </a:r>
                      <a:endParaRPr lang="de-DE" dirty="0"/>
                    </a:p>
                  </a:txBody>
                  <a:tcPr/>
                </a:tc>
                <a:tc>
                  <a:txBody>
                    <a:bodyPr/>
                    <a:lstStyle/>
                    <a:p>
                      <a:endParaRPr lang="de-DE"/>
                    </a:p>
                  </a:txBody>
                  <a:tcPr/>
                </a:tc>
                <a:extLst>
                  <a:ext uri="{0D108BD9-81ED-4DB2-BD59-A6C34878D82A}">
                    <a16:rowId xmlns:a16="http://schemas.microsoft.com/office/drawing/2014/main" val="3182648888"/>
                  </a:ext>
                </a:extLst>
              </a:tr>
              <a:tr h="1139018">
                <a:tc>
                  <a:txBody>
                    <a:bodyPr/>
                    <a:lstStyle/>
                    <a:p>
                      <a:endParaRPr lang="de-DE" sz="1800" b="0" i="0" u="none" strike="noStrike" kern="1200" baseline="0" dirty="0">
                        <a:solidFill>
                          <a:schemeClr val="dk1"/>
                        </a:solidFill>
                        <a:latin typeface="+mn-lt"/>
                        <a:ea typeface="+mn-ea"/>
                        <a:cs typeface="+mn-cs"/>
                      </a:endParaRPr>
                    </a:p>
                    <a:p>
                      <a:r>
                        <a:rPr lang="de-DE" sz="1800" b="0" i="0" u="none" strike="noStrike" kern="1200" baseline="0" dirty="0">
                          <a:solidFill>
                            <a:schemeClr val="dk1"/>
                          </a:solidFill>
                          <a:latin typeface="+mn-lt"/>
                          <a:ea typeface="+mn-ea"/>
                          <a:cs typeface="+mn-cs"/>
                        </a:rPr>
                        <a:t>Kein first-pass-Effekt 	</a:t>
                      </a:r>
                    </a:p>
                    <a:p>
                      <a:endParaRPr lang="de-DE" dirty="0"/>
                    </a:p>
                  </a:txBody>
                  <a:tcPr/>
                </a:tc>
                <a:tc>
                  <a:txBody>
                    <a:bodyPr/>
                    <a:lstStyle/>
                    <a:p>
                      <a:endParaRPr lang="de-DE" dirty="0"/>
                    </a:p>
                  </a:txBody>
                  <a:tcPr/>
                </a:tc>
                <a:extLst>
                  <a:ext uri="{0D108BD9-81ED-4DB2-BD59-A6C34878D82A}">
                    <a16:rowId xmlns:a16="http://schemas.microsoft.com/office/drawing/2014/main" val="1389652261"/>
                  </a:ext>
                </a:extLst>
              </a:tr>
            </a:tbl>
          </a:graphicData>
        </a:graphic>
      </p:graphicFrame>
    </p:spTree>
    <p:extLst>
      <p:ext uri="{BB962C8B-B14F-4D97-AF65-F5344CB8AC3E}">
        <p14:creationId xmlns:p14="http://schemas.microsoft.com/office/powerpoint/2010/main" val="1194153258"/>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68B8F102-4CCD-7633-F513-993B935EBBA2}"/>
              </a:ext>
            </a:extLst>
          </p:cNvPr>
          <p:cNvSpPr txBox="1"/>
          <p:nvPr/>
        </p:nvSpPr>
        <p:spPr>
          <a:xfrm>
            <a:off x="223024" y="334537"/>
            <a:ext cx="11742235" cy="1015663"/>
          </a:xfrm>
          <a:prstGeom prst="rect">
            <a:avLst/>
          </a:prstGeom>
          <a:noFill/>
        </p:spPr>
        <p:txBody>
          <a:bodyPr wrap="square">
            <a:spAutoFit/>
          </a:bodyPr>
          <a:lstStyle/>
          <a:p>
            <a:r>
              <a:rPr lang="de-DE" sz="2400" b="0" i="0" u="none" strike="noStrike" baseline="0" dirty="0">
                <a:solidFill>
                  <a:srgbClr val="FF0000"/>
                </a:solidFill>
                <a:latin typeface="Calibri" panose="020F0502020204030204" pitchFamily="34" charset="0"/>
              </a:rPr>
              <a:t>22.3. Arzneimittel zur Anwendung durch Einatmen </a:t>
            </a:r>
          </a:p>
          <a:p>
            <a:r>
              <a:rPr lang="de-DE" sz="1800" b="0" i="0" u="none" strike="noStrike" baseline="0" dirty="0">
                <a:solidFill>
                  <a:srgbClr val="000000"/>
                </a:solidFill>
                <a:latin typeface="Courier New" panose="02070309020205020404" pitchFamily="49" charset="0"/>
              </a:rPr>
              <a:t>o Inhalation = Einatmen von Heilmitteln in Form von </a:t>
            </a:r>
            <a:r>
              <a:rPr lang="de-DE" sz="1800" b="0" i="0" u="none" strike="noStrike" baseline="0" dirty="0">
                <a:solidFill>
                  <a:srgbClr val="000000"/>
                </a:solidFill>
                <a:latin typeface="Calibri" panose="020F0502020204030204" pitchFamily="34" charset="0"/>
              </a:rPr>
              <a:t>Gasen, Dämpfen oder zerstäubten Flüssigkeiten zur </a:t>
            </a:r>
            <a:r>
              <a:rPr lang="de-DE" sz="1800" b="0" i="0" u="none" strike="noStrike" baseline="0" dirty="0">
                <a:solidFill>
                  <a:srgbClr val="000000"/>
                </a:solidFill>
                <a:latin typeface="Courier New" panose="02070309020205020404" pitchFamily="49" charset="0"/>
              </a:rPr>
              <a:t>Lokalbehandlung von Erkrankungen der Bronchialräume </a:t>
            </a:r>
          </a:p>
        </p:txBody>
      </p:sp>
      <p:pic>
        <p:nvPicPr>
          <p:cNvPr id="5" name="Grafik 4">
            <a:extLst>
              <a:ext uri="{FF2B5EF4-FFF2-40B4-BE49-F238E27FC236}">
                <a16:creationId xmlns:a16="http://schemas.microsoft.com/office/drawing/2014/main" id="{F104F44F-DB09-9F20-BD29-0FF4353933CC}"/>
              </a:ext>
            </a:extLst>
          </p:cNvPr>
          <p:cNvPicPr>
            <a:picLocks noChangeAspect="1"/>
          </p:cNvPicPr>
          <p:nvPr/>
        </p:nvPicPr>
        <p:blipFill>
          <a:blip r:embed="rId2"/>
          <a:stretch>
            <a:fillRect/>
          </a:stretch>
        </p:blipFill>
        <p:spPr>
          <a:xfrm>
            <a:off x="3821863" y="1632823"/>
            <a:ext cx="4124528" cy="2655651"/>
          </a:xfrm>
          <a:prstGeom prst="rect">
            <a:avLst/>
          </a:prstGeom>
        </p:spPr>
      </p:pic>
    </p:spTree>
    <p:extLst>
      <p:ext uri="{BB962C8B-B14F-4D97-AF65-F5344CB8AC3E}">
        <p14:creationId xmlns:p14="http://schemas.microsoft.com/office/powerpoint/2010/main" val="1083659894"/>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B478D4A6-3C84-4F64-2AFD-DF7C2733807F}"/>
              </a:ext>
            </a:extLst>
          </p:cNvPr>
          <p:cNvSpPr txBox="1"/>
          <p:nvPr/>
        </p:nvSpPr>
        <p:spPr>
          <a:xfrm>
            <a:off x="122663" y="211872"/>
            <a:ext cx="11753386" cy="923330"/>
          </a:xfrm>
          <a:prstGeom prst="rect">
            <a:avLst/>
          </a:prstGeom>
          <a:noFill/>
        </p:spPr>
        <p:txBody>
          <a:bodyPr wrap="square">
            <a:spAutoFit/>
          </a:bodyPr>
          <a:lstStyle/>
          <a:p>
            <a:r>
              <a:rPr lang="de-DE" sz="1800" b="0" i="0" u="none" strike="noStrike" baseline="0" dirty="0">
                <a:solidFill>
                  <a:srgbClr val="000000"/>
                </a:solidFill>
                <a:latin typeface="Calibri" panose="020F0502020204030204" pitchFamily="34" charset="0"/>
              </a:rPr>
              <a:t>Anwendung finden bei der inhalativen Anwendung von Arzneimitteln: </a:t>
            </a:r>
          </a:p>
          <a:p>
            <a:r>
              <a:rPr lang="de-DE" sz="1800" b="0" i="0" u="none" strike="noStrike" baseline="0" dirty="0">
                <a:solidFill>
                  <a:srgbClr val="000000"/>
                </a:solidFill>
                <a:latin typeface="Calibri" panose="020F0502020204030204" pitchFamily="34" charset="0"/>
              </a:rPr>
              <a:t>ätherische Öle, Dampfinhalation, Vernebler, Dosieraerosole, </a:t>
            </a:r>
            <a:r>
              <a:rPr lang="de-DE" sz="1800" b="0" i="0" u="none" strike="noStrike" baseline="0" dirty="0" err="1">
                <a:solidFill>
                  <a:srgbClr val="000000"/>
                </a:solidFill>
                <a:latin typeface="Calibri" panose="020F0502020204030204" pitchFamily="34" charset="0"/>
              </a:rPr>
              <a:t>Pulverinhalatoren</a:t>
            </a:r>
            <a:r>
              <a:rPr lang="de-DE" sz="1800" b="0" i="0" u="none" strike="noStrike" baseline="0" dirty="0">
                <a:solidFill>
                  <a:srgbClr val="000000"/>
                </a:solidFill>
                <a:latin typeface="Calibri" panose="020F0502020204030204" pitchFamily="34" charset="0"/>
              </a:rPr>
              <a:t>, Grob- &amp; Feinnebel (0,5 &amp; 10</a:t>
            </a:r>
            <a:r>
              <a:rPr lang="el-GR" sz="1800" b="0" i="0" u="none" strike="noStrike" baseline="0" dirty="0">
                <a:solidFill>
                  <a:srgbClr val="000000"/>
                </a:solidFill>
                <a:latin typeface="Calibri" panose="020F0502020204030204" pitchFamily="34" charset="0"/>
              </a:rPr>
              <a:t>μ</a:t>
            </a:r>
            <a:r>
              <a:rPr lang="de-DE" sz="1800" b="0" i="0" u="none" strike="noStrike" baseline="0" dirty="0">
                <a:solidFill>
                  <a:srgbClr val="000000"/>
                </a:solidFill>
                <a:latin typeface="Calibri" panose="020F0502020204030204" pitchFamily="34" charset="0"/>
              </a:rPr>
              <a:t>g) Dosieraerosol, </a:t>
            </a:r>
            <a:r>
              <a:rPr lang="de-DE" sz="1800" b="0" i="0" u="none" strike="noStrike" baseline="0" dirty="0" err="1">
                <a:solidFill>
                  <a:srgbClr val="000000"/>
                </a:solidFill>
                <a:latin typeface="Calibri" panose="020F0502020204030204" pitchFamily="34" charset="0"/>
              </a:rPr>
              <a:t>Pulverinhalatoren</a:t>
            </a:r>
            <a:r>
              <a:rPr lang="de-DE" sz="1800" b="0" i="0" u="none" strike="noStrike" baseline="0" dirty="0">
                <a:solidFill>
                  <a:srgbClr val="000000"/>
                </a:solidFill>
                <a:latin typeface="Calibri" panose="020F0502020204030204" pitchFamily="34" charset="0"/>
              </a:rPr>
              <a:t> für den schnellen Einsatz beim Asthmaanfall </a:t>
            </a:r>
            <a:endParaRPr lang="de-DE" dirty="0"/>
          </a:p>
        </p:txBody>
      </p:sp>
      <p:sp>
        <p:nvSpPr>
          <p:cNvPr id="5" name="Textfeld 4">
            <a:extLst>
              <a:ext uri="{FF2B5EF4-FFF2-40B4-BE49-F238E27FC236}">
                <a16:creationId xmlns:a16="http://schemas.microsoft.com/office/drawing/2014/main" id="{56FCC7C0-23B8-CBA6-19A0-7EAB4C35E372}"/>
              </a:ext>
            </a:extLst>
          </p:cNvPr>
          <p:cNvSpPr txBox="1"/>
          <p:nvPr/>
        </p:nvSpPr>
        <p:spPr>
          <a:xfrm>
            <a:off x="122663" y="1628077"/>
            <a:ext cx="11864898" cy="3139321"/>
          </a:xfrm>
          <a:prstGeom prst="rect">
            <a:avLst/>
          </a:prstGeom>
          <a:noFill/>
        </p:spPr>
        <p:txBody>
          <a:bodyPr wrap="square">
            <a:spAutoFit/>
          </a:bodyPr>
          <a:lstStyle/>
          <a:p>
            <a:r>
              <a:rPr lang="de-DE" sz="1800" b="0" i="0" u="none" strike="noStrike" baseline="0" dirty="0">
                <a:solidFill>
                  <a:srgbClr val="FF0000"/>
                </a:solidFill>
                <a:latin typeface="Calibri" panose="020F0502020204030204" pitchFamily="34" charset="0"/>
              </a:rPr>
              <a:t>Anwendung </a:t>
            </a:r>
          </a:p>
          <a:p>
            <a:r>
              <a:rPr lang="de-DE" sz="1800" b="0" i="0" u="none" strike="noStrike" baseline="0" dirty="0">
                <a:solidFill>
                  <a:srgbClr val="000000"/>
                </a:solidFill>
                <a:latin typeface="Courier New" panose="02070309020205020404" pitchFamily="49" charset="0"/>
              </a:rPr>
              <a:t>o </a:t>
            </a:r>
            <a:r>
              <a:rPr lang="de-DE" sz="1800" b="0" i="0" u="none" strike="noStrike" baseline="0" dirty="0">
                <a:solidFill>
                  <a:srgbClr val="000000"/>
                </a:solidFill>
                <a:latin typeface="Calibri" panose="020F0502020204030204" pitchFamily="34" charset="0"/>
              </a:rPr>
              <a:t>2 bis 3 Probesprühstöße (nach ärztlicher Anordnung) </a:t>
            </a:r>
          </a:p>
          <a:p>
            <a:r>
              <a:rPr lang="de-DE" sz="1800" b="0" i="0" u="none" strike="noStrike" baseline="0" dirty="0">
                <a:solidFill>
                  <a:srgbClr val="000000"/>
                </a:solidFill>
                <a:latin typeface="Courier New" panose="02070309020205020404" pitchFamily="49" charset="0"/>
              </a:rPr>
              <a:t>o </a:t>
            </a:r>
            <a:r>
              <a:rPr lang="de-DE" sz="1800" b="0" i="0" u="none" strike="noStrike" baseline="0" dirty="0">
                <a:solidFill>
                  <a:srgbClr val="000000"/>
                </a:solidFill>
                <a:latin typeface="Calibri" panose="020F0502020204030204" pitchFamily="34" charset="0"/>
              </a:rPr>
              <a:t>Richtige Sitz- &amp; Kopfposition </a:t>
            </a:r>
          </a:p>
          <a:p>
            <a:r>
              <a:rPr lang="de-DE" sz="1800" b="0" i="0" u="none" strike="noStrike" baseline="0" dirty="0">
                <a:solidFill>
                  <a:srgbClr val="000000"/>
                </a:solidFill>
                <a:latin typeface="Courier New" panose="02070309020205020404" pitchFamily="49" charset="0"/>
              </a:rPr>
              <a:t>o </a:t>
            </a:r>
            <a:r>
              <a:rPr lang="de-DE" sz="1800" b="0" i="0" u="none" strike="noStrike" baseline="0" dirty="0">
                <a:solidFill>
                  <a:srgbClr val="000000"/>
                </a:solidFill>
                <a:latin typeface="Calibri" panose="020F0502020204030204" pitchFamily="34" charset="0"/>
              </a:rPr>
              <a:t>Richtige Atemtechnik </a:t>
            </a:r>
          </a:p>
          <a:p>
            <a:r>
              <a:rPr lang="de-DE" sz="1800" b="0" i="0" u="none" strike="noStrike" baseline="0" dirty="0">
                <a:solidFill>
                  <a:srgbClr val="000000"/>
                </a:solidFill>
                <a:latin typeface="Courier New" panose="02070309020205020404" pitchFamily="49" charset="0"/>
              </a:rPr>
              <a:t>o Richtige Anwendung Dosieraerosol mit/ohne </a:t>
            </a:r>
            <a:r>
              <a:rPr lang="de-DE" sz="1800" b="0" i="0" u="none" strike="noStrike" baseline="0" dirty="0" err="1">
                <a:solidFill>
                  <a:srgbClr val="000000"/>
                </a:solidFill>
                <a:latin typeface="Courier New" panose="02070309020205020404" pitchFamily="49" charset="0"/>
              </a:rPr>
              <a:t>Spacer</a:t>
            </a:r>
            <a:r>
              <a:rPr lang="de-DE" sz="1800" b="0" i="0" u="none" strike="noStrike" baseline="0" dirty="0">
                <a:solidFill>
                  <a:srgbClr val="000000"/>
                </a:solidFill>
                <a:latin typeface="Courier New" panose="02070309020205020404" pitchFamily="49" charset="0"/>
              </a:rPr>
              <a:t> </a:t>
            </a:r>
          </a:p>
          <a:p>
            <a:r>
              <a:rPr lang="de-DE" sz="1800" b="0" i="0" u="none" strike="noStrike" baseline="0" dirty="0">
                <a:solidFill>
                  <a:srgbClr val="000000"/>
                </a:solidFill>
                <a:latin typeface="Courier New" panose="02070309020205020404" pitchFamily="49" charset="0"/>
              </a:rPr>
              <a:t>o Richtige Anwendung </a:t>
            </a:r>
            <a:r>
              <a:rPr lang="de-DE" sz="1800" b="0" i="0" u="none" strike="noStrike" baseline="0" dirty="0" err="1">
                <a:solidFill>
                  <a:srgbClr val="000000"/>
                </a:solidFill>
                <a:latin typeface="Courier New" panose="02070309020205020404" pitchFamily="49" charset="0"/>
              </a:rPr>
              <a:t>Pulverinhalator</a:t>
            </a:r>
            <a:r>
              <a:rPr lang="de-DE" sz="1800" b="0" i="0" u="none" strike="noStrike" baseline="0" dirty="0">
                <a:solidFill>
                  <a:srgbClr val="000000"/>
                </a:solidFill>
                <a:latin typeface="Courier New" panose="02070309020205020404" pitchFamily="49" charset="0"/>
              </a:rPr>
              <a:t> </a:t>
            </a:r>
          </a:p>
          <a:p>
            <a:r>
              <a:rPr lang="de-DE" sz="1800" b="0" i="0" u="none" strike="noStrike" baseline="0" dirty="0">
                <a:solidFill>
                  <a:srgbClr val="000000"/>
                </a:solidFill>
                <a:latin typeface="Courier New" panose="02070309020205020404" pitchFamily="49" charset="0"/>
              </a:rPr>
              <a:t>o 1 x Tag Mundstück reinigen, trocknen </a:t>
            </a:r>
          </a:p>
          <a:p>
            <a:r>
              <a:rPr lang="de-DE" sz="1800" b="0" i="0" u="none" strike="noStrike" baseline="0" dirty="0">
                <a:solidFill>
                  <a:srgbClr val="000000"/>
                </a:solidFill>
                <a:latin typeface="Courier New" panose="02070309020205020404" pitchFamily="49" charset="0"/>
              </a:rPr>
              <a:t>o Keine exakte Dosierung mehr bei Lagerung über 50°C möglich </a:t>
            </a:r>
          </a:p>
          <a:p>
            <a:r>
              <a:rPr lang="de-DE" sz="1800" b="0" i="0" u="none" strike="noStrike" baseline="0" dirty="0">
                <a:solidFill>
                  <a:srgbClr val="000000"/>
                </a:solidFill>
                <a:latin typeface="Courier New" panose="02070309020205020404" pitchFamily="49" charset="0"/>
              </a:rPr>
              <a:t>o </a:t>
            </a:r>
            <a:r>
              <a:rPr lang="de-DE" sz="1800" b="0" i="0" u="none" strike="noStrike" baseline="0" dirty="0">
                <a:solidFill>
                  <a:srgbClr val="000000"/>
                </a:solidFill>
                <a:latin typeface="Calibri" panose="020F0502020204030204" pitchFamily="34" charset="0"/>
              </a:rPr>
              <a:t>Unter – 10°C Funktionsprobleme </a:t>
            </a:r>
          </a:p>
          <a:p>
            <a:r>
              <a:rPr lang="de-DE" sz="1800" b="0" i="0" u="none" strike="noStrike" baseline="0" dirty="0">
                <a:solidFill>
                  <a:srgbClr val="000000"/>
                </a:solidFill>
                <a:latin typeface="Courier New" panose="02070309020205020404" pitchFamily="49" charset="0"/>
              </a:rPr>
              <a:t>o </a:t>
            </a:r>
            <a:r>
              <a:rPr lang="de-DE" sz="1800" b="0" i="0" u="none" strike="noStrike" baseline="0" dirty="0">
                <a:solidFill>
                  <a:srgbClr val="000000"/>
                </a:solidFill>
                <a:latin typeface="Calibri" panose="020F0502020204030204" pitchFamily="34" charset="0"/>
              </a:rPr>
              <a:t>Regelmäßige Füllstandkontrolle </a:t>
            </a:r>
          </a:p>
          <a:p>
            <a:r>
              <a:rPr lang="de-DE" sz="1800" b="0" i="0" u="none" strike="noStrike" baseline="0" dirty="0">
                <a:solidFill>
                  <a:srgbClr val="000000"/>
                </a:solidFill>
                <a:latin typeface="Courier New" panose="02070309020205020404" pitchFamily="49" charset="0"/>
              </a:rPr>
              <a:t>o Hygiene! (Mund ausspülen nach Inhalation, Cortison, Pilzentwicklung) </a:t>
            </a:r>
          </a:p>
        </p:txBody>
      </p:sp>
      <p:pic>
        <p:nvPicPr>
          <p:cNvPr id="1026" name="Picture 2" descr="Das bewirkt eine Inhalierhilfe (Spacer) - LEICHTER ATMEN">
            <a:extLst>
              <a:ext uri="{FF2B5EF4-FFF2-40B4-BE49-F238E27FC236}">
                <a16:creationId xmlns:a16="http://schemas.microsoft.com/office/drawing/2014/main" id="{C11164AB-E72E-7317-FE44-E545D5BB057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9602" y="5007828"/>
            <a:ext cx="4766797" cy="16383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Dosieraerosol (DA) mit Spacer - Deutsche Atemwegsliga e.V.">
            <a:extLst>
              <a:ext uri="{FF2B5EF4-FFF2-40B4-BE49-F238E27FC236}">
                <a16:creationId xmlns:a16="http://schemas.microsoft.com/office/drawing/2014/main" id="{D24CB876-E2F3-E07B-52B4-B135FFED575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10570" y="4968799"/>
            <a:ext cx="2962275" cy="154305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Inhalationstherapie – Rathaus Apotheke">
            <a:extLst>
              <a:ext uri="{FF2B5EF4-FFF2-40B4-BE49-F238E27FC236}">
                <a16:creationId xmlns:a16="http://schemas.microsoft.com/office/drawing/2014/main" id="{F1D00FE2-8824-3FB5-2F53-E9B42CBE07D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37022" y="1794069"/>
            <a:ext cx="2943225" cy="15525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7539587"/>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F09A3641-83C8-C9F9-9BB3-1C87BD967161}"/>
              </a:ext>
            </a:extLst>
          </p:cNvPr>
          <p:cNvSpPr txBox="1"/>
          <p:nvPr/>
        </p:nvSpPr>
        <p:spPr>
          <a:xfrm>
            <a:off x="434898" y="591015"/>
            <a:ext cx="8706313" cy="369332"/>
          </a:xfrm>
          <a:prstGeom prst="rect">
            <a:avLst/>
          </a:prstGeom>
          <a:noFill/>
        </p:spPr>
        <p:txBody>
          <a:bodyPr wrap="square">
            <a:spAutoFit/>
          </a:bodyPr>
          <a:lstStyle/>
          <a:p>
            <a:r>
              <a:rPr lang="de-DE" dirty="0" err="1">
                <a:hlinkClick r:id="rId2"/>
              </a:rPr>
              <a:t>Inhalierhilfe</a:t>
            </a:r>
            <a:r>
              <a:rPr lang="de-DE" dirty="0">
                <a:hlinkClick r:id="rId2"/>
              </a:rPr>
              <a:t> </a:t>
            </a:r>
            <a:r>
              <a:rPr lang="de-DE" dirty="0" err="1">
                <a:hlinkClick r:id="rId2"/>
              </a:rPr>
              <a:t>AeroChamber</a:t>
            </a:r>
            <a:r>
              <a:rPr lang="de-DE" dirty="0">
                <a:hlinkClick r:id="rId2"/>
              </a:rPr>
              <a:t>® - YouTube</a:t>
            </a:r>
            <a:endParaRPr lang="de-DE" dirty="0"/>
          </a:p>
        </p:txBody>
      </p:sp>
      <p:sp>
        <p:nvSpPr>
          <p:cNvPr id="5" name="Textfeld 4">
            <a:extLst>
              <a:ext uri="{FF2B5EF4-FFF2-40B4-BE49-F238E27FC236}">
                <a16:creationId xmlns:a16="http://schemas.microsoft.com/office/drawing/2014/main" id="{25EEF2F3-F3BF-22AC-D419-50B9CFD29253}"/>
              </a:ext>
            </a:extLst>
          </p:cNvPr>
          <p:cNvSpPr txBox="1"/>
          <p:nvPr/>
        </p:nvSpPr>
        <p:spPr>
          <a:xfrm>
            <a:off x="3047071" y="3105835"/>
            <a:ext cx="6094140" cy="923330"/>
          </a:xfrm>
          <a:prstGeom prst="rect">
            <a:avLst/>
          </a:prstGeom>
          <a:noFill/>
        </p:spPr>
        <p:txBody>
          <a:bodyPr wrap="square">
            <a:spAutoFit/>
          </a:bodyPr>
          <a:lstStyle/>
          <a:p>
            <a:r>
              <a:rPr lang="de-DE" sz="1800" b="0" i="0" u="none" strike="noStrike" baseline="0" dirty="0">
                <a:solidFill>
                  <a:srgbClr val="000000"/>
                </a:solidFill>
                <a:latin typeface="Calibri" panose="020F0502020204030204" pitchFamily="34" charset="0"/>
              </a:rPr>
              <a:t>https://www.youtube.com/watch?v=uj2e6wbKT4U </a:t>
            </a:r>
          </a:p>
          <a:p>
            <a:endParaRPr lang="de-DE" sz="1800" b="0" i="0" u="none" strike="noStrike" baseline="0" dirty="0">
              <a:solidFill>
                <a:srgbClr val="000000"/>
              </a:solidFill>
              <a:latin typeface="Calibri" panose="020F0502020204030204" pitchFamily="34" charset="0"/>
            </a:endParaRPr>
          </a:p>
          <a:p>
            <a:r>
              <a:rPr lang="de-DE" sz="1800" b="0" i="0" u="none" strike="noStrike" baseline="0" dirty="0">
                <a:solidFill>
                  <a:srgbClr val="000000"/>
                </a:solidFill>
                <a:latin typeface="Calibri" panose="020F0502020204030204" pitchFamily="34" charset="0"/>
              </a:rPr>
              <a:t>https://www.youtube.com/watch?v=fmhvGa4jdZM </a:t>
            </a:r>
            <a:endParaRPr lang="de-DE" dirty="0"/>
          </a:p>
        </p:txBody>
      </p:sp>
    </p:spTree>
    <p:extLst>
      <p:ext uri="{BB962C8B-B14F-4D97-AF65-F5344CB8AC3E}">
        <p14:creationId xmlns:p14="http://schemas.microsoft.com/office/powerpoint/2010/main" val="1028789461"/>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le 2">
            <a:extLst>
              <a:ext uri="{FF2B5EF4-FFF2-40B4-BE49-F238E27FC236}">
                <a16:creationId xmlns:a16="http://schemas.microsoft.com/office/drawing/2014/main" id="{8267E300-4D78-585E-ED71-ABA12621BC53}"/>
              </a:ext>
            </a:extLst>
          </p:cNvPr>
          <p:cNvGraphicFramePr>
            <a:graphicFrameLocks noGrp="1"/>
          </p:cNvGraphicFramePr>
          <p:nvPr>
            <p:extLst>
              <p:ext uri="{D42A27DB-BD31-4B8C-83A1-F6EECF244321}">
                <p14:modId xmlns:p14="http://schemas.microsoft.com/office/powerpoint/2010/main" val="2610694707"/>
              </p:ext>
            </p:extLst>
          </p:nvPr>
        </p:nvGraphicFramePr>
        <p:xfrm>
          <a:off x="423746" y="719666"/>
          <a:ext cx="11206976" cy="5679440"/>
        </p:xfrm>
        <a:graphic>
          <a:graphicData uri="http://schemas.openxmlformats.org/drawingml/2006/table">
            <a:tbl>
              <a:tblPr firstRow="1" bandRow="1">
                <a:tableStyleId>{5C22544A-7EE6-4342-B048-85BDC9FD1C3A}</a:tableStyleId>
              </a:tblPr>
              <a:tblGrid>
                <a:gridCol w="6529083">
                  <a:extLst>
                    <a:ext uri="{9D8B030D-6E8A-4147-A177-3AD203B41FA5}">
                      <a16:colId xmlns:a16="http://schemas.microsoft.com/office/drawing/2014/main" val="234496640"/>
                    </a:ext>
                  </a:extLst>
                </a:gridCol>
                <a:gridCol w="4677893">
                  <a:extLst>
                    <a:ext uri="{9D8B030D-6E8A-4147-A177-3AD203B41FA5}">
                      <a16:colId xmlns:a16="http://schemas.microsoft.com/office/drawing/2014/main" val="2256428666"/>
                    </a:ext>
                  </a:extLst>
                </a:gridCol>
              </a:tblGrid>
              <a:tr h="370840">
                <a:tc>
                  <a:txBody>
                    <a:bodyPr/>
                    <a:lstStyle/>
                    <a:p>
                      <a:r>
                        <a:rPr lang="de-DE" dirty="0"/>
                        <a:t>Vorteile </a:t>
                      </a:r>
                    </a:p>
                  </a:txBody>
                  <a:tcPr/>
                </a:tc>
                <a:tc>
                  <a:txBody>
                    <a:bodyPr/>
                    <a:lstStyle/>
                    <a:p>
                      <a:r>
                        <a:rPr lang="de-DE" dirty="0"/>
                        <a:t>Nachteile</a:t>
                      </a:r>
                    </a:p>
                  </a:txBody>
                  <a:tcPr/>
                </a:tc>
                <a:extLst>
                  <a:ext uri="{0D108BD9-81ED-4DB2-BD59-A6C34878D82A}">
                    <a16:rowId xmlns:a16="http://schemas.microsoft.com/office/drawing/2014/main" val="2654208805"/>
                  </a:ext>
                </a:extLst>
              </a:tr>
              <a:tr h="370840">
                <a:tc>
                  <a:txBody>
                    <a:bodyPr/>
                    <a:lstStyle/>
                    <a:p>
                      <a:endParaRPr lang="de-DE" sz="1800" b="0" i="0" u="none" strike="noStrike" kern="1200" baseline="0" dirty="0">
                        <a:solidFill>
                          <a:schemeClr val="dk1"/>
                        </a:solidFill>
                        <a:latin typeface="+mn-lt"/>
                        <a:ea typeface="+mn-ea"/>
                        <a:cs typeface="+mn-cs"/>
                      </a:endParaRPr>
                    </a:p>
                    <a:p>
                      <a:r>
                        <a:rPr lang="de-DE" sz="1800" b="0" i="0" u="none" strike="noStrike" kern="1200" baseline="0" dirty="0">
                          <a:solidFill>
                            <a:schemeClr val="dk1"/>
                          </a:solidFill>
                          <a:latin typeface="+mn-lt"/>
                          <a:ea typeface="+mn-ea"/>
                          <a:cs typeface="+mn-cs"/>
                        </a:rPr>
                        <a:t>Genaue Dosierung möglich </a:t>
                      </a:r>
                    </a:p>
                    <a:p>
                      <a:endParaRPr lang="de-DE" dirty="0"/>
                    </a:p>
                  </a:txBody>
                  <a:tcPr/>
                </a:tc>
                <a:tc>
                  <a:txBody>
                    <a:bodyPr/>
                    <a:lstStyle/>
                    <a:p>
                      <a:endParaRPr lang="de-DE" sz="1800" b="0" i="0" u="none" strike="noStrike" kern="1200" baseline="0" dirty="0">
                        <a:solidFill>
                          <a:schemeClr val="dk1"/>
                        </a:solidFill>
                        <a:latin typeface="+mn-lt"/>
                        <a:ea typeface="+mn-ea"/>
                        <a:cs typeface="+mn-cs"/>
                      </a:endParaRPr>
                    </a:p>
                    <a:p>
                      <a:r>
                        <a:rPr lang="de-DE" sz="1800" b="0" i="0" u="none" strike="noStrike" kern="1200" baseline="0" dirty="0">
                          <a:solidFill>
                            <a:schemeClr val="dk1"/>
                          </a:solidFill>
                          <a:latin typeface="+mn-lt"/>
                          <a:ea typeface="+mn-ea"/>
                          <a:cs typeface="+mn-cs"/>
                        </a:rPr>
                        <a:t>Manchen KlientInnen bereitet die Inhalationstechnik Probleme</a:t>
                      </a:r>
                      <a:endParaRPr lang="de-DE" dirty="0"/>
                    </a:p>
                  </a:txBody>
                  <a:tcPr/>
                </a:tc>
                <a:extLst>
                  <a:ext uri="{0D108BD9-81ED-4DB2-BD59-A6C34878D82A}">
                    <a16:rowId xmlns:a16="http://schemas.microsoft.com/office/drawing/2014/main" val="3646260380"/>
                  </a:ext>
                </a:extLst>
              </a:tr>
              <a:tr h="370840">
                <a:tc>
                  <a:txBody>
                    <a:bodyPr/>
                    <a:lstStyle/>
                    <a:p>
                      <a:endParaRPr lang="de-DE" sz="1800" b="0" i="0" u="none" strike="noStrike" kern="1200" baseline="0" dirty="0">
                        <a:solidFill>
                          <a:schemeClr val="dk1"/>
                        </a:solidFill>
                        <a:latin typeface="+mn-lt"/>
                        <a:ea typeface="+mn-ea"/>
                        <a:cs typeface="+mn-cs"/>
                      </a:endParaRPr>
                    </a:p>
                    <a:p>
                      <a:r>
                        <a:rPr lang="de-DE" sz="1800" b="0" i="0" u="none" strike="noStrike" kern="1200" baseline="0" dirty="0">
                          <a:solidFill>
                            <a:schemeClr val="dk1"/>
                          </a:solidFill>
                          <a:latin typeface="+mn-lt"/>
                          <a:ea typeface="+mn-ea"/>
                          <a:cs typeface="+mn-cs"/>
                        </a:rPr>
                        <a:t>Genaue Applikation ohne systemische Wirkung möglich </a:t>
                      </a:r>
                      <a:endParaRPr lang="de-DE" dirty="0"/>
                    </a:p>
                  </a:txBody>
                  <a:tcPr/>
                </a:tc>
                <a:tc>
                  <a:txBody>
                    <a:bodyPr/>
                    <a:lstStyle/>
                    <a:p>
                      <a:endParaRPr lang="de-DE" sz="1800" b="0" i="0" u="none" strike="noStrike" kern="1200" baseline="0" dirty="0">
                        <a:solidFill>
                          <a:schemeClr val="dk1"/>
                        </a:solidFill>
                        <a:latin typeface="+mn-lt"/>
                        <a:ea typeface="+mn-ea"/>
                        <a:cs typeface="+mn-cs"/>
                      </a:endParaRPr>
                    </a:p>
                    <a:p>
                      <a:r>
                        <a:rPr lang="de-DE" sz="1800" b="0" i="0" u="none" strike="noStrike" kern="1200" baseline="0" dirty="0">
                          <a:solidFill>
                            <a:schemeClr val="dk1"/>
                          </a:solidFill>
                          <a:latin typeface="+mn-lt"/>
                          <a:ea typeface="+mn-ea"/>
                          <a:cs typeface="+mn-cs"/>
                        </a:rPr>
                        <a:t>Mundsoorbefall (Soor=Pilz) bei mangelhafter Mundhygiene </a:t>
                      </a:r>
                      <a:endParaRPr lang="de-DE" dirty="0"/>
                    </a:p>
                  </a:txBody>
                  <a:tcPr/>
                </a:tc>
                <a:extLst>
                  <a:ext uri="{0D108BD9-81ED-4DB2-BD59-A6C34878D82A}">
                    <a16:rowId xmlns:a16="http://schemas.microsoft.com/office/drawing/2014/main" val="2497811026"/>
                  </a:ext>
                </a:extLst>
              </a:tr>
              <a:tr h="370840">
                <a:tc>
                  <a:txBody>
                    <a:bodyPr/>
                    <a:lstStyle/>
                    <a:p>
                      <a:endParaRPr lang="de-DE" sz="1800" b="0" i="0" u="none" strike="noStrike" kern="1200" baseline="0" dirty="0">
                        <a:solidFill>
                          <a:schemeClr val="dk1"/>
                        </a:solidFill>
                        <a:latin typeface="+mn-lt"/>
                        <a:ea typeface="+mn-ea"/>
                        <a:cs typeface="+mn-cs"/>
                      </a:endParaRPr>
                    </a:p>
                    <a:p>
                      <a:r>
                        <a:rPr lang="de-DE" sz="1800" b="0" i="0" u="none" strike="noStrike" kern="1200" baseline="0" dirty="0">
                          <a:solidFill>
                            <a:schemeClr val="dk1"/>
                          </a:solidFill>
                          <a:latin typeface="+mn-lt"/>
                          <a:ea typeface="+mn-ea"/>
                          <a:cs typeface="+mn-cs"/>
                        </a:rPr>
                        <a:t>Kein first-pass-Effekt </a:t>
                      </a:r>
                    </a:p>
                    <a:p>
                      <a:endParaRPr lang="de-DE" dirty="0"/>
                    </a:p>
                  </a:txBody>
                  <a:tcPr/>
                </a:tc>
                <a:tc>
                  <a:txBody>
                    <a:bodyPr/>
                    <a:lstStyle/>
                    <a:p>
                      <a:endParaRPr lang="de-DE" sz="1800" b="0" i="0" u="none" strike="noStrike" kern="1200" baseline="0" dirty="0">
                        <a:solidFill>
                          <a:schemeClr val="dk1"/>
                        </a:solidFill>
                        <a:latin typeface="+mn-lt"/>
                        <a:ea typeface="+mn-ea"/>
                        <a:cs typeface="+mn-cs"/>
                      </a:endParaRPr>
                    </a:p>
                    <a:p>
                      <a:r>
                        <a:rPr lang="de-DE" sz="1800" b="0" i="0" u="none" strike="noStrike" kern="1200" baseline="0" dirty="0">
                          <a:solidFill>
                            <a:schemeClr val="dk1"/>
                          </a:solidFill>
                          <a:latin typeface="+mn-lt"/>
                          <a:ea typeface="+mn-ea"/>
                          <a:cs typeface="+mn-cs"/>
                        </a:rPr>
                        <a:t>Halsbeschwerden </a:t>
                      </a:r>
                    </a:p>
                    <a:p>
                      <a:endParaRPr lang="de-DE" dirty="0"/>
                    </a:p>
                  </a:txBody>
                  <a:tcPr/>
                </a:tc>
                <a:extLst>
                  <a:ext uri="{0D108BD9-81ED-4DB2-BD59-A6C34878D82A}">
                    <a16:rowId xmlns:a16="http://schemas.microsoft.com/office/drawing/2014/main" val="3280309511"/>
                  </a:ext>
                </a:extLst>
              </a:tr>
              <a:tr h="370840">
                <a:tc>
                  <a:txBody>
                    <a:bodyPr/>
                    <a:lstStyle/>
                    <a:p>
                      <a:endParaRPr lang="de-DE" sz="1800" b="0" i="0" u="none" strike="noStrike" kern="1200" baseline="0" dirty="0">
                        <a:solidFill>
                          <a:schemeClr val="dk1"/>
                        </a:solidFill>
                        <a:latin typeface="+mn-lt"/>
                        <a:ea typeface="+mn-ea"/>
                        <a:cs typeface="+mn-cs"/>
                      </a:endParaRPr>
                    </a:p>
                    <a:p>
                      <a:r>
                        <a:rPr lang="de-DE" sz="1800" b="0" i="0" u="none" strike="noStrike" kern="1200" baseline="0" dirty="0">
                          <a:solidFill>
                            <a:schemeClr val="dk1"/>
                          </a:solidFill>
                          <a:latin typeface="+mn-lt"/>
                          <a:ea typeface="+mn-ea"/>
                          <a:cs typeface="+mn-cs"/>
                        </a:rPr>
                        <a:t>Diskret </a:t>
                      </a:r>
                      <a:endParaRPr lang="de-DE" dirty="0"/>
                    </a:p>
                  </a:txBody>
                  <a:tcPr/>
                </a:tc>
                <a:tc>
                  <a:txBody>
                    <a:bodyPr/>
                    <a:lstStyle/>
                    <a:p>
                      <a:endParaRPr lang="de-DE"/>
                    </a:p>
                  </a:txBody>
                  <a:tcPr/>
                </a:tc>
                <a:extLst>
                  <a:ext uri="{0D108BD9-81ED-4DB2-BD59-A6C34878D82A}">
                    <a16:rowId xmlns:a16="http://schemas.microsoft.com/office/drawing/2014/main" val="1960969105"/>
                  </a:ext>
                </a:extLst>
              </a:tr>
              <a:tr h="370840">
                <a:tc>
                  <a:txBody>
                    <a:bodyPr/>
                    <a:lstStyle/>
                    <a:p>
                      <a:endParaRPr lang="de-DE" sz="1800" b="0" i="0" u="none" strike="noStrike" kern="1200" baseline="0" dirty="0">
                        <a:solidFill>
                          <a:schemeClr val="dk1"/>
                        </a:solidFill>
                        <a:latin typeface="+mn-lt"/>
                        <a:ea typeface="+mn-ea"/>
                        <a:cs typeface="+mn-cs"/>
                      </a:endParaRPr>
                    </a:p>
                    <a:p>
                      <a:r>
                        <a:rPr lang="de-DE" sz="1800" b="0" i="0" u="none" strike="noStrike" kern="1200" baseline="0" dirty="0">
                          <a:solidFill>
                            <a:schemeClr val="dk1"/>
                          </a:solidFill>
                          <a:latin typeface="+mn-lt"/>
                          <a:ea typeface="+mn-ea"/>
                          <a:cs typeface="+mn-cs"/>
                        </a:rPr>
                        <a:t>Rasche Resorption </a:t>
                      </a:r>
                      <a:endParaRPr lang="de-DE" dirty="0"/>
                    </a:p>
                  </a:txBody>
                  <a:tcPr/>
                </a:tc>
                <a:tc>
                  <a:txBody>
                    <a:bodyPr/>
                    <a:lstStyle/>
                    <a:p>
                      <a:endParaRPr lang="de-DE"/>
                    </a:p>
                  </a:txBody>
                  <a:tcPr/>
                </a:tc>
                <a:extLst>
                  <a:ext uri="{0D108BD9-81ED-4DB2-BD59-A6C34878D82A}">
                    <a16:rowId xmlns:a16="http://schemas.microsoft.com/office/drawing/2014/main" val="4286338784"/>
                  </a:ext>
                </a:extLst>
              </a:tr>
              <a:tr h="370840">
                <a:tc>
                  <a:txBody>
                    <a:bodyPr/>
                    <a:lstStyle/>
                    <a:p>
                      <a:endParaRPr lang="de-DE" sz="1800" b="0" i="0" u="none" strike="noStrike" kern="1200" baseline="0" dirty="0">
                        <a:solidFill>
                          <a:schemeClr val="dk1"/>
                        </a:solidFill>
                        <a:latin typeface="+mn-lt"/>
                        <a:ea typeface="+mn-ea"/>
                        <a:cs typeface="+mn-cs"/>
                      </a:endParaRPr>
                    </a:p>
                    <a:p>
                      <a:r>
                        <a:rPr lang="de-DE" sz="1800" b="0" i="0" u="none" strike="noStrike" kern="1200" baseline="0" dirty="0">
                          <a:solidFill>
                            <a:schemeClr val="dk1"/>
                          </a:solidFill>
                          <a:latin typeface="+mn-lt"/>
                          <a:ea typeface="+mn-ea"/>
                          <a:cs typeface="+mn-cs"/>
                        </a:rPr>
                        <a:t>Applikation von festen (Staub) &amp; flüssigen (Nebel), feinverteilten Stoffen ist möglich </a:t>
                      </a:r>
                      <a:endParaRPr lang="de-DE" dirty="0"/>
                    </a:p>
                  </a:txBody>
                  <a:tcPr/>
                </a:tc>
                <a:tc>
                  <a:txBody>
                    <a:bodyPr/>
                    <a:lstStyle/>
                    <a:p>
                      <a:endParaRPr lang="de-DE"/>
                    </a:p>
                  </a:txBody>
                  <a:tcPr/>
                </a:tc>
                <a:extLst>
                  <a:ext uri="{0D108BD9-81ED-4DB2-BD59-A6C34878D82A}">
                    <a16:rowId xmlns:a16="http://schemas.microsoft.com/office/drawing/2014/main" val="193526489"/>
                  </a:ext>
                </a:extLst>
              </a:tr>
              <a:tr h="370840">
                <a:tc>
                  <a:txBody>
                    <a:bodyPr/>
                    <a:lstStyle/>
                    <a:p>
                      <a:endParaRPr lang="de-DE"/>
                    </a:p>
                  </a:txBody>
                  <a:tcPr/>
                </a:tc>
                <a:tc>
                  <a:txBody>
                    <a:bodyPr/>
                    <a:lstStyle/>
                    <a:p>
                      <a:endParaRPr lang="de-DE" dirty="0"/>
                    </a:p>
                  </a:txBody>
                  <a:tcPr/>
                </a:tc>
                <a:extLst>
                  <a:ext uri="{0D108BD9-81ED-4DB2-BD59-A6C34878D82A}">
                    <a16:rowId xmlns:a16="http://schemas.microsoft.com/office/drawing/2014/main" val="2640783019"/>
                  </a:ext>
                </a:extLst>
              </a:tr>
            </a:tbl>
          </a:graphicData>
        </a:graphic>
      </p:graphicFrame>
    </p:spTree>
    <p:extLst>
      <p:ext uri="{BB962C8B-B14F-4D97-AF65-F5344CB8AC3E}">
        <p14:creationId xmlns:p14="http://schemas.microsoft.com/office/powerpoint/2010/main" val="2355991540"/>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a:extLst>
              <a:ext uri="{FF2B5EF4-FFF2-40B4-BE49-F238E27FC236}">
                <a16:creationId xmlns:a16="http://schemas.microsoft.com/office/drawing/2014/main" id="{095D4F74-0750-A8A6-61ED-81EC1DCC493E}"/>
              </a:ext>
            </a:extLst>
          </p:cNvPr>
          <p:cNvSpPr txBox="1"/>
          <p:nvPr/>
        </p:nvSpPr>
        <p:spPr>
          <a:xfrm>
            <a:off x="691376" y="379141"/>
            <a:ext cx="11218126" cy="2308324"/>
          </a:xfrm>
          <a:prstGeom prst="rect">
            <a:avLst/>
          </a:prstGeom>
          <a:noFill/>
        </p:spPr>
        <p:txBody>
          <a:bodyPr wrap="square">
            <a:spAutoFit/>
          </a:bodyPr>
          <a:lstStyle/>
          <a:p>
            <a:r>
              <a:rPr lang="de-DE" sz="1800" b="0" i="0" u="none" strike="noStrike" baseline="0" dirty="0">
                <a:solidFill>
                  <a:srgbClr val="FF0000"/>
                </a:solidFill>
                <a:latin typeface="Calibri" panose="020F0502020204030204" pitchFamily="34" charset="0"/>
              </a:rPr>
              <a:t>Gasförmige Arzneimittel - Merke </a:t>
            </a:r>
          </a:p>
          <a:p>
            <a:r>
              <a:rPr lang="de-DE" sz="1800" b="0" i="0" u="none" strike="noStrike" baseline="0" dirty="0">
                <a:solidFill>
                  <a:srgbClr val="000000"/>
                </a:solidFill>
                <a:latin typeface="Courier New" panose="02070309020205020404" pitchFamily="49" charset="0"/>
              </a:rPr>
              <a:t>o Strenge Hygienerichtlinien </a:t>
            </a:r>
          </a:p>
          <a:p>
            <a:r>
              <a:rPr lang="de-DE" sz="1800" b="0" i="0" u="none" strike="noStrike" baseline="0" dirty="0">
                <a:solidFill>
                  <a:srgbClr val="000000"/>
                </a:solidFill>
                <a:latin typeface="Courier New" panose="02070309020205020404" pitchFamily="49" charset="0"/>
              </a:rPr>
              <a:t>o Inhalationslösungen nach Anbruch große </a:t>
            </a:r>
            <a:r>
              <a:rPr lang="de-DE" sz="1800" b="0" i="0" u="none" strike="noStrike" baseline="0" dirty="0" err="1">
                <a:solidFill>
                  <a:srgbClr val="000000"/>
                </a:solidFill>
                <a:latin typeface="Courier New" panose="02070309020205020404" pitchFamily="49" charset="0"/>
              </a:rPr>
              <a:t>Verkeimungsgefahr</a:t>
            </a:r>
            <a:r>
              <a:rPr lang="de-DE" sz="1800" b="0" i="0" u="none" strike="noStrike" baseline="0" dirty="0">
                <a:solidFill>
                  <a:srgbClr val="000000"/>
                </a:solidFill>
                <a:latin typeface="Courier New" panose="02070309020205020404" pitchFamily="49" charset="0"/>
              </a:rPr>
              <a:t> </a:t>
            </a:r>
          </a:p>
          <a:p>
            <a:r>
              <a:rPr lang="de-DE" sz="1800" b="0" i="0" u="none" strike="noStrike" baseline="0" dirty="0">
                <a:solidFill>
                  <a:srgbClr val="000000"/>
                </a:solidFill>
                <a:latin typeface="Courier New" panose="02070309020205020404" pitchFamily="49" charset="0"/>
              </a:rPr>
              <a:t>o Lagerung: Kühlschrank, </a:t>
            </a:r>
          </a:p>
          <a:p>
            <a:r>
              <a:rPr lang="de-DE" sz="1800" b="0" i="0" u="none" strike="noStrike" baseline="0" dirty="0">
                <a:solidFill>
                  <a:srgbClr val="000000"/>
                </a:solidFill>
                <a:latin typeface="Courier New" panose="02070309020205020404" pitchFamily="49" charset="0"/>
              </a:rPr>
              <a:t>o </a:t>
            </a:r>
            <a:r>
              <a:rPr lang="de-DE" sz="1800" b="0" i="0" u="none" strike="noStrike" baseline="0" dirty="0">
                <a:solidFill>
                  <a:srgbClr val="000000"/>
                </a:solidFill>
                <a:latin typeface="Calibri" panose="020F0502020204030204" pitchFamily="34" charset="0"/>
              </a:rPr>
              <a:t>4 Wochen haltbar, 24 Stunden, ohne Konservierungsmittel </a:t>
            </a:r>
          </a:p>
          <a:p>
            <a:r>
              <a:rPr lang="de-DE" sz="1800" b="0" i="0" u="none" strike="noStrike" baseline="0" dirty="0">
                <a:solidFill>
                  <a:srgbClr val="000000"/>
                </a:solidFill>
                <a:latin typeface="Courier New" panose="02070309020205020404" pitchFamily="49" charset="0"/>
              </a:rPr>
              <a:t>o Vor Gebrauch Hände waschen </a:t>
            </a:r>
          </a:p>
          <a:p>
            <a:r>
              <a:rPr lang="de-DE" sz="1800" b="0" i="0" u="none" strike="noStrike" baseline="0" dirty="0">
                <a:solidFill>
                  <a:srgbClr val="000000"/>
                </a:solidFill>
                <a:latin typeface="Courier New" panose="02070309020205020404" pitchFamily="49" charset="0"/>
              </a:rPr>
              <a:t>o </a:t>
            </a:r>
            <a:r>
              <a:rPr lang="de-DE" sz="1800" b="0" i="0" u="none" strike="noStrike" baseline="0" dirty="0">
                <a:solidFill>
                  <a:srgbClr val="000000"/>
                </a:solidFill>
                <a:latin typeface="Calibri" panose="020F0502020204030204" pitchFamily="34" charset="0"/>
              </a:rPr>
              <a:t>Inhalator selbst sofort nach Gebrauch reinigen &amp; trocknen </a:t>
            </a:r>
          </a:p>
          <a:p>
            <a:r>
              <a:rPr lang="de-DE" sz="1800" b="0" i="0" u="none" strike="noStrike" baseline="0" dirty="0">
                <a:solidFill>
                  <a:srgbClr val="000000"/>
                </a:solidFill>
                <a:latin typeface="Courier New" panose="02070309020205020404" pitchFamily="49" charset="0"/>
              </a:rPr>
              <a:t>o Häufige Desinfektion durch Auskochen oder mit Desinfektionsmittel </a:t>
            </a:r>
          </a:p>
        </p:txBody>
      </p:sp>
      <p:sp>
        <p:nvSpPr>
          <p:cNvPr id="7" name="Textfeld 6">
            <a:extLst>
              <a:ext uri="{FF2B5EF4-FFF2-40B4-BE49-F238E27FC236}">
                <a16:creationId xmlns:a16="http://schemas.microsoft.com/office/drawing/2014/main" id="{61CDBB9A-6070-5F7B-6B4C-82E7B6E4A37F}"/>
              </a:ext>
            </a:extLst>
          </p:cNvPr>
          <p:cNvSpPr txBox="1"/>
          <p:nvPr/>
        </p:nvSpPr>
        <p:spPr>
          <a:xfrm rot="10800000" flipV="1">
            <a:off x="356838" y="3841627"/>
            <a:ext cx="11385395" cy="738664"/>
          </a:xfrm>
          <a:prstGeom prst="rect">
            <a:avLst/>
          </a:prstGeom>
          <a:noFill/>
        </p:spPr>
        <p:txBody>
          <a:bodyPr wrap="square">
            <a:spAutoFit/>
          </a:bodyPr>
          <a:lstStyle/>
          <a:p>
            <a:r>
              <a:rPr lang="de-DE" sz="2400" b="0" i="0" u="none" strike="noStrike" baseline="0" dirty="0">
                <a:solidFill>
                  <a:srgbClr val="FF0000"/>
                </a:solidFill>
                <a:latin typeface="Calibri" panose="020F0502020204030204" pitchFamily="34" charset="0"/>
              </a:rPr>
              <a:t>Arzneimittel zur Anwendung am Auge </a:t>
            </a:r>
          </a:p>
          <a:p>
            <a:r>
              <a:rPr lang="de-DE" sz="1800" b="0" i="0" u="none" strike="noStrike" baseline="0" dirty="0">
                <a:solidFill>
                  <a:srgbClr val="000000"/>
                </a:solidFill>
                <a:latin typeface="Courier New" panose="02070309020205020404" pitchFamily="49" charset="0"/>
              </a:rPr>
              <a:t>o Augentropfen, Augensalben, Augengele, Augenwässer </a:t>
            </a:r>
          </a:p>
        </p:txBody>
      </p:sp>
      <p:sp>
        <p:nvSpPr>
          <p:cNvPr id="9" name="Textfeld 8">
            <a:extLst>
              <a:ext uri="{FF2B5EF4-FFF2-40B4-BE49-F238E27FC236}">
                <a16:creationId xmlns:a16="http://schemas.microsoft.com/office/drawing/2014/main" id="{2514C368-0675-BFFB-61E8-544C951F7825}"/>
              </a:ext>
            </a:extLst>
          </p:cNvPr>
          <p:cNvSpPr txBox="1"/>
          <p:nvPr/>
        </p:nvSpPr>
        <p:spPr>
          <a:xfrm rot="10800000" flipV="1">
            <a:off x="189571" y="4849894"/>
            <a:ext cx="11630722" cy="1200329"/>
          </a:xfrm>
          <a:prstGeom prst="rect">
            <a:avLst/>
          </a:prstGeom>
          <a:noFill/>
        </p:spPr>
        <p:txBody>
          <a:bodyPr wrap="square">
            <a:spAutoFit/>
          </a:bodyPr>
          <a:lstStyle/>
          <a:p>
            <a:r>
              <a:rPr lang="de-DE" sz="1800" b="0" i="1" u="none" strike="noStrike" baseline="0" dirty="0">
                <a:solidFill>
                  <a:srgbClr val="FF0000"/>
                </a:solidFill>
                <a:latin typeface="Calibri" panose="020F0502020204030204" pitchFamily="34" charset="0"/>
              </a:rPr>
              <a:t>Verwendung: </a:t>
            </a:r>
            <a:endParaRPr lang="de-DE" sz="1800" b="0" i="0" u="none" strike="noStrike" baseline="0" dirty="0">
              <a:solidFill>
                <a:srgbClr val="FF0000"/>
              </a:solidFill>
              <a:latin typeface="Calibri" panose="020F0502020204030204" pitchFamily="34" charset="0"/>
            </a:endParaRPr>
          </a:p>
          <a:p>
            <a:r>
              <a:rPr lang="de-DE" sz="1800" b="0" i="0" u="none" strike="noStrike" baseline="0" dirty="0">
                <a:solidFill>
                  <a:srgbClr val="000000"/>
                </a:solidFill>
                <a:latin typeface="Courier New" panose="02070309020205020404" pitchFamily="49" charset="0"/>
              </a:rPr>
              <a:t>Strenge </a:t>
            </a:r>
            <a:r>
              <a:rPr lang="de-DE" sz="1800" b="0" i="0" u="none" strike="noStrike" baseline="0" dirty="0">
                <a:solidFill>
                  <a:srgbClr val="000000"/>
                </a:solidFill>
                <a:latin typeface="Calibri" panose="020F0502020204030204" pitchFamily="34" charset="0"/>
              </a:rPr>
              <a:t>Hygienerichtlinien </a:t>
            </a:r>
          </a:p>
          <a:p>
            <a:r>
              <a:rPr lang="de-DE" sz="1800" b="0" i="0" u="none" strike="noStrike" baseline="0" dirty="0">
                <a:solidFill>
                  <a:srgbClr val="000000"/>
                </a:solidFill>
                <a:latin typeface="Courier New" panose="02070309020205020404" pitchFamily="49" charset="0"/>
              </a:rPr>
              <a:t>Beachtung der Aufbrauchfristen </a:t>
            </a:r>
          </a:p>
          <a:p>
            <a:r>
              <a:rPr lang="de-DE" sz="1800" b="0" i="0" u="none" strike="noStrike" baseline="0" dirty="0">
                <a:solidFill>
                  <a:srgbClr val="000000"/>
                </a:solidFill>
                <a:latin typeface="Calibri" panose="020F0502020204030204" pitchFamily="34" charset="0"/>
              </a:rPr>
              <a:t>Einbringung von 1 Tropfen oder 5-10 mm dünnen Gelstrang </a:t>
            </a:r>
            <a:endParaRPr lang="de-DE" dirty="0"/>
          </a:p>
        </p:txBody>
      </p:sp>
      <p:pic>
        <p:nvPicPr>
          <p:cNvPr id="11" name="Picture 2" descr="Coldan Augentropfen online kaufen bei Apothekenbote.at - Ihre  Versandapotheke aus Wien">
            <a:extLst>
              <a:ext uri="{FF2B5EF4-FFF2-40B4-BE49-F238E27FC236}">
                <a16:creationId xmlns:a16="http://schemas.microsoft.com/office/drawing/2014/main" id="{9198537A-0190-856F-97E8-89F6ACC8FD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24776" y="3429000"/>
            <a:ext cx="1223613" cy="1869035"/>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EyeMedica Augentropfen Gereizt + Gerötet online bestellen | MÜLLER  Österreich">
            <a:extLst>
              <a:ext uri="{FF2B5EF4-FFF2-40B4-BE49-F238E27FC236}">
                <a16:creationId xmlns:a16="http://schemas.microsoft.com/office/drawing/2014/main" id="{75E2B4D9-53CF-4397-C30E-B075FE6776E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52002" y="5142521"/>
            <a:ext cx="2857500" cy="1600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09336026"/>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11840</Words>
  <Application>Microsoft Office PowerPoint</Application>
  <PresentationFormat>Breitbild</PresentationFormat>
  <Paragraphs>1922</Paragraphs>
  <Slides>170</Slides>
  <Notes>0</Notes>
  <HiddenSlides>0</HiddenSlides>
  <MMClips>4</MMClips>
  <ScaleCrop>false</ScaleCrop>
  <HeadingPairs>
    <vt:vector size="6" baseType="variant">
      <vt:variant>
        <vt:lpstr>Verwendete Schriftarten</vt:lpstr>
      </vt:variant>
      <vt:variant>
        <vt:i4>12</vt:i4>
      </vt:variant>
      <vt:variant>
        <vt:lpstr>Design</vt:lpstr>
      </vt:variant>
      <vt:variant>
        <vt:i4>1</vt:i4>
      </vt:variant>
      <vt:variant>
        <vt:lpstr>Folientitel</vt:lpstr>
      </vt:variant>
      <vt:variant>
        <vt:i4>170</vt:i4>
      </vt:variant>
    </vt:vector>
  </HeadingPairs>
  <TitlesOfParts>
    <vt:vector size="183" baseType="lpstr">
      <vt:lpstr>Arial</vt:lpstr>
      <vt:lpstr>Calibri</vt:lpstr>
      <vt:lpstr>Calibri Light</vt:lpstr>
      <vt:lpstr>Courier New</vt:lpstr>
      <vt:lpstr>Google Sans</vt:lpstr>
      <vt:lpstr>Helvetica Neue</vt:lpstr>
      <vt:lpstr>Lato</vt:lpstr>
      <vt:lpstr>Open Sans</vt:lpstr>
      <vt:lpstr>pulsbarmer-sans</vt:lpstr>
      <vt:lpstr>Tradegothicltstdcn18</vt:lpstr>
      <vt:lpstr>Wingdings</vt:lpstr>
      <vt:lpstr>Yanone Kaffeesatz</vt:lpstr>
      <vt:lpstr>Office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Mayer Astrid</dc:creator>
  <cp:lastModifiedBy>Kollmann Stefanie (OeRK-W)</cp:lastModifiedBy>
  <cp:revision>10</cp:revision>
  <dcterms:created xsi:type="dcterms:W3CDTF">2024-09-24T11:14:38Z</dcterms:created>
  <dcterms:modified xsi:type="dcterms:W3CDTF">2025-08-04T14:08:07Z</dcterms:modified>
</cp:coreProperties>
</file>