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 id="2147483660" r:id="rId2"/>
  </p:sldMasterIdLst>
  <p:sldIdLst>
    <p:sldId id="344" r:id="rId3"/>
    <p:sldId id="257" r:id="rId4"/>
    <p:sldId id="345" r:id="rId5"/>
    <p:sldId id="367" r:id="rId6"/>
    <p:sldId id="356" r:id="rId7"/>
    <p:sldId id="372" r:id="rId8"/>
    <p:sldId id="366" r:id="rId9"/>
    <p:sldId id="364" r:id="rId10"/>
    <p:sldId id="259" r:id="rId11"/>
    <p:sldId id="368" r:id="rId12"/>
    <p:sldId id="365" r:id="rId13"/>
    <p:sldId id="369" r:id="rId14"/>
    <p:sldId id="327" r:id="rId15"/>
    <p:sldId id="377" r:id="rId16"/>
    <p:sldId id="261" r:id="rId17"/>
    <p:sldId id="262" r:id="rId18"/>
    <p:sldId id="263" r:id="rId19"/>
    <p:sldId id="359" r:id="rId20"/>
    <p:sldId id="264" r:id="rId21"/>
    <p:sldId id="352" r:id="rId22"/>
    <p:sldId id="346" r:id="rId23"/>
    <p:sldId id="353" r:id="rId24"/>
    <p:sldId id="347" r:id="rId25"/>
    <p:sldId id="354" r:id="rId26"/>
    <p:sldId id="348" r:id="rId27"/>
    <p:sldId id="355" r:id="rId28"/>
    <p:sldId id="349" r:id="rId29"/>
    <p:sldId id="350" r:id="rId30"/>
    <p:sldId id="351" r:id="rId31"/>
    <p:sldId id="378" r:id="rId32"/>
    <p:sldId id="379" r:id="rId33"/>
    <p:sldId id="269" r:id="rId34"/>
    <p:sldId id="376" r:id="rId35"/>
    <p:sldId id="373" r:id="rId36"/>
    <p:sldId id="374" r:id="rId37"/>
    <p:sldId id="375" r:id="rId38"/>
    <p:sldId id="371" r:id="rId39"/>
    <p:sldId id="328" r:id="rId40"/>
    <p:sldId id="370" r:id="rId41"/>
    <p:sldId id="311" r:id="rId42"/>
    <p:sldId id="313" r:id="rId43"/>
    <p:sldId id="358" r:id="rId44"/>
    <p:sldId id="317" r:id="rId45"/>
    <p:sldId id="314" r:id="rId46"/>
    <p:sldId id="312" r:id="rId47"/>
    <p:sldId id="315" r:id="rId48"/>
    <p:sldId id="316" r:id="rId49"/>
    <p:sldId id="318" r:id="rId50"/>
    <p:sldId id="322" r:id="rId51"/>
    <p:sldId id="319" r:id="rId52"/>
    <p:sldId id="320" r:id="rId53"/>
    <p:sldId id="321" r:id="rId54"/>
    <p:sldId id="331" r:id="rId55"/>
    <p:sldId id="332" r:id="rId56"/>
    <p:sldId id="333" r:id="rId57"/>
    <p:sldId id="334" r:id="rId58"/>
    <p:sldId id="335" r:id="rId59"/>
    <p:sldId id="336" r:id="rId60"/>
    <p:sldId id="337" r:id="rId61"/>
    <p:sldId id="338" r:id="rId62"/>
  </p:sldIdLst>
  <p:sldSz cx="9144000" cy="6858000" type="screen4x3"/>
  <p:notesSz cx="6858000" cy="9144000"/>
  <p:defaultTextStyle>
    <a:defPPr>
      <a:defRPr lang="de-AT"/>
    </a:defPPr>
    <a:lvl1pPr algn="l" rtl="0" fontAlgn="base">
      <a:spcBef>
        <a:spcPct val="0"/>
      </a:spcBef>
      <a:spcAft>
        <a:spcPct val="0"/>
      </a:spcAft>
      <a:defRPr kern="1200">
        <a:solidFill>
          <a:schemeClr val="tx1"/>
        </a:solidFill>
        <a:latin typeface="Times New Roman" pitchFamily="18" charset="0"/>
        <a:ea typeface="+mn-ea"/>
        <a:cs typeface="+mn-cs"/>
      </a:defRPr>
    </a:lvl1pPr>
    <a:lvl2pPr marL="457200" algn="l" rtl="0" fontAlgn="base">
      <a:spcBef>
        <a:spcPct val="0"/>
      </a:spcBef>
      <a:spcAft>
        <a:spcPct val="0"/>
      </a:spcAft>
      <a:defRPr kern="1200">
        <a:solidFill>
          <a:schemeClr val="tx1"/>
        </a:solidFill>
        <a:latin typeface="Times New Roman" pitchFamily="18" charset="0"/>
        <a:ea typeface="+mn-ea"/>
        <a:cs typeface="+mn-cs"/>
      </a:defRPr>
    </a:lvl2pPr>
    <a:lvl3pPr marL="914400" algn="l" rtl="0" fontAlgn="base">
      <a:spcBef>
        <a:spcPct val="0"/>
      </a:spcBef>
      <a:spcAft>
        <a:spcPct val="0"/>
      </a:spcAft>
      <a:defRPr kern="1200">
        <a:solidFill>
          <a:schemeClr val="tx1"/>
        </a:solidFill>
        <a:latin typeface="Times New Roman" pitchFamily="18" charset="0"/>
        <a:ea typeface="+mn-ea"/>
        <a:cs typeface="+mn-cs"/>
      </a:defRPr>
    </a:lvl3pPr>
    <a:lvl4pPr marL="1371600" algn="l" rtl="0" fontAlgn="base">
      <a:spcBef>
        <a:spcPct val="0"/>
      </a:spcBef>
      <a:spcAft>
        <a:spcPct val="0"/>
      </a:spcAft>
      <a:defRPr kern="1200">
        <a:solidFill>
          <a:schemeClr val="tx1"/>
        </a:solidFill>
        <a:latin typeface="Times New Roman" pitchFamily="18" charset="0"/>
        <a:ea typeface="+mn-ea"/>
        <a:cs typeface="+mn-cs"/>
      </a:defRPr>
    </a:lvl4pPr>
    <a:lvl5pPr marL="1828800" algn="l" rtl="0" fontAlgn="base">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086" autoAdjust="0"/>
  </p:normalViewPr>
  <p:slideViewPr>
    <p:cSldViewPr>
      <p:cViewPr varScale="1">
        <p:scale>
          <a:sx n="82" d="100"/>
          <a:sy n="82" d="100"/>
        </p:scale>
        <p:origin x="1474" y="101"/>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AT"/>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AT"/>
          </a:p>
        </p:txBody>
      </p:sp>
      <p:sp>
        <p:nvSpPr>
          <p:cNvPr id="4" name="Rectangle 4"/>
          <p:cNvSpPr>
            <a:spLocks noGrp="1" noChangeArrowheads="1"/>
          </p:cNvSpPr>
          <p:nvPr>
            <p:ph type="dt" sz="half" idx="10"/>
          </p:nvPr>
        </p:nvSpPr>
        <p:spPr>
          <a:ln/>
        </p:spPr>
        <p:txBody>
          <a:bodyPr/>
          <a:lstStyle>
            <a:lvl1pPr>
              <a:defRPr/>
            </a:lvl1pPr>
          </a:lstStyle>
          <a:p>
            <a:pPr>
              <a:defRPr/>
            </a:pPr>
            <a:endParaRPr lang="de-AT"/>
          </a:p>
        </p:txBody>
      </p:sp>
      <p:sp>
        <p:nvSpPr>
          <p:cNvPr id="5" name="Rectangle 5"/>
          <p:cNvSpPr>
            <a:spLocks noGrp="1" noChangeArrowheads="1"/>
          </p:cNvSpPr>
          <p:nvPr>
            <p:ph type="ftr" sz="quarter" idx="11"/>
          </p:nvPr>
        </p:nvSpPr>
        <p:spPr>
          <a:ln/>
        </p:spPr>
        <p:txBody>
          <a:bodyPr/>
          <a:lstStyle>
            <a:lvl1pPr>
              <a:defRPr/>
            </a:lvl1pPr>
          </a:lstStyle>
          <a:p>
            <a:pPr>
              <a:defRPr/>
            </a:pPr>
            <a:endParaRPr lang="de-AT"/>
          </a:p>
        </p:txBody>
      </p:sp>
      <p:sp>
        <p:nvSpPr>
          <p:cNvPr id="6" name="Rectangle 6"/>
          <p:cNvSpPr>
            <a:spLocks noGrp="1" noChangeArrowheads="1"/>
          </p:cNvSpPr>
          <p:nvPr>
            <p:ph type="sldNum" sz="quarter" idx="12"/>
          </p:nvPr>
        </p:nvSpPr>
        <p:spPr>
          <a:ln/>
        </p:spPr>
        <p:txBody>
          <a:bodyPr/>
          <a:lstStyle>
            <a:lvl1pPr>
              <a:defRPr/>
            </a:lvl1pPr>
          </a:lstStyle>
          <a:p>
            <a:pPr>
              <a:defRPr/>
            </a:pPr>
            <a:fld id="{DEA0C694-F7EA-4461-B38D-C194B980D8E5}" type="slidenum">
              <a:rPr lang="de-AT"/>
              <a:pPr>
                <a:defRPr/>
              </a:pPr>
              <a:t>‹Nr.›</a:t>
            </a:fld>
            <a:endParaRPr lang="de-A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Rectangle 4"/>
          <p:cNvSpPr>
            <a:spLocks noGrp="1" noChangeArrowheads="1"/>
          </p:cNvSpPr>
          <p:nvPr>
            <p:ph type="dt" sz="half" idx="10"/>
          </p:nvPr>
        </p:nvSpPr>
        <p:spPr>
          <a:ln/>
        </p:spPr>
        <p:txBody>
          <a:bodyPr/>
          <a:lstStyle>
            <a:lvl1pPr>
              <a:defRPr/>
            </a:lvl1pPr>
          </a:lstStyle>
          <a:p>
            <a:pPr>
              <a:defRPr/>
            </a:pPr>
            <a:endParaRPr lang="de-AT"/>
          </a:p>
        </p:txBody>
      </p:sp>
      <p:sp>
        <p:nvSpPr>
          <p:cNvPr id="5" name="Rectangle 5"/>
          <p:cNvSpPr>
            <a:spLocks noGrp="1" noChangeArrowheads="1"/>
          </p:cNvSpPr>
          <p:nvPr>
            <p:ph type="ftr" sz="quarter" idx="11"/>
          </p:nvPr>
        </p:nvSpPr>
        <p:spPr>
          <a:ln/>
        </p:spPr>
        <p:txBody>
          <a:bodyPr/>
          <a:lstStyle>
            <a:lvl1pPr>
              <a:defRPr/>
            </a:lvl1pPr>
          </a:lstStyle>
          <a:p>
            <a:pPr>
              <a:defRPr/>
            </a:pPr>
            <a:endParaRPr lang="de-AT"/>
          </a:p>
        </p:txBody>
      </p:sp>
      <p:sp>
        <p:nvSpPr>
          <p:cNvPr id="6" name="Rectangle 6"/>
          <p:cNvSpPr>
            <a:spLocks noGrp="1" noChangeArrowheads="1"/>
          </p:cNvSpPr>
          <p:nvPr>
            <p:ph type="sldNum" sz="quarter" idx="12"/>
          </p:nvPr>
        </p:nvSpPr>
        <p:spPr>
          <a:ln/>
        </p:spPr>
        <p:txBody>
          <a:bodyPr/>
          <a:lstStyle>
            <a:lvl1pPr>
              <a:defRPr/>
            </a:lvl1pPr>
          </a:lstStyle>
          <a:p>
            <a:pPr>
              <a:defRPr/>
            </a:pPr>
            <a:fld id="{7B8A920D-F6BE-4040-905F-08EF22A828F0}" type="slidenum">
              <a:rPr lang="de-AT"/>
              <a:pPr>
                <a:defRPr/>
              </a:pPr>
              <a:t>‹Nr.›</a:t>
            </a:fld>
            <a:endParaRPr lang="de-A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AT"/>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AT"/>
          </a:p>
        </p:txBody>
      </p:sp>
      <p:sp>
        <p:nvSpPr>
          <p:cNvPr id="5" name="Rectangle 5"/>
          <p:cNvSpPr>
            <a:spLocks noGrp="1" noChangeArrowheads="1"/>
          </p:cNvSpPr>
          <p:nvPr>
            <p:ph type="ftr" sz="quarter" idx="11"/>
          </p:nvPr>
        </p:nvSpPr>
        <p:spPr>
          <a:ln/>
        </p:spPr>
        <p:txBody>
          <a:bodyPr/>
          <a:lstStyle>
            <a:lvl1pPr>
              <a:defRPr/>
            </a:lvl1pPr>
          </a:lstStyle>
          <a:p>
            <a:pPr>
              <a:defRPr/>
            </a:pPr>
            <a:endParaRPr lang="de-AT"/>
          </a:p>
        </p:txBody>
      </p:sp>
      <p:sp>
        <p:nvSpPr>
          <p:cNvPr id="6" name="Rectangle 6"/>
          <p:cNvSpPr>
            <a:spLocks noGrp="1" noChangeArrowheads="1"/>
          </p:cNvSpPr>
          <p:nvPr>
            <p:ph type="sldNum" sz="quarter" idx="12"/>
          </p:nvPr>
        </p:nvSpPr>
        <p:spPr>
          <a:ln/>
        </p:spPr>
        <p:txBody>
          <a:bodyPr/>
          <a:lstStyle>
            <a:lvl1pPr>
              <a:defRPr/>
            </a:lvl1pPr>
          </a:lstStyle>
          <a:p>
            <a:pPr>
              <a:defRPr/>
            </a:pPr>
            <a:fld id="{40D6D4C8-A5F2-45F6-842B-50B4B2146CC1}" type="slidenum">
              <a:rPr lang="de-AT"/>
              <a:pPr>
                <a:defRPr/>
              </a:pPr>
              <a:t>‹Nr.›</a:t>
            </a:fld>
            <a:endParaRPr lang="de-A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Rectangle 4"/>
          <p:cNvSpPr>
            <a:spLocks noGrp="1" noChangeArrowheads="1"/>
          </p:cNvSpPr>
          <p:nvPr>
            <p:ph type="dt" sz="half" idx="10"/>
          </p:nvPr>
        </p:nvSpPr>
        <p:spPr>
          <a:ln/>
        </p:spPr>
        <p:txBody>
          <a:bodyPr/>
          <a:lstStyle>
            <a:lvl1pPr>
              <a:defRPr/>
            </a:lvl1pPr>
          </a:lstStyle>
          <a:p>
            <a:pPr>
              <a:defRPr/>
            </a:pPr>
            <a:endParaRPr lang="de-AT"/>
          </a:p>
        </p:txBody>
      </p:sp>
      <p:sp>
        <p:nvSpPr>
          <p:cNvPr id="6" name="Rectangle 5"/>
          <p:cNvSpPr>
            <a:spLocks noGrp="1" noChangeArrowheads="1"/>
          </p:cNvSpPr>
          <p:nvPr>
            <p:ph type="ftr" sz="quarter" idx="11"/>
          </p:nvPr>
        </p:nvSpPr>
        <p:spPr>
          <a:ln/>
        </p:spPr>
        <p:txBody>
          <a:bodyPr/>
          <a:lstStyle>
            <a:lvl1pPr>
              <a:defRPr/>
            </a:lvl1pPr>
          </a:lstStyle>
          <a:p>
            <a:pPr>
              <a:defRPr/>
            </a:pPr>
            <a:endParaRPr lang="de-AT"/>
          </a:p>
        </p:txBody>
      </p:sp>
      <p:sp>
        <p:nvSpPr>
          <p:cNvPr id="7" name="Rectangle 6"/>
          <p:cNvSpPr>
            <a:spLocks noGrp="1" noChangeArrowheads="1"/>
          </p:cNvSpPr>
          <p:nvPr>
            <p:ph type="sldNum" sz="quarter" idx="12"/>
          </p:nvPr>
        </p:nvSpPr>
        <p:spPr>
          <a:ln/>
        </p:spPr>
        <p:txBody>
          <a:bodyPr/>
          <a:lstStyle>
            <a:lvl1pPr>
              <a:defRPr/>
            </a:lvl1pPr>
          </a:lstStyle>
          <a:p>
            <a:pPr>
              <a:defRPr/>
            </a:pPr>
            <a:fld id="{64A0656F-F5C9-4083-B360-D6ADB6BAF7A2}" type="slidenum">
              <a:rPr lang="de-AT"/>
              <a:pPr>
                <a:defRPr/>
              </a:pPr>
              <a:t>‹Nr.›</a:t>
            </a:fld>
            <a:endParaRPr lang="de-A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AT"/>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Rectangle 4"/>
          <p:cNvSpPr>
            <a:spLocks noGrp="1" noChangeArrowheads="1"/>
          </p:cNvSpPr>
          <p:nvPr>
            <p:ph type="dt" sz="half" idx="10"/>
          </p:nvPr>
        </p:nvSpPr>
        <p:spPr>
          <a:ln/>
        </p:spPr>
        <p:txBody>
          <a:bodyPr/>
          <a:lstStyle>
            <a:lvl1pPr>
              <a:defRPr/>
            </a:lvl1pPr>
          </a:lstStyle>
          <a:p>
            <a:pPr>
              <a:defRPr/>
            </a:pPr>
            <a:endParaRPr lang="de-AT"/>
          </a:p>
        </p:txBody>
      </p:sp>
      <p:sp>
        <p:nvSpPr>
          <p:cNvPr id="8" name="Rectangle 5"/>
          <p:cNvSpPr>
            <a:spLocks noGrp="1" noChangeArrowheads="1"/>
          </p:cNvSpPr>
          <p:nvPr>
            <p:ph type="ftr" sz="quarter" idx="11"/>
          </p:nvPr>
        </p:nvSpPr>
        <p:spPr>
          <a:ln/>
        </p:spPr>
        <p:txBody>
          <a:bodyPr/>
          <a:lstStyle>
            <a:lvl1pPr>
              <a:defRPr/>
            </a:lvl1pPr>
          </a:lstStyle>
          <a:p>
            <a:pPr>
              <a:defRPr/>
            </a:pPr>
            <a:endParaRPr lang="de-AT"/>
          </a:p>
        </p:txBody>
      </p:sp>
      <p:sp>
        <p:nvSpPr>
          <p:cNvPr id="9" name="Rectangle 6"/>
          <p:cNvSpPr>
            <a:spLocks noGrp="1" noChangeArrowheads="1"/>
          </p:cNvSpPr>
          <p:nvPr>
            <p:ph type="sldNum" sz="quarter" idx="12"/>
          </p:nvPr>
        </p:nvSpPr>
        <p:spPr>
          <a:ln/>
        </p:spPr>
        <p:txBody>
          <a:bodyPr/>
          <a:lstStyle>
            <a:lvl1pPr>
              <a:defRPr/>
            </a:lvl1pPr>
          </a:lstStyle>
          <a:p>
            <a:pPr>
              <a:defRPr/>
            </a:pPr>
            <a:fld id="{C7C3C30C-57CA-4EE2-A38E-EE65D8919665}" type="slidenum">
              <a:rPr lang="de-AT"/>
              <a:pPr>
                <a:defRPr/>
              </a:pPr>
              <a:t>‹Nr.›</a:t>
            </a:fld>
            <a:endParaRPr lang="de-A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Rectangle 4"/>
          <p:cNvSpPr>
            <a:spLocks noGrp="1" noChangeArrowheads="1"/>
          </p:cNvSpPr>
          <p:nvPr>
            <p:ph type="dt" sz="half" idx="10"/>
          </p:nvPr>
        </p:nvSpPr>
        <p:spPr>
          <a:ln/>
        </p:spPr>
        <p:txBody>
          <a:bodyPr/>
          <a:lstStyle>
            <a:lvl1pPr>
              <a:defRPr/>
            </a:lvl1pPr>
          </a:lstStyle>
          <a:p>
            <a:pPr>
              <a:defRPr/>
            </a:pPr>
            <a:endParaRPr lang="de-AT"/>
          </a:p>
        </p:txBody>
      </p:sp>
      <p:sp>
        <p:nvSpPr>
          <p:cNvPr id="4" name="Rectangle 5"/>
          <p:cNvSpPr>
            <a:spLocks noGrp="1" noChangeArrowheads="1"/>
          </p:cNvSpPr>
          <p:nvPr>
            <p:ph type="ftr" sz="quarter" idx="11"/>
          </p:nvPr>
        </p:nvSpPr>
        <p:spPr>
          <a:ln/>
        </p:spPr>
        <p:txBody>
          <a:bodyPr/>
          <a:lstStyle>
            <a:lvl1pPr>
              <a:defRPr/>
            </a:lvl1pPr>
          </a:lstStyle>
          <a:p>
            <a:pPr>
              <a:defRPr/>
            </a:pPr>
            <a:endParaRPr lang="de-AT"/>
          </a:p>
        </p:txBody>
      </p:sp>
      <p:sp>
        <p:nvSpPr>
          <p:cNvPr id="5" name="Rectangle 6"/>
          <p:cNvSpPr>
            <a:spLocks noGrp="1" noChangeArrowheads="1"/>
          </p:cNvSpPr>
          <p:nvPr>
            <p:ph type="sldNum" sz="quarter" idx="12"/>
          </p:nvPr>
        </p:nvSpPr>
        <p:spPr>
          <a:ln/>
        </p:spPr>
        <p:txBody>
          <a:bodyPr/>
          <a:lstStyle>
            <a:lvl1pPr>
              <a:defRPr/>
            </a:lvl1pPr>
          </a:lstStyle>
          <a:p>
            <a:pPr>
              <a:defRPr/>
            </a:pPr>
            <a:fld id="{1DEB06DD-F352-46D5-B561-7EE291B7A919}" type="slidenum">
              <a:rPr lang="de-AT"/>
              <a:pPr>
                <a:defRPr/>
              </a:pPr>
              <a:t>‹Nr.›</a:t>
            </a:fld>
            <a:endParaRPr lang="de-A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AT"/>
          </a:p>
        </p:txBody>
      </p:sp>
      <p:sp>
        <p:nvSpPr>
          <p:cNvPr id="3" name="Rectangle 5"/>
          <p:cNvSpPr>
            <a:spLocks noGrp="1" noChangeArrowheads="1"/>
          </p:cNvSpPr>
          <p:nvPr>
            <p:ph type="ftr" sz="quarter" idx="11"/>
          </p:nvPr>
        </p:nvSpPr>
        <p:spPr>
          <a:ln/>
        </p:spPr>
        <p:txBody>
          <a:bodyPr/>
          <a:lstStyle>
            <a:lvl1pPr>
              <a:defRPr/>
            </a:lvl1pPr>
          </a:lstStyle>
          <a:p>
            <a:pPr>
              <a:defRPr/>
            </a:pPr>
            <a:endParaRPr lang="de-AT"/>
          </a:p>
        </p:txBody>
      </p:sp>
      <p:sp>
        <p:nvSpPr>
          <p:cNvPr id="4" name="Rectangle 6"/>
          <p:cNvSpPr>
            <a:spLocks noGrp="1" noChangeArrowheads="1"/>
          </p:cNvSpPr>
          <p:nvPr>
            <p:ph type="sldNum" sz="quarter" idx="12"/>
          </p:nvPr>
        </p:nvSpPr>
        <p:spPr>
          <a:ln/>
        </p:spPr>
        <p:txBody>
          <a:bodyPr/>
          <a:lstStyle>
            <a:lvl1pPr>
              <a:defRPr/>
            </a:lvl1pPr>
          </a:lstStyle>
          <a:p>
            <a:pPr>
              <a:defRPr/>
            </a:pPr>
            <a:fld id="{2E6DDA9B-365D-4FB8-8FDF-96E15BF3B07C}" type="slidenum">
              <a:rPr lang="de-AT"/>
              <a:pPr>
                <a:defRPr/>
              </a:pPr>
              <a:t>‹Nr.›</a:t>
            </a:fld>
            <a:endParaRPr lang="de-A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AT"/>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AT"/>
          </a:p>
        </p:txBody>
      </p:sp>
      <p:sp>
        <p:nvSpPr>
          <p:cNvPr id="6" name="Rectangle 5"/>
          <p:cNvSpPr>
            <a:spLocks noGrp="1" noChangeArrowheads="1"/>
          </p:cNvSpPr>
          <p:nvPr>
            <p:ph type="ftr" sz="quarter" idx="11"/>
          </p:nvPr>
        </p:nvSpPr>
        <p:spPr>
          <a:ln/>
        </p:spPr>
        <p:txBody>
          <a:bodyPr/>
          <a:lstStyle>
            <a:lvl1pPr>
              <a:defRPr/>
            </a:lvl1pPr>
          </a:lstStyle>
          <a:p>
            <a:pPr>
              <a:defRPr/>
            </a:pPr>
            <a:endParaRPr lang="de-AT"/>
          </a:p>
        </p:txBody>
      </p:sp>
      <p:sp>
        <p:nvSpPr>
          <p:cNvPr id="7" name="Rectangle 6"/>
          <p:cNvSpPr>
            <a:spLocks noGrp="1" noChangeArrowheads="1"/>
          </p:cNvSpPr>
          <p:nvPr>
            <p:ph type="sldNum" sz="quarter" idx="12"/>
          </p:nvPr>
        </p:nvSpPr>
        <p:spPr>
          <a:ln/>
        </p:spPr>
        <p:txBody>
          <a:bodyPr/>
          <a:lstStyle>
            <a:lvl1pPr>
              <a:defRPr/>
            </a:lvl1pPr>
          </a:lstStyle>
          <a:p>
            <a:pPr>
              <a:defRPr/>
            </a:pPr>
            <a:fld id="{3FB66C91-E99E-4C58-B7E6-428100416D0D}" type="slidenum">
              <a:rPr lang="de-AT"/>
              <a:pPr>
                <a:defRPr/>
              </a:pPr>
              <a:t>‹Nr.›</a:t>
            </a:fld>
            <a:endParaRPr lang="de-A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AT"/>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AT"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AT"/>
          </a:p>
        </p:txBody>
      </p:sp>
      <p:sp>
        <p:nvSpPr>
          <p:cNvPr id="6" name="Rectangle 5"/>
          <p:cNvSpPr>
            <a:spLocks noGrp="1" noChangeArrowheads="1"/>
          </p:cNvSpPr>
          <p:nvPr>
            <p:ph type="ftr" sz="quarter" idx="11"/>
          </p:nvPr>
        </p:nvSpPr>
        <p:spPr>
          <a:ln/>
        </p:spPr>
        <p:txBody>
          <a:bodyPr/>
          <a:lstStyle>
            <a:lvl1pPr>
              <a:defRPr/>
            </a:lvl1pPr>
          </a:lstStyle>
          <a:p>
            <a:pPr>
              <a:defRPr/>
            </a:pPr>
            <a:endParaRPr lang="de-AT"/>
          </a:p>
        </p:txBody>
      </p:sp>
      <p:sp>
        <p:nvSpPr>
          <p:cNvPr id="7" name="Rectangle 6"/>
          <p:cNvSpPr>
            <a:spLocks noGrp="1" noChangeArrowheads="1"/>
          </p:cNvSpPr>
          <p:nvPr>
            <p:ph type="sldNum" sz="quarter" idx="12"/>
          </p:nvPr>
        </p:nvSpPr>
        <p:spPr>
          <a:ln/>
        </p:spPr>
        <p:txBody>
          <a:bodyPr/>
          <a:lstStyle>
            <a:lvl1pPr>
              <a:defRPr/>
            </a:lvl1pPr>
          </a:lstStyle>
          <a:p>
            <a:pPr>
              <a:defRPr/>
            </a:pPr>
            <a:fld id="{EA47AE79-5FFF-4A7A-B6F3-5FFEBA34F0A3}" type="slidenum">
              <a:rPr lang="de-AT"/>
              <a:pPr>
                <a:defRPr/>
              </a:pPr>
              <a:t>‹Nr.›</a:t>
            </a:fld>
            <a:endParaRPr lang="de-A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Rectangle 4"/>
          <p:cNvSpPr>
            <a:spLocks noGrp="1" noChangeArrowheads="1"/>
          </p:cNvSpPr>
          <p:nvPr>
            <p:ph type="dt" sz="half" idx="10"/>
          </p:nvPr>
        </p:nvSpPr>
        <p:spPr>
          <a:ln/>
        </p:spPr>
        <p:txBody>
          <a:bodyPr/>
          <a:lstStyle>
            <a:lvl1pPr>
              <a:defRPr/>
            </a:lvl1pPr>
          </a:lstStyle>
          <a:p>
            <a:pPr>
              <a:defRPr/>
            </a:pPr>
            <a:endParaRPr lang="de-AT"/>
          </a:p>
        </p:txBody>
      </p:sp>
      <p:sp>
        <p:nvSpPr>
          <p:cNvPr id="5" name="Rectangle 5"/>
          <p:cNvSpPr>
            <a:spLocks noGrp="1" noChangeArrowheads="1"/>
          </p:cNvSpPr>
          <p:nvPr>
            <p:ph type="ftr" sz="quarter" idx="11"/>
          </p:nvPr>
        </p:nvSpPr>
        <p:spPr>
          <a:ln/>
        </p:spPr>
        <p:txBody>
          <a:bodyPr/>
          <a:lstStyle>
            <a:lvl1pPr>
              <a:defRPr/>
            </a:lvl1pPr>
          </a:lstStyle>
          <a:p>
            <a:pPr>
              <a:defRPr/>
            </a:pPr>
            <a:endParaRPr lang="de-AT"/>
          </a:p>
        </p:txBody>
      </p:sp>
      <p:sp>
        <p:nvSpPr>
          <p:cNvPr id="6" name="Rectangle 6"/>
          <p:cNvSpPr>
            <a:spLocks noGrp="1" noChangeArrowheads="1"/>
          </p:cNvSpPr>
          <p:nvPr>
            <p:ph type="sldNum" sz="quarter" idx="12"/>
          </p:nvPr>
        </p:nvSpPr>
        <p:spPr>
          <a:ln/>
        </p:spPr>
        <p:txBody>
          <a:bodyPr/>
          <a:lstStyle>
            <a:lvl1pPr>
              <a:defRPr/>
            </a:lvl1pPr>
          </a:lstStyle>
          <a:p>
            <a:pPr>
              <a:defRPr/>
            </a:pPr>
            <a:fld id="{65314F42-9465-411F-8EA1-67A9A70405EF}" type="slidenum">
              <a:rPr lang="de-AT"/>
              <a:pPr>
                <a:defRPr/>
              </a:pPr>
              <a:t>‹Nr.›</a:t>
            </a:fld>
            <a:endParaRPr lang="de-A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Rectangle 4"/>
          <p:cNvSpPr>
            <a:spLocks noGrp="1" noChangeArrowheads="1"/>
          </p:cNvSpPr>
          <p:nvPr>
            <p:ph type="dt" sz="half" idx="10"/>
          </p:nvPr>
        </p:nvSpPr>
        <p:spPr>
          <a:ln/>
        </p:spPr>
        <p:txBody>
          <a:bodyPr/>
          <a:lstStyle>
            <a:lvl1pPr>
              <a:defRPr/>
            </a:lvl1pPr>
          </a:lstStyle>
          <a:p>
            <a:pPr>
              <a:defRPr/>
            </a:pPr>
            <a:endParaRPr lang="de-AT"/>
          </a:p>
        </p:txBody>
      </p:sp>
      <p:sp>
        <p:nvSpPr>
          <p:cNvPr id="5" name="Rectangle 5"/>
          <p:cNvSpPr>
            <a:spLocks noGrp="1" noChangeArrowheads="1"/>
          </p:cNvSpPr>
          <p:nvPr>
            <p:ph type="ftr" sz="quarter" idx="11"/>
          </p:nvPr>
        </p:nvSpPr>
        <p:spPr>
          <a:ln/>
        </p:spPr>
        <p:txBody>
          <a:bodyPr/>
          <a:lstStyle>
            <a:lvl1pPr>
              <a:defRPr/>
            </a:lvl1pPr>
          </a:lstStyle>
          <a:p>
            <a:pPr>
              <a:defRPr/>
            </a:pPr>
            <a:endParaRPr lang="de-AT"/>
          </a:p>
        </p:txBody>
      </p:sp>
      <p:sp>
        <p:nvSpPr>
          <p:cNvPr id="6" name="Rectangle 6"/>
          <p:cNvSpPr>
            <a:spLocks noGrp="1" noChangeArrowheads="1"/>
          </p:cNvSpPr>
          <p:nvPr>
            <p:ph type="sldNum" sz="quarter" idx="12"/>
          </p:nvPr>
        </p:nvSpPr>
        <p:spPr>
          <a:ln/>
        </p:spPr>
        <p:txBody>
          <a:bodyPr/>
          <a:lstStyle>
            <a:lvl1pPr>
              <a:defRPr/>
            </a:lvl1pPr>
          </a:lstStyle>
          <a:p>
            <a:pPr>
              <a:defRPr/>
            </a:pPr>
            <a:fld id="{8928935D-C69C-4301-B193-6C767384DCA1}" type="slidenum">
              <a:rPr lang="de-AT"/>
              <a:pPr>
                <a:defRPr/>
              </a:pPr>
              <a:t>‹Nr.›</a:t>
            </a:fld>
            <a:endParaRPr lang="de-A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el, Tex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smtClean="0"/>
              <a:t>Titelmasterformat durch Klicken bearbeiten</a:t>
            </a:r>
            <a:endParaRPr lang="de-AT"/>
          </a:p>
        </p:txBody>
      </p:sp>
      <p:sp>
        <p:nvSpPr>
          <p:cNvPr id="3" name="Textplatzhalter 2"/>
          <p:cNvSpPr>
            <a:spLocks noGrp="1"/>
          </p:cNvSpPr>
          <p:nvPr>
            <p:ph type="body" sz="half" idx="1"/>
          </p:nvPr>
        </p:nvSpPr>
        <p:spPr>
          <a:xfrm>
            <a:off x="457200" y="1600200"/>
            <a:ext cx="4038600" cy="4525963"/>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quarter" idx="2"/>
          </p:nvPr>
        </p:nvSpPr>
        <p:spPr>
          <a:xfrm>
            <a:off x="4648200" y="1600200"/>
            <a:ext cx="4038600" cy="21859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Inhaltsplatzhalter 4"/>
          <p:cNvSpPr>
            <a:spLocks noGrp="1"/>
          </p:cNvSpPr>
          <p:nvPr>
            <p:ph sz="quarter" idx="3"/>
          </p:nvPr>
        </p:nvSpPr>
        <p:spPr>
          <a:xfrm>
            <a:off x="4648200" y="3938588"/>
            <a:ext cx="4038600" cy="2187575"/>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6" name="Datumsplatzhalter 5"/>
          <p:cNvSpPr>
            <a:spLocks noGrp="1"/>
          </p:cNvSpPr>
          <p:nvPr>
            <p:ph type="dt" sz="half" idx="10"/>
          </p:nvPr>
        </p:nvSpPr>
        <p:spPr>
          <a:xfrm>
            <a:off x="457200" y="6245225"/>
            <a:ext cx="2133600" cy="476250"/>
          </a:xfrm>
        </p:spPr>
        <p:txBody>
          <a:bodyPr/>
          <a:lstStyle>
            <a:lvl1pPr>
              <a:defRPr/>
            </a:lvl1pPr>
          </a:lstStyle>
          <a:p>
            <a:endParaRPr lang="de-AT" altLang="de-DE"/>
          </a:p>
        </p:txBody>
      </p:sp>
      <p:sp>
        <p:nvSpPr>
          <p:cNvPr id="7" name="Fußzeilenplatzhalter 6"/>
          <p:cNvSpPr>
            <a:spLocks noGrp="1"/>
          </p:cNvSpPr>
          <p:nvPr>
            <p:ph type="ftr" sz="quarter" idx="11"/>
          </p:nvPr>
        </p:nvSpPr>
        <p:spPr>
          <a:xfrm>
            <a:off x="3124200" y="6245225"/>
            <a:ext cx="2895600" cy="476250"/>
          </a:xfrm>
        </p:spPr>
        <p:txBody>
          <a:bodyPr/>
          <a:lstStyle>
            <a:lvl1pPr>
              <a:defRPr/>
            </a:lvl1pPr>
          </a:lstStyle>
          <a:p>
            <a:endParaRPr lang="de-AT" altLang="de-DE"/>
          </a:p>
        </p:txBody>
      </p:sp>
      <p:sp>
        <p:nvSpPr>
          <p:cNvPr id="8" name="Foliennummernplatzhalter 7"/>
          <p:cNvSpPr>
            <a:spLocks noGrp="1"/>
          </p:cNvSpPr>
          <p:nvPr>
            <p:ph type="sldNum" sz="quarter" idx="12"/>
          </p:nvPr>
        </p:nvSpPr>
        <p:spPr>
          <a:xfrm>
            <a:off x="6553200" y="6245225"/>
            <a:ext cx="2133600" cy="476250"/>
          </a:xfrm>
        </p:spPr>
        <p:txBody>
          <a:bodyPr/>
          <a:lstStyle>
            <a:lvl1pPr>
              <a:defRPr/>
            </a:lvl1pPr>
          </a:lstStyle>
          <a:p>
            <a:fld id="{0AF38552-4B80-4F95-A30C-6ADC7EA969C2}" type="slidenum">
              <a:rPr lang="de-AT" altLang="de-DE"/>
              <a:pPr/>
              <a:t>‹Nr.›</a:t>
            </a:fld>
            <a:endParaRPr lang="de-AT" altLang="de-DE"/>
          </a:p>
        </p:txBody>
      </p:sp>
    </p:spTree>
    <p:extLst>
      <p:ext uri="{BB962C8B-B14F-4D97-AF65-F5344CB8AC3E}">
        <p14:creationId xmlns:p14="http://schemas.microsoft.com/office/powerpoint/2010/main" val="3506692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AT"/>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AT"/>
          </a:p>
        </p:txBody>
      </p:sp>
      <p:sp>
        <p:nvSpPr>
          <p:cNvPr id="4" name="Datumsplatzhalter 3"/>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5" name="Fußzeilenplatzhalter 4"/>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oliennummernplatzhalter 5"/>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0799C027-97EA-42D0-918C-B0415A21377C}" type="slidenum">
              <a:rPr lang="de-AT"/>
              <a:pPr>
                <a:defRPr/>
              </a:pPr>
              <a:t>‹Nr.›</a:t>
            </a:fld>
            <a:endParaRPr lang="de-A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5" name="Fußzeilenplatzhalter 4"/>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oliennummernplatzhalter 5"/>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EB999857-B0AB-4C0A-944A-00F62F471B77}" type="slidenum">
              <a:rPr lang="de-AT"/>
              <a:pPr>
                <a:defRPr/>
              </a:pPr>
              <a:t>‹Nr.›</a:t>
            </a:fld>
            <a:endParaRPr lang="de-AT"/>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AT"/>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Datumsplatzhalter 3"/>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5" name="Fußzeilenplatzhalter 4"/>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oliennummernplatzhalter 5"/>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A0B1BC71-8978-482E-ACBF-ACF3DFDDA2B9}" type="slidenum">
              <a:rPr lang="de-AT"/>
              <a:pPr>
                <a:defRPr/>
              </a:pPr>
              <a:t>‹Nr.›</a:t>
            </a:fld>
            <a:endParaRPr lang="de-A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Datumsplatzhalter 4"/>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ußzeilenplatzhalter 5"/>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7" name="Foliennummernplatzhalter 6"/>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CAFFD573-BCE5-483A-91D1-487E80189208}" type="slidenum">
              <a:rPr lang="de-AT"/>
              <a:pPr>
                <a:defRPr/>
              </a:pPr>
              <a:t>‹Nr.›</a:t>
            </a:fld>
            <a:endParaRPr lang="de-A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AT"/>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Datumsplatzhalter 6"/>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8" name="Fußzeilenplatzhalter 7"/>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9" name="Foliennummernplatzhalter 8"/>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4C4C0D8A-84CB-4178-9466-93E994205DDF}" type="slidenum">
              <a:rPr lang="de-AT"/>
              <a:pPr>
                <a:defRPr/>
              </a:pPr>
              <a:t>‹Nr.›</a:t>
            </a:fld>
            <a:endParaRPr lang="de-A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Datumsplatzhalter 2"/>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4" name="Fußzeilenplatzhalter 3"/>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5" name="Foliennummernplatzhalter 4"/>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983260E0-C54F-4F12-AF16-865DDE5C4225}" type="slidenum">
              <a:rPr lang="de-AT"/>
              <a:pPr>
                <a:defRPr/>
              </a:pPr>
              <a:t>‹Nr.›</a:t>
            </a:fld>
            <a:endParaRPr lang="de-A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3" name="Fußzeilenplatzhalter 2"/>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4" name="Foliennummernplatzhalter 3"/>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804AC8D8-A5F5-476F-AD4E-9086A995186F}" type="slidenum">
              <a:rPr lang="de-AT"/>
              <a:pPr>
                <a:defRPr/>
              </a:pPr>
              <a:t>‹Nr.›</a:t>
            </a:fld>
            <a:endParaRPr lang="de-A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AT"/>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ußzeilenplatzhalter 5"/>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7" name="Foliennummernplatzhalter 6"/>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4E1F1646-7AC9-4842-9DE1-3F12FE9F12A3}" type="slidenum">
              <a:rPr lang="de-AT"/>
              <a:pPr>
                <a:defRPr/>
              </a:pPr>
              <a:t>‹Nr.›</a:t>
            </a:fld>
            <a:endParaRPr lang="de-A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AT"/>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AT"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Datumsplatzhalter 4"/>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ußzeilenplatzhalter 5"/>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7" name="Foliennummernplatzhalter 6"/>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2A692EE3-9C57-42DC-BD6B-5D92B8687A52}" type="slidenum">
              <a:rPr lang="de-AT"/>
              <a:pPr>
                <a:defRPr/>
              </a:pPr>
              <a:t>‹Nr.›</a:t>
            </a:fld>
            <a:endParaRPr lang="de-A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5" name="Fußzeilenplatzhalter 4"/>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oliennummernplatzhalter 5"/>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1787239B-F4FA-4B18-B71A-891C554BFE45}" type="slidenum">
              <a:rPr lang="de-AT"/>
              <a:pPr>
                <a:defRPr/>
              </a:pPr>
              <a:t>‹Nr.›</a:t>
            </a:fld>
            <a:endParaRPr lang="de-AT"/>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5" name="Fußzeilenplatzhalter 4"/>
          <p:cNvSpPr>
            <a:spLocks noGrp="1"/>
          </p:cNvSpPr>
          <p:nvPr>
            <p:ph type="ftr" sz="quarter" idx="11"/>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endParaRPr lang="de-AT"/>
          </a:p>
        </p:txBody>
      </p:sp>
      <p:sp>
        <p:nvSpPr>
          <p:cNvPr id="6" name="Foliennummernplatzhalter 5"/>
          <p:cNvSpPr>
            <a:spLocks noGrp="1"/>
          </p:cNvSpPr>
          <p:nvPr>
            <p:ph type="sldNum" sz="quarter" idx="12"/>
          </p:nvPr>
        </p:nvSpPr>
        <p:spPr>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atin typeface="Times New Roman" pitchFamily="18" charset="0"/>
              </a:defRPr>
            </a:lvl1pPr>
          </a:lstStyle>
          <a:p>
            <a:pPr>
              <a:defRPr/>
            </a:pPr>
            <a:fld id="{517FCE7D-7247-4499-B353-B8804A56DE4A}" type="slidenum">
              <a:rPr lang="de-AT"/>
              <a:pPr>
                <a:defRPr/>
              </a:pPr>
              <a:t>‹Nr.›</a:t>
            </a:fld>
            <a:endParaRPr lang="de-A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AT" altLang="de-DE" smtClean="0"/>
              <a:t>Titelmasterformat durch Klicken bearbeiten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AT" altLang="de-DE" smtClean="0"/>
              <a:t>Textmasterformate durch Klicken bearbeiten</a:t>
            </a:r>
          </a:p>
          <a:p>
            <a:pPr lvl="1"/>
            <a:r>
              <a:rPr lang="de-AT" altLang="de-DE" smtClean="0"/>
              <a:t>Zweite Ebene</a:t>
            </a:r>
          </a:p>
          <a:p>
            <a:pPr lvl="2"/>
            <a:r>
              <a:rPr lang="de-AT" altLang="de-DE" smtClean="0"/>
              <a:t>Dritte Ebene</a:t>
            </a:r>
          </a:p>
          <a:p>
            <a:pPr lvl="3"/>
            <a:r>
              <a:rPr lang="de-AT" altLang="de-DE" smtClean="0"/>
              <a:t>Vierte Ebene</a:t>
            </a:r>
          </a:p>
          <a:p>
            <a:pPr lvl="4"/>
            <a:r>
              <a:rPr lang="de-AT" altLang="de-DE" smtClean="0"/>
              <a:t>Fünfte Ebene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de-A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de-A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3D3879A1-43E4-410A-84EF-3D79D4F191F6}" type="slidenum">
              <a:rPr lang="de-AT"/>
              <a:pPr>
                <a:defRPr/>
              </a:pPr>
              <a:t>‹Nr.›</a:t>
            </a:fld>
            <a:endParaRPr lang="de-AT"/>
          </a:p>
        </p:txBody>
      </p:sp>
    </p:spTree>
  </p:cSld>
  <p:clrMap bg1="lt1" tx1="dk1" bg2="lt2" tx2="dk2" accent1="accent1" accent2="accent2" accent3="accent3" accent4="accent4" accent5="accent5" accent6="accent6" hlink="hlink" folHlink="folHlink"/>
  <p:sldLayoutIdLst>
    <p:sldLayoutId id="2147484244" r:id="rId1"/>
    <p:sldLayoutId id="2147484245" r:id="rId2"/>
    <p:sldLayoutId id="2147484246" r:id="rId3"/>
    <p:sldLayoutId id="2147484247" r:id="rId4"/>
    <p:sldLayoutId id="2147484248" r:id="rId5"/>
    <p:sldLayoutId id="2147484249" r:id="rId6"/>
    <p:sldLayoutId id="2147484250" r:id="rId7"/>
    <p:sldLayoutId id="2147484251" r:id="rId8"/>
    <p:sldLayoutId id="2147484252" r:id="rId9"/>
    <p:sldLayoutId id="2147484253" r:id="rId10"/>
    <p:sldLayoutId id="2147484254" r:id="rId11"/>
    <p:sldLayoutId id="2147484266"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AT" altLang="de-DE" smtClean="0"/>
              <a:t>Titelmasterformat durch Klicken bearbeiten</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AT" altLang="de-DE" smtClean="0"/>
              <a:t>Textmasterformate durch Klicken bearbeiten</a:t>
            </a:r>
          </a:p>
          <a:p>
            <a:pPr lvl="1"/>
            <a:r>
              <a:rPr lang="de-AT" altLang="de-DE" smtClean="0"/>
              <a:t>Zweite Ebene</a:t>
            </a:r>
          </a:p>
          <a:p>
            <a:pPr lvl="2"/>
            <a:r>
              <a:rPr lang="de-AT" altLang="de-DE" smtClean="0"/>
              <a:t>Dritte Ebene</a:t>
            </a:r>
          </a:p>
          <a:p>
            <a:pPr lvl="3"/>
            <a:r>
              <a:rPr lang="de-AT" altLang="de-DE" smtClean="0"/>
              <a:t>Vierte Ebene</a:t>
            </a:r>
          </a:p>
          <a:p>
            <a:pPr lvl="4"/>
            <a:r>
              <a:rPr lang="de-AT" altLang="de-DE" smtClean="0"/>
              <a:t>Fünfte Ebene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defRPr>
            </a:lvl1pPr>
          </a:lstStyle>
          <a:p>
            <a:pPr>
              <a:defRPr/>
            </a:pPr>
            <a:endParaRPr lang="de-A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defRPr>
            </a:lvl1pPr>
          </a:lstStyle>
          <a:p>
            <a:pPr>
              <a:defRPr/>
            </a:pPr>
            <a:endParaRPr lang="de-A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defRPr>
            </a:lvl1pPr>
          </a:lstStyle>
          <a:p>
            <a:pPr>
              <a:defRPr/>
            </a:pPr>
            <a:fld id="{C01C3B5A-28BC-41A7-93A0-726A45F2380A}" type="slidenum">
              <a:rPr lang="de-AT"/>
              <a:pPr>
                <a:defRPr/>
              </a:pPr>
              <a:t>‹Nr.›</a:t>
            </a:fld>
            <a:endParaRPr lang="de-AT"/>
          </a:p>
        </p:txBody>
      </p:sp>
    </p:spTree>
  </p:cSld>
  <p:clrMap bg1="lt1" tx1="dk1" bg2="lt2" tx2="dk2" accent1="accent1" accent2="accent2" accent3="accent3" accent4="accent4" accent5="accent5" accent6="accent6" hlink="hlink" folHlink="folHlink"/>
  <p:sldLayoutIdLst>
    <p:sldLayoutId id="2147484255" r:id="rId1"/>
    <p:sldLayoutId id="2147484256" r:id="rId2"/>
    <p:sldLayoutId id="2147484257" r:id="rId3"/>
    <p:sldLayoutId id="2147484258" r:id="rId4"/>
    <p:sldLayoutId id="2147484259" r:id="rId5"/>
    <p:sldLayoutId id="2147484260" r:id="rId6"/>
    <p:sldLayoutId id="2147484261" r:id="rId7"/>
    <p:sldLayoutId id="2147484262" r:id="rId8"/>
    <p:sldLayoutId id="2147484263" r:id="rId9"/>
    <p:sldLayoutId id="2147484264" r:id="rId10"/>
    <p:sldLayoutId id="214748426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google.at/url?sa=i&amp;rct=j&amp;q=soziales+alter&amp;source=images&amp;cd=&amp;cad=rja&amp;docid=Yz9974gYmJYPXM&amp;tbnid=Io2Dsy8gWl7VQM:&amp;ved=0CAUQjRw&amp;url=http://www.ulf-ooe.at/node3,86,after.work.html&amp;ei=mrw2UqmjH8zasgblhICoCQ&amp;psig=AFQjCNHlofkKrxh_O1Etern2UwIjLgkTCw&amp;ust=1379405269916795" TargetMode="Externa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Bild:Alterspyramide3..gif"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8.xml"/><Relationship Id="rId5" Type="http://schemas.openxmlformats.org/officeDocument/2006/relationships/image" Target="../media/image16.jpg"/><Relationship Id="rId4" Type="http://schemas.openxmlformats.org/officeDocument/2006/relationships/image" Target="../media/image15.jpg"/></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hyperlink" Target="http://www.zeit.de/kultur/film/2011-12/johannes-heesters-gestorben"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jolie.de/bildergalerien/stars-mit-schoenheitsoperationen-1632185.html" TargetMode="External"/><Relationship Id="rId7" Type="http://schemas.openxmlformats.org/officeDocument/2006/relationships/image" Target="../media/image38.jpeg"/><Relationship Id="rId2" Type="http://schemas.openxmlformats.org/officeDocument/2006/relationships/hyperlink" Target="http://www.google.co.uk/url?sa=i&amp;rct=j&amp;q=&amp;esrc=s&amp;source=images&amp;cd=&amp;cad=rja&amp;uact=8&amp;ved=0CAcQjRw&amp;url=http://www.jolie.de/bildergalerien/stars-mit-schoenheitsoperationen-1632173.html&amp;ei=uyD0VKvhDsrDPISWgKgM&amp;bvm=bv.87269000,d.ZWU&amp;psig=AFQjCNEfK_-rxfbQKxAbgHYbr7UY95vFpA&amp;ust=1425371705104230" TargetMode="External"/><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hyperlink" Target="http://www.jolie.de/bildergalerien/weitere-galerien.html?bid=1314165" TargetMode="External"/><Relationship Id="rId4" Type="http://schemas.openxmlformats.org/officeDocument/2006/relationships/image" Target="../media/image36.jpeg"/></Relationships>
</file>

<file path=ppt/slides/_rels/slide36.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9.png"/><Relationship Id="rId7" Type="http://schemas.openxmlformats.org/officeDocument/2006/relationships/hyperlink" Target="http://www.google.co.uk/url?sa=i&amp;rct=j&amp;q=&amp;esrc=s&amp;source=images&amp;cd=&amp;cad=rja&amp;uact=8&amp;ved=0CAcQjRw&amp;url=http://www.sueddeutsche.de/muenchen/landkreismuenchen/senioren-auf-partnersuche-liebesfluesterin-fuers-internet-1.994082&amp;ei=MiL0VNqFJoHQOOypgYgF&amp;bvm=bv.87269000,d.ZWU&amp;psig=AFQjCNEmNAXUoYOja6po93I2LGcBX4m4Nw&amp;ust=1425372076135093" TargetMode="External"/><Relationship Id="rId2" Type="http://schemas.openxmlformats.org/officeDocument/2006/relationships/hyperlink" Target="http://www.google.co.uk/url?sa=i&amp;rct=j&amp;q=&amp;esrc=s&amp;source=images&amp;cd=&amp;cad=rja&amp;uact=8&amp;ved=0CAcQjRw&amp;url=http://nahrungsergaenzungtest.com/erektionsstoerungen/eropharm-sex-energetikum-generation-50-kapseln/&amp;ei=XSH0VMv4PMS4ONKPgNgB&amp;bvm=bv.87269000,d.ZWU&amp;psig=AFQjCNFcJXV8UGPHSvbUKVjkglKV4OhPkA&amp;ust=1425371846488542" TargetMode="External"/><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png"/><Relationship Id="rId4" Type="http://schemas.openxmlformats.org/officeDocument/2006/relationships/hyperlink" Target="http://www.google.co.uk/url?sa=i&amp;rct=j&amp;q=&amp;esrc=s&amp;source=images&amp;cd=&amp;cad=rja&amp;uact=8&amp;ved=0CAcQjRw&amp;url=http://www.centrum-online.de/produkte/centrum-generation-50-plus&amp;ei=xCH0VJqhO8L6PMLvgeAI&amp;bvm=bv.87269000,d.ZWU&amp;psig=AFQjCNFcJXV8UGPHSvbUKVjkglKV4OhPkA&amp;ust=1425371846488542"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2.xml"/><Relationship Id="rId5" Type="http://schemas.openxmlformats.org/officeDocument/2006/relationships/image" Target="../media/image46.jpeg"/><Relationship Id="rId4" Type="http://schemas.openxmlformats.org/officeDocument/2006/relationships/image" Target="../media/image45.jpeg"/></Relationships>
</file>

<file path=ppt/slides/_rels/slide38.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image" Target="../media/image51.jpeg"/><Relationship Id="rId5" Type="http://schemas.openxmlformats.org/officeDocument/2006/relationships/image" Target="../media/image50.png"/><Relationship Id="rId10" Type="http://schemas.openxmlformats.org/officeDocument/2006/relationships/image" Target="../media/image55.jpeg"/><Relationship Id="rId4" Type="http://schemas.openxmlformats.org/officeDocument/2006/relationships/image" Target="../media/image49.jpeg"/><Relationship Id="rId9" Type="http://schemas.openxmlformats.org/officeDocument/2006/relationships/image" Target="../media/image54.png"/></Relationships>
</file>

<file path=ppt/slides/_rels/slide39.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hyperlink" Target="http://www.netdoktor.at/health_center/depression/neurotransmitter.shtml" TargetMode="External"/><Relationship Id="rId2" Type="http://schemas.openxmlformats.org/officeDocument/2006/relationships/hyperlink" Target="http://www.netdoktor.at/health_center/gehirn/zns.shtml"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www.netdoktor.at/krankheiten/fakta/depression.htm"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hyperlink" Target="http://www.netdoktor.at/health_center/gehirn/zns.shtml" TargetMode="Externa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hyperlink" Target="http://www.netdoktor.at/health_center/radiologie/index.shtml"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png"/><Relationship Id="rId1" Type="http://schemas.openxmlformats.org/officeDocument/2006/relationships/slideLayout" Target="../slideLayouts/slideLayout7.xml"/><Relationship Id="rId4" Type="http://schemas.openxmlformats.org/officeDocument/2006/relationships/image" Target="../media/image64.jpeg"/></Relationships>
</file>

<file path=ppt/slides/_rels/slide5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9.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hteck 3"/>
          <p:cNvSpPr>
            <a:spLocks noChangeArrowheads="1"/>
          </p:cNvSpPr>
          <p:nvPr/>
        </p:nvSpPr>
        <p:spPr bwMode="auto">
          <a:xfrm>
            <a:off x="179388" y="3162300"/>
            <a:ext cx="8847137" cy="1938338"/>
          </a:xfrm>
          <a:prstGeom prst="rect">
            <a:avLst/>
          </a:prstGeom>
          <a:noFill/>
          <a:ln w="9525">
            <a:noFill/>
            <a:miter lim="800000"/>
            <a:headEnd/>
            <a:tailEnd/>
          </a:ln>
        </p:spPr>
        <p:txBody>
          <a:bodyPr>
            <a:spAutoFit/>
          </a:bodyPr>
          <a:lstStyle/>
          <a:p>
            <a:r>
              <a:rPr lang="de-AT" altLang="de-DE" sz="3200" b="1"/>
              <a:t>   Jeder will alt werden –Niemand will alt sein!</a:t>
            </a:r>
          </a:p>
          <a:p>
            <a:endParaRPr lang="de-AT" altLang="de-DE" sz="3200" b="1"/>
          </a:p>
          <a:p>
            <a:endParaRPr lang="de-AT" altLang="de-DE" sz="2800" b="1"/>
          </a:p>
          <a:p>
            <a:endParaRPr lang="de-AT" altLang="de-DE"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de-AT" altLang="de-DE" smtClean="0"/>
              <a:t>Gerontologie</a:t>
            </a:r>
          </a:p>
        </p:txBody>
      </p:sp>
      <p:sp>
        <p:nvSpPr>
          <p:cNvPr id="15363" name="Rectangle 3"/>
          <p:cNvSpPr>
            <a:spLocks noGrp="1" noChangeArrowheads="1"/>
          </p:cNvSpPr>
          <p:nvPr>
            <p:ph type="body" idx="1"/>
          </p:nvPr>
        </p:nvSpPr>
        <p:spPr/>
        <p:txBody>
          <a:bodyPr/>
          <a:lstStyle/>
          <a:p>
            <a:pPr eaLnBrk="1" hangingPunct="1"/>
            <a:r>
              <a:rPr lang="de-AT" altLang="de-DE" b="1" smtClean="0">
                <a:latin typeface="Times New Roman" pitchFamily="18" charset="0"/>
              </a:rPr>
              <a:t>Gerontologie:</a:t>
            </a:r>
            <a:r>
              <a:rPr lang="de-AT" altLang="de-DE" smtClean="0">
                <a:latin typeface="Times New Roman" pitchFamily="18" charset="0"/>
              </a:rPr>
              <a:t> </a:t>
            </a:r>
            <a:r>
              <a:rPr lang="de-AT" altLang="de-DE" sz="2800" smtClean="0">
                <a:latin typeface="Times New Roman" pitchFamily="18" charset="0"/>
              </a:rPr>
              <a:t>griechisch: </a:t>
            </a:r>
            <a:r>
              <a:rPr lang="de-AT" altLang="de-DE" sz="2800" b="1" smtClean="0">
                <a:latin typeface="Times New Roman" pitchFamily="18" charset="0"/>
              </a:rPr>
              <a:t>geron</a:t>
            </a:r>
            <a:r>
              <a:rPr lang="de-AT" altLang="de-DE" sz="2800" smtClean="0">
                <a:latin typeface="Times New Roman" pitchFamily="18" charset="0"/>
              </a:rPr>
              <a:t>: das Alter </a:t>
            </a:r>
          </a:p>
          <a:p>
            <a:pPr eaLnBrk="1" hangingPunct="1"/>
            <a:r>
              <a:rPr lang="de-AT" altLang="de-DE" sz="2800" smtClean="0">
                <a:latin typeface="Times New Roman" pitchFamily="18" charset="0"/>
              </a:rPr>
              <a:t>                                               </a:t>
            </a:r>
            <a:r>
              <a:rPr lang="de-AT" altLang="de-DE" sz="2800" b="1" smtClean="0">
                <a:latin typeface="Times New Roman" pitchFamily="18" charset="0"/>
              </a:rPr>
              <a:t>logos</a:t>
            </a:r>
            <a:r>
              <a:rPr lang="de-AT" altLang="de-DE" sz="2800" smtClean="0">
                <a:latin typeface="Times New Roman" pitchFamily="18" charset="0"/>
              </a:rPr>
              <a:t>:  Lehre                                                             Wissenschaft vom Alter und vom altern.</a:t>
            </a:r>
          </a:p>
          <a:p>
            <a:pPr eaLnBrk="1" hangingPunct="1"/>
            <a:r>
              <a:rPr lang="de-AT" altLang="de-DE" sz="2800" smtClean="0">
                <a:latin typeface="Times New Roman" pitchFamily="18" charset="0"/>
              </a:rPr>
              <a:t>Es gibt „den“ alten Menschen nicht. Es altern alle, aber höchst individuell!!!</a:t>
            </a:r>
          </a:p>
          <a:p>
            <a:pPr eaLnBrk="1" hangingPunct="1"/>
            <a:r>
              <a:rPr lang="de-AT" altLang="de-DE" sz="2800" b="1" smtClean="0">
                <a:latin typeface="Times New Roman" pitchFamily="18" charset="0"/>
              </a:rPr>
              <a:t>Geriatrie</a:t>
            </a:r>
            <a:r>
              <a:rPr lang="de-AT" altLang="de-DE" sz="2800" smtClean="0">
                <a:latin typeface="Times New Roman" pitchFamily="18" charset="0"/>
              </a:rPr>
              <a:t>:</a:t>
            </a:r>
            <a:r>
              <a:rPr lang="de-AT" altLang="de-DE" sz="2800" smtClean="0"/>
              <a:t> </a:t>
            </a:r>
            <a:r>
              <a:rPr lang="de-AT" altLang="de-DE" sz="2800" smtClean="0">
                <a:latin typeface="Times New Roman" pitchFamily="18" charset="0"/>
              </a:rPr>
              <a:t>Beschäftigt sich mit den Erkrankungen im Alter</a:t>
            </a:r>
          </a:p>
          <a:p>
            <a:pPr eaLnBrk="1" hangingPunct="1"/>
            <a:r>
              <a:rPr lang="de-AT" altLang="de-DE" sz="2800" b="1" smtClean="0">
                <a:latin typeface="Times New Roman" pitchFamily="18" charset="0"/>
              </a:rPr>
              <a:t>Gerontopsychiatrie</a:t>
            </a:r>
            <a:r>
              <a:rPr lang="de-AT" altLang="de-DE" sz="2800" smtClean="0">
                <a:latin typeface="Times New Roman" pitchFamily="18" charset="0"/>
              </a:rPr>
              <a:t>: Beschäftigt sich mit den psychischen Erkrankungen im Alter</a:t>
            </a:r>
          </a:p>
          <a:p>
            <a:pPr eaLnBrk="1" hangingPunct="1"/>
            <a:endParaRPr lang="de-AT" altLang="de-DE" sz="2000" smtClean="0">
              <a:latin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p:cNvSpPr>
            <a:spLocks noGrp="1"/>
          </p:cNvSpPr>
          <p:nvPr>
            <p:ph idx="4294967295"/>
          </p:nvPr>
        </p:nvSpPr>
        <p:spPr>
          <a:xfrm>
            <a:off x="468313" y="404813"/>
            <a:ext cx="8229600" cy="6192837"/>
          </a:xfrm>
        </p:spPr>
        <p:txBody>
          <a:bodyPr/>
          <a:lstStyle/>
          <a:p>
            <a:r>
              <a:rPr lang="de-AT" altLang="de-DE" sz="2400" b="1" smtClean="0"/>
              <a:t>„</a:t>
            </a:r>
            <a:r>
              <a:rPr lang="de-AT" altLang="de-DE" sz="2400" smtClean="0"/>
              <a:t>Jugend ist nicht ein Lebensabschnitt, sie ist ein Geisteszustand“.</a:t>
            </a:r>
          </a:p>
          <a:p>
            <a:endParaRPr lang="de-AT" altLang="de-DE" sz="2400" smtClean="0"/>
          </a:p>
          <a:p>
            <a:r>
              <a:rPr lang="de-AT" altLang="de-DE" sz="2400" smtClean="0"/>
              <a:t>Mit den Jahren runzelt die Haut, mit dem Verzicht auf Begeisterung aber runzelt die Seele“ (Albert Schweitzer)</a:t>
            </a:r>
          </a:p>
          <a:p>
            <a:endParaRPr lang="de-AT" altLang="de-DE" sz="2400" smtClean="0"/>
          </a:p>
          <a:p>
            <a:r>
              <a:rPr lang="de-AT" altLang="de-DE" sz="2400" smtClean="0"/>
              <a:t>Die Zeit ist ein guter Arzt, aber ein schlechter Kosmetiker.“</a:t>
            </a:r>
          </a:p>
          <a:p>
            <a:endParaRPr lang="de-AT" altLang="de-DE" sz="2400" smtClean="0"/>
          </a:p>
          <a:p>
            <a:r>
              <a:rPr lang="de-AT" altLang="de-DE" sz="2400" smtClean="0"/>
              <a:t>„Im Alter bereut man vor allem die Sünden die man nicht begangen hat.“ (William Somerset Maugham)</a:t>
            </a:r>
          </a:p>
          <a:p>
            <a:endParaRPr lang="de-AT" altLang="de-DE" sz="2400" smtClean="0"/>
          </a:p>
          <a:p>
            <a:r>
              <a:rPr lang="de-AT" altLang="de-DE" sz="2400" smtClean="0"/>
              <a:t>„Das Alter macht nicht kindisch, wie man spricht, es findet uns nur noch als wahre Kinder.“(Johann von Goethe –Faust)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nhaltsplatzhalter 5"/>
          <p:cNvSpPr>
            <a:spLocks noGrp="1"/>
          </p:cNvSpPr>
          <p:nvPr>
            <p:ph idx="4294967295"/>
          </p:nvPr>
        </p:nvSpPr>
        <p:spPr>
          <a:xfrm>
            <a:off x="179512" y="836712"/>
            <a:ext cx="8640960" cy="5289451"/>
          </a:xfrm>
        </p:spPr>
        <p:txBody>
          <a:bodyPr/>
          <a:lstStyle/>
          <a:p>
            <a:r>
              <a:rPr lang="de-AT" dirty="0" smtClean="0"/>
              <a:t>Abgesehen von der familiären Bindung ist auch die Freundschaft der Jungen etwas wertvolles für alte Menschen</a:t>
            </a:r>
            <a:r>
              <a:rPr lang="de-AT" smtClean="0"/>
              <a:t>: Sie </a:t>
            </a:r>
            <a:r>
              <a:rPr lang="de-AT" dirty="0" smtClean="0"/>
              <a:t>lässt ihre eigene Jugend wieder aufleben und reißt Sie mit ins unendliche der Zukunft!</a:t>
            </a:r>
          </a:p>
          <a:p>
            <a:r>
              <a:rPr lang="de-AT" dirty="0" smtClean="0"/>
              <a:t>Simone de Beauvoir</a:t>
            </a:r>
          </a:p>
          <a:p>
            <a:r>
              <a:rPr lang="de-AT" dirty="0" smtClean="0"/>
              <a:t>Franz. Schriftstellerin und Philosophin (1908 -1986)</a:t>
            </a:r>
            <a:endParaRPr lang="de-AT" dirty="0"/>
          </a:p>
        </p:txBody>
      </p:sp>
    </p:spTree>
    <p:extLst>
      <p:ext uri="{BB962C8B-B14F-4D97-AF65-F5344CB8AC3E}">
        <p14:creationId xmlns:p14="http://schemas.microsoft.com/office/powerpoint/2010/main" val="29972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eck 3"/>
          <p:cNvSpPr/>
          <p:nvPr/>
        </p:nvSpPr>
        <p:spPr>
          <a:xfrm>
            <a:off x="2286000" y="2200275"/>
            <a:ext cx="4572000" cy="3589338"/>
          </a:xfrm>
          <a:prstGeom prst="rect">
            <a:avLst/>
          </a:prstGeom>
        </p:spPr>
        <p:txBody>
          <a:bodyPr>
            <a:spAutoFit/>
          </a:bodyPr>
          <a:lstStyle/>
          <a:p>
            <a:pPr marL="342900" indent="-342900" eaLnBrk="0" hangingPunct="0">
              <a:spcBef>
                <a:spcPct val="20000"/>
              </a:spcBef>
              <a:buFontTx/>
              <a:buChar char="•"/>
              <a:defRPr/>
            </a:pPr>
            <a:r>
              <a:rPr lang="de-AT" sz="3200" kern="0" dirty="0">
                <a:solidFill>
                  <a:srgbClr val="000000"/>
                </a:solidFill>
                <a:latin typeface="Arial"/>
              </a:rPr>
              <a:t>„Heirate doch einen Archäologen! Je älter du wirst, umso interessanter findet er dich!“ </a:t>
            </a:r>
            <a:r>
              <a:rPr lang="de-AT" sz="2800" kern="0" dirty="0">
                <a:solidFill>
                  <a:srgbClr val="000000"/>
                </a:solidFill>
                <a:latin typeface="Arial"/>
              </a:rPr>
              <a:t>(Agatha Christie) </a:t>
            </a:r>
          </a:p>
          <a:p>
            <a:pPr marL="342900" indent="-342900" eaLnBrk="0" hangingPunct="0">
              <a:spcBef>
                <a:spcPct val="20000"/>
              </a:spcBef>
              <a:buFontTx/>
              <a:buChar char="•"/>
              <a:defRPr/>
            </a:pPr>
            <a:endParaRPr lang="de-AT" sz="3200" kern="0" dirty="0">
              <a:solidFill>
                <a:srgbClr val="000000"/>
              </a:solidFill>
              <a:latin typeface="Arial"/>
            </a:endParaRPr>
          </a:p>
          <a:p>
            <a:pPr marL="342900" indent="-342900" eaLnBrk="0" hangingPunct="0">
              <a:spcBef>
                <a:spcPct val="20000"/>
              </a:spcBef>
              <a:buFontTx/>
              <a:buChar char="•"/>
              <a:defRPr/>
            </a:pPr>
            <a:endParaRPr lang="de-AT" sz="2400" kern="0" dirty="0">
              <a:solidFill>
                <a:srgbClr val="000000"/>
              </a:solidFill>
              <a:latin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de-AT" altLang="de-DE"/>
              <a:t>Bo Juyi  ca.843</a:t>
            </a:r>
          </a:p>
        </p:txBody>
      </p:sp>
      <p:sp>
        <p:nvSpPr>
          <p:cNvPr id="10243" name="Rectangle 3"/>
          <p:cNvSpPr>
            <a:spLocks noGrp="1" noChangeArrowheads="1"/>
          </p:cNvSpPr>
          <p:nvPr>
            <p:ph type="body" idx="1"/>
          </p:nvPr>
        </p:nvSpPr>
        <p:spPr/>
        <p:txBody>
          <a:bodyPr/>
          <a:lstStyle/>
          <a:p>
            <a:r>
              <a:rPr lang="de-AT" altLang="de-DE"/>
              <a:t>Selbst die Betagten versuchen mit allerlei Mittelchen dem Tod zu entfliehen.</a:t>
            </a:r>
          </a:p>
          <a:p>
            <a:r>
              <a:rPr lang="de-AT" altLang="de-DE"/>
              <a:t>Am morgen schlucken sie „Sonnenessenzpillen“, am Abend „Herbststeinkraut“. Aber anstatt das Glück zu erzwingen, bewirken sie nur Unheil! Den zahllos sind die Fehler beim Umgang mit der Arznei!</a:t>
            </a:r>
          </a:p>
        </p:txBody>
      </p:sp>
    </p:spTree>
    <p:extLst>
      <p:ext uri="{BB962C8B-B14F-4D97-AF65-F5344CB8AC3E}">
        <p14:creationId xmlns:p14="http://schemas.microsoft.com/office/powerpoint/2010/main" val="4259389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alt und ju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506" y="980728"/>
            <a:ext cx="6413698" cy="51834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896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ulf-ooe.at/spool/upload/WEB_Profil_Frau_Kind.gif">
            <a:hlinkClick r:id="rId2"/>
          </p:cNvPr>
          <p:cNvPicPr>
            <a:picLocks noChangeAspect="1" noChangeArrowheads="1"/>
          </p:cNvPicPr>
          <p:nvPr/>
        </p:nvPicPr>
        <p:blipFill>
          <a:blip r:embed="rId3"/>
          <a:srcRect/>
          <a:stretch>
            <a:fillRect/>
          </a:stretch>
        </p:blipFill>
        <p:spPr bwMode="auto">
          <a:xfrm>
            <a:off x="250825" y="260350"/>
            <a:ext cx="4810125" cy="2705100"/>
          </a:xfrm>
          <a:prstGeom prst="rect">
            <a:avLst/>
          </a:prstGeom>
          <a:noFill/>
          <a:ln w="9525">
            <a:noFill/>
            <a:miter lim="800000"/>
            <a:headEnd/>
            <a:tailEnd/>
          </a:ln>
        </p:spPr>
      </p:pic>
      <p:sp>
        <p:nvSpPr>
          <p:cNvPr id="19459" name="Rechteck 3"/>
          <p:cNvSpPr>
            <a:spLocks noChangeArrowheads="1"/>
          </p:cNvSpPr>
          <p:nvPr/>
        </p:nvSpPr>
        <p:spPr bwMode="auto">
          <a:xfrm>
            <a:off x="250825" y="3105150"/>
            <a:ext cx="4810125" cy="647700"/>
          </a:xfrm>
          <a:prstGeom prst="rect">
            <a:avLst/>
          </a:prstGeom>
          <a:noFill/>
          <a:ln w="9525">
            <a:noFill/>
            <a:miter lim="800000"/>
            <a:headEnd/>
            <a:tailEnd/>
          </a:ln>
        </p:spPr>
        <p:txBody>
          <a:bodyPr>
            <a:spAutoFit/>
          </a:bodyPr>
          <a:lstStyle/>
          <a:p>
            <a:r>
              <a:rPr lang="de-AT" altLang="de-DE" b="1" i="1"/>
              <a:t>soziales </a:t>
            </a:r>
            <a:r>
              <a:rPr lang="de-AT" altLang="de-DE"/>
              <a:t>Alter= der Einschätzung des Alters durch andere</a:t>
            </a:r>
          </a:p>
        </p:txBody>
      </p:sp>
      <p:pic>
        <p:nvPicPr>
          <p:cNvPr id="19460" name="Picture 3"/>
          <p:cNvPicPr>
            <a:picLocks noChangeAspect="1" noChangeArrowheads="1"/>
          </p:cNvPicPr>
          <p:nvPr/>
        </p:nvPicPr>
        <p:blipFill>
          <a:blip r:embed="rId4"/>
          <a:srcRect/>
          <a:stretch>
            <a:fillRect/>
          </a:stretch>
        </p:blipFill>
        <p:spPr bwMode="auto">
          <a:xfrm>
            <a:off x="250825" y="3933825"/>
            <a:ext cx="2324100" cy="1704975"/>
          </a:xfrm>
          <a:prstGeom prst="rect">
            <a:avLst/>
          </a:prstGeom>
          <a:noFill/>
          <a:ln w="9525">
            <a:noFill/>
            <a:miter lim="800000"/>
            <a:headEnd/>
            <a:tailEnd/>
          </a:ln>
        </p:spPr>
      </p:pic>
      <p:sp>
        <p:nvSpPr>
          <p:cNvPr id="19461" name="Rechteck 5"/>
          <p:cNvSpPr>
            <a:spLocks noChangeArrowheads="1"/>
          </p:cNvSpPr>
          <p:nvPr/>
        </p:nvSpPr>
        <p:spPr bwMode="auto">
          <a:xfrm>
            <a:off x="250825" y="5553075"/>
            <a:ext cx="5969000" cy="368300"/>
          </a:xfrm>
          <a:prstGeom prst="rect">
            <a:avLst/>
          </a:prstGeom>
          <a:noFill/>
          <a:ln w="9525">
            <a:noFill/>
            <a:miter lim="800000"/>
            <a:headEnd/>
            <a:tailEnd/>
          </a:ln>
        </p:spPr>
        <p:txBody>
          <a:bodyPr>
            <a:spAutoFit/>
          </a:bodyPr>
          <a:lstStyle/>
          <a:p>
            <a:r>
              <a:rPr lang="de-AT" altLang="de-DE"/>
              <a:t>Das </a:t>
            </a:r>
            <a:r>
              <a:rPr lang="de-AT" altLang="de-DE" b="1" i="1"/>
              <a:t>kalendarische</a:t>
            </a:r>
            <a:r>
              <a:rPr lang="de-AT" altLang="de-DE" i="1"/>
              <a:t> s=</a:t>
            </a:r>
            <a:r>
              <a:rPr lang="de-AT" altLang="de-DE"/>
              <a:t> Geburtsjahr</a:t>
            </a:r>
          </a:p>
        </p:txBody>
      </p:sp>
      <p:pic>
        <p:nvPicPr>
          <p:cNvPr id="19462" name="Picture 6"/>
          <p:cNvPicPr>
            <a:picLocks noChangeAspect="1" noChangeArrowheads="1"/>
          </p:cNvPicPr>
          <p:nvPr/>
        </p:nvPicPr>
        <p:blipFill>
          <a:blip r:embed="rId5"/>
          <a:srcRect/>
          <a:stretch>
            <a:fillRect/>
          </a:stretch>
        </p:blipFill>
        <p:spPr bwMode="auto">
          <a:xfrm>
            <a:off x="3851275" y="3633788"/>
            <a:ext cx="4191000" cy="2095500"/>
          </a:xfrm>
          <a:prstGeom prst="rect">
            <a:avLst/>
          </a:prstGeom>
          <a:noFill/>
          <a:ln w="9525">
            <a:noFill/>
            <a:miter lim="800000"/>
            <a:headEnd/>
            <a:tailEnd/>
          </a:ln>
        </p:spPr>
      </p:pic>
      <p:sp>
        <p:nvSpPr>
          <p:cNvPr id="19463" name="Rechteck 6"/>
          <p:cNvSpPr>
            <a:spLocks noChangeArrowheads="1"/>
          </p:cNvSpPr>
          <p:nvPr/>
        </p:nvSpPr>
        <p:spPr bwMode="auto">
          <a:xfrm>
            <a:off x="4140200" y="5921375"/>
            <a:ext cx="3240088" cy="369888"/>
          </a:xfrm>
          <a:prstGeom prst="rect">
            <a:avLst/>
          </a:prstGeom>
          <a:noFill/>
          <a:ln w="9525">
            <a:noFill/>
            <a:miter lim="800000"/>
            <a:headEnd/>
            <a:tailEnd/>
          </a:ln>
        </p:spPr>
        <p:txBody>
          <a:bodyPr>
            <a:spAutoFit/>
          </a:bodyPr>
          <a:lstStyle/>
          <a:p>
            <a:r>
              <a:rPr lang="de-AT" altLang="de-DE"/>
              <a:t>das </a:t>
            </a:r>
            <a:r>
              <a:rPr lang="de-AT" altLang="de-DE" b="1" i="1"/>
              <a:t>biologisches </a:t>
            </a:r>
            <a:r>
              <a:rPr lang="de-AT" altLang="de-DE"/>
              <a:t>Alter </a:t>
            </a:r>
          </a:p>
        </p:txBody>
      </p:sp>
      <p:pic>
        <p:nvPicPr>
          <p:cNvPr id="19464" name="Picture 7"/>
          <p:cNvPicPr>
            <a:picLocks noChangeAspect="1" noChangeArrowheads="1"/>
          </p:cNvPicPr>
          <p:nvPr/>
        </p:nvPicPr>
        <p:blipFill>
          <a:blip r:embed="rId6"/>
          <a:srcRect/>
          <a:stretch>
            <a:fillRect/>
          </a:stretch>
        </p:blipFill>
        <p:spPr bwMode="auto">
          <a:xfrm>
            <a:off x="5435600" y="476250"/>
            <a:ext cx="2847975" cy="2160588"/>
          </a:xfrm>
          <a:prstGeom prst="rect">
            <a:avLst/>
          </a:prstGeom>
          <a:noFill/>
          <a:ln w="9525">
            <a:noFill/>
            <a:miter lim="800000"/>
            <a:headEnd/>
            <a:tailEnd/>
          </a:ln>
        </p:spPr>
      </p:pic>
      <p:sp>
        <p:nvSpPr>
          <p:cNvPr id="19465" name="Rechteck 7"/>
          <p:cNvSpPr>
            <a:spLocks noChangeArrowheads="1"/>
          </p:cNvSpPr>
          <p:nvPr/>
        </p:nvSpPr>
        <p:spPr bwMode="auto">
          <a:xfrm flipH="1">
            <a:off x="5678488" y="2505075"/>
            <a:ext cx="2062162" cy="647700"/>
          </a:xfrm>
          <a:prstGeom prst="rect">
            <a:avLst/>
          </a:prstGeom>
          <a:noFill/>
          <a:ln w="9525">
            <a:noFill/>
            <a:miter lim="800000"/>
            <a:headEnd/>
            <a:tailEnd/>
          </a:ln>
        </p:spPr>
        <p:txBody>
          <a:bodyPr>
            <a:spAutoFit/>
          </a:bodyPr>
          <a:lstStyle/>
          <a:p>
            <a:r>
              <a:rPr lang="de-AT" altLang="de-DE" b="1" i="1"/>
              <a:t>Psychologisches</a:t>
            </a:r>
            <a:r>
              <a:rPr lang="de-AT" altLang="de-DE" i="1"/>
              <a:t> </a:t>
            </a:r>
            <a:r>
              <a:rPr lang="de-AT" altLang="de-DE"/>
              <a:t>Alter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de-AT" altLang="de-DE" dirty="0" smtClean="0">
                <a:latin typeface="Times New Roman" pitchFamily="18" charset="0"/>
              </a:rPr>
              <a:t>Gerontologie</a:t>
            </a:r>
          </a:p>
        </p:txBody>
      </p:sp>
      <p:sp>
        <p:nvSpPr>
          <p:cNvPr id="20483" name="Rectangle 3"/>
          <p:cNvSpPr>
            <a:spLocks noGrp="1" noChangeArrowheads="1"/>
          </p:cNvSpPr>
          <p:nvPr>
            <p:ph type="body" idx="1"/>
          </p:nvPr>
        </p:nvSpPr>
        <p:spPr/>
        <p:txBody>
          <a:bodyPr/>
          <a:lstStyle/>
          <a:p>
            <a:pPr eaLnBrk="1" hangingPunct="1"/>
            <a:r>
              <a:rPr lang="de-AT" altLang="de-DE" dirty="0" smtClean="0"/>
              <a:t>Üblicherweise wird der Austritt aus dem Berufsleben mit dem Eintritt in die Altersphase verbunden. </a:t>
            </a:r>
          </a:p>
          <a:p>
            <a:pPr eaLnBrk="1" hangingPunct="1"/>
            <a:r>
              <a:rPr lang="de-AT" altLang="de-DE" dirty="0" smtClean="0"/>
              <a:t>Lt. Who: </a:t>
            </a:r>
            <a:r>
              <a:rPr lang="de-AT" altLang="de-DE" dirty="0" smtClean="0">
                <a:cs typeface="Arial" charset="0"/>
              </a:rPr>
              <a:t>► ältere Menschen ( 60-75Jahre)              	         ►  Alte (75 -90 )           	    			 ► Hochbetagte (über 90) 		         ► Langlebige (über 100 Jahre)</a:t>
            </a:r>
          </a:p>
          <a:p>
            <a:pPr eaLnBrk="1" hangingPunct="1"/>
            <a:r>
              <a:rPr lang="de-AT" altLang="de-DE" dirty="0" smtClean="0">
                <a:cs typeface="Arial" charset="0"/>
              </a:rPr>
              <a:t>Pensionierung  </a:t>
            </a:r>
            <a:r>
              <a:rPr lang="de-AT" altLang="de-DE" dirty="0" smtClean="0"/>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altLang="de-DE" dirty="0">
                <a:latin typeface="Times New Roman" pitchFamily="18" charset="0"/>
              </a:rPr>
              <a:t>Gerontologie</a:t>
            </a:r>
            <a:endParaRPr lang="de-AT" dirty="0"/>
          </a:p>
        </p:txBody>
      </p:sp>
      <p:sp>
        <p:nvSpPr>
          <p:cNvPr id="3" name="Inhaltsplatzhalter 2"/>
          <p:cNvSpPr>
            <a:spLocks noGrp="1"/>
          </p:cNvSpPr>
          <p:nvPr>
            <p:ph idx="1"/>
          </p:nvPr>
        </p:nvSpPr>
        <p:spPr/>
        <p:txBody>
          <a:bodyPr/>
          <a:lstStyle/>
          <a:p>
            <a:r>
              <a:rPr lang="de-AT" dirty="0" smtClean="0"/>
              <a:t>Bundesrentengesetz                             Männer: 60                                          Frauen:  55</a:t>
            </a:r>
          </a:p>
          <a:p>
            <a:endParaRPr lang="de-AT" dirty="0"/>
          </a:p>
          <a:p>
            <a:r>
              <a:rPr lang="de-AT" dirty="0" smtClean="0"/>
              <a:t>Vorteilscard ÖBB -61 Jahre</a:t>
            </a:r>
          </a:p>
          <a:p>
            <a:r>
              <a:rPr lang="de-AT" dirty="0" smtClean="0"/>
              <a:t>Arbeitsmarkt         40 Jahre</a:t>
            </a:r>
            <a:endParaRPr lang="de-AT" dirty="0"/>
          </a:p>
        </p:txBody>
      </p:sp>
      <p:pic>
        <p:nvPicPr>
          <p:cNvPr id="1026" name="irc_mi" descr="1539213802-senior_475px-2c0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484784"/>
            <a:ext cx="3528392"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10949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de-AT" altLang="de-DE" smtClean="0">
                <a:latin typeface="Times New Roman" pitchFamily="18" charset="0"/>
              </a:rPr>
              <a:t>Gerontologie</a:t>
            </a:r>
          </a:p>
        </p:txBody>
      </p:sp>
      <p:sp>
        <p:nvSpPr>
          <p:cNvPr id="21507" name="Rectangle 3"/>
          <p:cNvSpPr>
            <a:spLocks noGrp="1" noChangeArrowheads="1"/>
          </p:cNvSpPr>
          <p:nvPr>
            <p:ph type="body" idx="1"/>
          </p:nvPr>
        </p:nvSpPr>
        <p:spPr/>
        <p:txBody>
          <a:bodyPr/>
          <a:lstStyle/>
          <a:p>
            <a:pPr eaLnBrk="1" hangingPunct="1"/>
            <a:r>
              <a:rPr lang="de-AT" altLang="de-DE" sz="2800" dirty="0" smtClean="0"/>
              <a:t>Warum Gerontologie?</a:t>
            </a:r>
          </a:p>
          <a:p>
            <a:pPr eaLnBrk="1" hangingPunct="1"/>
            <a:r>
              <a:rPr lang="de-AT" altLang="de-DE" sz="2800" dirty="0" smtClean="0"/>
              <a:t>Demographische Alterung</a:t>
            </a:r>
          </a:p>
          <a:p>
            <a:pPr eaLnBrk="1" hangingPunct="1"/>
            <a:r>
              <a:rPr lang="de-AT" altLang="de-DE" sz="2800" dirty="0" smtClean="0"/>
              <a:t>Lebenserwartung 2011–  Frauen 83,5 </a:t>
            </a:r>
          </a:p>
          <a:p>
            <a:pPr eaLnBrk="1" hangingPunct="1"/>
            <a:r>
              <a:rPr lang="de-AT" altLang="de-DE" sz="2800" dirty="0" smtClean="0"/>
              <a:t>                                         Männer 78,1.</a:t>
            </a:r>
          </a:p>
          <a:p>
            <a:pPr eaLnBrk="1" hangingPunct="1"/>
            <a:r>
              <a:rPr lang="de-AT" altLang="de-DE" sz="2800" dirty="0" smtClean="0"/>
              <a:t>Im Jahre 2030 wird jeder vierte Österreicher 65 Jahre oder älter sein. </a:t>
            </a:r>
          </a:p>
        </p:txBody>
      </p:sp>
    </p:spTree>
    <p:extLst>
      <p:ext uri="{BB962C8B-B14F-4D97-AF65-F5344CB8AC3E}">
        <p14:creationId xmlns:p14="http://schemas.microsoft.com/office/powerpoint/2010/main" val="2303866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rc_mi" descr="3-format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343" y="3501008"/>
            <a:ext cx="3881438" cy="2829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descr="ANd9GcQHj27N9og84fztEd21v0MMVWfOfg33I1C_Bo63paAZDwDodD_2j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474690"/>
            <a:ext cx="3231629" cy="277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el 5"/>
          <p:cNvSpPr>
            <a:spLocks noGrp="1"/>
          </p:cNvSpPr>
          <p:nvPr>
            <p:ph type="title"/>
          </p:nvPr>
        </p:nvSpPr>
        <p:spPr/>
        <p:txBody>
          <a:bodyPr/>
          <a:lstStyle/>
          <a:p>
            <a:r>
              <a:rPr lang="de-AT" altLang="de-DE" dirty="0">
                <a:latin typeface="Times New Roman" pitchFamily="18" charset="0"/>
              </a:rPr>
              <a:t>Gerontologie</a:t>
            </a:r>
            <a:endParaRPr lang="de-AT" dirty="0"/>
          </a:p>
        </p:txBody>
      </p:sp>
      <p:sp>
        <p:nvSpPr>
          <p:cNvPr id="7" name="Inhaltsplatzhalter 6"/>
          <p:cNvSpPr>
            <a:spLocks noGrp="1"/>
          </p:cNvSpPr>
          <p:nvPr>
            <p:ph idx="1"/>
          </p:nvPr>
        </p:nvSpPr>
        <p:spPr>
          <a:xfrm>
            <a:off x="457200" y="1600200"/>
            <a:ext cx="8229600" cy="5141168"/>
          </a:xfrm>
        </p:spPr>
        <p:txBody>
          <a:bodyPr/>
          <a:lstStyle/>
          <a:p>
            <a:r>
              <a:rPr lang="de-AT" dirty="0" smtClean="0"/>
              <a:t>Dürers Mutter mit 63 </a:t>
            </a:r>
          </a:p>
          <a:p>
            <a:r>
              <a:rPr lang="de-AT" dirty="0" smtClean="0"/>
              <a:t>Christine Kaufmann mit 63</a:t>
            </a:r>
            <a:endParaRPr lang="de-AT" dirty="0"/>
          </a:p>
        </p:txBody>
      </p:sp>
    </p:spTree>
    <p:extLst>
      <p:ext uri="{BB962C8B-B14F-4D97-AF65-F5344CB8AC3E}">
        <p14:creationId xmlns:p14="http://schemas.microsoft.com/office/powerpoint/2010/main" val="3952571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Bild:alterspyramide3..gif">
            <a:hlinkClick r:id="rId2" tooltip="Bild:alterspyramide3..gif"/>
          </p:cNvPr>
          <p:cNvPicPr>
            <a:picLocks noGrp="1" noChangeAspect="1" noChangeArrowheads="1"/>
          </p:cNvPicPr>
          <p:nvPr>
            <p:ph type="body" idx="4294967295"/>
          </p:nvPr>
        </p:nvPicPr>
        <p:blipFill>
          <a:blip r:embed="rId3"/>
          <a:srcRect/>
          <a:stretch>
            <a:fillRect/>
          </a:stretch>
        </p:blipFill>
        <p:spPr>
          <a:xfrm>
            <a:off x="827088" y="260350"/>
            <a:ext cx="7777162" cy="5976938"/>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259631" y="344514"/>
            <a:ext cx="7220793" cy="798486"/>
          </a:xfrm>
        </p:spPr>
        <p:txBody>
          <a:bodyPr/>
          <a:lstStyle/>
          <a:p>
            <a:pPr eaLnBrk="1" hangingPunct="1"/>
            <a:r>
              <a:rPr lang="de-AT" altLang="de-DE" sz="3200" dirty="0" smtClean="0">
                <a:latin typeface="Times New Roman" pitchFamily="18" charset="0"/>
              </a:rPr>
              <a:t>Gerontologie</a:t>
            </a:r>
          </a:p>
        </p:txBody>
      </p:sp>
      <p:sp>
        <p:nvSpPr>
          <p:cNvPr id="18435" name="Rectangle 3"/>
          <p:cNvSpPr>
            <a:spLocks noGrp="1" noChangeArrowheads="1"/>
          </p:cNvSpPr>
          <p:nvPr>
            <p:ph type="body" idx="1"/>
          </p:nvPr>
        </p:nvSpPr>
        <p:spPr>
          <a:xfrm>
            <a:off x="164862" y="1143000"/>
            <a:ext cx="8553450" cy="5699727"/>
          </a:xfrm>
        </p:spPr>
        <p:txBody>
          <a:bodyPr/>
          <a:lstStyle/>
          <a:p>
            <a:pPr algn="ctr" eaLnBrk="1" hangingPunct="1"/>
            <a:endParaRPr lang="de-AT" altLang="de-DE" sz="1800" b="1" dirty="0" smtClean="0">
              <a:latin typeface="Times New Roman" pitchFamily="18" charset="0"/>
            </a:endParaRPr>
          </a:p>
          <a:p>
            <a:pPr algn="ctr" eaLnBrk="1" hangingPunct="1"/>
            <a:endParaRPr lang="de-AT" altLang="de-DE" sz="1800" b="1" dirty="0" smtClean="0">
              <a:latin typeface="Times New Roman" pitchFamily="18" charset="0"/>
            </a:endParaRPr>
          </a:p>
          <a:p>
            <a:pPr algn="ctr" eaLnBrk="1" hangingPunct="1"/>
            <a:endParaRPr lang="de-AT" altLang="de-DE" sz="1800" b="1" dirty="0" smtClean="0">
              <a:latin typeface="Times New Roman" pitchFamily="18" charset="0"/>
            </a:endParaRPr>
          </a:p>
          <a:p>
            <a:pPr algn="ctr" eaLnBrk="1" hangingPunct="1"/>
            <a:endParaRPr lang="de-AT" altLang="de-DE" sz="1800" b="1" dirty="0" smtClean="0">
              <a:latin typeface="Times New Roman" pitchFamily="18" charset="0"/>
            </a:endParaRPr>
          </a:p>
          <a:p>
            <a:pPr algn="ctr" eaLnBrk="1" hangingPunct="1"/>
            <a:endParaRPr lang="de-AT" altLang="de-DE" sz="1800" b="1" dirty="0" smtClean="0">
              <a:latin typeface="Times New Roman" pitchFamily="18" charset="0"/>
            </a:endParaRPr>
          </a:p>
          <a:p>
            <a:pPr algn="ctr" eaLnBrk="1" hangingPunct="1"/>
            <a:endParaRPr lang="de-AT" altLang="de-DE" sz="1800" b="1" dirty="0" smtClean="0">
              <a:latin typeface="Times New Roman" pitchFamily="18" charset="0"/>
            </a:endParaRPr>
          </a:p>
          <a:p>
            <a:pPr eaLnBrk="1" hangingPunct="1"/>
            <a:endParaRPr lang="de-AT" altLang="de-DE" sz="1800" b="1" dirty="0" smtClean="0">
              <a:latin typeface="Times New Roman" pitchFamily="18" charset="0"/>
            </a:endParaRPr>
          </a:p>
        </p:txBody>
      </p:sp>
      <p:sp>
        <p:nvSpPr>
          <p:cNvPr id="2" name="Rectangle 2"/>
          <p:cNvSpPr>
            <a:spLocks noChangeArrowheads="1"/>
          </p:cNvSpPr>
          <p:nvPr/>
        </p:nvSpPr>
        <p:spPr bwMode="auto">
          <a:xfrm>
            <a:off x="164862" y="47208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AT"/>
          </a:p>
        </p:txBody>
      </p:sp>
      <p:pic>
        <p:nvPicPr>
          <p:cNvPr id="5" name="irc_mi" descr="Bildergebnis für Der alterungsprozes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2780928"/>
            <a:ext cx="4320480" cy="2376264"/>
          </a:xfrm>
          <a:prstGeom prst="rect">
            <a:avLst/>
          </a:prstGeom>
          <a:ln>
            <a:noFill/>
          </a:ln>
          <a:effectLst>
            <a:outerShdw blurRad="292100" dist="139700" dir="2700000" algn="tl" rotWithShape="0">
              <a:srgbClr val="333333">
                <a:alpha val="65000"/>
              </a:srgbClr>
            </a:outerShdw>
          </a:effectLst>
        </p:spPr>
      </p:pic>
      <p:sp>
        <p:nvSpPr>
          <p:cNvPr id="3" name="Rectangle 3"/>
          <p:cNvSpPr>
            <a:spLocks noChangeArrowheads="1"/>
          </p:cNvSpPr>
          <p:nvPr/>
        </p:nvSpPr>
        <p:spPr bwMode="auto">
          <a:xfrm>
            <a:off x="251520" y="313737"/>
            <a:ext cx="8553450"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de-DE" altLang="de-DE" sz="1400" b="1" i="0" u="none" strike="noStrike" cap="none" normalizeH="0" baseline="0" dirty="0" smtClean="0" bmk="_Toc2168939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de-DE" altLang="de-DE" sz="1400" b="1" dirty="0" bmk="_Toc21689390">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de-DE" altLang="de-DE" sz="1400" b="1" i="0" u="none" strike="noStrike" cap="none" normalizeH="0" baseline="0" dirty="0" smtClean="0" bmk="_Toc2168939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de-DE" altLang="de-DE" sz="1400" b="1" dirty="0" bmk="_Toc21689390">
              <a:latin typeface="Calibri" panose="020F0502020204030204" pitchFamily="34" charset="0"/>
              <a:ea typeface="Times New Roman" panose="02020603050405020304" pitchFamily="18" charset="0"/>
              <a:cs typeface="Calibri" panose="020F050202020403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de-DE" altLang="de-DE" b="1" i="0" u="none" strike="noStrike" cap="none" normalizeH="0" baseline="0" dirty="0" smtClean="0" bmk="_Toc2168939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                                              Bedeutung physiologischer Alterungsprozesse</a:t>
            </a:r>
            <a:endParaRPr kumimoji="0" lang="de-DE" altLang="de-DE"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069424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68313" y="33338"/>
            <a:ext cx="8229600" cy="1143000"/>
          </a:xfrm>
        </p:spPr>
        <p:txBody>
          <a:bodyPr/>
          <a:lstStyle/>
          <a:p>
            <a:pPr eaLnBrk="1" hangingPunct="1"/>
            <a:r>
              <a:rPr lang="de-AT" altLang="de-DE" smtClean="0"/>
              <a:t>Gerontologie</a:t>
            </a:r>
          </a:p>
        </p:txBody>
      </p:sp>
      <p:sp>
        <p:nvSpPr>
          <p:cNvPr id="23555" name="Rectangle 3"/>
          <p:cNvSpPr>
            <a:spLocks noGrp="1" noChangeArrowheads="1"/>
          </p:cNvSpPr>
          <p:nvPr>
            <p:ph type="body" idx="1"/>
          </p:nvPr>
        </p:nvSpPr>
        <p:spPr>
          <a:xfrm>
            <a:off x="457200" y="1268413"/>
            <a:ext cx="8229600" cy="5113337"/>
          </a:xfrm>
        </p:spPr>
        <p:txBody>
          <a:bodyPr/>
          <a:lstStyle/>
          <a:p>
            <a:r>
              <a:rPr lang="de-AT" sz="2000" b="1" dirty="0"/>
              <a:t>Persönlich: </a:t>
            </a:r>
            <a:endParaRPr lang="de-AT" sz="2000" dirty="0"/>
          </a:p>
          <a:p>
            <a:r>
              <a:rPr lang="de-AT" sz="2000" dirty="0"/>
              <a:t>Jeder steht dem Alter ambivalent gegenüber.</a:t>
            </a:r>
          </a:p>
          <a:p>
            <a:r>
              <a:rPr lang="de-AT" sz="2000" dirty="0"/>
              <a:t>Wir wünschen unseren Freunden sie mögen recht alt werden. Gratulieren, wenn sie ein hohes Alter erreicht haben und wünschen uns auch selbst, möglichst alt zu werden. Andererseits haben wir Angst vor dem Alter und verbinden damit negative Vorstellungen. Ob der Zeitabschnitt des Alters positiv oder negativ gestaltet beziehungsweise erlebt werden kann, hängt entscheidend von der Persönlichkeit jedes Einzelnen ab. </a:t>
            </a:r>
            <a:r>
              <a:rPr lang="de-AT" sz="2000" dirty="0" smtClean="0"/>
              <a:t>Das individuelle Alter wird nach von </a:t>
            </a:r>
            <a:r>
              <a:rPr lang="de-AT" sz="2000" dirty="0"/>
              <a:t>mehreren Faktoren </a:t>
            </a:r>
            <a:r>
              <a:rPr lang="de-AT" sz="2000" dirty="0" smtClean="0"/>
              <a:t>beeinflusst =BIOGRAPHIE!</a:t>
            </a:r>
            <a:r>
              <a:rPr lang="de-AT" sz="2000" dirty="0"/>
              <a:t> </a:t>
            </a:r>
          </a:p>
          <a:p>
            <a:pPr eaLnBrk="1" hangingPunct="1">
              <a:lnSpc>
                <a:spcPct val="90000"/>
              </a:lnSpc>
            </a:pPr>
            <a:endParaRPr lang="de-AT" altLang="de-DE" sz="2000" dirty="0" smtClean="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4581128"/>
            <a:ext cx="3635896" cy="2045192"/>
          </a:xfrm>
          <a:prstGeom prst="rect">
            <a:avLst/>
          </a:prstGeom>
        </p:spPr>
      </p:pic>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flipV="1">
            <a:off x="4550931" y="4644554"/>
            <a:ext cx="3621468" cy="191833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de-AT" altLang="de-DE" smtClean="0"/>
              <a:t>Gerontologie</a:t>
            </a:r>
          </a:p>
        </p:txBody>
      </p:sp>
      <p:sp>
        <p:nvSpPr>
          <p:cNvPr id="24579" name="Rectangle 3"/>
          <p:cNvSpPr>
            <a:spLocks noGrp="1" noChangeArrowheads="1"/>
          </p:cNvSpPr>
          <p:nvPr>
            <p:ph type="body" idx="1"/>
          </p:nvPr>
        </p:nvSpPr>
        <p:spPr>
          <a:xfrm>
            <a:off x="457200" y="1196975"/>
            <a:ext cx="8229600" cy="5184775"/>
          </a:xfrm>
        </p:spPr>
        <p:txBody>
          <a:bodyPr/>
          <a:lstStyle/>
          <a:p>
            <a:r>
              <a:rPr lang="de-AT" sz="2000" b="1" dirty="0"/>
              <a:t>Seelisch –geistige Faktoren</a:t>
            </a:r>
            <a:r>
              <a:rPr lang="de-AT" sz="2000" dirty="0"/>
              <a:t>:</a:t>
            </a:r>
          </a:p>
          <a:p>
            <a:r>
              <a:rPr lang="de-AT" sz="2000" dirty="0"/>
              <a:t>Selbstkonzept und Altersbild, Gemütsverfassung, Zufriedenheit, Unzufriedenheit, Lebenswerte, Optimismus, Pessimismus…</a:t>
            </a:r>
          </a:p>
          <a:p>
            <a:r>
              <a:rPr lang="de-AT" sz="2000" dirty="0"/>
              <a:t> </a:t>
            </a:r>
          </a:p>
          <a:p>
            <a:r>
              <a:rPr lang="de-AT" sz="2000" b="1" dirty="0"/>
              <a:t>Soziokulturelle Faktoren:</a:t>
            </a:r>
            <a:endParaRPr lang="de-AT" sz="2000" dirty="0"/>
          </a:p>
          <a:p>
            <a:r>
              <a:rPr lang="de-AT" sz="2000" dirty="0"/>
              <a:t>Familienstruktur und Partnerschaft, Beziehungs-und Sozialnetz, Teilnahme auch Vereinsamung und Verlust sozialer Kontakte, hat eine eher fördernde Wirkung auf den Alterungsprozess. </a:t>
            </a:r>
            <a:r>
              <a:rPr lang="de-AT" sz="2000" dirty="0" smtClean="0"/>
              <a:t>Nicht die nicht </a:t>
            </a:r>
            <a:r>
              <a:rPr lang="de-AT" sz="2000" dirty="0"/>
              <a:t>die Menge der sozialen Kontakte </a:t>
            </a:r>
            <a:r>
              <a:rPr lang="de-AT" sz="2000" dirty="0" smtClean="0"/>
              <a:t>sondern die Qualität ist ausschlaggebend. </a:t>
            </a:r>
            <a:r>
              <a:rPr lang="de-AT" sz="2000" dirty="0"/>
              <a:t>Je nachdem, wie die Persönlichkeit des Einzelnen beschaffen ist, kann ein Mensch zufriedener sein, wenn er weniger, dafür aber intensivere soziale Kontakte aufrechterhalten kann. Erfüllung und Sinn kann in einem verstärkten Engagement für Hobbies oder durch andere Aktivitäten gefunden werden. </a:t>
            </a:r>
          </a:p>
          <a:p>
            <a:pPr eaLnBrk="1" hangingPunct="1"/>
            <a:endParaRPr lang="de-AT" altLang="de-DE" sz="2000"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de-AT" altLang="de-DE" smtClean="0"/>
              <a:t>Gerontologie</a:t>
            </a:r>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4578" y="1268760"/>
            <a:ext cx="3600400" cy="1629568"/>
          </a:xfrm>
          <a:prstGeom prst="rect">
            <a:avLst/>
          </a:prstGeom>
        </p:spPr>
      </p:pic>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356" y="1340768"/>
            <a:ext cx="3384020" cy="3177595"/>
          </a:xfrm>
          <a:prstGeom prst="rect">
            <a:avLst/>
          </a:prstGeom>
        </p:spPr>
      </p:pic>
      <p:pic>
        <p:nvPicPr>
          <p:cNvPr id="4" name="Grafik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7200" y="2929565"/>
            <a:ext cx="3733289" cy="2490103"/>
          </a:xfrm>
          <a:prstGeom prst="rect">
            <a:avLst/>
          </a:prstGeom>
        </p:spPr>
      </p:pic>
      <p:pic>
        <p:nvPicPr>
          <p:cNvPr id="5" name="Grafik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27984" y="4351046"/>
            <a:ext cx="3886138" cy="236109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r>
              <a:rPr lang="de-AT" altLang="de-DE" smtClean="0"/>
              <a:t>Gerontologie</a:t>
            </a:r>
          </a:p>
        </p:txBody>
      </p:sp>
      <p:sp>
        <p:nvSpPr>
          <p:cNvPr id="26627" name="Inhaltsplatzhalter 2"/>
          <p:cNvSpPr>
            <a:spLocks noGrp="1"/>
          </p:cNvSpPr>
          <p:nvPr>
            <p:ph idx="1"/>
          </p:nvPr>
        </p:nvSpPr>
        <p:spPr>
          <a:xfrm>
            <a:off x="468313" y="1268413"/>
            <a:ext cx="8229600" cy="5434012"/>
          </a:xfrm>
        </p:spPr>
        <p:txBody>
          <a:bodyPr/>
          <a:lstStyle/>
          <a:p>
            <a:r>
              <a:rPr lang="de-AT" sz="2000" b="1" dirty="0"/>
              <a:t>Physiologisch, biologische Faktoren</a:t>
            </a:r>
            <a:r>
              <a:rPr lang="de-AT" sz="2000" dirty="0"/>
              <a:t>:</a:t>
            </a:r>
          </a:p>
          <a:p>
            <a:r>
              <a:rPr lang="de-AT" sz="2000" dirty="0"/>
              <a:t>körperliche Konstitution, Lebensgewohnheiten, Gesundheitszustand</a:t>
            </a:r>
          </a:p>
          <a:p>
            <a:endParaRPr lang="de-AT" sz="2000" dirty="0" smtClean="0"/>
          </a:p>
          <a:p>
            <a:endParaRPr lang="de-AT" sz="2000" dirty="0"/>
          </a:p>
          <a:p>
            <a:endParaRPr lang="de-AT" sz="2000" dirty="0" smtClean="0"/>
          </a:p>
          <a:p>
            <a:endParaRPr lang="de-AT" sz="2000" dirty="0"/>
          </a:p>
          <a:p>
            <a:endParaRPr lang="de-AT" sz="2000" dirty="0" smtClean="0"/>
          </a:p>
          <a:p>
            <a:endParaRPr lang="de-AT" sz="2000" dirty="0"/>
          </a:p>
          <a:p>
            <a:r>
              <a:rPr lang="de-AT" sz="2000" dirty="0"/>
              <a:t> </a:t>
            </a:r>
            <a:r>
              <a:rPr lang="de-AT" sz="2000" b="1" dirty="0" smtClean="0"/>
              <a:t>Umweltfaktoren</a:t>
            </a:r>
            <a:r>
              <a:rPr lang="de-AT" sz="2000" b="1" dirty="0"/>
              <a:t>:</a:t>
            </a:r>
            <a:endParaRPr lang="de-AT" sz="2000" dirty="0"/>
          </a:p>
          <a:p>
            <a:r>
              <a:rPr lang="de-AT" sz="2000" dirty="0"/>
              <a:t>Wohnverhältnisse, Interesse an der Welt, Beziehung zur Natur und näheren Umwelt.</a:t>
            </a:r>
          </a:p>
          <a:p>
            <a:r>
              <a:rPr lang="de-AT" sz="2000" dirty="0"/>
              <a:t>Altern ist nicht nur rein biologisch programmiert, sondern durch das eigenen Verhalten mit </a:t>
            </a:r>
            <a:r>
              <a:rPr lang="de-AT" sz="2000" dirty="0" smtClean="0"/>
              <a:t>beeinflussbar! </a:t>
            </a:r>
            <a:r>
              <a:rPr lang="de-AT" sz="2000" dirty="0"/>
              <a:t> </a:t>
            </a:r>
          </a:p>
        </p:txBody>
      </p:sp>
      <p:pic>
        <p:nvPicPr>
          <p:cNvPr id="2" name="Grafi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2060848"/>
            <a:ext cx="2619375" cy="1743075"/>
          </a:xfrm>
          <a:prstGeom prst="rect">
            <a:avLst/>
          </a:prstGeom>
        </p:spPr>
      </p:pic>
      <p:pic>
        <p:nvPicPr>
          <p:cNvPr id="3" name="Grafi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19872" y="2060848"/>
            <a:ext cx="3249572" cy="243717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idx="4294967295"/>
          </p:nvPr>
        </p:nvSpPr>
        <p:spPr>
          <a:xfrm>
            <a:off x="395536" y="332656"/>
            <a:ext cx="7762056" cy="6264696"/>
          </a:xfrm>
        </p:spPr>
        <p:txBody>
          <a:bodyPr/>
          <a:lstStyle/>
          <a:p>
            <a:r>
              <a:rPr lang="de-AT" sz="2400" b="1" dirty="0"/>
              <a:t>Beruflich: </a:t>
            </a:r>
            <a:endParaRPr lang="de-AT" sz="2400" dirty="0"/>
          </a:p>
          <a:p>
            <a:r>
              <a:rPr lang="de-AT" sz="2400" dirty="0"/>
              <a:t>Technik in</a:t>
            </a:r>
            <a:r>
              <a:rPr lang="de-AT" sz="2400" b="1" dirty="0"/>
              <a:t> </a:t>
            </a:r>
            <a:r>
              <a:rPr lang="de-AT" sz="2400" dirty="0"/>
              <a:t>einer „alternsgerechten“ Arbeitsplatzgestaltung </a:t>
            </a:r>
          </a:p>
          <a:p>
            <a:r>
              <a:rPr lang="de-AT" sz="2400" dirty="0" err="1" smtClean="0"/>
              <a:t>z.B</a:t>
            </a:r>
            <a:r>
              <a:rPr lang="de-AT" sz="2400" dirty="0" smtClean="0"/>
              <a:t> </a:t>
            </a:r>
            <a:r>
              <a:rPr lang="de-AT" sz="2400" dirty="0"/>
              <a:t>flexibel optimierbare Lichtverhältnisse, noch intelligentere Robotik...</a:t>
            </a:r>
          </a:p>
          <a:p>
            <a:r>
              <a:rPr lang="de-AT" sz="2400" dirty="0"/>
              <a:t> Das Ende der Erwerbstätigkeit sollte nicht nur unter dem Aspekt von Verlust gesehen werden!</a:t>
            </a:r>
          </a:p>
          <a:p>
            <a:pPr lvl="0"/>
            <a:r>
              <a:rPr lang="de-AT" sz="2400" dirty="0"/>
              <a:t>Verlust gewohnter Routine, </a:t>
            </a:r>
          </a:p>
          <a:p>
            <a:pPr lvl="0"/>
            <a:r>
              <a:rPr lang="de-AT" sz="2400" dirty="0"/>
              <a:t>Verlust sozialer Kontakte,</a:t>
            </a:r>
          </a:p>
          <a:p>
            <a:pPr lvl="0"/>
            <a:r>
              <a:rPr lang="de-AT" sz="2400" dirty="0"/>
              <a:t> Verlust finanzieller Mittel. </a:t>
            </a:r>
          </a:p>
          <a:p>
            <a:r>
              <a:rPr lang="de-AT" sz="2400" dirty="0" smtClean="0"/>
              <a:t>Eigene </a:t>
            </a:r>
            <a:r>
              <a:rPr lang="de-AT" sz="2400" dirty="0"/>
              <a:t>Erwartungshaltung und die Anpassung sind für die Zeit nach der Berufstätigkeit von Bedeutung. Wichtig ist es konkrete Pläne und Ziele für diese Zeit zu haben </a:t>
            </a:r>
            <a:r>
              <a:rPr lang="de-AT" sz="2400" dirty="0" smtClean="0"/>
              <a:t>(</a:t>
            </a:r>
            <a:r>
              <a:rPr lang="de-AT" sz="2400" dirty="0"/>
              <a:t>Einkommen, Versicherungen, </a:t>
            </a:r>
            <a:r>
              <a:rPr lang="de-AT" sz="2400" dirty="0" smtClean="0"/>
              <a:t>Wohnung</a:t>
            </a:r>
            <a:r>
              <a:rPr lang="de-AT" sz="2400" dirty="0"/>
              <a:t>…).</a:t>
            </a:r>
          </a:p>
          <a:p>
            <a:r>
              <a:rPr lang="de-AT" sz="2400" dirty="0"/>
              <a:t> </a:t>
            </a:r>
          </a:p>
          <a:p>
            <a:pPr eaLnBrk="1" hangingPunct="1"/>
            <a:endParaRPr lang="de-AT" altLang="de-DE" sz="2400" b="1" dirty="0"/>
          </a:p>
          <a:p>
            <a:pPr eaLnBrk="1" hangingPunct="1"/>
            <a:endParaRPr lang="de-AT" altLang="de-DE" sz="2400" dirty="0" smtClean="0"/>
          </a:p>
        </p:txBody>
      </p:sp>
      <p:pic>
        <p:nvPicPr>
          <p:cNvPr id="2" name="Grafi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6216" y="2780928"/>
            <a:ext cx="2411760" cy="180882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mario-schaefer.com/images/p016_0_01_03.jpg"/>
          <p:cNvPicPr>
            <a:picLocks noChangeAspect="1" noChangeArrowheads="1"/>
          </p:cNvPicPr>
          <p:nvPr/>
        </p:nvPicPr>
        <p:blipFill>
          <a:blip r:embed="rId2"/>
          <a:srcRect/>
          <a:stretch>
            <a:fillRect/>
          </a:stretch>
        </p:blipFill>
        <p:spPr bwMode="auto">
          <a:xfrm>
            <a:off x="1476375" y="765175"/>
            <a:ext cx="6584950" cy="5472113"/>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755576" y="2564904"/>
            <a:ext cx="8136904" cy="3596369"/>
          </a:xfrm>
          <a:prstGeom prst="rect">
            <a:avLst/>
          </a:prstGeom>
        </p:spPr>
        <p:txBody>
          <a:bodyPr wrap="square">
            <a:spAutoFit/>
          </a:bodyPr>
          <a:lstStyle/>
          <a:p>
            <a:pPr marL="635">
              <a:lnSpc>
                <a:spcPct val="115000"/>
              </a:lnSpc>
              <a:spcAft>
                <a:spcPts val="0"/>
              </a:spcAft>
            </a:pPr>
            <a:endParaRPr lang="de-AT" b="1" dirty="0" smtClean="0">
              <a:latin typeface="Calibri" panose="020F0502020204030204" pitchFamily="34" charset="0"/>
              <a:ea typeface="Times New Roman" panose="02020603050405020304" pitchFamily="18" charset="0"/>
            </a:endParaRPr>
          </a:p>
          <a:p>
            <a:pPr marL="635">
              <a:lnSpc>
                <a:spcPct val="115000"/>
              </a:lnSpc>
              <a:spcAft>
                <a:spcPts val="0"/>
              </a:spcAft>
            </a:pPr>
            <a:endParaRPr lang="de-AT" b="1" dirty="0">
              <a:latin typeface="Calibri" panose="020F0502020204030204" pitchFamily="34" charset="0"/>
              <a:ea typeface="Times New Roman" panose="02020603050405020304" pitchFamily="18" charset="0"/>
            </a:endParaRPr>
          </a:p>
          <a:p>
            <a:pPr marL="635">
              <a:lnSpc>
                <a:spcPct val="115000"/>
              </a:lnSpc>
              <a:spcAft>
                <a:spcPts val="0"/>
              </a:spcAft>
            </a:pPr>
            <a:endParaRPr lang="de-AT" b="1" dirty="0" smtClean="0">
              <a:latin typeface="Calibri" panose="020F0502020204030204" pitchFamily="34" charset="0"/>
              <a:ea typeface="Times New Roman" panose="02020603050405020304" pitchFamily="18" charset="0"/>
            </a:endParaRPr>
          </a:p>
          <a:p>
            <a:pPr marL="635">
              <a:lnSpc>
                <a:spcPct val="115000"/>
              </a:lnSpc>
              <a:spcAft>
                <a:spcPts val="0"/>
              </a:spcAft>
            </a:pPr>
            <a:r>
              <a:rPr lang="de-AT" b="1" dirty="0" smtClean="0">
                <a:latin typeface="Calibri" panose="020F0502020204030204" pitchFamily="34" charset="0"/>
                <a:ea typeface="Times New Roman" panose="02020603050405020304" pitchFamily="18" charset="0"/>
              </a:rPr>
              <a:t>Gesellschaftlich</a:t>
            </a:r>
            <a:r>
              <a:rPr lang="de-AT" b="1" dirty="0">
                <a:latin typeface="Calibri" panose="020F0502020204030204" pitchFamily="34" charset="0"/>
                <a:ea typeface="Times New Roman" panose="02020603050405020304" pitchFamily="18" charset="0"/>
              </a:rPr>
              <a:t>: </a:t>
            </a:r>
            <a:endParaRPr lang="de-AT" dirty="0">
              <a:ea typeface="Times New Roman" panose="02020603050405020304" pitchFamily="18" charset="0"/>
            </a:endParaRPr>
          </a:p>
          <a:p>
            <a:pPr marL="635" algn="just">
              <a:lnSpc>
                <a:spcPct val="115000"/>
              </a:lnSpc>
              <a:spcAft>
                <a:spcPts val="0"/>
              </a:spcAft>
            </a:pPr>
            <a:r>
              <a:rPr lang="de-AT" dirty="0">
                <a:latin typeface="Calibri" panose="020F0502020204030204" pitchFamily="34" charset="0"/>
                <a:ea typeface="Times New Roman" panose="02020603050405020304" pitchFamily="18" charset="0"/>
              </a:rPr>
              <a:t>In den Medien wird Alter oft als gesellschaftliche Bedrohung </a:t>
            </a:r>
            <a:r>
              <a:rPr lang="de-AT" dirty="0" smtClean="0">
                <a:latin typeface="Calibri" panose="020F0502020204030204" pitchFamily="34" charset="0"/>
                <a:ea typeface="Times New Roman" panose="02020603050405020304" pitchFamily="18" charset="0"/>
              </a:rPr>
              <a:t>! </a:t>
            </a:r>
            <a:r>
              <a:rPr lang="de-AT" dirty="0">
                <a:latin typeface="Calibri" panose="020F0502020204030204" pitchFamily="34" charset="0"/>
                <a:ea typeface="Times New Roman" panose="02020603050405020304" pitchFamily="18" charset="0"/>
              </a:rPr>
              <a:t>Älterwerden und Alter </a:t>
            </a:r>
            <a:r>
              <a:rPr lang="de-AT" dirty="0" smtClean="0">
                <a:latin typeface="Calibri" panose="020F0502020204030204" pitchFamily="34" charset="0"/>
                <a:ea typeface="Times New Roman" panose="02020603050405020304" pitchFamily="18" charset="0"/>
              </a:rPr>
              <a:t>= Mangel</a:t>
            </a:r>
            <a:r>
              <a:rPr lang="de-AT" dirty="0">
                <a:latin typeface="Calibri" panose="020F0502020204030204" pitchFamily="34" charset="0"/>
                <a:ea typeface="Times New Roman" panose="02020603050405020304" pitchFamily="18" charset="0"/>
              </a:rPr>
              <a:t>, Verlust und Verfall </a:t>
            </a:r>
            <a:r>
              <a:rPr lang="de-AT" dirty="0" smtClean="0">
                <a:latin typeface="Calibri" panose="020F0502020204030204" pitchFamily="34" charset="0"/>
                <a:ea typeface="Times New Roman" panose="02020603050405020304" pitchFamily="18" charset="0"/>
              </a:rPr>
              <a:t>. </a:t>
            </a:r>
            <a:r>
              <a:rPr lang="de-AT" dirty="0">
                <a:latin typeface="Calibri" panose="020F0502020204030204" pitchFamily="34" charset="0"/>
                <a:ea typeface="Times New Roman" panose="02020603050405020304" pitchFamily="18" charset="0"/>
              </a:rPr>
              <a:t>Alter ist auch die Fähigkeit, aus Lebenserfahrungen zu schöpfen und diese weiterzugeben. Alte Menschen werden häufig von vorneherein als unselbständig und abhängig </a:t>
            </a:r>
            <a:r>
              <a:rPr lang="de-AT" dirty="0" smtClean="0">
                <a:latin typeface="Calibri" panose="020F0502020204030204" pitchFamily="34" charset="0"/>
                <a:ea typeface="Times New Roman" panose="02020603050405020304" pitchFamily="18" charset="0"/>
              </a:rPr>
              <a:t>eingestuft! </a:t>
            </a:r>
            <a:r>
              <a:rPr lang="de-AT" dirty="0">
                <a:latin typeface="Calibri" panose="020F0502020204030204" pitchFamily="34" charset="0"/>
                <a:ea typeface="Times New Roman" panose="02020603050405020304" pitchFamily="18" charset="0"/>
              </a:rPr>
              <a:t>Kommt es aber zu einer Unselbstständigkeit</a:t>
            </a:r>
            <a:r>
              <a:rPr lang="de-AT" dirty="0" smtClean="0">
                <a:latin typeface="Calibri" panose="020F0502020204030204" pitchFamily="34" charset="0"/>
                <a:ea typeface="Times New Roman" panose="02020603050405020304" pitchFamily="18" charset="0"/>
              </a:rPr>
              <a:t>,</a:t>
            </a:r>
          </a:p>
          <a:p>
            <a:pPr marL="635" algn="just">
              <a:lnSpc>
                <a:spcPct val="115000"/>
              </a:lnSpc>
              <a:spcAft>
                <a:spcPts val="0"/>
              </a:spcAft>
            </a:pPr>
            <a:r>
              <a:rPr lang="de-AT" dirty="0" smtClean="0">
                <a:latin typeface="Calibri" panose="020F0502020204030204" pitchFamily="34" charset="0"/>
                <a:ea typeface="Times New Roman" panose="02020603050405020304" pitchFamily="18" charset="0"/>
              </a:rPr>
              <a:t>so </a:t>
            </a:r>
            <a:r>
              <a:rPr lang="de-AT" dirty="0">
                <a:latin typeface="Calibri" panose="020F0502020204030204" pitchFamily="34" charset="0"/>
                <a:ea typeface="Times New Roman" panose="02020603050405020304" pitchFamily="18" charset="0"/>
              </a:rPr>
              <a:t>stellt sie nicht nur die Bezugspersonen, sondern für die Gesellschaft eine große Herausforderung dar. </a:t>
            </a:r>
            <a:r>
              <a:rPr lang="de-AT" dirty="0" smtClean="0">
                <a:latin typeface="Calibri" panose="020F0502020204030204" pitchFamily="34" charset="0"/>
                <a:ea typeface="Times New Roman" panose="02020603050405020304" pitchFamily="18" charset="0"/>
              </a:rPr>
              <a:t>Einstellung ist immer vom Bild des alten Menschen abhängig!</a:t>
            </a:r>
            <a:endParaRPr lang="de-AT" dirty="0">
              <a:ea typeface="Times New Roman" panose="02020603050405020304" pitchFamily="18" charset="0"/>
            </a:endParaRPr>
          </a:p>
        </p:txBody>
      </p:sp>
      <p:pic>
        <p:nvPicPr>
          <p:cNvPr id="3" name="Grafi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3848" y="476672"/>
            <a:ext cx="3744416" cy="2232248"/>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t0.gstatic.com/images?q=tbn:ANd9GcTGO0zbPWTGXOotxe1N9-MRT1qjBFluwEcMuuQ2CvNBekLA3y8Z"/>
          <p:cNvPicPr>
            <a:picLocks noChangeAspect="1" noChangeArrowheads="1"/>
          </p:cNvPicPr>
          <p:nvPr/>
        </p:nvPicPr>
        <p:blipFill>
          <a:blip r:embed="rId2"/>
          <a:srcRect/>
          <a:stretch>
            <a:fillRect/>
          </a:stretch>
        </p:blipFill>
        <p:spPr bwMode="auto">
          <a:xfrm>
            <a:off x="1763713" y="620713"/>
            <a:ext cx="5832475" cy="5329237"/>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691680" y="106484"/>
            <a:ext cx="590465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de-AT" altLang="de-DE" sz="1200" b="1" i="0" u="none" strike="noStrike" cap="none" normalizeH="0" baseline="0" dirty="0" smtClean="0">
                <a:ln>
                  <a:noFill/>
                </a:ln>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de-AT" altLang="de-DE" sz="1200" b="1" dirty="0">
              <a:solidFill>
                <a:srgbClr val="C00000"/>
              </a:solidFill>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de-AT" altLang="de-DE" sz="1200" b="1" i="0" u="none" strike="noStrike" cap="none" normalizeH="0" baseline="0" dirty="0" smtClean="0">
              <a:ln>
                <a:noFill/>
              </a:ln>
              <a:solidFill>
                <a:srgbClr val="C0000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de-AT" altLang="de-DE" sz="1200" b="1" dirty="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lang="de-AT" altLang="de-DE" sz="1200" b="1" dirty="0" smtClean="0">
                <a:solidFill>
                  <a:srgbClr val="C00000"/>
                </a:solidFill>
                <a:latin typeface="Calibri" panose="020F0502020204030204" pitchFamily="34" charset="0"/>
                <a:ea typeface="Times New Roman" panose="02020603050405020304" pitchFamily="18" charset="0"/>
                <a:cs typeface="Calibri" panose="020F0502020204030204" pitchFamily="34" charset="0"/>
              </a:rPr>
              <a:t>                      </a:t>
            </a:r>
            <a:r>
              <a:rPr kumimoji="0" lang="de-AT" altLang="de-DE" b="1" i="0" u="none" strike="noStrike" cap="none" normalizeH="0" baseline="0" dirty="0" smtClean="0">
                <a:ln>
                  <a:noFill/>
                </a:ln>
                <a:solidFill>
                  <a:srgbClr val="C00000"/>
                </a:solidFill>
                <a:effectLst/>
                <a:latin typeface="Calibri" panose="020F0502020204030204" pitchFamily="34" charset="0"/>
                <a:ea typeface="Times New Roman" panose="02020603050405020304" pitchFamily="18" charset="0"/>
                <a:cs typeface="Calibri" panose="020F0502020204030204" pitchFamily="34" charset="0"/>
              </a:rPr>
              <a:t>Was brauchen ältere Menschen zum Wohnen?</a:t>
            </a:r>
            <a:endParaRPr kumimoji="0" lang="de-AT" altLang="de-DE"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de-AT" altLang="de-DE" sz="1800" b="0" i="0" u="none" strike="noStrike" cap="none" normalizeH="0" baseline="0" dirty="0" smtClean="0">
              <a:ln>
                <a:noFill/>
              </a:ln>
              <a:solidFill>
                <a:schemeClr val="tx1"/>
              </a:solidFill>
              <a:effectLst/>
              <a:latin typeface="Arial" panose="020B0604020202020204" pitchFamily="34" charset="0"/>
            </a:endParaRPr>
          </a:p>
        </p:txBody>
      </p:sp>
      <p:sp>
        <p:nvSpPr>
          <p:cNvPr id="3" name="Rectangle 3"/>
          <p:cNvSpPr>
            <a:spLocks noChangeArrowheads="1"/>
          </p:cNvSpPr>
          <p:nvPr/>
        </p:nvSpPr>
        <p:spPr bwMode="auto">
          <a:xfrm rot="10800000" flipV="1">
            <a:off x="251520" y="1066497"/>
            <a:ext cx="8280920"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de-AT"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Wohnen im Alter bringt Veränderungen mit sich, auf die man sich vorbereiten kann!</a:t>
            </a:r>
            <a:endParaRPr kumimoji="0" lang="de-AT" altLang="de-DE"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de-AT"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Nur 16 % der Wohnungen sind barrierefrei!</a:t>
            </a:r>
          </a:p>
          <a:p>
            <a:pPr marL="0" marR="0" lvl="0" indent="0" algn="just" defTabSz="914400" rtl="0" eaLnBrk="0" fontAlgn="base" latinLnBrk="0" hangingPunct="0">
              <a:lnSpc>
                <a:spcPct val="100000"/>
              </a:lnSpc>
              <a:spcBef>
                <a:spcPct val="0"/>
              </a:spcBef>
              <a:spcAft>
                <a:spcPct val="0"/>
              </a:spcAft>
              <a:buClrTx/>
              <a:buSzTx/>
              <a:buFontTx/>
              <a:buNone/>
              <a:tabLst/>
            </a:pPr>
            <a:endParaRPr lang="de-AT" altLang="de-DE" dirty="0">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de-AT"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de-AT" altLang="de-DE" b="0" i="0" u="none" strike="noStrike" cap="none" normalizeH="0" baseline="0" dirty="0" smtClean="0">
                <a:ln>
                  <a:noFill/>
                </a:ln>
                <a:solidFill>
                  <a:schemeClr val="tx1"/>
                </a:solidFill>
                <a:effectLst/>
                <a:latin typeface="Calibri" panose="020F0502020204030204" pitchFamily="34" charset="0"/>
                <a:ea typeface="Times New Roman" panose="02020603050405020304" pitchFamily="18" charset="0"/>
                <a:cs typeface="Calibri" panose="020F0502020204030204" pitchFamily="34" charset="0"/>
              </a:rPr>
              <a:t>Trotzdem plant die überwiegende Mehrheit keinen Umbau! (Wohnmonitor Alter 2018-Wohnbedürfnisse und Wohnvorstellungen im Dritten und Vierten Lebensalter in Österreich) </a:t>
            </a:r>
            <a:endParaRPr kumimoji="0" lang="de-AT" altLang="de-DE" b="0" i="0" u="none" strike="noStrike" cap="none" normalizeH="0" baseline="0" dirty="0" smtClean="0">
              <a:ln>
                <a:noFill/>
              </a:ln>
              <a:solidFill>
                <a:schemeClr val="tx1"/>
              </a:solidFill>
              <a:effectLst/>
              <a:latin typeface="Arial" panose="020B0604020202020204" pitchFamily="34" charset="0"/>
            </a:endParaRPr>
          </a:p>
        </p:txBody>
      </p:sp>
      <p:pic>
        <p:nvPicPr>
          <p:cNvPr id="4" name="Grafi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26705" y="2761691"/>
            <a:ext cx="3888432" cy="2592288"/>
          </a:xfrm>
          <a:prstGeom prst="rect">
            <a:avLst/>
          </a:prstGeom>
        </p:spPr>
      </p:pic>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3125067"/>
            <a:ext cx="3530166" cy="2353444"/>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flixya.com/files-photo/n/e/s/nesher-1113736.jpg"/>
          <p:cNvPicPr>
            <a:picLocks noChangeAspect="1" noChangeArrowheads="1"/>
          </p:cNvPicPr>
          <p:nvPr/>
        </p:nvPicPr>
        <p:blipFill>
          <a:blip r:embed="rId2"/>
          <a:srcRect/>
          <a:stretch>
            <a:fillRect/>
          </a:stretch>
        </p:blipFill>
        <p:spPr bwMode="auto">
          <a:xfrm>
            <a:off x="30305" y="116632"/>
            <a:ext cx="3606495" cy="2736403"/>
          </a:xfrm>
          <a:prstGeom prst="rect">
            <a:avLst/>
          </a:prstGeom>
          <a:noFill/>
          <a:ln w="9525">
            <a:noFill/>
            <a:miter lim="800000"/>
            <a:headEnd/>
            <a:tailEnd/>
          </a:ln>
        </p:spPr>
      </p:pic>
      <p:pic>
        <p:nvPicPr>
          <p:cNvPr id="3" name="Grafi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07904" y="823150"/>
            <a:ext cx="5191244" cy="548617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251520" y="332656"/>
            <a:ext cx="8280920" cy="4870564"/>
          </a:xfrm>
          <a:prstGeom prst="rect">
            <a:avLst/>
          </a:prstGeom>
        </p:spPr>
        <p:txBody>
          <a:bodyPr wrap="square">
            <a:spAutoFit/>
          </a:bodyPr>
          <a:lstStyle/>
          <a:p>
            <a:pPr marL="635" algn="just">
              <a:lnSpc>
                <a:spcPct val="115000"/>
              </a:lnSpc>
              <a:spcAft>
                <a:spcPts val="0"/>
              </a:spcAft>
            </a:pPr>
            <a:r>
              <a:rPr lang="de-AT" dirty="0">
                <a:latin typeface="Calibri" panose="020F0502020204030204" pitchFamily="34" charset="0"/>
                <a:ea typeface="Times New Roman" panose="02020603050405020304" pitchFamily="18" charset="0"/>
              </a:rPr>
              <a:t>Ältere Menschen leben länger und gesünder als früher und können Dank mobiler Dienste oder 24 –Betreuung länger in der eigenen Wohnung bleiben. Nachdem Auszug der Kinder oder wenn Partner oder Partnerin verstorben ist, bleiben viele ältere Menschen aus praktischen, finanziellen oder gesellschaftlichen Gründen, zum Beispiel wegen der Nachbarschaft, in ihrer Wohnung, auch wenn sie eigentlich zu groß ist. Die durchschnittliche Wohndauer bei den über 80-jährigen beträgt 49 Jahre! Nur für 56 Prozent kommt ein Umzug in Frage! Rund 54 Prozent haben ein positives Bild von Pflegeheimen.</a:t>
            </a:r>
            <a:endParaRPr lang="de-AT" dirty="0">
              <a:ea typeface="Times New Roman" panose="02020603050405020304" pitchFamily="18" charset="0"/>
            </a:endParaRPr>
          </a:p>
          <a:p>
            <a:pPr marL="635" algn="just">
              <a:lnSpc>
                <a:spcPct val="115000"/>
              </a:lnSpc>
              <a:spcAft>
                <a:spcPts val="0"/>
              </a:spcAft>
            </a:pPr>
            <a:r>
              <a:rPr lang="de-AT" dirty="0">
                <a:latin typeface="Calibri" panose="020F0502020204030204" pitchFamily="34" charset="0"/>
                <a:ea typeface="Times New Roman" panose="02020603050405020304" pitchFamily="18" charset="0"/>
              </a:rPr>
              <a:t> </a:t>
            </a:r>
            <a:endParaRPr lang="de-AT" dirty="0">
              <a:ea typeface="Times New Roman" panose="02020603050405020304" pitchFamily="18" charset="0"/>
            </a:endParaRPr>
          </a:p>
          <a:p>
            <a:pPr marL="635" algn="just">
              <a:lnSpc>
                <a:spcPct val="115000"/>
              </a:lnSpc>
              <a:spcAft>
                <a:spcPts val="0"/>
              </a:spcAft>
            </a:pPr>
            <a:r>
              <a:rPr lang="de-AT" dirty="0" smtClean="0">
                <a:solidFill>
                  <a:srgbClr val="FF0000"/>
                </a:solidFill>
                <a:latin typeface="Calibri" panose="020F0502020204030204" pitchFamily="34" charset="0"/>
                <a:ea typeface="Times New Roman" panose="02020603050405020304" pitchFamily="18" charset="0"/>
              </a:rPr>
              <a:t>+</a:t>
            </a:r>
            <a:r>
              <a:rPr lang="de-AT" dirty="0" smtClean="0">
                <a:latin typeface="Calibri" panose="020F0502020204030204" pitchFamily="34" charset="0"/>
                <a:ea typeface="Times New Roman" panose="02020603050405020304" pitchFamily="18" charset="0"/>
              </a:rPr>
              <a:t>   das </a:t>
            </a:r>
            <a:r>
              <a:rPr lang="de-AT" dirty="0">
                <a:latin typeface="Calibri" panose="020F0502020204030204" pitchFamily="34" charset="0"/>
                <a:ea typeface="Times New Roman" panose="02020603050405020304" pitchFamily="18" charset="0"/>
              </a:rPr>
              <a:t>soziale Leben, die Qualität der Pflege und der Wohnkomfort. </a:t>
            </a:r>
            <a:endParaRPr lang="de-AT" dirty="0" smtClean="0">
              <a:latin typeface="Calibri" panose="020F0502020204030204" pitchFamily="34" charset="0"/>
              <a:ea typeface="Times New Roman" panose="02020603050405020304" pitchFamily="18" charset="0"/>
            </a:endParaRPr>
          </a:p>
          <a:p>
            <a:pPr marL="286385" indent="-285750" algn="just">
              <a:lnSpc>
                <a:spcPct val="115000"/>
              </a:lnSpc>
              <a:spcAft>
                <a:spcPts val="0"/>
              </a:spcAft>
              <a:buFontTx/>
              <a:buChar char="-"/>
            </a:pPr>
            <a:r>
              <a:rPr lang="de-AT" dirty="0" smtClean="0">
                <a:latin typeface="Calibri" panose="020F0502020204030204" pitchFamily="34" charset="0"/>
                <a:ea typeface="Times New Roman" panose="02020603050405020304" pitchFamily="18" charset="0"/>
              </a:rPr>
              <a:t>Die </a:t>
            </a:r>
            <a:r>
              <a:rPr lang="de-AT" dirty="0">
                <a:latin typeface="Calibri" panose="020F0502020204030204" pitchFamily="34" charset="0"/>
                <a:ea typeface="Times New Roman" panose="02020603050405020304" pitchFamily="18" charset="0"/>
              </a:rPr>
              <a:t>Privatsphäre und die selbstbestimmte Lebensführung </a:t>
            </a:r>
            <a:r>
              <a:rPr lang="de-AT" dirty="0" smtClean="0">
                <a:latin typeface="Calibri" panose="020F0502020204030204" pitchFamily="34" charset="0"/>
                <a:ea typeface="Times New Roman" panose="02020603050405020304" pitchFamily="18" charset="0"/>
              </a:rPr>
              <a:t>weniger </a:t>
            </a:r>
            <a:r>
              <a:rPr lang="de-AT" dirty="0">
                <a:latin typeface="Calibri" panose="020F0502020204030204" pitchFamily="34" charset="0"/>
                <a:ea typeface="Times New Roman" panose="02020603050405020304" pitchFamily="18" charset="0"/>
              </a:rPr>
              <a:t>günstig </a:t>
            </a:r>
            <a:endParaRPr lang="de-AT" dirty="0" smtClean="0">
              <a:latin typeface="Calibri" panose="020F0502020204030204" pitchFamily="34" charset="0"/>
              <a:ea typeface="Times New Roman" panose="02020603050405020304" pitchFamily="18" charset="0"/>
            </a:endParaRPr>
          </a:p>
          <a:p>
            <a:pPr marL="286385" indent="-285750" algn="just">
              <a:lnSpc>
                <a:spcPct val="115000"/>
              </a:lnSpc>
              <a:spcAft>
                <a:spcPts val="0"/>
              </a:spcAft>
              <a:buFontTx/>
              <a:buChar char="-"/>
            </a:pPr>
            <a:endParaRPr lang="de-AT" dirty="0">
              <a:latin typeface="Calibri" panose="020F0502020204030204" pitchFamily="34" charset="0"/>
              <a:ea typeface="Times New Roman" panose="02020603050405020304" pitchFamily="18" charset="0"/>
            </a:endParaRPr>
          </a:p>
          <a:p>
            <a:pPr marL="286385" indent="-285750" algn="just">
              <a:lnSpc>
                <a:spcPct val="115000"/>
              </a:lnSpc>
              <a:spcAft>
                <a:spcPts val="0"/>
              </a:spcAft>
              <a:buFontTx/>
              <a:buChar char="-"/>
            </a:pPr>
            <a:r>
              <a:rPr lang="de-AT" dirty="0" smtClean="0">
                <a:latin typeface="Calibri" panose="020F0502020204030204" pitchFamily="34" charset="0"/>
                <a:ea typeface="Times New Roman" panose="02020603050405020304" pitchFamily="18" charset="0"/>
              </a:rPr>
              <a:t>Für </a:t>
            </a:r>
            <a:r>
              <a:rPr lang="de-AT" dirty="0">
                <a:latin typeface="Calibri" panose="020F0502020204030204" pitchFamily="34" charset="0"/>
                <a:ea typeface="Times New Roman" panose="02020603050405020304" pitchFamily="18" charset="0"/>
              </a:rPr>
              <a:t>einen Umzug oder Wohnungswechsel ist ein Alter zwischen 60 und 75 Jahren ideal! Der häufigste Grund für einen Umzug ist, wenn die Person mit der Haushaltsführung nicht mehr zurechtkommt</a:t>
            </a:r>
            <a:endParaRPr lang="de-AT"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mario-schaefer.com/images/p019_0_00_01.jpg"/>
          <p:cNvPicPr>
            <a:picLocks noChangeAspect="1" noChangeArrowheads="1"/>
          </p:cNvPicPr>
          <p:nvPr/>
        </p:nvPicPr>
        <p:blipFill>
          <a:blip r:embed="rId2"/>
          <a:srcRect/>
          <a:stretch>
            <a:fillRect/>
          </a:stretch>
        </p:blipFill>
        <p:spPr bwMode="auto">
          <a:xfrm>
            <a:off x="1763713" y="981075"/>
            <a:ext cx="6192837" cy="4686300"/>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 2" descr="C:\Users\A.Mayer\AppData\Local\Microsoft\Windows\INetCache\Content.MSO\DB073354.tmp"/>
          <p:cNvPicPr/>
          <p:nvPr/>
        </p:nvPicPr>
        <p:blipFill>
          <a:blip r:embed="rId2">
            <a:extLst>
              <a:ext uri="{28A0092B-C50C-407E-A947-70E740481C1C}">
                <a14:useLocalDpi xmlns:a14="http://schemas.microsoft.com/office/drawing/2010/main" val="0"/>
              </a:ext>
            </a:extLst>
          </a:blip>
          <a:srcRect/>
          <a:stretch>
            <a:fillRect/>
          </a:stretch>
        </p:blipFill>
        <p:spPr bwMode="auto">
          <a:xfrm>
            <a:off x="323528" y="1772816"/>
            <a:ext cx="4300051" cy="1696720"/>
          </a:xfrm>
          <a:prstGeom prst="rect">
            <a:avLst/>
          </a:prstGeom>
          <a:ln>
            <a:noFill/>
          </a:ln>
          <a:effectLst>
            <a:outerShdw blurRad="292100" dist="139700" dir="2700000" algn="tl" rotWithShape="0">
              <a:srgbClr val="333333">
                <a:alpha val="65000"/>
              </a:srgbClr>
            </a:outerShdw>
          </a:effectLst>
        </p:spPr>
      </p:pic>
      <p:sp>
        <p:nvSpPr>
          <p:cNvPr id="3" name="Titel 2"/>
          <p:cNvSpPr>
            <a:spLocks noGrp="1"/>
          </p:cNvSpPr>
          <p:nvPr>
            <p:ph type="title"/>
          </p:nvPr>
        </p:nvSpPr>
        <p:spPr/>
        <p:txBody>
          <a:bodyPr/>
          <a:lstStyle/>
          <a:p>
            <a:r>
              <a:rPr lang="de-AT" sz="2400" dirty="0" smtClean="0"/>
              <a:t>Physisches und Psychisches Altern</a:t>
            </a:r>
            <a:endParaRPr lang="de-AT" sz="2400" dirty="0"/>
          </a:p>
        </p:txBody>
      </p:sp>
      <p:pic>
        <p:nvPicPr>
          <p:cNvPr id="7" name="irc_mi" descr="Bildergebnis für psychische veränderungen im alter"/>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374036"/>
            <a:ext cx="3816424" cy="457524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descr="data:image/jpeg;base64,/9j/4AAQSkZJRgABAQAAAQABAAD/2wCEAAkGBhIQEBAQEBIQEBAQEBMQERISEBUQEA8QFxIWFRQTExUYJyYeFxkjGRMVHy8gIzMtLSwsFh49NTAqQSYwLSkBCQoKDgwOGg8PGi0iHyEqKSosKS0yNDUsLCktKTUvKTQsLC8tMCwsLCwsLCksKSksLCkqLCk1LDAsKS4sLCwsLP/AABEIAKsBJgMBIgACEQEDEQH/xAAbAAEAAwEBAQEAAAAAAAAAAAAABAUGAgMBB//EAEgQAAICAQIBBwYIDAUEAwAAAAECAAMRBBIhBRMVMVFTlAYUIkFh0iMyVHGBkpPTFiQzNEJScnSRs9HiQ3OjtMRiY4Khg7HB/8QAGwEBAAIDAQEAAAAAAAAAAAAAAAMGAgQFAQf/xAA9EQACAQICBgUJBwMFAAAAAAAAAQIDEQQFEhMhMVGRBhZBUtEUYWJxgZKxweIVMlOh0uHwIkJEMzRjgqL/2gAMAwEAAhEDEQA/AP3GIiAcWXKoyzBR1ZJAGfpnn5/V3lf11lV5R1K1mkDKrDnLDhgCM803bKrV3UVsR5urhSquwWpVrLYwCXK5OCDgZ4fOJXsxzzyKvqdXpbE73t8iWFPSV7mq8/q7yv66x5/V3lf11mZN2jAyTpcenxzXj0F3P/BQSewToHSFgg82LksAvwe4lSVbA6+BVgfaDOb1q/4Hz+kz1HnNJ5/V3lf11jz+rvK/rrMhpuUtJZZzYSribArkVbLCnN5CEE5/Kr/76p6vq9EAp/FirFQGHNsCWfYo4drcM9XCZPpQ1s1D5/SNT5zVef1d5X9dZ6VXKwyrKw6sqQR/6lB0dV3VX2az15BpVNRqQqqo2UHCgKM/C8eE3ctz+OOr6lU9HY3e993sRjOloq9y9iIlkIRERAEREA5dwBkkADrJOAJ5ef1d5X9dZX+VKA6fBAIN+lBBGQR53TKvU1VI1K8xWedfZkIgCHYz5I6z8XHDtnCzPOVgKkYaGldX32+TJYU9JXuaTz+rvK/rrHn9XeV/XWZc80NQKDRT6SFwcLuwMAkrjqycdecg8McZMbQVAE81WcDOBWuT805L6VpWvRe30v2M9R5y88/q7yv66x5/V3lf11mQ0WrocEvTTWCwRchGJOMlWXGUZcgEMOBPWes+iazRsThaTtDkjmsP6JQHau3LD4Ver9YYzmZvpQ07ah+99I1PnNX5/V3lf11jz+rvK/rrMjTyho2fYRp13uqUkhCLwaq7AyY9Xwqj5yO0Sz6Oq7qr7NZhLpUofeotf9vpGo85d+f1d5X9dYGurPAWVk/trKTo6ruqvs1kLlrQVDTagiusEUWkEIuQebbqntPpXGc1HVPa7fe/YOh5zXxPgn2XI1xERAEREAREQBERAEREAREQCm5e/K6T/Ms/lNIOr5JWxs7nUEqbFXbttKkFd2QSCMAZXBxjJ4DFtyvya9xqat0rapmb06zYpBQqRgMuOuROiNV3+n8M/wB5KZnWVYvFYrW0Fs0Ut6+ZsU5xjGzKqjyYpQKq7giixdo2qCroEIYqAThVA689ROSARyfJes/GsuYN8cMyEPlyzA+jwByRhcY9WJb9Earv9P4Z/vI6I1Xf6fwz/eTkfYeacPzRJrIFS3kxWTuay5iW3Nll9I7qWOfR4fm9fVj19uZ1X5OVqEAewBAoAXm0HC1bc4VR60A4erPr4y06I1Xf6fwz/eR0Rqu/0/hn+8j7DzS1rLmhrIHUcjfnGp/y6P8A7tnPRGq7/T+Gf7ySuSuTHqe17HR2sCL6FZrACbu1myfTP8J08kyfFYTFa2rFJWa3owqVIyjZFlERLuawiIgCIiAVPlN+QH7xpf8Ad0yLdpVfmy2c1uLFwxX0tpXjjrGGPAyV5TfkB+8aX/d0zyBnz/pW2q9O3dfxNuhuZ4LoVDhyWZgMLucsF4YJUHgCR1nr4ntM9rANpzwGDnjjAxx4+qdZnNgyCAQCQQDjOD83rlQu29pOU+k02lsBVd7bcBjY1pZkbACMz8XRhtwpyG9vXPUeTVOMHnSMMPSvsb4zo7dZ9bVqT28c/GOYNnkqzKFayogKRs5g8yDzlNgxWXwBmnivV6XDbxz8v8lGLMVvRRziuo5k+jttutHEMPXdjhjgom/pQ7KrXMx9hP0PIdFZRquc9FV2nnbGBTYiABifSGKk4cfijPXxtZnafJUpWK1tRVCVKAlRRPgxYNxXdjPwgYYxh0B4ybydyOarrLOcVhZvJG1gxJZSpZixBwA3qHxjjHUYaqjK71l+F0z1eotZB5c/NdT/AJFv8tpOzIPLh/FdR/kW/wAtpHh/9aHrXxPXuNOJ9nwT7PtRzRKfyisYebqrugs1G1ijbWKjT3PjPWPSRT9EuJTeUXxtH+8n/a6iaWYTlDC1ZRdmoyafsMofeRVaq+upttmquRtu7Dahwdu4Ln5txA+kTtWQo9nnV2youLH85YKhTO/cScDGDnswZ95X5K58IA5rwSGK/GNZHpKD6jlUOesbeEgX8g3GoILRk0urfGVTa+8u20cCGZ+O7JAXhxOZ80jmGIcVevNPt/qZuaC4Fr5ke+1P27x5ke+1P27ylbkHU59G3YAGRSL7n2Kz2EHaeDMFdRk8fR6576Xka5LKW5wlUChla+1+G64sMHgx+ErGSB+T9XCHjsSlsxMub8Rox4Fn5ke+1P27zw1tb1pvW7UbldMZuZgfTUEEHgRgyxkPlf8AIt+1X/MWMJmWMlXgnVk05L+58fWeyhGz2GmiIn1g0BERAEREAREQBERAPLU6ZbFKOMqeviQevIII4gggHI6pA230dWdVUP0SQNSg9jHC2j58N7WMtIgEfR6+u4E1tnacMpBV0bsdDhlPsMkSJrOTEsIf0ktUYW1DtsUdeM9TLn9Fsj2SP57bR+XXnKx/j1KcgdttQyR+0uR1khRALOJxTerqHRldWGVZSGVh2gjgZ3AEREA8NbokuQ12AlSVPBmQ5VgykMpBBDKDkdkg/g1T26jxmp9+WsSKdGnU2zin60e3aKr8Gqe3UeM1PvyJyhyVRUFAGoexziusazUhnb18d/BR1ljwA+gG15Q5QFQUAF7XJFdYOC7evj+io6yx4D+APHJ/J5Qmywh73GHfGFVesV1j9FB/EnieMw8lodyPJDSfEr9D5JVqC1jXva3xyNXqQo7EQb87Rk9fHiT65J/Bqnt1HjNT78tYjyWj3I8kNJlV+DVPbqPGan34/Bqnt1HjNT78tYjyWh3I8kNJ8Sq/Bqnt1HjNT78+N5L0EENzzAjBDavUMrD1ggvgj2GW0T1Yaiv7FyQ0mIkbWcoV0gGxwu7go63c9iKOLH2DMjed32/kqxUveX53fOtKncf/ACKn2Sc8LFmABJIAHEk8AB7ZnuVtbz5oOmR9QKrjY7V7RXt5i2v0bHKo5zYOCk+uWK8iIxDXs2pYcfhcGsH/AKahhB8+CfbLGRVqUa1OVOW6SaftPU7O5nOev+Saj6+m+9jnr/kmo+vpvvZo4lf6sYH0uf7EuukZznr/AJJqPr6b72Oev+Saj6+m+9mjiOrGB9Ln+w10jOc9f8k1H19N97PHV132rsGluXcyekz6faoDqSTiwnGB6gZqYmdPo5g6c1OOldNPfw9gdaTEREsRCIiIAiIgCIiAIiIAiIgCIiAZjyo8k7tRsbQ6rzCwXLday1l1vKncodAyqeIGTjJAweE0tecDdjdgZx1Z9ePZOpTp5TIwytWoZT1MKxhh2jJziRVa1Okr1JKPraXxPUm9xcRKj8Il7nU/Zr/WPwiXudT9mv8AWQeX4X8WHvLxPdGXAt4lR+ES9zqfs1/rH4RL3Op+zX+seX4X8WHvLxGjLgQ/JbyROis1Vz6izUWaq1rWDKq11FnZitQ4so9LqzjgOE0cqPwiXudT9mv9Y/CJe51P2a/1jy/C/iw95eI0ZcC3iQeT+V1uZ0C2I1YRmDrt9FywUjrB41t/CTpswnGcdKDTT7VuMdwiZ3yi5W11eo0tej0fP0u/4ze1iKlKHKjaud5IJDnA6lwOJyth0ObPzmxrv+2PgqPm2A5cexywmYOreWk3FKg19gOCtQDbT2O5wiH2MQZzzGot+O66dP1KvTsPz2sMD5lXI9TSfVUqKFUBVUYCqAAB2ADqncAi6PkyqokouGb4zkl7H/adss30mSoiAIiIAiIgCIiAIiIAiIgFdy5rHrrTmiqs9qV7mXeFBPE4yOyVja+8MqHU0B2yVU0gMwHXgb8nqk3yj+JT+81//spOWtHc9lbUjG1GUuLAjqGtqZtuVbrSth/5fSKdn2PxGHxUKdKpopxv2b7vibFKKcbtFlz2q7+vw/8AdHParv6/D/3ShTkvWblY2MuTSbNt+SdispADKQB8Vjj409NPydrF2k3OSNMVYGxCDqMPliSh4ZNeMAAbTwOSG4LzXHL/ACF+XgS6uPAuue1Xf1+H/ujntV39fh/7pRPydrSuBaV9GsZW30jgHdtLKQPSwcnJwDxbIAn8nUahbrTaxati5XLhtvwh2AKFGBsPt6uOZjLN8cldV78vAauPAnc9qu/r8P8A3Rz2q7+vw/8AdPaDIPt3H/ivkvA91UOBL5E1b20hrNpffahKjaDstdAcZOMhRJ8q/Jv83/8Am1P+5tlnmfU6EnKlFve0vgaT3n2J8zAYSU8Psy3JVgXTVsepa8nhngOM1MyfJ2mSzS1JYqupUZVgGBwcjgfaJUOldtTTv3vkbFDeymv8qLhVuwq2JyhXQwNboGosIZcB8MDsdVLYxuVsdg89L5ffAJY9Duwo09l3NfEre5FdRlsDGHHrzk448TNHbyNp3c2NTS1hZGLtWpYsnxGyeOV9XZOLOQNM2A2n07bUFQzShxWrBlQcOCggHHVkSnKthrWlB/zebFpcSJV5Sg6gadq2VufbTltwIFo0iar6uxyM9o6uPC6kTomjnOd5mrnd5fnObXfvKbC27rzt9HPZwkuadVwdtBW2bfWZK/aIiJEenPI/53qP3fTfzNTLyUfI/wCd6j93038zUy8n1nI/9hS9XzZoVfvMRPhbHXGZ2CM+xPmYzAPsT5mMwD7IT8t6cEg30Ag4INyAgjrBGZMzMfp7xVohbs383SXKjALBQScE+vAM5OaZl5BCMlDS0nbfb5MkhDSNF09pvlGn+2T+sdPab5Rp/tk/rM+vLFamwXiujY4QF7Fw7GsWNt9gU5J9h9QnFvlDp1sClqwuwWNYWVUUMzqvX18a2B7P444fWeb3UH730kmpXE0fT2m+Uaf7ZP6x09pvlGn+2T+sz9nLNSgFlwW1Hm6qSgYnnxTvHH4uSD24I4Z4Sz5sdg/hMJdK3HfQ/wDX0nuo85N6e03yjT/bJ/WStPqUsXdWyuvVuRgy5+cSo5odg/hPTydGDqsfKf8Aj0TpZVnv2hWdLV6Nle979qXBcTCdLQV7lxERLGQlT5RoxrrKq77L63YIpdtoJyQo4nr9Ug9IDutT4W/3ZpIxONmGTUMfUVSq5JpW2W437U+JJCo4qyM30gO61Phb/djpAd1qfC3+7NJiMTndVcH3p81+kz18jN9IDutT4W/3Y6QHdanwt/uzSYjEdVcH3p81+ka+Rm+kB3Wp8Lf7sdIDutT4W/3ZpMRiOquD70+a/SNfIqeRNKTptjixN9lzYy9VgVr7HU5GGUkEH1HjPXoGv9bU+N1PvyxiWeEFCKiuxWICu6Br/W1PjdT78rKfIapdf0gLtXvFS1Cvzmw1kKWObNxLWDLfFJ2jsmkiZgTMci/m9X7Amnmfo5A1FahEvp2rwXdpXLY9WSLQCfoEr2f5fWxtKEaK2p3/ACJaU1F7T2icdD6nv6PCP97HQ+p7+jwj/eyo9Wsf3VzRsa6J3E46H1Pf0eEf72Oh9T39HhH+9jq1j+6uaGuidxOOh9T39HhH+9kHl2rVabS6jUi2iw0UWXBPNbBvKIW25504zjEdWsf3VzQ10SfyP+d6j93038zUy8ma8iLW1FXnrb184rrUVvpzp3rFbWniC75ybDx7AJpZf8sw88PhIUqm9LbzNWbvJtGe8pvIyvX2aa17dTW2lurtVa7mWpyjhsMg4Z/6hhh2yw6Br/W1PjdT78sYnQMCu6Br/W1PjdT78dA1/ranxup9+WMQCu6Br/W1PjdT78dA1/ranxup9+WMQCu6Cr/W1PjdT78peSaFbSV1sNytVsYEk7lIwQSeJyJq5n6OQNRWoRL6dq8F3aVy2PVki0An6BK9n2ArY2lCNHenffbsJaUlF7SDqPJ6uxCjNacl2Zt/pOWqak7j7K2IH9eM4PkxVuLE2EkluLZAY2WuSOHXm+0fM3sBFp0Pqe/o8I/3sdD6nv6PCP8AeyrrIczSts5k+tgQG5BqJyTZnned4WFcnnRaFOP0Q4yB8/aZZTjofU9/R4R/vY6H1Pf0eEf72YS6O5hLelzPddA7nXk916r95/49E8uh9T39HhH+9k7kjk5qRZvdXayznGKoa1HoIgAUlj1IPX6528hyjE4LESqVkrOLW/tuvAiq1FJWRPiIlxNcREQBERAEREAREQBERAEREAREi63lFKQN2Sz5CVqN1lhHqRR1+09Q9ZA4wCVKLya8saOUGvGmFxGnfm7Heo1pznHKKTxJGOPZkdskeYWajjqfRq6xplOQR/33Hx/2B6PXnf1ywo0qV52Iibm3NtULubAGTjrOABn2CAesREAREQCs0vwN71foXbr6uwPn4ZPpJDjt3v2SzkPlXSs9ea8c7WwtqycDnFz6JPqDAsh9jme2j1S21pYudrqGGeBGfUR6iOojtEA9oiIAiIgCIiAIiIAiIgCIiAIiIAiIgCIiAIiIAiIgCIiAIiIAiJxbSrqVcBlYYZWGVYHrBB6xAK9uUXu9HS7SvUdQwzSO0Vj/ABT82FHbkbZI0XJqVEtxexvj2vhrH9hPABexRgD1ASUq44DgB1Dsn2AIiIAiIgCIiAJWab4G96v0L911XYLM/DJ9JIcdpZ+yWchcq6VnrzXjna2FtWeA5xc+iT6gwLIfY5gE2J46PVLbWli52uoYZ4EdoYeog8CPUQZ7QBERAEREAREQBERAEREAREQBERAEREAREQBMnXynaaVvt1QpVhuOUpVEyeAyw+jiZrJi10z26AV143vUFGXKAZPXuAbH8JW+kGKq4enTdKWjeVm/NYmpRTbuWFd9zBSurLBl3KRXSQy8OIwOI4jj7Z3+MfKX+yq92Uyck6lQoDgLiwsoudSzPar4LqoOfjneADxAx1tIj6PVvqdrPdtXmwzrZZQjIBVzrYUbOO2zAU7suckADbVFmeNk3avx4E+hHgaT8Y+Uv9lV7s4W649WrJyxUYrpOWBII6usFTw9hlBqNDrfOMCwhLHsZCtthSrG7azjb2c2QmdpIYcM8fTobVrzgqsWtXstcEXN6BdtSQQhTH+LS2OrKHr9b7TxiW3EfDwGhHgX34x8pf7Kr3Z5arU6ipd/nDNhkyrVV4YF1BBwAeozvk2h0qRbGZ3A4ln5xjxOMttXdwwM4HV9M45X/JH9qv8AmLMcNm+NliIQdVtaSXrVw6cbbjTRET6iaQiIgCIiAIiIAiJ8zAK3TfA6h6v0L911XYLP8ZPpJDjtLWdks5E5S0hsQbCFsrYWVseoOvqOPUQWU+xjJWYB9ifMxmAfYnzM+wBERAEREAREQBERAEREAREQBERAEzHIv5vV+wJp5Q0eT91ahE1CbV4Lu0+Wx6skMMyv59l9bHUoRo2unfb6iWlNRe09IjobUfKK/DH346G1Hyivwx9+VLqzjvR5mxroiI6G1Hyivwx9+OhtR8or8MffjqzjvR5jXREh8r/kj+1X/MWTOhtR8or8MffnFvk/a4CvepXcpIWjaSFYNgEscdUnw3RzG060JytZNPfwZ460Wi9iIn0Y0xERAEREAREQBMXUVGnW+63VfFDOV1GqbiT1hEbq+YYE2kxtWjN2hWpWVS9YXLKWAGePAFT1e2VbpJWnSp03GTjeW1p22W8xPRV2z20tNdoYpZq/Rcoc6nVp6Q68bmGevrHDr7J6nk9cgc7qckEgee6nJAxk43+0fxkWzkR2VUNoCox5sCsgop6uO7jYv6L+r1hjxkBfI9gQecpyEdRnTl8byu8+k54kIF+bhxlMWKqP/IkvbI2NFcC1r09bb8Xan4Ntj/jmpG1tqtg5fsZf4z16MXvNV4zU+/KWnyPYJYj3V285WteXoLhQldargM5PE1Atx9LA6sZltyRyTzHO+luNlhsJ9McSSeIZmHrx6OBgDhwnlTF1Uv6a8n7X4+sKK4Hr0Yveanxmp9+TfJwkDUKWdgmo2rvsaxgvM1Njc5JxlifpnM68nuvVfvP/AB6J3ujOJrVcVKNSba0HvbfaiKsko7C4iIl/NUREQBERAEREAREQBERAEREAREQBERAEREAREQBERAEREAREQBERAEzOj0epqrWvmA2wbdwuXDe0Z4zTRNHG4CjjYqNZXS27zKMnHcZ/bqfk/wDrJG3U/J/9ZJoInM6t4DuvmzPXSM/t1Pyf/WSNup+T/wCsk0ER1bwHdfNjXSM/t1Pyf/WSTeQ9JYguNihDbdvChg+F5qtOJHDOUP8A6lnE3cHlOGwc3UopptW39n8RjKpKSsxEROoYCIiAIiIAiIgCIiAf/9k="/>
          <p:cNvSpPr>
            <a:spLocks noChangeAspect="1" noChangeArrowheads="1"/>
          </p:cNvSpPr>
          <p:nvPr/>
        </p:nvSpPr>
        <p:spPr bwMode="auto">
          <a:xfrm>
            <a:off x="57150" y="-785813"/>
            <a:ext cx="2800350" cy="1628776"/>
          </a:xfrm>
          <a:prstGeom prst="rect">
            <a:avLst/>
          </a:prstGeom>
          <a:noFill/>
          <a:ln w="9525">
            <a:noFill/>
            <a:miter lim="800000"/>
            <a:headEnd/>
            <a:tailEnd/>
          </a:ln>
        </p:spPr>
        <p:txBody>
          <a:bodyPr/>
          <a:lstStyle/>
          <a:p>
            <a:endParaRPr lang="de-DE" altLang="de-DE"/>
          </a:p>
        </p:txBody>
      </p:sp>
      <p:sp>
        <p:nvSpPr>
          <p:cNvPr id="36867" name="AutoShape 4" descr="data:image/jpeg;base64,/9j/4AAQSkZJRgABAQAAAQABAAD/2wCEAAkGBhIQEBAQEBIQEBAQEBMQERISEBUQEA8QFxIWFRQTExUYJyYeFxkjGRMVHy8gIzMtLSwsFh49NTAqQSYwLSkBCQoKDgwOGg8PGi0iHyEqKSosKS0yNDUsLCktKTUvKTQsLC8tMCwsLCwsLCksKSksLCkqLCk1LDAsKS4sLCwsLP/AABEIAKsBJgMBIgACEQEDEQH/xAAbAAEAAwEBAQEAAAAAAAAAAAAABAUGAgMBB//EAEgQAAICAQIBBwYIDAUEAwAAAAECAAMRBBIhBRMVMVFTlAYUIkFh0iMyVHGBkpPTFiQzNEJScnSRs9HiQ3OjtMRiY4Khg7HB/8QAGwEBAAIDAQEAAAAAAAAAAAAAAAMGAgQFAQf/xAA9EQACAQICBgUJBwMFAAAAAAAAAQIDEQQFEhMhMVGRBhZBUtEUYWJxgZKxweIVMlOh0uHwIkJEMzRjgqL/2gAMAwEAAhEDEQA/AP3GIiAcWXKoyzBR1ZJAGfpnn5/V3lf11lV5R1K1mkDKrDnLDhgCM803bKrV3UVsR5urhSquwWpVrLYwCXK5OCDgZ4fOJXsxzzyKvqdXpbE73t8iWFPSV7mq8/q7yv66x5/V3lf11mZN2jAyTpcenxzXj0F3P/BQSewToHSFgg82LksAvwe4lSVbA6+BVgfaDOb1q/4Hz+kz1HnNJ5/V3lf11jz+rvK/rrMhpuUtJZZzYSribArkVbLCnN5CEE5/Kr/76p6vq9EAp/FirFQGHNsCWfYo4drcM9XCZPpQ1s1D5/SNT5zVef1d5X9dZ6VXKwyrKw6sqQR/6lB0dV3VX2az15BpVNRqQqqo2UHCgKM/C8eE3ctz+OOr6lU9HY3e993sRjOloq9y9iIlkIRERAEREA5dwBkkADrJOAJ5ef1d5X9dZX+VKA6fBAIN+lBBGQR53TKvU1VI1K8xWedfZkIgCHYz5I6z8XHDtnCzPOVgKkYaGldX32+TJYU9JXuaTz+rvK/rrHn9XeV/XWZc80NQKDRT6SFwcLuwMAkrjqycdecg8McZMbQVAE81WcDOBWuT805L6VpWvRe30v2M9R5y88/q7yv66x5/V3lf11mQ0WrocEvTTWCwRchGJOMlWXGUZcgEMOBPWes+iazRsThaTtDkjmsP6JQHau3LD4Ver9YYzmZvpQ07ah+99I1PnNX5/V3lf11jz+rvK/rrMjTyho2fYRp13uqUkhCLwaq7AyY9Xwqj5yO0Sz6Oq7qr7NZhLpUofeotf9vpGo85d+f1d5X9dYGurPAWVk/trKTo6ruqvs1kLlrQVDTagiusEUWkEIuQebbqntPpXGc1HVPa7fe/YOh5zXxPgn2XI1xERAEREAREQBERAEREAREQCm5e/K6T/Ms/lNIOr5JWxs7nUEqbFXbttKkFd2QSCMAZXBxjJ4DFtyvya9xqat0rapmb06zYpBQqRgMuOuROiNV3+n8M/wB5KZnWVYvFYrW0Fs0Ut6+ZsU5xjGzKqjyYpQKq7giixdo2qCroEIYqAThVA689ROSARyfJes/GsuYN8cMyEPlyzA+jwByRhcY9WJb9Earv9P4Z/vI6I1Xf6fwz/eTkfYeacPzRJrIFS3kxWTuay5iW3Nll9I7qWOfR4fm9fVj19uZ1X5OVqEAewBAoAXm0HC1bc4VR60A4erPr4y06I1Xf6fwz/eR0Rqu/0/hn+8j7DzS1rLmhrIHUcjfnGp/y6P8A7tnPRGq7/T+Gf7ySuSuTHqe17HR2sCL6FZrACbu1myfTP8J08kyfFYTFa2rFJWa3owqVIyjZFlERLuawiIgCIiAVPlN+QH7xpf8Ad0yLdpVfmy2c1uLFwxX0tpXjjrGGPAyV5TfkB+8aX/d0zyBnz/pW2q9O3dfxNuhuZ4LoVDhyWZgMLucsF4YJUHgCR1nr4ntM9rANpzwGDnjjAxx4+qdZnNgyCAQCQQDjOD83rlQu29pOU+k02lsBVd7bcBjY1pZkbACMz8XRhtwpyG9vXPUeTVOMHnSMMPSvsb4zo7dZ9bVqT28c/GOYNnkqzKFayogKRs5g8yDzlNgxWXwBmnivV6XDbxz8v8lGLMVvRRziuo5k+jttutHEMPXdjhjgom/pQ7KrXMx9hP0PIdFZRquc9FV2nnbGBTYiABifSGKk4cfijPXxtZnafJUpWK1tRVCVKAlRRPgxYNxXdjPwgYYxh0B4ybydyOarrLOcVhZvJG1gxJZSpZixBwA3qHxjjHUYaqjK71l+F0z1eotZB5c/NdT/AJFv8tpOzIPLh/FdR/kW/wAtpHh/9aHrXxPXuNOJ9nwT7PtRzRKfyisYebqrugs1G1ijbWKjT3PjPWPSRT9EuJTeUXxtH+8n/a6iaWYTlDC1ZRdmoyafsMofeRVaq+upttmquRtu7Dahwdu4Ln5txA+kTtWQo9nnV2youLH85YKhTO/cScDGDnswZ95X5K58IA5rwSGK/GNZHpKD6jlUOesbeEgX8g3GoILRk0urfGVTa+8u20cCGZ+O7JAXhxOZ80jmGIcVevNPt/qZuaC4Fr5ke+1P27x5ke+1P27ylbkHU59G3YAGRSL7n2Kz2EHaeDMFdRk8fR6576Xka5LKW5wlUChla+1+G64sMHgx+ErGSB+T9XCHjsSlsxMub8Rox4Fn5ke+1P27zw1tb1pvW7UbldMZuZgfTUEEHgRgyxkPlf8AIt+1X/MWMJmWMlXgnVk05L+58fWeyhGz2GmiIn1g0BERAEREAREQBERAPLU6ZbFKOMqeviQevIII4gggHI6pA230dWdVUP0SQNSg9jHC2j58N7WMtIgEfR6+u4E1tnacMpBV0bsdDhlPsMkSJrOTEsIf0ktUYW1DtsUdeM9TLn9Fsj2SP57bR+XXnKx/j1KcgdttQyR+0uR1khRALOJxTerqHRldWGVZSGVh2gjgZ3AEREA8NbokuQ12AlSVPBmQ5VgykMpBBDKDkdkg/g1T26jxmp9+WsSKdGnU2zin60e3aKr8Gqe3UeM1PvyJyhyVRUFAGoexziusazUhnb18d/BR1ljwA+gG15Q5QFQUAF7XJFdYOC7evj+io6yx4D+APHJ/J5Qmywh73GHfGFVesV1j9FB/EnieMw8lodyPJDSfEr9D5JVqC1jXva3xyNXqQo7EQb87Rk9fHiT65J/Bqnt1HjNT78tYjyWj3I8kNJlV+DVPbqPGan34/Bqnt1HjNT78tYjyWh3I8kNJ8Sq/Bqnt1HjNT78+N5L0EENzzAjBDavUMrD1ggvgj2GW0T1Yaiv7FyQ0mIkbWcoV0gGxwu7go63c9iKOLH2DMjed32/kqxUveX53fOtKncf/ACKn2Sc8LFmABJIAHEk8AB7ZnuVtbz5oOmR9QKrjY7V7RXt5i2v0bHKo5zYOCk+uWK8iIxDXs2pYcfhcGsH/AKahhB8+CfbLGRVqUa1OVOW6SaftPU7O5nOev+Saj6+m+9jnr/kmo+vpvvZo4lf6sYH0uf7EuukZznr/AJJqPr6b72Oev+Saj6+m+9mjiOrGB9Ln+w10jOc9f8k1H19N97PHV132rsGluXcyekz6faoDqSTiwnGB6gZqYmdPo5g6c1OOldNPfw9gdaTEREsRCIiIAiIgCIiAIiIAiIgCIiAZjyo8k7tRsbQ6rzCwXLday1l1vKncodAyqeIGTjJAweE0tecDdjdgZx1Z9ePZOpTp5TIwytWoZT1MKxhh2jJziRVa1Okr1JKPraXxPUm9xcRKj8Il7nU/Zr/WPwiXudT9mv8AWQeX4X8WHvLxPdGXAt4lR+ES9zqfs1/rH4RL3Op+zX+seX4X8WHvLxGjLgQ/JbyROis1Vz6izUWaq1rWDKq11FnZitQ4so9LqzjgOE0cqPwiXudT9mv9Y/CJe51P2a/1jy/C/iw95eI0ZcC3iQeT+V1uZ0C2I1YRmDrt9FywUjrB41t/CTpswnGcdKDTT7VuMdwiZ3yi5W11eo0tej0fP0u/4ze1iKlKHKjaud5IJDnA6lwOJyth0ObPzmxrv+2PgqPm2A5cexywmYOreWk3FKg19gOCtQDbT2O5wiH2MQZzzGot+O66dP1KvTsPz2sMD5lXI9TSfVUqKFUBVUYCqAAB2ADqncAi6PkyqokouGb4zkl7H/adss30mSoiAIiIAiIgCIiAIiIAiIgFdy5rHrrTmiqs9qV7mXeFBPE4yOyVja+8MqHU0B2yVU0gMwHXgb8nqk3yj+JT+81//spOWtHc9lbUjG1GUuLAjqGtqZtuVbrSth/5fSKdn2PxGHxUKdKpopxv2b7vibFKKcbtFlz2q7+vw/8AdHParv6/D/3ShTkvWblY2MuTSbNt+SdispADKQB8Vjj409NPydrF2k3OSNMVYGxCDqMPliSh4ZNeMAAbTwOSG4LzXHL/ACF+XgS6uPAuue1Xf1+H/ujntV39fh/7pRPydrSuBaV9GsZW30jgHdtLKQPSwcnJwDxbIAn8nUahbrTaxati5XLhtvwh2AKFGBsPt6uOZjLN8cldV78vAauPAnc9qu/r8P8A3Rz2q7+vw/8AdPaDIPt3H/ivkvA91UOBL5E1b20hrNpffahKjaDstdAcZOMhRJ8q/Jv83/8Am1P+5tlnmfU6EnKlFve0vgaT3n2J8zAYSU8Psy3JVgXTVsepa8nhngOM1MyfJ2mSzS1JYqupUZVgGBwcjgfaJUOldtTTv3vkbFDeymv8qLhVuwq2JyhXQwNboGosIZcB8MDsdVLYxuVsdg89L5ffAJY9Duwo09l3NfEre5FdRlsDGHHrzk448TNHbyNp3c2NTS1hZGLtWpYsnxGyeOV9XZOLOQNM2A2n07bUFQzShxWrBlQcOCggHHVkSnKthrWlB/zebFpcSJV5Sg6gadq2VufbTltwIFo0iar6uxyM9o6uPC6kTomjnOd5mrnd5fnObXfvKbC27rzt9HPZwkuadVwdtBW2bfWZK/aIiJEenPI/53qP3fTfzNTLyUfI/wCd6j93038zUy8n1nI/9hS9XzZoVfvMRPhbHXGZ2CM+xPmYzAPsT5mMwD7IT8t6cEg30Ag4INyAgjrBGZMzMfp7xVohbs383SXKjALBQScE+vAM5OaZl5BCMlDS0nbfb5MkhDSNF09pvlGn+2T+sdPab5Rp/tk/rM+vLFamwXiujY4QF7Fw7GsWNt9gU5J9h9QnFvlDp1sClqwuwWNYWVUUMzqvX18a2B7P444fWeb3UH730kmpXE0fT2m+Uaf7ZP6x09pvlGn+2T+sz9nLNSgFlwW1Hm6qSgYnnxTvHH4uSD24I4Z4Sz5sdg/hMJdK3HfQ/wDX0nuo85N6e03yjT/bJ/WStPqUsXdWyuvVuRgy5+cSo5odg/hPTydGDqsfKf8Aj0TpZVnv2hWdLV6Nle979qXBcTCdLQV7lxERLGQlT5RoxrrKq77L63YIpdtoJyQo4nr9Ug9IDutT4W/3ZpIxONmGTUMfUVSq5JpW2W437U+JJCo4qyM30gO61Phb/djpAd1qfC3+7NJiMTndVcH3p81+kz18jN9IDutT4W/3Y6QHdanwt/uzSYjEdVcH3p81+ka+Rm+kB3Wp8Lf7sdIDutT4W/3ZpMRiOquD70+a/SNfIqeRNKTptjixN9lzYy9VgVr7HU5GGUkEH1HjPXoGv9bU+N1PvyxiWeEFCKiuxWICu6Br/W1PjdT78rKfIapdf0gLtXvFS1Cvzmw1kKWObNxLWDLfFJ2jsmkiZgTMci/m9X7Amnmfo5A1FahEvp2rwXdpXLY9WSLQCfoEr2f5fWxtKEaK2p3/ACJaU1F7T2icdD6nv6PCP97HQ+p7+jwj/eyo9Wsf3VzRsa6J3E46H1Pf0eEf72Oh9T39HhH+9jq1j+6uaGuidxOOh9T39HhH+9kHl2rVabS6jUi2iw0UWXBPNbBvKIW25504zjEdWsf3VzQ10SfyP+d6j93038zUy8ma8iLW1FXnrb184rrUVvpzp3rFbWniC75ybDx7AJpZf8sw88PhIUqm9LbzNWbvJtGe8pvIyvX2aa17dTW2lurtVa7mWpyjhsMg4Z/6hhh2yw6Br/W1PjdT78sYnQMCu6Br/W1PjdT78dA1/ranxup9+WMQCu6Br/W1PjdT78dA1/ranxup9+WMQCu6Cr/W1PjdT78peSaFbSV1sNytVsYEk7lIwQSeJyJq5n6OQNRWoRL6dq8F3aVy2PVki0An6BK9n2ArY2lCNHenffbsJaUlF7SDqPJ6uxCjNacl2Zt/pOWqak7j7K2IH9eM4PkxVuLE2EkluLZAY2WuSOHXm+0fM3sBFp0Pqe/o8I/3sdD6nv6PCP8AeyrrIczSts5k+tgQG5BqJyTZnned4WFcnnRaFOP0Q4yB8/aZZTjofU9/R4R/vY6H1Pf0eEf72YS6O5hLelzPddA7nXk916r95/49E8uh9T39HhH+9k7kjk5qRZvdXayznGKoa1HoIgAUlj1IPX6528hyjE4LESqVkrOLW/tuvAiq1FJWRPiIlxNcREQBERAEREAREQBERAEREAREi63lFKQN2Sz5CVqN1lhHqRR1+09Q9ZA4wCVKLya8saOUGvGmFxGnfm7Heo1pznHKKTxJGOPZkdskeYWajjqfRq6xplOQR/33Hx/2B6PXnf1ywo0qV52Iibm3NtULubAGTjrOABn2CAesREAREQCs0vwN71foXbr6uwPn4ZPpJDjt3v2SzkPlXSs9ea8c7WwtqycDnFz6JPqDAsh9jme2j1S21pYudrqGGeBGfUR6iOojtEA9oiIAiIgCIiAIiIAiIgCIiAIiIAiIgCIiAIiIAiIgCIiAIiIAiJxbSrqVcBlYYZWGVYHrBB6xAK9uUXu9HS7SvUdQwzSO0Vj/ABT82FHbkbZI0XJqVEtxexvj2vhrH9hPABexRgD1ASUq44DgB1Dsn2AIiIAiIgCIiAJWab4G96v0L911XYLM/DJ9JIcdpZ+yWchcq6VnrzXjna2FtWeA5xc+iT6gwLIfY5gE2J46PVLbWli52uoYZ4EdoYeog8CPUQZ7QBERAEREAREQBERAEREAREQBERAEREAREQBMnXynaaVvt1QpVhuOUpVEyeAyw+jiZrJi10z26AV143vUFGXKAZPXuAbH8JW+kGKq4enTdKWjeVm/NYmpRTbuWFd9zBSurLBl3KRXSQy8OIwOI4jj7Z3+MfKX+yq92Uyck6lQoDgLiwsoudSzPar4LqoOfjneADxAx1tIj6PVvqdrPdtXmwzrZZQjIBVzrYUbOO2zAU7suckADbVFmeNk3avx4E+hHgaT8Y+Uv9lV7s4W649WrJyxUYrpOWBII6usFTw9hlBqNDrfOMCwhLHsZCtthSrG7azjb2c2QmdpIYcM8fTobVrzgqsWtXstcEXN6BdtSQQhTH+LS2OrKHr9b7TxiW3EfDwGhHgX34x8pf7Kr3Z5arU6ipd/nDNhkyrVV4YF1BBwAeozvk2h0qRbGZ3A4ln5xjxOMttXdwwM4HV9M45X/JH9qv8AmLMcNm+NliIQdVtaSXrVw6cbbjTRET6iaQiIgCIiAIiIAiJ8zAK3TfA6h6v0L911XYLP8ZPpJDjtLWdks5E5S0hsQbCFsrYWVseoOvqOPUQWU+xjJWYB9ifMxmAfYnzM+wBERAEREAREQBERAEREAREQBERAEzHIv5vV+wJp5Q0eT91ahE1CbV4Lu0+Wx6skMMyv59l9bHUoRo2unfb6iWlNRe09IjobUfKK/DH346G1Hyivwx9+VLqzjvR5mxroiI6G1Hyivwx9+OhtR8or8MffjqzjvR5jXREh8r/kj+1X/MWTOhtR8or8MffnFvk/a4CvepXcpIWjaSFYNgEscdUnw3RzG060JytZNPfwZ460Wi9iIn0Y0xERAEREAREQBMXUVGnW+63VfFDOV1GqbiT1hEbq+YYE2kxtWjN2hWpWVS9YXLKWAGePAFT1e2VbpJWnSp03GTjeW1p22W8xPRV2z20tNdoYpZq/Rcoc6nVp6Q68bmGevrHDr7J6nk9cgc7qckEgee6nJAxk43+0fxkWzkR2VUNoCox5sCsgop6uO7jYv6L+r1hjxkBfI9gQecpyEdRnTl8byu8+k54kIF+bhxlMWKqP/IkvbI2NFcC1r09bb8Xan4Ntj/jmpG1tqtg5fsZf4z16MXvNV4zU+/KWnyPYJYj3V285WteXoLhQldargM5PE1Atx9LA6sZltyRyTzHO+luNlhsJ9McSSeIZmHrx6OBgDhwnlTF1Uv6a8n7X4+sKK4Hr0Yveanxmp9+TfJwkDUKWdgmo2rvsaxgvM1Njc5JxlifpnM68nuvVfvP/AB6J3ujOJrVcVKNSba0HvbfaiKsko7C4iIl/NUREQBERAEREAREQBERAEREAREQBERAEREAREQBERAEREAREQBERAEzOj0epqrWvmA2wbdwuXDe0Z4zTRNHG4CjjYqNZXS27zKMnHcZ/bqfk/wDrJG3U/J/9ZJoInM6t4DuvmzPXSM/t1Pyf/WSNup+T/wCsk0ER1bwHdfNjXSM/t1Pyf/WSTeQ9JYguNihDbdvChg+F5qtOJHDOUP8A6lnE3cHlOGwc3UopptW39n8RjKpKSsxEROoYCIiAIiIAiIgCIiAf/9k="/>
          <p:cNvSpPr>
            <a:spLocks noChangeAspect="1" noChangeArrowheads="1"/>
          </p:cNvSpPr>
          <p:nvPr/>
        </p:nvSpPr>
        <p:spPr bwMode="auto">
          <a:xfrm>
            <a:off x="209550" y="-633413"/>
            <a:ext cx="2800350" cy="1628776"/>
          </a:xfrm>
          <a:prstGeom prst="rect">
            <a:avLst/>
          </a:prstGeom>
          <a:noFill/>
          <a:ln w="9525">
            <a:noFill/>
            <a:miter lim="800000"/>
            <a:headEnd/>
            <a:tailEnd/>
          </a:ln>
        </p:spPr>
        <p:txBody>
          <a:bodyPr/>
          <a:lstStyle/>
          <a:p>
            <a:endParaRPr lang="de-DE" altLang="de-DE"/>
          </a:p>
        </p:txBody>
      </p:sp>
      <p:pic>
        <p:nvPicPr>
          <p:cNvPr id="36868" name="Picture 6" descr="http://www.altenpflegeschueler.de/Bilder/soziale-gerontologie-11.gif"/>
          <p:cNvPicPr>
            <a:picLocks noChangeAspect="1" noChangeArrowheads="1"/>
          </p:cNvPicPr>
          <p:nvPr/>
        </p:nvPicPr>
        <p:blipFill>
          <a:blip r:embed="rId2"/>
          <a:srcRect/>
          <a:stretch>
            <a:fillRect/>
          </a:stretch>
        </p:blipFill>
        <p:spPr bwMode="auto">
          <a:xfrm>
            <a:off x="611188" y="692150"/>
            <a:ext cx="7489825" cy="56896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altenpflegeschueler.de/Bilder/soziale-gerontologie-13.gif"/>
          <p:cNvPicPr>
            <a:picLocks noChangeAspect="1" noChangeArrowheads="1"/>
          </p:cNvPicPr>
          <p:nvPr/>
        </p:nvPicPr>
        <p:blipFill>
          <a:blip r:embed="rId2"/>
          <a:srcRect/>
          <a:stretch>
            <a:fillRect/>
          </a:stretch>
        </p:blipFill>
        <p:spPr bwMode="auto">
          <a:xfrm>
            <a:off x="395288" y="908050"/>
            <a:ext cx="8064500" cy="4537075"/>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611560" y="332656"/>
            <a:ext cx="7560840" cy="3596369"/>
          </a:xfrm>
          <a:prstGeom prst="rect">
            <a:avLst/>
          </a:prstGeom>
        </p:spPr>
        <p:txBody>
          <a:bodyPr wrap="square">
            <a:spAutoFit/>
          </a:bodyPr>
          <a:lstStyle/>
          <a:p>
            <a:pPr marL="635" algn="just">
              <a:lnSpc>
                <a:spcPct val="115000"/>
              </a:lnSpc>
              <a:spcAft>
                <a:spcPts val="0"/>
              </a:spcAft>
            </a:pPr>
            <a:r>
              <a:rPr lang="de-AT" dirty="0">
                <a:latin typeface="Calibri" panose="020F0502020204030204" pitchFamily="34" charset="0"/>
                <a:ea typeface="Times New Roman" panose="02020603050405020304" pitchFamily="18" charset="0"/>
              </a:rPr>
              <a:t>Die Grundeinstellung, die allgemein als charakteristisch für die psychische Haltung des Menschen angesehen wird, ist </a:t>
            </a:r>
            <a:r>
              <a:rPr lang="de-AT" dirty="0" smtClean="0">
                <a:latin typeface="Calibri" panose="020F0502020204030204" pitchFamily="34" charset="0"/>
                <a:ea typeface="Times New Roman" panose="02020603050405020304" pitchFamily="18" charset="0"/>
              </a:rPr>
              <a:t>durch </a:t>
            </a:r>
            <a:r>
              <a:rPr lang="de-AT" dirty="0">
                <a:latin typeface="Calibri" panose="020F0502020204030204" pitchFamily="34" charset="0"/>
                <a:ea typeface="Times New Roman" panose="02020603050405020304" pitchFamily="18" charset="0"/>
              </a:rPr>
              <a:t>fünf Punkte gekennzeichnet.</a:t>
            </a:r>
            <a:endParaRPr lang="de-AT" dirty="0">
              <a:ea typeface="Times New Roman" panose="02020603050405020304" pitchFamily="18" charset="0"/>
            </a:endParaRPr>
          </a:p>
          <a:p>
            <a:pPr marL="342900" lvl="0" indent="-342900" algn="just">
              <a:lnSpc>
                <a:spcPct val="115000"/>
              </a:lnSpc>
              <a:spcAft>
                <a:spcPts val="0"/>
              </a:spcAft>
              <a:buFont typeface="+mj-lt"/>
              <a:buAutoNum type="arabicPeriod"/>
            </a:pPr>
            <a:r>
              <a:rPr lang="de-AT" dirty="0" smtClean="0">
                <a:latin typeface="Calibri" panose="020F0502020204030204" pitchFamily="34" charset="0"/>
                <a:ea typeface="Times New Roman" panose="02020603050405020304" pitchFamily="18" charset="0"/>
              </a:rPr>
              <a:t>Konservatismus</a:t>
            </a:r>
            <a:r>
              <a:rPr lang="de-AT" dirty="0">
                <a:latin typeface="Calibri" panose="020F0502020204030204" pitchFamily="34" charset="0"/>
                <a:ea typeface="Times New Roman" panose="02020603050405020304" pitchFamily="18" charset="0"/>
              </a:rPr>
              <a:t>, und ist geneigt Neues abzulehnen</a:t>
            </a:r>
            <a:endParaRPr lang="de-AT" dirty="0">
              <a:ea typeface="Times New Roman" panose="02020603050405020304" pitchFamily="18" charset="0"/>
            </a:endParaRPr>
          </a:p>
          <a:p>
            <a:pPr marL="342900" lvl="0" indent="-342900" algn="just">
              <a:lnSpc>
                <a:spcPct val="115000"/>
              </a:lnSpc>
              <a:spcAft>
                <a:spcPts val="0"/>
              </a:spcAft>
              <a:buFont typeface="+mj-lt"/>
              <a:buAutoNum type="arabicPeriod"/>
            </a:pPr>
            <a:r>
              <a:rPr lang="de-AT" dirty="0">
                <a:latin typeface="Calibri" panose="020F0502020204030204" pitchFamily="34" charset="0"/>
                <a:ea typeface="Times New Roman" panose="02020603050405020304" pitchFamily="18" charset="0"/>
              </a:rPr>
              <a:t>Es tritt eine Reduktion der körperlichen wie seelischen Elastizität und eine gewisse Verlangsamung aller Leistungen auf.</a:t>
            </a:r>
            <a:endParaRPr lang="de-AT" dirty="0">
              <a:ea typeface="Times New Roman" panose="02020603050405020304" pitchFamily="18" charset="0"/>
            </a:endParaRPr>
          </a:p>
          <a:p>
            <a:pPr marL="342900" lvl="0" indent="-342900" algn="just">
              <a:lnSpc>
                <a:spcPct val="115000"/>
              </a:lnSpc>
              <a:spcAft>
                <a:spcPts val="0"/>
              </a:spcAft>
              <a:buFont typeface="+mj-lt"/>
              <a:buAutoNum type="arabicPeriod"/>
            </a:pPr>
            <a:r>
              <a:rPr lang="de-AT" dirty="0">
                <a:latin typeface="Calibri" panose="020F0502020204030204" pitchFamily="34" charset="0"/>
                <a:ea typeface="Times New Roman" panose="02020603050405020304" pitchFamily="18" charset="0"/>
              </a:rPr>
              <a:t>Es fällt </a:t>
            </a:r>
            <a:r>
              <a:rPr lang="de-AT" dirty="0" smtClean="0">
                <a:latin typeface="Calibri" panose="020F0502020204030204" pitchFamily="34" charset="0"/>
                <a:ea typeface="Times New Roman" panose="02020603050405020304" pitchFamily="18" charset="0"/>
              </a:rPr>
              <a:t>schwerer Beziehungen </a:t>
            </a:r>
            <a:r>
              <a:rPr lang="de-AT" dirty="0">
                <a:latin typeface="Calibri" panose="020F0502020204030204" pitchFamily="34" charset="0"/>
                <a:ea typeface="Times New Roman" panose="02020603050405020304" pitchFamily="18" charset="0"/>
              </a:rPr>
              <a:t>zu knüpfen</a:t>
            </a:r>
            <a:endParaRPr lang="de-AT" dirty="0">
              <a:ea typeface="Times New Roman" panose="02020603050405020304" pitchFamily="18" charset="0"/>
            </a:endParaRPr>
          </a:p>
          <a:p>
            <a:pPr marL="342900" lvl="0" indent="-342900" algn="just">
              <a:lnSpc>
                <a:spcPct val="115000"/>
              </a:lnSpc>
              <a:spcAft>
                <a:spcPts val="0"/>
              </a:spcAft>
              <a:buFont typeface="+mj-lt"/>
              <a:buAutoNum type="arabicPeriod"/>
            </a:pPr>
            <a:r>
              <a:rPr lang="de-AT" dirty="0" smtClean="0">
                <a:latin typeface="Calibri" panose="020F0502020204030204" pitchFamily="34" charset="0"/>
                <a:ea typeface="Times New Roman" panose="02020603050405020304" pitchFamily="18" charset="0"/>
              </a:rPr>
              <a:t>Tendenz </a:t>
            </a:r>
            <a:r>
              <a:rPr lang="de-AT" dirty="0">
                <a:latin typeface="Calibri" panose="020F0502020204030204" pitchFamily="34" charset="0"/>
                <a:ea typeface="Times New Roman" panose="02020603050405020304" pitchFamily="18" charset="0"/>
              </a:rPr>
              <a:t>zur Regression (Rückentwicklung)</a:t>
            </a:r>
            <a:endParaRPr lang="de-AT" dirty="0">
              <a:ea typeface="Times New Roman" panose="02020603050405020304" pitchFamily="18" charset="0"/>
            </a:endParaRPr>
          </a:p>
          <a:p>
            <a:pPr marL="342900" lvl="0" indent="-342900" algn="just">
              <a:lnSpc>
                <a:spcPct val="115000"/>
              </a:lnSpc>
              <a:spcAft>
                <a:spcPts val="0"/>
              </a:spcAft>
              <a:buFont typeface="+mj-lt"/>
              <a:buAutoNum type="arabicPeriod"/>
            </a:pPr>
            <a:r>
              <a:rPr lang="de-AT" dirty="0" smtClean="0">
                <a:latin typeface="Calibri" panose="020F0502020204030204" pitchFamily="34" charset="0"/>
                <a:ea typeface="Times New Roman" panose="02020603050405020304" pitchFamily="18" charset="0"/>
              </a:rPr>
              <a:t>Richtet </a:t>
            </a:r>
            <a:r>
              <a:rPr lang="de-AT" dirty="0">
                <a:latin typeface="Calibri" panose="020F0502020204030204" pitchFamily="34" charset="0"/>
                <a:ea typeface="Times New Roman" panose="02020603050405020304" pitchFamily="18" charset="0"/>
              </a:rPr>
              <a:t>seinen Blick immer mehr in die Vergangenheit. Das ist physiologisch wie psychologisch bedingt, denn das Gedächtnis, besonders das Frischgedächtnis hat nachgelassen, während das Altgedächtnis gut funktioniert  </a:t>
            </a:r>
            <a:endParaRPr lang="de-AT" dirty="0">
              <a:ea typeface="Times New Roman" panose="02020603050405020304" pitchFamily="18" charset="0"/>
            </a:endParaRPr>
          </a:p>
        </p:txBody>
      </p:sp>
    </p:spTree>
    <p:extLst>
      <p:ext uri="{BB962C8B-B14F-4D97-AF65-F5344CB8AC3E}">
        <p14:creationId xmlns:p14="http://schemas.microsoft.com/office/powerpoint/2010/main" val="31887335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611560" y="197346"/>
            <a:ext cx="7920880" cy="3950312"/>
          </a:xfrm>
          <a:prstGeom prst="rect">
            <a:avLst/>
          </a:prstGeom>
        </p:spPr>
        <p:txBody>
          <a:bodyPr wrap="square">
            <a:spAutoFit/>
          </a:bodyPr>
          <a:lstStyle/>
          <a:p>
            <a:pPr marL="635" algn="just">
              <a:lnSpc>
                <a:spcPct val="115000"/>
              </a:lnSpc>
              <a:spcAft>
                <a:spcPts val="0"/>
              </a:spcAft>
            </a:pPr>
            <a:r>
              <a:rPr lang="de-AT" dirty="0">
                <a:latin typeface="Calibri" panose="020F0502020204030204" pitchFamily="34" charset="0"/>
                <a:ea typeface="Times New Roman" panose="02020603050405020304" pitchFamily="18" charset="0"/>
              </a:rPr>
              <a:t>Aber hochspezifisches berufliches Wissen und Können, Schach, Länderkunde, Weinkennerschaft löst vielfach Bewunderung in uns hervor und letzteres geschieht wohl häufiger in Bezug auf Menschen im mittleren oder höheren Erwachsenenalter. Es braucht Zeit, manchmal ein ganzes Leben um gewisse Lebenseinsichten zu erzielen und die Eigene Selbst und Weltsicht zu einer höheren Komplexität zu führen </a:t>
            </a:r>
            <a:r>
              <a:rPr lang="de-AT" dirty="0" smtClean="0">
                <a:latin typeface="Calibri" panose="020F0502020204030204" pitchFamily="34" charset="0"/>
                <a:ea typeface="Times New Roman" panose="02020603050405020304" pitchFamily="18" charset="0"/>
              </a:rPr>
              <a:t>!</a:t>
            </a:r>
          </a:p>
          <a:p>
            <a:pPr marL="635" algn="just">
              <a:lnSpc>
                <a:spcPct val="115000"/>
              </a:lnSpc>
              <a:spcAft>
                <a:spcPts val="0"/>
              </a:spcAft>
            </a:pPr>
            <a:r>
              <a:rPr lang="de-AT" sz="2800" dirty="0" smtClean="0">
                <a:solidFill>
                  <a:srgbClr val="FF0000"/>
                </a:solidFill>
                <a:latin typeface="Calibri" panose="020F0502020204030204" pitchFamily="34" charset="0"/>
                <a:ea typeface="Times New Roman" panose="02020603050405020304" pitchFamily="18" charset="0"/>
              </a:rPr>
              <a:t>In </a:t>
            </a:r>
            <a:r>
              <a:rPr lang="de-AT" sz="2800" dirty="0">
                <a:solidFill>
                  <a:srgbClr val="FF0000"/>
                </a:solidFill>
                <a:latin typeface="Calibri" panose="020F0502020204030204" pitchFamily="34" charset="0"/>
                <a:ea typeface="Times New Roman" panose="02020603050405020304" pitchFamily="18" charset="0"/>
              </a:rPr>
              <a:t>der ersten Lebenshälfte sind wir schneller, in der zweiten weiser</a:t>
            </a:r>
            <a:r>
              <a:rPr lang="de-AT" dirty="0">
                <a:latin typeface="Calibri" panose="020F0502020204030204" pitchFamily="34" charset="0"/>
                <a:ea typeface="Times New Roman" panose="02020603050405020304" pitchFamily="18" charset="0"/>
              </a:rPr>
              <a:t>! </a:t>
            </a:r>
            <a:endParaRPr lang="de-AT" dirty="0">
              <a:ea typeface="Times New Roman" panose="02020603050405020304" pitchFamily="18" charset="0"/>
            </a:endParaRPr>
          </a:p>
          <a:p>
            <a:pPr marL="635" algn="just">
              <a:lnSpc>
                <a:spcPct val="115000"/>
              </a:lnSpc>
              <a:spcAft>
                <a:spcPts val="0"/>
              </a:spcAft>
            </a:pPr>
            <a:r>
              <a:rPr lang="de-AT" smtClean="0">
                <a:latin typeface="Calibri" panose="020F0502020204030204" pitchFamily="34" charset="0"/>
                <a:ea typeface="Times New Roman" panose="02020603050405020304" pitchFamily="18" charset="0"/>
              </a:rPr>
              <a:t>Alter: Nachteilig </a:t>
            </a:r>
            <a:r>
              <a:rPr lang="de-AT" dirty="0">
                <a:latin typeface="Calibri" panose="020F0502020204030204" pitchFamily="34" charset="0"/>
                <a:ea typeface="Times New Roman" panose="02020603050405020304" pitchFamily="18" charset="0"/>
              </a:rPr>
              <a:t>auf geschwindigkeitsbezogenen Leistungen, vorteilhaft auf die Entwicklung von Lebenswissen Lebenserfahrung und Expertise</a:t>
            </a:r>
            <a:r>
              <a:rPr lang="de-AT" dirty="0" smtClean="0">
                <a:latin typeface="Calibri" panose="020F0502020204030204" pitchFamily="34" charset="0"/>
                <a:ea typeface="Times New Roman" panose="02020603050405020304" pitchFamily="18" charset="0"/>
              </a:rPr>
              <a:t>.</a:t>
            </a:r>
            <a:endParaRPr lang="de-AT" dirty="0">
              <a:ea typeface="Times New Roman" panose="02020603050405020304" pitchFamily="18" charset="0"/>
            </a:endParaRPr>
          </a:p>
          <a:p>
            <a:pPr marL="635" algn="just">
              <a:lnSpc>
                <a:spcPct val="115000"/>
              </a:lnSpc>
              <a:spcAft>
                <a:spcPts val="0"/>
              </a:spcAft>
            </a:pPr>
            <a:r>
              <a:rPr lang="de-AT" dirty="0">
                <a:latin typeface="Calibri" panose="020F0502020204030204" pitchFamily="34" charset="0"/>
                <a:ea typeface="Times New Roman" panose="02020603050405020304" pitchFamily="18" charset="0"/>
              </a:rPr>
              <a:t> </a:t>
            </a:r>
            <a:endParaRPr lang="de-AT" dirty="0">
              <a:ea typeface="Times New Roman" panose="02020603050405020304" pitchFamily="18" charset="0"/>
            </a:endParaRPr>
          </a:p>
        </p:txBody>
      </p:sp>
    </p:spTree>
    <p:extLst>
      <p:ext uri="{BB962C8B-B14F-4D97-AF65-F5344CB8AC3E}">
        <p14:creationId xmlns:p14="http://schemas.microsoft.com/office/powerpoint/2010/main" val="4438918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de-AT" altLang="de-DE" dirty="0" smtClean="0"/>
              <a:t>Gerontologie</a:t>
            </a:r>
          </a:p>
        </p:txBody>
      </p:sp>
      <p:sp>
        <p:nvSpPr>
          <p:cNvPr id="47107" name="Rectangle 3"/>
          <p:cNvSpPr>
            <a:spLocks noGrp="1" noChangeArrowheads="1"/>
          </p:cNvSpPr>
          <p:nvPr>
            <p:ph type="body" idx="1"/>
          </p:nvPr>
        </p:nvSpPr>
        <p:spPr/>
        <p:txBody>
          <a:bodyPr/>
          <a:lstStyle/>
          <a:p>
            <a:pPr algn="ctr" eaLnBrk="1" hangingPunct="1"/>
            <a:r>
              <a:rPr lang="de-AT" altLang="de-DE" dirty="0" smtClean="0"/>
              <a:t>Gesundes Altern</a:t>
            </a:r>
          </a:p>
          <a:p>
            <a:pPr eaLnBrk="1" hangingPunct="1"/>
            <a:r>
              <a:rPr lang="de-AT" altLang="de-DE" sz="2000" dirty="0" smtClean="0"/>
              <a:t>Alte Menschen sind keine homogene Gruppe. Altern ist vielmehr ein sehr variabler, individueller Prozess, der durch folgende Aspekte günstig beeinflusst werden kann:</a:t>
            </a:r>
          </a:p>
          <a:p>
            <a:pPr eaLnBrk="1" hangingPunct="1"/>
            <a:endParaRPr lang="de-AT" altLang="de-DE" sz="2000" dirty="0" smtClean="0"/>
          </a:p>
          <a:p>
            <a:pPr eaLnBrk="1" hangingPunct="1"/>
            <a:r>
              <a:rPr lang="de-AT" altLang="de-DE" sz="2000" dirty="0" smtClean="0"/>
              <a:t>   Zufriedenheit mit vergangenem und gegenwärtigem Leben </a:t>
            </a:r>
          </a:p>
          <a:p>
            <a:pPr eaLnBrk="1" hangingPunct="1"/>
            <a:r>
              <a:rPr lang="de-AT" altLang="de-DE" sz="2000" dirty="0" smtClean="0"/>
              <a:t>  Gelungener Umgang mit Stressoren</a:t>
            </a:r>
          </a:p>
          <a:p>
            <a:pPr eaLnBrk="1" hangingPunct="1"/>
            <a:r>
              <a:rPr lang="de-AT" altLang="de-DE" sz="2000" dirty="0" smtClean="0"/>
              <a:t>  </a:t>
            </a:r>
          </a:p>
          <a:p>
            <a:pPr eaLnBrk="1" hangingPunct="1"/>
            <a:r>
              <a:rPr lang="de-AT" altLang="de-DE" sz="2000" dirty="0" smtClean="0"/>
              <a:t>  </a:t>
            </a:r>
          </a:p>
          <a:p>
            <a:pPr eaLnBrk="1" hangingPunct="1"/>
            <a:r>
              <a:rPr lang="de-AT" altLang="de-DE" sz="2000" dirty="0" smtClean="0"/>
              <a:t>  </a:t>
            </a:r>
          </a:p>
          <a:p>
            <a:pPr eaLnBrk="1" hangingPunct="1"/>
            <a:r>
              <a:rPr lang="de-AT" altLang="de-DE" sz="2000" dirty="0" smtClean="0"/>
              <a:t>  </a:t>
            </a:r>
          </a:p>
          <a:p>
            <a:pPr eaLnBrk="1" hangingPunct="1"/>
            <a:endParaRPr lang="de-AT" altLang="de-DE" sz="2000" dirty="0" smtClean="0"/>
          </a:p>
          <a:p>
            <a:pPr eaLnBrk="1" hangingPunct="1"/>
            <a:endParaRPr lang="de-AT" altLang="de-DE" dirty="0" smtClean="0"/>
          </a:p>
          <a:p>
            <a:pPr eaLnBrk="1" hangingPunct="1"/>
            <a:endParaRPr lang="de-AT" altLang="de-DE" dirty="0" smtClean="0"/>
          </a:p>
          <a:p>
            <a:pPr eaLnBrk="1" hangingPunct="1"/>
            <a:endParaRPr lang="de-AT" altLang="de-DE" dirty="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ildergebnis für iris apf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548680"/>
            <a:ext cx="7344816" cy="5976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20463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ildergebnis für udo jürge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620688"/>
            <a:ext cx="3888432" cy="288032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Bildergebnis für luis trenker"/>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5" name="AutoShape 6" descr="Bildergebnis für luis trenker"/>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pic>
        <p:nvPicPr>
          <p:cNvPr id="1032" name="Picture 8" descr="Luis Tren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3501008"/>
            <a:ext cx="3629025"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2.gstatic.com/images?q=tbn:ANd9GcRoa311Rf2bZVzJyhY9STdMED_Jtwvi1Ws7LvrJ_giIIUAy8Miz">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3825" y="2434207"/>
            <a:ext cx="4438650" cy="2495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613685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jpeg;base64,/9j/4AAQSkZJRgABAQAAAQABAAD/2wCEAAkGBxQTEhUUExQWFhQXGBgaGRgXGBoYFxgfGhcXGhcWHxgcHCggHBwlGxwXITEhJSkrLi4uGB8zODMsNygtLisBCgoKDg0OGhAQGywkHyQsLCwsLCwsLCwsLCwsLCwsLCwsLCwsLCwsLCwsLCwsLCwsLCwsLCwsLCwsLCwsLCwsLP/AABEIAQMAwgMBIgACEQEDEQH/xAAcAAACAgMBAQAAAAAAAAAAAAAEBQMGAAECBwj/xAA+EAABAgQDBQYEBAYCAQUAAAABAhEAAyExBBJBBSJRYXEGE4GRsfAyocHRFEJS4QcjYnKS8TOCohUkssLS/8QAGgEAAwEBAQEAAAAAAAAAAAAAAQIDAAQFBv/EACkRAAICAgIBAwQCAwEAAAAAAAABAhEhMQMSQRMyUQQiYfBxsYGRoUL/2gAMAwEAAhEDEQA/APOezU0FSklQAZw7nrYHT0h/+CD1mAV/SqnyiudjpTzFlST8Dg6AuL8otymaqS5Qw/u/VeunyiLm1hDPhjLLBzgUi8ymu69OPxfK8dHCoeq1Xruin/lU8r24h5VilGpKr1BBK3040sIk71O9uADK39p/Xy6DhyTA9ST8A9GBwnBSqVWemX9+XmOMdK2dKqTnpX4k6C3w3juZMAHwgKKQmpHChDC97cTyiXvMwUGS2Qi93HrB7y+DelAElYaSfyl+a/KgT18ujtdnbGCm/lBruSryG8x60jNnSl5kqygMgItWlSbmvL6gPb8NhCwqRQUF9dNOkDtJjenBeBZK2CigCBetVAtxBzQZ/wCigKDDKLABhoxYa8X9YdysJvDlasGyZQHX0g1YVS0VvEbESsABKg1HzVPEMA2kH4HYqZQqSBweHgIBaMBN2g9UN3ZXcfsrvKJtzY9D4QBjOzSUyyXJYObekW8Dw6R1OS9DWFfGhvVkjyzF4EJBWAo0oAN81okP8L8adYrWzMOtKFzlgoXMWSxdJAYliCHYVpqBzj1jbOw0TSCWBD72oBuCAGIP15xXdr9lCay2LlyKgUfSvV3uNLQvWsIM+TtViKbJU5Soh0pzV3gwA0a9uopcGIpMrOlBJAzHqbkAvqzFiaKccILkbIJXlKqnMBepZ072Vr/MuKwHOQnLukZQakIVWzpsGBOmmkN1mybcSQYQAqGdNGYj81KBJe92NdX0iOZhKJ3rlqaVYFIJpR2f+qNlQACi7GlZasos5FRUtXpSNzkpyjMF3JCjLbM7UJzMxpbgIHpy+f39wDsvg5lYdIUr+YKAZVCmYsGFTapA4MXiSVMEpKVhiqu6QQAC4J4gNlLGqXesbTJSlgsTAVWzJSAXvQquevCJ50sBYChNBPw5sgJPU0Js/FqwHxvKsPZfAxVJkiWm7VYkMqt3DWYFy1BWFAUFSVLHx5wxFV2GnEb2WtU1iTEYZ1pQsTM2mYoSCOFmN/m0bTIKZmTIoFTUUtKQW4Fm1NunKB6f5/6FT/BLL7hhmz5mD5SrK+rUtwjI4Xshbl5C3f8AUn/8xqKdH+sW1+oAXg0yko3QkmmhtrX3SMI/lqOZIyFknKnKu5ZNMz16R3jsQcRJRNbKSkKSBoCLcyzVhfsycChRyBZH9uYAA1Dit3I5CJcc3qy3PHN0N/zIT3h3g6k7gUjmSzN5GIt0iY87dSd1dGJ4ZbvzECSdpByQhGRAzKUpKQkApVlDZQSp1BhxSI7nY1ISlQSnISAFgJNUgEhQa5AfgbxW38/0QtBDoAlkTC6viRnFP6s4+HxhvsyUgzFJSsqDBiSTV/IhoWbKmTZgQrLLQk76c11Mkjh8LAlgz8Yf4MB0pJ3gALuDQU0rR/GBb+WEe4OUlnADCmnMOecMkJrbkIHw6AlIAe972FA/34wTLmApLEFuf0MFBJmDfvEiTEEsMK6x3MXSGMczJwBBe1o2MRVgC+piIJcWHV4yWcsLYaDDNjtNYGVMc2PlE8ucbMRBTA0cTRoOfI3gLGy8lUkvyq4vrTSGU2YNLxAsOWuI0kZCnFYUEhaaEs2geu6WHGrxWsVs1chUxSUklTkpJaWzVVl1MXBSmUkJcAZi3RLDwc/KFmIlKmhQNAEqGVqWLEtzakJSu2HOinyFzESlJAl74Sp1r3WW7FKcraGI8NOWqWmTL7veYVUVEuFn9LJ+BflG9uYGahKlJWSTeWASku5zJZiDWrN0q0K8LIWUzZszP3aCSJaaZhmLF/0uVPyJaN1jWv7EcpXsaT5pVJCdxMoZ3qok938VSmnEcRaJMVmXllnJkQ24M5/MlNVM91psbQowy1TwtaM8taEioAyK/LkOlRbk8T7Pwa5y1CbnSAM2VJCc5ShIUm7gEgVs4aN1VZSNbvY0xaFrUAoyymWpCAgBRS6mSk0qQ5AJ0jhUwzFoK1oUN0ITkWUDMsIs4sSL6HWFmzVKnqEtUtaEh8pSGMrUF2BFAARdRYwJiMFOmKlSySEuXmZkuQSAK5mUaWd6coPVeUgNvwy0y8XiFAKE0AEAgZE0erXjUKpuxJSSUjC5wkkBZnsVNTMzUe/jGQ1y/aB/kWDakpKBKAVugJdqUDQP2Xklal5WB3gHqzpPgBWph52p7Pokz1y+8KZZUZmRgzKc3ZxVwz2EV/ZSMqjw3lZczZmcgKH6aGnPlEYxp0dPLLtFMOl4bNKmqYEAoSvdBDguXKatYbtqNrBMvBNhgUgBGbeSACN5IAO9VRdjTiGtAwkIEtaU0JCVAhYcF8qU8k7xB8KxmG/40ihdaT/yDdCSlQCS/AkG9hxitOzmwWLAy2EoLDlSKUDMrgU0spm5hoscvDMoDxq1Kel/OEfZlDBJSGZOVugYK5lhx0DNFqyAgmvlqawpREr2015dLxKlrjj01iCXMFneJFTwKcYYxMqaaNpGpeIBBHCApmIA4nk/0iFShcFvflAboZIZiYOD8RG5i6ONICw87QXglCFM7QOw/Q7TigBfw1jqVjXo5LXf0gOfPamWvNqeOsCpxuUM1vfCB3N6eBuS5AdjHMos76e/vC78aSNCRw0fRzE6p4IvX52/3BsRommfE73DHxgju7e+kBoNQ9tARbhDFK2prwhoisS9pNnomSSFC1RoXFb9YpIwAEqaTcq+EKyzAENUOGKhTkxj0PaMrMCPfrFL7R4YmWpOQA7pSQW3icpJNsrNTiExmKwTZeGEwLClhi4BJAAeYs7qWqSU1ra0C7ClS5mc5pZKQJaUndCgtJOoqCnNlHF30gfY5KM8zKgrAGVi4AUooWCnMxOVLpL6qjeyChKJiFBAQUupQLkhCN2oNGJINPhOjVEU+uQNpsK2LPExYBJygCkxXwju0fEW3lMtgdGERJlSxiu5KwUpUsuwBVlQFFLsyVAEuevJg9kyECa7SypIUUsqoKAFhR3qpchJ5NBKMSkThOyygsqV8ZZlFMtKnQVboP8AMetHTdo0FdhlXgZL2cFEq7rDqcvmC6Kerjd1jIRYzE4TvFslZGZVQssamt4yD6bB2XwGY9BmKK1HMpRck3MA4LCqGIBUoMo1JSCFA0KFMLEAV4vDRRGsQGYCaV4/Z4dqzA+GkqmSppUoZipqJcqSeFGCSwU/9PGMweFWJIYhzMSQChix3lBBZiksD/1jrEILKysSQAEqO5RQNQOnyEcYbEKSJaVj+YVKLJJygUAU1nJBoL3hGndmLfghkCS4LgfCKORUji5vDiXPLf0t48qecJNmz3SjR3cXbl5GGSU19tClETTZ+W1iz/eIp+IJNCH5+/bxBOXxu/nAKlm1rPR4IQ6dicnxX+QjYmFTbrN5fvCvaOKSQBVwGL3LWcecAYnbqpOUKYhQoKUtqSISXwikF5ZesFKSQIYAaRRsB2l3wCMr8bRd5GIBRmNKecBKsDSI5mFGsLNoyWBaI9p7eQiqiwEKZG3853UuOP1hWh1Z2jEFykmnzhzh5TpGjGr0LH0hBLmAzHLBzroYbYFRGYleYk7oBBLc+A9Wh4aJciyNZckBga+Nh1ghBvS19IVpxf8Al5+J6QbIm0Z38fOhiiZFk0y0KccdDXweGalNwhbjJoLix9YWejIrKdnGWZplpllJGYIUQGUkEpUHuApqOAAsxUMHtcy5ShlBmEhlEBgkoQJiSNcxSAeT1i17fmHu5iXbddyKFNyKB+FOVaR5lJxBBq0U4MrIk9hyZ5SaEhxlLUodOhYeQjRrHK2KaR3HSlRM4pxjUbMocB5RkExcFzOTAcfpz5REovXhYe9Y3LSVVP7eH3jo3pEBzclJvGxN3hSxo/rBMtICYCmTqn3pAoJYcEtJuGOunWnu0MFLYBrcfG0VLDY4OEuAaCvSnvlDyTPGXQnlziUsMoiSfPeAcTMP+oJNn99YAnTG+kKOD7OwpVOL8K+cMtq9kkTZYFAW4ca6V9mB9kTmm1Z2r94t+CVm8fGJuT7FlHBW5mwppQlBU+Wgpyb4jWLThcKoYViXU7AnyEdbTxAQkUqaAQWqakSASRxHOC23sFVoou0+xU2fmzKdzQm4azHQcQ0GSOyC0oQCvKU/nTVZuak3vqIuWzccC6VDKsXSb9YmxMwGGv7dg/8AWihrwBljeJUOd4Fw2JNRmI6ajrFh29PAlqHlFYQBmatgT1icZDSVjzZ82rvp1MOJBtX7wj2cCLVhnKOusVTINB5VoS48yIXY+UGzAktyqeUTvHE5YY0o3swWKVSfM7wKSbh3HEEV8vvHm6ZZSogioJDjkWi/7VJlzcwsbRWu0WFHeCag0muW/SQwV4F38TDfTy+6heRYFJNC1InFRA2Ido7CqCO0iSd7yMZELnjGRgUXjETGERyOWntogxExr2S7+EQbPxQYZjU1bWsc5QZzFFoWTjeDcRNswvCrFTWBAjGNScQO9TahufSLPIdnNtKxUNkozT0g2N6cn9QIs6sYlJ7sKSTzNo5+R/cUhoYi0CTw/I2jiViSwdj0iVSnvCjg+HlqQpCizqKg35g1C+jXbX5PccFiAAIp65oCWo4WCDR60OjnSGUrG5WeEksl4PA+2xJWpOaXVRBS5qA4pThFeGHxJQJZoaDMLMLkA6/eHOG24hmJAhqNoSAgL7xPW/pDVZraF2HlTEozTFb4YJNjTU9YmRtEkVvrA2N25KIbM/gXPyhZKxJUSUgtzDQrGX5O9rTM5A82vAQQE0Hzvf3rHc6cO+CS9QXbSl+WtYhlgpAzEqL/ABG5f6wIrFiTl4GmGPKDUrPMQBh5oPrSCVIF3ihIlVOe3yhVtVSwGch41tCapLXjqWe8R4QspUAXg95LKT8QsdYrO1wwD6K9R+0WBSDLVSAO0yE92lQuVBx4KhuF/ehZaKrNILxChVBFwwGy5RwzEhRmsSphmlqHwseGnnxhDtzY/cKGVzLUA2ZnBaqS3m8dq5Yt0JLhko9he8ZEcZFCRYNs4jKgiz+kEYOYgJzW5nWAJic8ytkh624D3ygqXhkqN392iAwQJ2ZyAephbPVflDXFMlLCnGEs2xjBNbNnlOdeoDDqr9gYMw2DliWZs53PwgXMC7KkZ70SCSo8gB84nxKJk9VN1CbchHNyPJSOhhsnFOlylqlgasHo8OEmK7s0NmS5O9c+EPMOXhB0TScNmz/2kJ/uuNOUTyFpXLFHp7ETbNSXoH3k04CuY10Zx/2hRMBksuuQ3IHw14ACkaWkynH5ROdlyzUZkk/p+oiZGxz+pf8AiB6mJ8FjUqqCCDqIYScelH7xlJltaIdnbLCd4pPVRc/YDpEmIxKUOH6m0Q7Q28kBgfAaxXsVMXMLmge3GEeWZjfCpCytTkD4RzJoD6+cZLlU5esbwigmSlzdZI5qTkZNjoXtYRrHzwmYtNmWoAcGJ6H5CKeDnvIT3+VNB+/mY1+L0JhVicckDeHR6e+sCbR2llTSppQCMCxhj1Glac4kwOJZVKB6RVV7VmHjHcjaUwGqTCtC2XjFSAsDnFV7Tymlpq7L06GGeydsoXuKoTxgftNJ/lLpYP8A4kGG4sTQJZRWJWOUlLJUQngCRHM/GLWN5SiOZJ9YX95qY57wn6R6OCFsN7w8IyBcxjUEBYtlyApKlHU+kMEywGAgXBSWQByguUA9IgOCY80hNilsmGe05lYDwcnPNQDZ/wDXvlAbpWbY62Ns9EuSkTSxVvqGtbJ8A3i8T434WlgBHHjBcrZcgjeRnPFTknxeANpbBy1w5ycUkkg+scdpstoUbJBExYJ4FvOLFhJKqFixsdDFf2Hs2d+IKVS1BSkmv5SxFX0vHpGydkhCQKnVzx6aQJumPxxtZAU7O3aljxGkcLQAyWp7cQ3mKBXlFogxGEJSVaio8ICssqRU8XsOWVOgqlnlaMTsu2YlXN4c41LEEWVWBApiBXWAxyD8KhNQA/E1MDTkE0HWDpinoIhQivi0CzPQLhdoTJAKQ1ajMHY/qHhTxhQokVcufnzi6nBIWllBx7rC7E9l3/41tX8wcfL3WG7EHxvwU7aUw5CxrBuydryQP5qXNwaN5GGUrsTiFqPeKSlHEEKJ8NPGG2C7AypJzLlqmKNBnIUONEgN5vD2qJ9ZJg0nH4VYdiALnKWHiA0MsHIkqolSSeBZ/IsYLw2y+6JYBKVXSUgA9GH3gHacpKADkCkA7yeRpmT+lQ5M/lCGyaxmwZUwOggKHA6+ohTtGYr8PORM+NCFf9hlLGGKELSolJzjRWvJCuNGZRrUAveAu0JE2SopISShaCSWAdJudBDR2gHnQU9z4RMladTC6avKWLPyIMR99wrHo9jnocd+mNwsCV/p+cZB7o3Vno2DIUkJNDHRwyklxWMTJBrEOPxhQlk+cSGFeOmbx6xxsmc04EhwPrT6wMs+cM+zmz1TQsoSFEKQGrmo5poSbN0hJ+1hjssaMdV4Z7OwMybXKQn9RFIe7F2eklOaUhISB+VKsp4ZyKso38obzSpKmJe/z0ppHKoJnU4tMAweyUpHv1iSfQc4OSlXI6sOERTgFaRp8daGjKytYcOtRNjBs6ZQ9IJVhU6Fn0gTEylCtDo4ieUUwxNOS8sciQOUCLlajT/UNlpJBpW/VojnSg1DeNYaAZcnUilfR4hlydwHjX6wcmYSkpYuAqpFDutfrGyN1FLAP1gNhSJMNYVg6UHgKUoA0tE4zKLacY1m6hulKwzOMGQMWp8LVdxQP7rC1IYcOf1g8T0Mygw6Cp63EUhgElhEeIkpmJIBNbPxa9P3ikYyZ3E0pmfAq+rHjF0kYpKFEkulvrcaQn7QYCXPqg34Wve1YpKOLOeSbdFS2phQoBclROSlHDgF0+TtEGMxqZko0YkMtwcrszngDqdLxzicT3ExSUl8pI5GBMTi+8RNNZaglTsN3LZSWfeUXppTlGjFkpUip7TlJExQSKA8c2gfe1DvWAsrFx8oJmqJJJuSSfGIyI7UsETn8SvgPn94yO8sZG6oPZnoMnEd2rIuoPwr48jz5wv2hMJMEYwhaSk+EKp88jdVca8RofKEMD4pfC5j1XsHgBKwqVZSFqBfQkm5e4cfIiPL9mYYzZqSzpC0PZviHto9qEpIKTRgSw5sw+UR5ZVg6OGHljPD4kpLABmAsD0gxIz7xvCrDzOPRvKCPxeXW+kTjL5LuN6DMTLJSC2UHQ084BWoFxqB4RxiJ4JA0cPECZpK2JtyIfzjTlZlCgGQhRWRw+sF4qVlFTBKbuGHWjwLtAkxLSGq2JFTC9KjjEYdutIOEihMdSpFDx/3EygLLw7I5l36NEM0HLlaGXdV6NflTzjkyTrVvnGaCL8OjrDPByWHrGkyrkDw8vvBKEUNOHU8I0UAilub9ORcn7PA2OUlAL7r2+7GGIAYX43bzgKahJISTZLPcjieeo8IrFWL265MEyUZYUFAsLA1+rRxgiyeJ56W04cmjoyU33QKPo/PxjRTlAeqSKsL04GHvwLKL9zKT21lTDMnKmIzJCdxSBloLgh+CibflvaKzMmhMiasjeWoyx+ljlU78RlLeMXTtHs1AkrmkpS62DAVFWTU7o5gEk6NagbUmlhL/K5W2gJpTUWNzq+sdHG7OHlVSFkbyxgTEjReiRxljIkjIILHmJxRvCjE4skupRLWjiZPzlkjzjQkgVuYkMPuyezFzl5wPgUk0vStvLzj1qUsqYEHnqxb/fzjzr+H6pg70AKyXzAFszDdezsxblF1lYuZuADeIIJJqwsq1I5uXLO7h9q/I6krrWgFA2pvpDDDSxcpBJqHt0eKx+OUlklJfnY9K1PKDcPtZTEIS7Xd2HL9onB08l5QvQ82uhOQhDBRF9K+zAeDSDVyWoC7nz4wpVjZqVpUo5gfAeDDjryg6biOdTytxilpqyLhKLSRMknMXtTy1jvQC49tEaK+/n4xKBr4/KIFTiZLHvlA60jRommFwaHx60jgqJ4feAMiFR8bW1csPVnjH+fHx+kdTJjVajV56X93iBOYs4rStfB61962xggpp8vGOZcx+unQRKbeXoIkw+GCgCeLjwjVkVshWoNY+XvnEqMACkqU4cU6M0TzQzNoQQ0dzVkBtDzp7eHVAsT47Z6gEoOZiQQoVprahv1DnjEeMk5UipVldrufCHP4sJQy2BGpLW04QimTzMWWJ7sgvZjS4e1HqIdVQrbbyJe1m1ly8Lk7lwSlID5ZgoapWxY82MeUT5qif5hJVqT9Y9d21s98KsISSQUqTqXdn+dbUePJsYghagoEFzQ9YvwZOX6hNS/BA9YkjgBo7eOk5jqNRuNQTB0vDZREXdklhVy0NZsvdibs7sqZiMQhEoVBzEkEpSE1Ki3l1IiI6PQthbMVh8EJalhVSqgYB2IavmdX5QfhkBIzGgIfpWlfnBW1JaRJIdIWOZJpSzU4V4+MBZnDaEejNHLNNM7+JpqkEzZDnMWZmqb0cEU6tG8BgixagvyjeH2fmSEk0A8okRQ5XNiDXgIKWAdvudDQJlqSTRgK0Dg+oELcJqU2Jsag/aAdoYlJVxpfXSjmBJW0mLMQAwBraFk7wVjGlZZ1JegZLt+VJ+kRqwahQENyp9IDw+PFGJsNRfUHh876atMPiAUhzeFpMDtEBwitTThA82UU1YKHvVoavGngdUBSEqZj0y0YvT05f6iRuDt5DnzhjNkpNxcMYF/AN8BpwNvDh6QKDZDkzKpf6dekHFNBGsLJygku59PbR1OU0GhbOTeNlNffpHCHPv6Wjsryivv6xjAG0pQIAajh+XLxhOEkuAQG1v4P0+sPcVLzgh6EeHuohFKUygGoR866eUG6TM1dMJlTAGewMeY/xIxyJmLUlAoiiv7/AM1dRQV5x6ZKlOI8V25glyZ8xC3fOqp/MMx3vG8W+m2yX1WlQGI3HKY6Edhwm4yN5oyCYs81FGiPZuNXLW0sb6yEhTkEObU4lvKCZ1BA3Z9GfFyRpnB/xBV9IhLCspHaPQphUCEg8iaVidC2IbgzAa1L+QjiaGIIrq+gqPuIlm0yqb3rHG2/J6UUlollYpRoTRmI4ggho5CSatlAowFKD7QxwklBBKqDyFdX93hbiNyYUu40P063EO76k49XPRmIkhnBEc4rDZpbJ4ULW5+TxgSSTpGkqUkMDxoYkdAmkTZiallAXApa4reLJsDaIW6CCBUpP0PMOK/tCEJOZTuz+oEEITlYgVoQeY19YNiSLgXOvIxyoEUFP9QJs7G5hvUIvw92g8LBoYJMhE4vpy8jfoW8I474jnBKpA0jg4eBk1o7M734gRyoAmt/dI7MrX3cGNlF3aCY0ExwsOY2uY1NYiE6MAzucobr9Ir6ARNUk0AqOb0doshW4bU0b6Qsm4cLzEEAhL1fTTq/1hJSUfJuyWwWUdxXJ4ov8R8Eju0zX3wyQa1Ki5BcVYA+PjF1wO8FDi8V3+IMoJwakrQ+VSFJXqkk5B4GgPKK8Lpg51aZ5amO4iESgx6B5xpoyMjIIC3T5CjRKSTwENOzOwyjEImE0CVEghiCUs1+Z8ozLKSG/EHwKvQGkWLYNgUkEZTVRbMPLpePNhzS5HTVHc+FQyFfgiS1/vEs9QCCCQVCjAuByjmUvKVFzpXhSNYsZxcEvGo6YP5CcNiCUg2PKOVpJLmI8FwgpRaEcmDqrIlJLUjCHFBbq3OsbVMNogmzKEB25wcDpgxCcxANS32iVKa8nfpC7C1UX4tB+QgM9PbQAMZS05Wy++cHoXmFBUN6aekKsJPOvulPfKDpcyr8IJNh0tZ1iUTHgUzo575oIA16e/f+o6lYBcw0IA4mz8IHwMxyFFu7dibeHpD9OMSAAOgA90HOGj1ltk5zawhAcBNCwBLK8rvUAMbMTQm/swTgdlTFhRKcrEgBVDRuD6vXW8FHbKUTFAkmtAA5oAD8472jj0lDKzDPbS1TCdYRfa/8Cdptld2xhV5glOZK0n8t62brCGXgJxWQozUpByzFECr726np94veytkkATitRUpIdKi4ByhNDeEe18NiZgXLw8sqLuSpQADUCQompbTTjHNy8Lb7Nb1+/kVtNuxn2dTJDJyJIKQqWohJURYvR3BYVhL/ABI2KiZhpgTRSksAaAtvpLclAecdy8YjDsk5u/QN8K+EPvGo4mo6CGKdrypkwKm5QAgK3i5aj7vj8o6eLlTjXkZW3Z8zlLEjUEg8iLiOpaCXYEsHLCw49I9y/iPsrBz1YeeUAhJKVd0QnOkpLJJToFNzGY8TCnGzcCjDLl90hKEozZL10rd71d/ref1ajLqlbIdM5PI4yIlYlySxr0+8ajrsQvS5CQ26H6CLHsNRVLIoyKBqaP4Xiq5y8WnsoXkzP7//AKpjknhH0XPBdB1g0Ogvx+0dFGUUiXBpZIGtY3iZbiIHD/Bxh1D7wWUvaEK5i0qcDl4aj3zhpKnMbuIEkjRvySTJJgZaS0N5EwKDGOZ+FYco1YNeSsYc1p7pDLDr0hThxlUoGwJHkSPoYJQvhGGaGeT5UP0Ph9IIAN+IbravRoBlzXbieV4JE0afuIIjCkqDWqWr78IGxOMAeIzlupTcBw1hRPxKDQO3GMAW7V2/MlrDPf8ALV2LsR9ecXnZ3aqWqTmUoElLgj47fpofKEXZvYKcUpayooSgpDgOSanwDD5xcdpmRLIyok95LAZRQlRT9eNXeA49E5rBzSaTZXlrUh1omJnZlAkIJUqpJrUm1WjYxZmTky1JmBwcoWMoLfEkG5ofnDjsfKlLmTpqJMtBVlCly8oClAqcsNcpQX56tFhxOClKAzgEpLpNiDxB0hY8LnFNPAO9M6w2JAlvQAUAtWzecDfiFh9VAl2aoelzwaAtpSFKC0yWKgAalnKTSoBsRdoqW1MdNlKSlU0yysfCVAm4CykEHMK6VqLPF/VaWgwgnt/7D9qbUH4iYFozEoCUAAb1PnXMIi2zsxOHQiapGcKACkj8qsr5TWqaKbg3iZ9k7MmTJwmzJSsiScoVQq/qIuLuxaF38UtsqlIlJlh94hSSCwBQWdiGN2iMeO1KT86Gb6vDKd2p20kSTmWoLyqyISh0pLUKj5X8HjzYzlKqpSiTxLxc5uCRjEpE3PLWkFpktPeA5iCc8uhNjZWtjFX2ns7uJq5RUF5VMFgEBQ0UAajpoXEdH0sIRWNnPN3oCaMjtoyOsQtrxaeycz/2808Fn/4piqZosnZP/hnD+p//ABA+kc3J7T6T6jMC2YJajMZQqB0d3q0MFS3pCTYa6OSSoGpJry+UM145KakxCUrdnnRi0qOJuBcxPKwIasLZu3m+FJV0+9oEXtvELIShCUkkCu8Q5AsOvGE2PTSLGJSUVJAELdsbcyoPdJMxWgHqeQgOdg1EpzKz1d3cAeyIbDCJbcCcwDVsrrGd6NHrsSSMThlukpyLcgneS5e7ihrWIMhQoo41HPS/vTpDOdsFJUDmSlRqQGAHQQJtfDISkJVMBUWytdwb8heMPaIRMI+3hE6MQeMCJWwGYg83jDOA1hkSZ1iMTVledBz+0LcTj2dI91iWZtGWSxIiKZiMOLrSDzI87wyQtj7+HmKmGZPQ7DIlQDhyQTYdD6Qf2mwaJ+8qYZaxQtYjRwdfGKV/6hLRNTNQlKsoI3/hDtvUIrT59GG7T9qJ85OUGSB+oEKXazqJIgtqSpnJyNWF7A7UfgMUqSJpmSVqFVJIyqBNvNn6R6Tie0ACApKg6iwJNLEvHzpOmzA7rB6lJ+sG7O2lMnZcOtZXLq6HzBgLve7FjrrGSajS0JFpH0fsDaqZlQQUANmBoSDZ9W4841t3A4eYuSZiQoy1mYjkQKHzq32jynYPaE4WWJagcg+EpSVAjTMBYtR4l2123CAFJIcfCzkkt0ygcXNoMWqopjZ7PLx8sh3pFW2jsrD4vFpmTQVBCAkJJ3SxUcxHGt+QjzlP8SyUA90xIJy/FYsdQ3VoZdk+3CQhU6fLJQpYQ6TvILBks7FLF9CH10aUrwwUvDs9Tl4GWkAICUgaBgPKPGv4ybBly5qMUhTd8cqkBKmKkiswL+EEjKMlLEh6x6JJ7WSFglCSRqKZv8XrHjn8R+0E3FYtaVqHdSVFEtKHCANVNqo2J5NFeJpvAkotLJVWjIyMi5MtRMWLsn8E7/r6GMjI5eT2n0nP7BhhVkKp7oINxyRSNRkckjjWwWJdm0UedC9QRlVRjGRkPDaF5faMO0s0oXKybrlLsABVPAROqYcjvWMjI0/ew8XsRUtq7RmOBmoa0AB8wH8IX7SWRLmFySOJf1vGRkMkbl9rK2jEKOp8KDyETpxSwGzHxr6xkZEOzs8+2RTp6iKqLcHp5QKUDgIyMjJsVi/bc0lQSTugBhppAaEDhGRkdsPYjLQdseSlU1KVB0m48IPw6vw5xK5O6pAQEm5S5LtmeMjI3kavtFuFxkxYOZaj1UY6nzScgJJfj4RkZAaXYmw5EsZgW4D1MRlPxcHs9OrRuMichZbHs3Grl4Na0KKVMBmF6kA1iqPGRkX+m9r/AJL/AFDyv4NPGRkZHSc5/9k=">
            <a:hlinkClick r:id="rId2"/>
          </p:cNvPr>
          <p:cNvSpPr>
            <a:spLocks noChangeAspect="1" noChangeArrowheads="1"/>
          </p:cNvSpPr>
          <p:nvPr/>
        </p:nvSpPr>
        <p:spPr bwMode="auto">
          <a:xfrm>
            <a:off x="42863" y="-2103438"/>
            <a:ext cx="3286125" cy="43815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pic>
        <p:nvPicPr>
          <p:cNvPr id="2052" name="Picture 4" descr="Schönheitsoperationen: Gräfin von Alba">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488" y="332656"/>
            <a:ext cx="4244528" cy="374441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chönheitsoperationen: Jocelyn Wildenstein">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0" y="87312"/>
            <a:ext cx="4306813" cy="417646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Extreme Schönheitsoperationen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488" y="4077072"/>
            <a:ext cx="4830762" cy="2718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3586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data:image/jpeg;base64,/9j/4AAQSkZJRgABAQAAAQABAAD/2wCEAAkGBxQSEBUUExQUFhQVFxUVFBgUFR0VFxgVFRwXFhgXFxUYHCggGBolHBcVITEiJSksLi4uFx80ODMsNygtLiwBCgoKDg0OGw8QGCwlICUsLC4tLCwsLC0wLTEuLy03LCwsNy4sLywuLDIwNy0sMjctLCw0LCw3LDcsLCsuLCwsLP/AABEIALgAsQMBIgACEQEDEQH/xAAcAAABBQEBAQAAAAAAAAAAAAAAAwQFBgcBAgj/xABKEAACAQIDAwgGBgcGBAcAAAABAgMAEQQSIQUGMRMyQVFhcYGRByJyobGyFEJSYsHRFTM1Q3OCgxYjNFOS4SQlovBUY5OjwsPx/8QAGgEBAQEBAQEBAAAAAAAAAAAAAAECBAMFBv/EACsRAQACAQIFAgUFAQAAAAAAAAABAhEDIQQSMUFRE2EUIkJxkRWhsdHxBf/aAAwDAQACEQMRAD8A3GiiigKKKKAooooCiiigKKKKAooooOUUV2g5RReigKKCaTfEKOLAeNApRTR9pxD648NaRfbUfRc9woJGiok7bHQp8TTDF7xOn1FseGposRnZZqKp/wDaaTqXyP50Vnmhv0rLhRXCaTfEKOLKPEVp5laKaNtGMfXHxpGTbMQ6SfD86CRoqDk3jX6qMfGm77wueEYHfc0FjroqrPtqU8Co/wC+qkJNpudOU176C3k0m2IUcWXzqmSzt9ZzXgP7RoLg+0ox9YeFNX29EOGY+FVons8zXDfsA7KCwNvCvQh8Tak224/QoHfrUKISes+Felwp7fE0RIybYlPAjwprNtKQ8ZLeOtU/eHe0YSZouSDMLG5ew9YX6FNQk2/cx1WONR15Sx8yRUzDVa2t0jLQmnJ4ux865oehqzSfe7EsNGPEc3KPwNMpds4iXRWd2JtZWYnwAtepzx5evw2rjM1ao5t9kd5pu20o14yxjuYX91ZrJszFtE7soVkNir2D5QgkLDMfWFiOHXR/Z7E2BeVFBC2NydXbIqAAcSwPZoTfSrl4NAl3mw4veQm32VNSGycamJRih9UHKQ+h4XrKdrbBEUDSHEZ2UpZQhAOZnTnE/cJ4cKtvoq1w8n8T8BVg6Lh+jl+75mipP6B940VGua3lXcJt8OLSNlP2r+r435tPz/Me7hWOyb1y/VWJe6O/zE0m+9GKcWEr9y6DyUUSfZsp9nzNITY6OPVpIk9pwPiaxp5cVJxE7d+e3mdKTj2fIzW/uwx+1Il/IEmg1qbefCqP8TGf4frfKDUdPvphF4GRj2Lb5qqY3GxXJcq7RqnG+a/uAqKfZsYQtyjPZipCJwt0kk8DQXKXf+IcyFj2s4HwvTKb0hyfUijXvu35VTuUiH1JG9pwB7lrq4tRwij8czH3mgsGI36xLcHVfZQfjemEm8mKf97Ie7T5RST7Syw2CIrsxIIQAhB4ddI4DHSGaMF3sZE0vYc4dAoJ7cTaDvj4wzMwKvfMSei/TWsB6xv0e/tCLuk+U1sNVHstXK5RQZF6Rv2g/sx/KKjDhzYWU5dL5ly3t957Cpnf7CyPtB8iO3qx81C31R1CvMOysS5umAA4ayLl88xFYmuXRo686UTiI3RCXP2NCdA19DoLhL6092Q/IyB+Td1s4UBGsXYFBdjbS5PCp2Dd7aJ6Yoweq34Clk3EnYASYnQa2VToaRSIa1OL1dSMWlFTY3EaNlKBAVHMQBSEFgCWJsqKO6ksbiJGN5J4hYhgDJc3BYg5VtqC7HxqyxejyH95NM/iB+BqQw+5GDT92W9pifcLVrDmZttNo8hAmDnSwVTbT7xPDU1ePRaP+Gk/ifgKscGw8OnNgjH8oPxp8iACwAA6gLVYR7znrNFeb0UGEy4kxrGECC6Ak5FJJJPSRSTbSlP7xh3HL8tq5juEX8Nfi1NaivckhbnEt7RJ+NLYBAZUBBILKCANbXF7U3rqPY3HEUGmY/b6nACCK7MQbjiQAbAdlVnZmz2OHxDkEKoUa/aufwpru9tpYpAJEDIxAYjRgOBI6+6rrtCPLhsSALILW7e3toMzkU16wseZgCbC4uaeRQFlNhcgj31I4Dd+WRW0VRxzNoRagh9pyZpTbgLKO4VzZf6+L+InzCldobP5NsocOemwtXMFh2SeHMLAuhB6xmFBLej39oR90nymthBrHvR9+0Iu6T5TWwVUdoopptPHrBE0jcBawHEk6ACkzjdqtZtMVr1k7FFVGDbWNmGaKFBHfQkXv4lhfwFS+0d4YoDlckvYXVBe35ViLxjLotwmpW3JGJnxG+Pul65URJt1Th2miBcLzl4Ed9RX9qZJWjSBFzvzs9yFN+wi4trSb1K8HrWiZxiI657Y8rZRUbDtqFnWMSBpDpZQbZhxqRvW4mJ6Oe1LU2tGHb1w0XrhoyKKL0UGB43mxfwx8zU2pzjObF7H/wAmpreortArgpbDYd5GCopZjwAFzQeKv2yMa0mxZg9zklVFY/ZNja/TbXzr1u16Oy7XxDaAZii8PZL/AJVeMZgoThxDlVYlIOVRYHL0f70FS3d2Ki4NZXNjIWYL0kZiB3Cw99JbTxAANtAKmsW17qNABZR2dnZVT249tKCEPrEnrq5bu7vjE4BnPPhkDxHsQqzL3EX91VRY7CtU3Jiy7ObtDnxsaDMPR+f+YRd0nymtfrHvR/8AtCLuf5TWwVUer0x2zgUniMbtlvYg9RHZ00yxe8sKOyWd2U2IVb6jtpttpcPiFRpZjFlHNuAwzW0ZdTfSsWtEw69HR1KXracx4xGZ/CFwk0uFxSwpIJFzKLDVTm4i3QRx0plHIyzys8oie7AlkLE3OoAtpVihjweDyuC0juLoR67EHS6gaCu7R2zhiqSCISs5K6qAwI6CD08K8eTEby+r8Ra1pmunMxMYziIzMb58ItJBBhSsRaRsR1payi6k2140rsDZ0+HxK3jJVlAYgXAzC/HrB0NORvDOz8mkCI6Alw5sFUa+GlvOo995MQ6gXsXc2KL62UWuF6zrT5YnLMRxFqWriPm65nM79J28RGy2LgMPBeTIiZbktbhfjr414xG17LG0SGQSGwsbWHWb1VNozTthCZS9hKAhawJBBuHA6rDxrnIqs0KxksqxmUkEtdspY28QNK3z+Ic0cHGOa9szv9to/tYMBvIrPIJMqKHyR2uSxuRw8vOnMm8EIjkcEkRkK1hbUm2l+PA1Vt39nSLNFI0bMrZtcp9VuAY+Nev0JicjRERqhfMzM4GbiLjjpYk62qRe+Ojd+F4b1J+bbbv+f4TH9sYvsS/6f96KfchD9qPzFFbzLk5NPxLGcZzIvYPzNTWnWL5kXsH5mprW3G9KK2TdDdH6PGLj+9cAyE/VvrlHYKzncLZ4n2hCrC6hs7DsT1viBW4YXH3hkkbSzuNeoGwoEMXjFiAjTidPE9dMMelh2AVG7Jx/L409OUEgdXQKX3txwiUqDrbWoKxDtHPjMg5qoxbw4VD7bku/jTrAsIBJnF5ZQGJH1E19Vu01AYjEF3PVQO817Ad1aHhttLhlhwlrvIhL/dDKco7zVO3Q2fy2IAPNT1mPUBrSbYr6RtLOOBf1fZUae4VQx3A/x8Xc/wAprXnewJ6ACfLWsg3B/aEX8/ytWvMoIsdQdD3Vex3Z9sqcGR2OI5Eu/AKWZrm/EDQa0r9F5UYuXIzsCFjsCTdmsWsONhVxGChiUssaAKCdFF9NeNVKfa+KkBkRsiEnIq2Baxt6uhJ1PHQXrmtEVjEvu6OrbXvN9PERtvM/ttHsG2BMBC4Rn9QAqHEbK2vSToNeincOyFjkgd3ijVLtIpkuc+p0J4/V8qinweLcnOzXsT68lr2UvYC+pspPhXmTYTKbM65rqthqc7XsCejhxrMTjpV0zpc0YvrR0+mM9f8AfD3vJjoTPI0TPmawYrzG0HTx6LeFKQ7Qwww8cbxu7Lckg5PWY3Nje9uA8KGwOHjuGfMQUN7jQZC5GXp1sPGuGTCIQVXlLW45rHVL5gba2z6DThWczG+z0imnataxF5x0xt2SOy8eZlMOHw8QRQXblX9UC+rMT20fS52eOKCXDM7nKFgW4UWvcuRa3dTHYGIZDK0c8ECubESjM2W5ICrY3GtTEu3I/pkMsMJcRqyyMkeTOWGUlRbov01qLTMby8NTRrTUmK0jGO/nHfPv4eZ8E0i4gLi5Wlw63f1csZIvcKRr0EVCYqbDHDKByjylmJLGxXQAX61vfSpmVJOTmjw0Eq8uxaR5SoOUm+UC+nGo/CboykjlCqjpsbmk1tPSGtHU0aRnUvjE5iIxnp3x7q5p1e6itG/QMH2ffRW/Rln9Z0/DGsX+ri9lvnamtOcX+ri9lvmNOdh7HkxD+pG7ohUy5LXCk9F+mwNq935xb/RDh7S4mcjSKIAH7zkm3ktW7evanI4BQOc65j46n3mq5tbGDZ0TQ4UKYZtTe+cMQBq99SAOFMZGk2kqRwkFgAGB0ygaa1Al6PMcVxbMxuTGxt1kWpzjNoGTESSuCVW2Ufac8B+NO9n7srgmZ5SZJcpCqvqqC3Ek9NVnbOPK+oD03PZfSqEto4o3YA+s5u2XmjsA/GkUAVe2mmGFzenKIXa3meoDiaCc2btMQYKa2kk55NT0hLesR4fGkdzrfSS7c2ON2PlYe8ioXFz3OnNUWUdn+9PNmy5Ir9Ms0UY9lGV28L5RQetwh/zCL+f5WrX71kG4n7Qj/qfKa16qhhvEzDCy5QSSttOokX91UvB4nEcmEjjOgsGCHNlz8plvwtm14VodArzvp805y7+F46NHTmk0id87qINmY2QklStySbkIPWGU6DrGlOV3TmfWSRfMsauVFT0a93rP/W1voitftCswbmxjnSMe4AU+h3Ywy8ULe0x+AIqXorUadY7Oa/H8TfreTaDZ0Sc2JF7lHxp0BXKCa1iIc03tbeZdoNNXx8a3uwpCTbEYGl26rDu6T31WUhXai/0uOz30UGN4r9XF7L/Ma070XbGCwcusr3k0dALJYFgNeLHj51mGK/Vxdz/NWvbnSSjBCVXWxQCONhYKqacRrcm5qKX2tu2k4yuj3uGFiAotcX8b1HYHdpcHIZY35IhSCS2YkHiAOFILtbFNI4kWQAnQqcye46eVMsfO54tfvP51BzamNDEgM5JPE8b1VdrbPCAuzkluaPzqSbHKmrcdeGtV7auOMr3J0tYDoAoPcLWWnQkyR2HOfU9iDgPE38qi1anam+tUCxl2CjixA86kdtRiPFwQLwi5IH23YMx948qmvR1sxJsVd/qagddqgdtyFtqOT/4gDwDAD4UCm4f7Qj/qfKa12si3D/aEf9T5TWrYq/JtlNjlNje1jbjfoqoXry7gcTboqCjjky+tiFF7m4a/Ek+VtPCvEyRh7SSSEgD+YtdrjW/A8aInuXXX1hpqdeimrbUjuFBLEkDQaakC9+y9RsWIjUWijZiRbUdYP/fjS2D5TOv90FQcbADrta/hQKttN76RE8R08RoejrvXpZcQx5qr3/8A7UjeuUVFjZ0pdmMtrnS19Bcm3vpf9HAuWLE+tmt0dlPb17ijLGw4miGY2fHckre5vqb8fw1NOIcKNAqDssKdTyQQgmR8xBsVT1jexJ9Ua8AT4Unjdoumi8nGpOh57MvQURekjrrM2h610bW7FPoD/Z+Fdpr9Il/zcR/6Ioqc7foT5YVif1cXc/zVqWxcOowGHJlsOSBKjr1NZbif1UXdJ8wpb9LycksYYgKCNDxHQK08Vxx28RBKwAm3EgcO9jpULHj2kcySuREulhxY1XRiWta5trpfr41at3N3UkiWSZmIY3VF0Fr8SaCszEuxKK1rnovbvtSJUjoPlWj7XcKBGihEUaKosPHtqobS2gRdbedBFxCnSvTUI1r5Tbu0ouaC5ejrHBMaoP1tKgMdJm2ix68R/wDZUluNgXaflgDliVm7yBwqv4KTNiEY8TIpPeWBoJfcL/Hx90nymtYmTMpU8CCPOsm3C/x8fc/ymtVxBORrcbG3f11UN02TEPq36dT4fiacmBL5iq3NtSOkaDj01ELFMB686qT96/G/lp1VwZFId5Xa1x02LWuSL9QYeVES8mKReLDoFgdddBpTafa8am2p7R13tbWmGF5LiiM2QFrk9I1A04628qWSSU6rCq94F9SPzJoHEe02ZgFja19Seq9r6VwyYhm0VVF9NejtpCTCztqXAPQFJHdUnELKATcgWv19tAlhoXEjFnupvZeq5091Suz5gr3Y2FiL9VMc1eWlA4mg5icDDnd5ZFBdiVSE5mykMpGgubhj+dLviyWzRxJH1PIAz8LaKNF07aYri4wbLYk9CC5P+mnUUUz8yCU965R/1EVmKxD1tq3t1l7+kT/57f6V/KuUp+jMX/kf+4v50VdnnhhOI/VRf1PmFNL05xJ/uov6nxWmtFdrYN1IhHgocw9bLfXt4VnO6GxvpWKVD+rT+8k9hejxNhWjbSxQzerwAAsNBpQRu2k9Y2HG9Q0OxFS8soufqqR091T6Y6EHNNLGoHBS2p7xUJtzeOB20ckDgFUn42FAyxouhY+A6BUDlp9jdtxsLCNyO1gvuAPxqObaPVGg9q7fE0GhejHHrmeFresCBp11S32W8OMyFTaOUAk6DKrA3ueym0OKxB5hcD/y1ye9QKVh2NiZTzWJP2jc/jRD7cE/8dH7L/CtTnTMpXhcEX76pe6G5mMinWXkmIAYWsRzhbi1hWgw7vYx/qxRj7zlj5KPxqiFj2TGOs+Nvh3eFOUwyLaygAXsOj1tCbddqsEO5rn9ZiD3RoF97E0+h3Oww53KSe25I8hYUMKjJi0XiwHjRHOX5iSP7KE++tAwuxoI+ZDGvaEF/OnwUDhQwz6HZmKfmwlR1yMF92pp7DuriG58saeyC599hV1oqYVWIdzU+vNK3cQg9wv76fQbr4Vf3SseuS8nzE1M0VQjDhkQWVFUfdUAe6lbV2ig5au0UUHyQJYyihhJdS3NygENY8Tc9HVXkzoOEQ/mYt8LCtPwfoekPPZR7T3/AOlB+NWHAeiSBbZ3v7KAe9iagxbCbWmS4hPJ5tG5JbE24Aka11sNiZNW5Q3+2xHzGvorB7iYOMcwt3t+AtUxhdjQR8yGNe0KL+dMD5swO5uKl5qXv1Bm+UW99WLAeifFPzgR35Yx7yx91b+BRaqMkwHocH7yRB3BpD7yo91WTAejHCR8czdwVfgL++rvRQQuF3TwkfCFSetvW+NSsOGRBZVVfZUD4UrRQFFFFB2uV2igKKKKAooooCiiigKKKKAooooOUUUUBRRRQFFFFAUUUUBRRRQFFFFB2iiigKKKKAooooCiiigKKKKAooooP//Z">
            <a:hlinkClick r:id="rId2"/>
          </p:cNvPr>
          <p:cNvSpPr>
            <a:spLocks noChangeAspect="1" noChangeArrowheads="1"/>
          </p:cNvSpPr>
          <p:nvPr/>
        </p:nvSpPr>
        <p:spPr bwMode="auto">
          <a:xfrm>
            <a:off x="42863" y="-1050925"/>
            <a:ext cx="2114550" cy="22002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3" name="AutoShape 4" descr="Bildergebnis für nahrungsergänzungsmittel 50+"/>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4" name="AutoShape 6" descr="Bildergebnis für nahrungsergänzungsmittel 50+"/>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5" name="AutoShape 8" descr="Bildergebnis für nahrungsergänzungsmittel 50+"/>
          <p:cNvSpPr>
            <a:spLocks noChangeAspect="1" noChangeArrowheads="1"/>
          </p:cNvSpPr>
          <p:nvPr/>
        </p:nvSpPr>
        <p:spPr bwMode="auto">
          <a:xfrm>
            <a:off x="304800"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6" name="AutoShape 10" descr="Bildergebnis für nahrungsergänzungsmittel 50+"/>
          <p:cNvSpPr>
            <a:spLocks noChangeAspect="1" noChangeArrowheads="1"/>
          </p:cNvSpPr>
          <p:nvPr/>
        </p:nvSpPr>
        <p:spPr bwMode="auto">
          <a:xfrm>
            <a:off x="457200"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7" name="AutoShape 12" descr="Bildergebnis für nahrungsergänzungsmittel 50+"/>
          <p:cNvSpPr>
            <a:spLocks noChangeAspect="1" noChangeArrowheads="1"/>
          </p:cNvSpPr>
          <p:nvPr/>
        </p:nvSpPr>
        <p:spPr bwMode="auto">
          <a:xfrm>
            <a:off x="609600"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8" name="AutoShape 14" descr="Bildergebnis für nahrungsergänzungsmittel 50+"/>
          <p:cNvSpPr>
            <a:spLocks noChangeAspect="1" noChangeArrowheads="1"/>
          </p:cNvSpPr>
          <p:nvPr/>
        </p:nvSpPr>
        <p:spPr bwMode="auto">
          <a:xfrm>
            <a:off x="762000"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9" name="AutoShape 16" descr="Bildergebnis für nahrungsergänzungsmittel 50+"/>
          <p:cNvSpPr>
            <a:spLocks noChangeAspect="1" noChangeArrowheads="1"/>
          </p:cNvSpPr>
          <p:nvPr/>
        </p:nvSpPr>
        <p:spPr bwMode="auto">
          <a:xfrm>
            <a:off x="914400"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pic>
        <p:nvPicPr>
          <p:cNvPr id="3089"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556" y="465137"/>
            <a:ext cx="3384997" cy="2529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AutoShape 19" descr="Bildergebnis für nahrungsergänzungsmittel 50+"/>
          <p:cNvSpPr>
            <a:spLocks noChangeAspect="1" noChangeArrowheads="1"/>
          </p:cNvSpPr>
          <p:nvPr/>
        </p:nvSpPr>
        <p:spPr bwMode="auto">
          <a:xfrm>
            <a:off x="1066800"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sp>
        <p:nvSpPr>
          <p:cNvPr id="11" name="AutoShape 21" descr="Bildergebnis für nahrungsergänzungsmittel 50+"/>
          <p:cNvSpPr>
            <a:spLocks noChangeAspect="1" noChangeArrowheads="1"/>
          </p:cNvSpPr>
          <p:nvPr/>
        </p:nvSpPr>
        <p:spPr bwMode="auto">
          <a:xfrm>
            <a:off x="1219200"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de-AT"/>
          </a:p>
        </p:txBody>
      </p:sp>
      <p:pic>
        <p:nvPicPr>
          <p:cNvPr id="3095" name="Picture 23" descr="http://www.centrum-online.de/sites/g/files/g10017551/f/201312/Centrum-Generation-50-Plus-Packshot.pn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6136" y="573087"/>
            <a:ext cx="2095500" cy="3333750"/>
          </a:xfrm>
          <a:prstGeom prst="rect">
            <a:avLst/>
          </a:prstGeom>
          <a:noFill/>
          <a:extLst>
            <a:ext uri="{909E8E84-426E-40DD-AFC4-6F175D3DCCD1}">
              <a14:hiddenFill xmlns:a14="http://schemas.microsoft.com/office/drawing/2010/main">
                <a:solidFill>
                  <a:srgbClr val="FFFFFF"/>
                </a:solidFill>
              </a14:hiddenFill>
            </a:ext>
          </a:extLst>
        </p:spPr>
      </p:pic>
      <p:pic>
        <p:nvPicPr>
          <p:cNvPr id="3097" name="Picture 25" descr="Bildergebnis für nahrungsergänzungsmittel 5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3516" y="3140968"/>
            <a:ext cx="2057400" cy="2057401"/>
          </a:xfrm>
          <a:prstGeom prst="rect">
            <a:avLst/>
          </a:prstGeom>
          <a:noFill/>
          <a:extLst>
            <a:ext uri="{909E8E84-426E-40DD-AFC4-6F175D3DCCD1}">
              <a14:hiddenFill xmlns:a14="http://schemas.microsoft.com/office/drawing/2010/main">
                <a:solidFill>
                  <a:srgbClr val="FFFFFF"/>
                </a:solidFill>
              </a14:hiddenFill>
            </a:ext>
          </a:extLst>
        </p:spPr>
      </p:pic>
      <p:pic>
        <p:nvPicPr>
          <p:cNvPr id="3099" name="Picture 27" descr="https://encrypted-tbn1.gstatic.com/images?q=tbn:ANd9GcT8Jnbb5Jn60Ync5brmmsQSzVPm80aPdlrTYKCRrASEDBdm6INi">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31840" y="3356992"/>
            <a:ext cx="4438650" cy="2705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77350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74638"/>
            <a:ext cx="8229600" cy="706437"/>
          </a:xfrm>
        </p:spPr>
        <p:txBody>
          <a:bodyPr/>
          <a:lstStyle/>
          <a:p>
            <a:r>
              <a:rPr lang="de-AT" altLang="de-DE" sz="3200"/>
              <a:t>KONSEQUENZ</a:t>
            </a:r>
          </a:p>
        </p:txBody>
      </p:sp>
      <p:sp>
        <p:nvSpPr>
          <p:cNvPr id="7171" name="Rectangle 3"/>
          <p:cNvSpPr>
            <a:spLocks noGrp="1" noChangeArrowheads="1"/>
          </p:cNvSpPr>
          <p:nvPr>
            <p:ph type="body" sz="half" idx="1"/>
          </p:nvPr>
        </p:nvSpPr>
        <p:spPr>
          <a:xfrm>
            <a:off x="457200" y="1125538"/>
            <a:ext cx="4038600" cy="3959225"/>
          </a:xfrm>
        </p:spPr>
        <p:txBody>
          <a:bodyPr/>
          <a:lstStyle/>
          <a:p>
            <a:r>
              <a:rPr lang="de-AT" altLang="de-DE" sz="2800"/>
              <a:t>Lebe dein Altern…darum lieben, laufen, lernen, und lachen!!!! Das hält körperlich, geistig , emotional und sozial fit und schützt auch teilweise vor Demenz!</a:t>
            </a:r>
          </a:p>
        </p:txBody>
      </p:sp>
      <p:pic>
        <p:nvPicPr>
          <p:cNvPr id="7175" name="Picture 7" descr="ANd9GcTZ5Ko0bZ7R6MPgOFyqwG-txD1lWq4MzW58dTt4Uo6FsROxGSiO"/>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6372225" y="981075"/>
            <a:ext cx="2286000" cy="1524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173" name="AutoShape 5" descr="Bildergebnis für alte menschen lachen"/>
          <p:cNvSpPr>
            <a:spLocks noChangeAspect="1" noChangeArrowheads="1"/>
          </p:cNvSpPr>
          <p:nvPr/>
        </p:nvSpPr>
        <p:spPr bwMode="auto">
          <a:xfrm>
            <a:off x="3986213" y="3038475"/>
            <a:ext cx="1171575" cy="78105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de-AT"/>
          </a:p>
        </p:txBody>
      </p:sp>
      <p:pic>
        <p:nvPicPr>
          <p:cNvPr id="7178" name="Picture 10" descr="image-430549-panoV9free-doau"/>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5105400" y="2420938"/>
            <a:ext cx="4038600" cy="19415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181" name="Picture 13" descr="Fotolia_4122683_oma-enkelin-lachen-YuriArcurs-3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450" y="4724400"/>
            <a:ext cx="2933700" cy="1684338"/>
          </a:xfrm>
          <a:prstGeom prst="rect">
            <a:avLst/>
          </a:prstGeom>
          <a:noFill/>
          <a:extLst>
            <a:ext uri="{909E8E84-426E-40DD-AFC4-6F175D3DCCD1}">
              <a14:hiddenFill xmlns:a14="http://schemas.microsoft.com/office/drawing/2010/main">
                <a:solidFill>
                  <a:srgbClr val="FFFFFF"/>
                </a:solidFill>
              </a14:hiddenFill>
            </a:ext>
          </a:extLst>
        </p:spPr>
      </p:pic>
      <p:pic>
        <p:nvPicPr>
          <p:cNvPr id="7183" name="Picture 15" descr="ANd9GcQhysx76ngycheCZlvUKaMou7Eu_F9v7BCNtMEGvWQ1HjhynDK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1500" y="4049713"/>
            <a:ext cx="2886075" cy="28082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82586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5" descr="ANd9GcQXmttPP5_fISS4EUN0hthqgl0WTCERcO4_JVNofpNhfWtwXBVq"/>
          <p:cNvPicPr>
            <a:picLocks noChangeAspect="1" noChangeArrowheads="1"/>
          </p:cNvPicPr>
          <p:nvPr/>
        </p:nvPicPr>
        <p:blipFill>
          <a:blip r:embed="rId2"/>
          <a:srcRect/>
          <a:stretch>
            <a:fillRect/>
          </a:stretch>
        </p:blipFill>
        <p:spPr bwMode="auto">
          <a:xfrm>
            <a:off x="250825" y="188913"/>
            <a:ext cx="2057400" cy="1514475"/>
          </a:xfrm>
          <a:prstGeom prst="rect">
            <a:avLst/>
          </a:prstGeom>
          <a:noFill/>
          <a:ln w="9525">
            <a:noFill/>
            <a:miter lim="800000"/>
            <a:headEnd/>
            <a:tailEnd/>
          </a:ln>
        </p:spPr>
      </p:pic>
      <p:pic>
        <p:nvPicPr>
          <p:cNvPr id="48131" name="Picture 7" descr="ANd9GcSeHQHgQx9lPqtL-A0XH8P346G6ew26pYAhJRDqL-LUGRAtRd44"/>
          <p:cNvPicPr>
            <a:picLocks noChangeAspect="1" noChangeArrowheads="1"/>
          </p:cNvPicPr>
          <p:nvPr/>
        </p:nvPicPr>
        <p:blipFill>
          <a:blip r:embed="rId3"/>
          <a:srcRect/>
          <a:stretch>
            <a:fillRect/>
          </a:stretch>
        </p:blipFill>
        <p:spPr bwMode="auto">
          <a:xfrm>
            <a:off x="107950" y="1844675"/>
            <a:ext cx="2905125" cy="1571625"/>
          </a:xfrm>
          <a:prstGeom prst="rect">
            <a:avLst/>
          </a:prstGeom>
          <a:noFill/>
          <a:ln w="9525">
            <a:noFill/>
            <a:miter lim="800000"/>
            <a:headEnd/>
            <a:tailEnd/>
          </a:ln>
        </p:spPr>
      </p:pic>
      <p:pic>
        <p:nvPicPr>
          <p:cNvPr id="48132" name="Picture 9" descr="Hautschutz_und_Hautpflege"/>
          <p:cNvPicPr>
            <a:picLocks noChangeAspect="1" noChangeArrowheads="1"/>
          </p:cNvPicPr>
          <p:nvPr/>
        </p:nvPicPr>
        <p:blipFill>
          <a:blip r:embed="rId4"/>
          <a:srcRect/>
          <a:stretch>
            <a:fillRect/>
          </a:stretch>
        </p:blipFill>
        <p:spPr bwMode="auto">
          <a:xfrm>
            <a:off x="2268538" y="188913"/>
            <a:ext cx="2381250" cy="1123950"/>
          </a:xfrm>
          <a:prstGeom prst="rect">
            <a:avLst/>
          </a:prstGeom>
          <a:noFill/>
          <a:ln w="9525">
            <a:noFill/>
            <a:miter lim="800000"/>
            <a:headEnd/>
            <a:tailEnd/>
          </a:ln>
        </p:spPr>
      </p:pic>
      <p:pic>
        <p:nvPicPr>
          <p:cNvPr id="48133" name="Picture 11" descr="augen-05"/>
          <p:cNvPicPr>
            <a:picLocks noChangeAspect="1" noChangeArrowheads="1"/>
          </p:cNvPicPr>
          <p:nvPr/>
        </p:nvPicPr>
        <p:blipFill>
          <a:blip r:embed="rId5"/>
          <a:srcRect/>
          <a:stretch>
            <a:fillRect/>
          </a:stretch>
        </p:blipFill>
        <p:spPr bwMode="auto">
          <a:xfrm>
            <a:off x="3132138" y="1341438"/>
            <a:ext cx="4524375" cy="2828925"/>
          </a:xfrm>
          <a:prstGeom prst="rect">
            <a:avLst/>
          </a:prstGeom>
          <a:noFill/>
          <a:ln w="9525">
            <a:noFill/>
            <a:miter lim="800000"/>
            <a:headEnd/>
            <a:tailEnd/>
          </a:ln>
        </p:spPr>
      </p:pic>
      <p:pic>
        <p:nvPicPr>
          <p:cNvPr id="48134" name="Picture 13" descr="Facettengelenksarthrose-text"/>
          <p:cNvPicPr>
            <a:picLocks noChangeAspect="1" noChangeArrowheads="1"/>
          </p:cNvPicPr>
          <p:nvPr/>
        </p:nvPicPr>
        <p:blipFill>
          <a:blip r:embed="rId6"/>
          <a:srcRect/>
          <a:stretch>
            <a:fillRect/>
          </a:stretch>
        </p:blipFill>
        <p:spPr bwMode="auto">
          <a:xfrm>
            <a:off x="179388" y="3644900"/>
            <a:ext cx="3048000" cy="2495550"/>
          </a:xfrm>
          <a:prstGeom prst="rect">
            <a:avLst/>
          </a:prstGeom>
          <a:noFill/>
          <a:ln w="9525">
            <a:noFill/>
            <a:miter lim="800000"/>
            <a:headEnd/>
            <a:tailEnd/>
          </a:ln>
        </p:spPr>
      </p:pic>
      <p:pic>
        <p:nvPicPr>
          <p:cNvPr id="48135" name="Picture 15" descr="Sprossenwand"/>
          <p:cNvPicPr>
            <a:picLocks noChangeAspect="1" noChangeArrowheads="1"/>
          </p:cNvPicPr>
          <p:nvPr/>
        </p:nvPicPr>
        <p:blipFill>
          <a:blip r:embed="rId7"/>
          <a:srcRect/>
          <a:stretch>
            <a:fillRect/>
          </a:stretch>
        </p:blipFill>
        <p:spPr bwMode="auto">
          <a:xfrm>
            <a:off x="3419475" y="4292600"/>
            <a:ext cx="1428750" cy="2143125"/>
          </a:xfrm>
          <a:prstGeom prst="rect">
            <a:avLst/>
          </a:prstGeom>
          <a:noFill/>
          <a:ln w="9525">
            <a:noFill/>
            <a:miter lim="800000"/>
            <a:headEnd/>
            <a:tailEnd/>
          </a:ln>
        </p:spPr>
      </p:pic>
      <p:pic>
        <p:nvPicPr>
          <p:cNvPr id="48136" name="Picture 17" descr="ein_lachen02"/>
          <p:cNvPicPr>
            <a:picLocks noChangeAspect="1" noChangeArrowheads="1"/>
          </p:cNvPicPr>
          <p:nvPr/>
        </p:nvPicPr>
        <p:blipFill>
          <a:blip r:embed="rId8"/>
          <a:srcRect/>
          <a:stretch>
            <a:fillRect/>
          </a:stretch>
        </p:blipFill>
        <p:spPr bwMode="auto">
          <a:xfrm>
            <a:off x="5003800" y="260350"/>
            <a:ext cx="1352550" cy="1019175"/>
          </a:xfrm>
          <a:prstGeom prst="rect">
            <a:avLst/>
          </a:prstGeom>
          <a:noFill/>
          <a:ln w="9525">
            <a:noFill/>
            <a:miter lim="800000"/>
            <a:headEnd/>
            <a:tailEnd/>
          </a:ln>
        </p:spPr>
      </p:pic>
      <p:pic>
        <p:nvPicPr>
          <p:cNvPr id="48137" name="Picture 19" descr="prostata_05"/>
          <p:cNvPicPr>
            <a:picLocks noChangeAspect="1" noChangeArrowheads="1"/>
          </p:cNvPicPr>
          <p:nvPr/>
        </p:nvPicPr>
        <p:blipFill>
          <a:blip r:embed="rId9"/>
          <a:srcRect/>
          <a:stretch>
            <a:fillRect/>
          </a:stretch>
        </p:blipFill>
        <p:spPr bwMode="auto">
          <a:xfrm>
            <a:off x="5003800" y="4437063"/>
            <a:ext cx="1428750" cy="1666875"/>
          </a:xfrm>
          <a:prstGeom prst="rect">
            <a:avLst/>
          </a:prstGeom>
          <a:noFill/>
          <a:ln w="9525">
            <a:noFill/>
            <a:miter lim="800000"/>
            <a:headEnd/>
            <a:tailEnd/>
          </a:ln>
        </p:spPr>
      </p:pic>
      <p:pic>
        <p:nvPicPr>
          <p:cNvPr id="48138" name="Picture 23" descr="darm_gr"/>
          <p:cNvPicPr>
            <a:picLocks noChangeAspect="1" noChangeArrowheads="1"/>
          </p:cNvPicPr>
          <p:nvPr/>
        </p:nvPicPr>
        <p:blipFill>
          <a:blip r:embed="rId10"/>
          <a:srcRect/>
          <a:stretch>
            <a:fillRect/>
          </a:stretch>
        </p:blipFill>
        <p:spPr bwMode="auto">
          <a:xfrm>
            <a:off x="7380288" y="3500438"/>
            <a:ext cx="1666875" cy="3105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AT" altLang="de-DE" dirty="0"/>
              <a:t>Gerontologie</a:t>
            </a:r>
            <a:endParaRPr lang="de-AT" dirty="0"/>
          </a:p>
        </p:txBody>
      </p:sp>
      <p:sp>
        <p:nvSpPr>
          <p:cNvPr id="3" name="Inhaltsplatzhalter 2"/>
          <p:cNvSpPr>
            <a:spLocks noGrp="1"/>
          </p:cNvSpPr>
          <p:nvPr>
            <p:ph idx="1"/>
          </p:nvPr>
        </p:nvSpPr>
        <p:spPr/>
        <p:txBody>
          <a:bodyPr/>
          <a:lstStyle/>
          <a:p>
            <a:r>
              <a:rPr lang="de-AT" dirty="0" err="1" smtClean="0"/>
              <a:t>You</a:t>
            </a:r>
            <a:r>
              <a:rPr lang="de-AT" dirty="0" smtClean="0"/>
              <a:t> </a:t>
            </a:r>
            <a:r>
              <a:rPr lang="de-AT" dirty="0" err="1" smtClean="0"/>
              <a:t>don`t</a:t>
            </a:r>
            <a:r>
              <a:rPr lang="de-AT" dirty="0" smtClean="0"/>
              <a:t> </a:t>
            </a:r>
            <a:r>
              <a:rPr lang="de-AT" dirty="0" err="1" smtClean="0"/>
              <a:t>stop</a:t>
            </a:r>
            <a:r>
              <a:rPr lang="de-AT" dirty="0" smtClean="0"/>
              <a:t> </a:t>
            </a:r>
            <a:r>
              <a:rPr lang="de-AT" dirty="0" err="1" smtClean="0"/>
              <a:t>laughing</a:t>
            </a:r>
            <a:r>
              <a:rPr lang="de-AT" dirty="0" smtClean="0"/>
              <a:t> </a:t>
            </a:r>
            <a:r>
              <a:rPr lang="de-AT" dirty="0" err="1" smtClean="0"/>
              <a:t>because</a:t>
            </a:r>
            <a:r>
              <a:rPr lang="de-AT" dirty="0" smtClean="0"/>
              <a:t> </a:t>
            </a:r>
            <a:r>
              <a:rPr lang="de-AT" dirty="0" err="1" smtClean="0"/>
              <a:t>you</a:t>
            </a:r>
            <a:r>
              <a:rPr lang="de-AT" dirty="0" smtClean="0"/>
              <a:t> </a:t>
            </a:r>
            <a:r>
              <a:rPr lang="de-AT" dirty="0" err="1" smtClean="0"/>
              <a:t>grow</a:t>
            </a:r>
            <a:r>
              <a:rPr lang="de-AT" dirty="0" smtClean="0"/>
              <a:t> </a:t>
            </a:r>
            <a:r>
              <a:rPr lang="de-AT" dirty="0" err="1" smtClean="0"/>
              <a:t>old</a:t>
            </a:r>
            <a:r>
              <a:rPr lang="de-AT" dirty="0" smtClean="0"/>
              <a:t>,                                                              </a:t>
            </a:r>
            <a:r>
              <a:rPr lang="de-AT" dirty="0" err="1" smtClean="0"/>
              <a:t>you</a:t>
            </a:r>
            <a:r>
              <a:rPr lang="de-AT" dirty="0" smtClean="0"/>
              <a:t> </a:t>
            </a:r>
            <a:r>
              <a:rPr lang="de-AT" dirty="0" err="1" smtClean="0"/>
              <a:t>grow</a:t>
            </a:r>
            <a:r>
              <a:rPr lang="de-AT" dirty="0" smtClean="0"/>
              <a:t> </a:t>
            </a:r>
            <a:r>
              <a:rPr lang="de-AT" dirty="0" err="1" smtClean="0"/>
              <a:t>old</a:t>
            </a:r>
            <a:r>
              <a:rPr lang="de-AT" dirty="0" smtClean="0"/>
              <a:t> </a:t>
            </a:r>
            <a:r>
              <a:rPr lang="de-AT" dirty="0" err="1" smtClean="0"/>
              <a:t>because</a:t>
            </a:r>
            <a:r>
              <a:rPr lang="de-AT" dirty="0" smtClean="0"/>
              <a:t> </a:t>
            </a:r>
            <a:r>
              <a:rPr lang="de-AT" dirty="0" err="1" smtClean="0"/>
              <a:t>you</a:t>
            </a:r>
            <a:r>
              <a:rPr lang="de-AT" dirty="0" smtClean="0"/>
              <a:t> </a:t>
            </a:r>
            <a:r>
              <a:rPr lang="de-AT" dirty="0" err="1" smtClean="0"/>
              <a:t>stop</a:t>
            </a:r>
            <a:r>
              <a:rPr lang="de-AT" dirty="0" smtClean="0"/>
              <a:t> </a:t>
            </a:r>
            <a:r>
              <a:rPr lang="de-AT" dirty="0" err="1" smtClean="0"/>
              <a:t>laughing</a:t>
            </a:r>
            <a:r>
              <a:rPr lang="de-AT" dirty="0" smtClean="0"/>
              <a:t>!</a:t>
            </a:r>
          </a:p>
          <a:p>
            <a:endParaRPr lang="de-AT" dirty="0"/>
          </a:p>
          <a:p>
            <a:pPr marL="0" marR="0">
              <a:spcBef>
                <a:spcPts val="0"/>
              </a:spcBef>
              <a:spcAft>
                <a:spcPts val="0"/>
              </a:spcAft>
              <a:buFont typeface="+mj-lt"/>
              <a:buAutoNum type="arabicPeriod"/>
            </a:pPr>
            <a:endParaRPr lang="de-AT" dirty="0">
              <a:solidFill>
                <a:srgbClr val="DD4B39"/>
              </a:solidFill>
            </a:endParaRPr>
          </a:p>
          <a:p>
            <a:endParaRPr lang="de-AT"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3356992"/>
            <a:ext cx="5256584" cy="2786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11646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539750" y="0"/>
            <a:ext cx="8229600" cy="1196975"/>
          </a:xfrm>
        </p:spPr>
        <p:txBody>
          <a:bodyPr/>
          <a:lstStyle/>
          <a:p>
            <a:pPr eaLnBrk="1" hangingPunct="1"/>
            <a:r>
              <a:rPr lang="de-DE" altLang="de-DE" sz="2800" b="1" smtClean="0"/>
              <a:t>Morbus Parkinson / Parkinson Krankheit / Schüttellähmung</a:t>
            </a:r>
            <a:r>
              <a:rPr lang="de-DE" altLang="de-DE" sz="2800" smtClean="0"/>
              <a:t> </a:t>
            </a:r>
            <a:endParaRPr lang="de-AT" altLang="de-DE" sz="2800" smtClean="0"/>
          </a:p>
        </p:txBody>
      </p:sp>
      <p:sp>
        <p:nvSpPr>
          <p:cNvPr id="49155" name="Rectangle 3"/>
          <p:cNvSpPr>
            <a:spLocks noGrp="1" noChangeArrowheads="1"/>
          </p:cNvSpPr>
          <p:nvPr>
            <p:ph type="body" idx="1"/>
          </p:nvPr>
        </p:nvSpPr>
        <p:spPr>
          <a:xfrm>
            <a:off x="354013" y="981075"/>
            <a:ext cx="8229600" cy="5761038"/>
          </a:xfrm>
        </p:spPr>
        <p:txBody>
          <a:bodyPr/>
          <a:lstStyle/>
          <a:p>
            <a:pPr eaLnBrk="1" hangingPunct="1">
              <a:lnSpc>
                <a:spcPct val="80000"/>
              </a:lnSpc>
            </a:pPr>
            <a:endParaRPr lang="de-DE" altLang="de-DE" sz="2000" smtClean="0"/>
          </a:p>
          <a:p>
            <a:pPr eaLnBrk="1" hangingPunct="1">
              <a:lnSpc>
                <a:spcPct val="80000"/>
              </a:lnSpc>
            </a:pPr>
            <a:r>
              <a:rPr lang="de-DE" altLang="de-DE" sz="2000" smtClean="0"/>
              <a:t>Arzt James Parkinson(1817 )</a:t>
            </a:r>
          </a:p>
          <a:p>
            <a:pPr eaLnBrk="1" hangingPunct="1">
              <a:lnSpc>
                <a:spcPct val="80000"/>
              </a:lnSpc>
            </a:pPr>
            <a:r>
              <a:rPr lang="de-DE" altLang="de-DE" sz="2000" smtClean="0"/>
              <a:t>Im höheren Lebensalter mit zunehmender Häufigkeit . Über 60-Jährige - ungefähr einem Prozent.</a:t>
            </a:r>
          </a:p>
          <a:p>
            <a:pPr eaLnBrk="1" hangingPunct="1">
              <a:lnSpc>
                <a:spcPct val="80000"/>
              </a:lnSpc>
            </a:pPr>
            <a:r>
              <a:rPr lang="de-DE" altLang="de-DE" sz="2000" smtClean="0"/>
              <a:t>Männer erkranken etwas häufiger als Frauen.</a:t>
            </a:r>
            <a:endParaRPr lang="de-DE" altLang="de-DE" sz="2000" b="1" smtClean="0"/>
          </a:p>
          <a:p>
            <a:pPr eaLnBrk="1" hangingPunct="1">
              <a:lnSpc>
                <a:spcPct val="80000"/>
              </a:lnSpc>
            </a:pPr>
            <a:r>
              <a:rPr lang="de-DE" altLang="de-DE" sz="2000" b="1" smtClean="0"/>
              <a:t>Ursachen: </a:t>
            </a:r>
            <a:endParaRPr lang="de-DE" altLang="de-DE" sz="2000" smtClean="0"/>
          </a:p>
          <a:p>
            <a:pPr eaLnBrk="1" hangingPunct="1">
              <a:lnSpc>
                <a:spcPct val="80000"/>
              </a:lnSpc>
            </a:pPr>
            <a:r>
              <a:rPr lang="de-DE" altLang="de-DE" sz="2000" smtClean="0"/>
              <a:t>1) 70 bis 80 Prozent kein erkennbarer Auslöser . </a:t>
            </a:r>
          </a:p>
          <a:p>
            <a:pPr eaLnBrk="1" hangingPunct="1">
              <a:lnSpc>
                <a:spcPct val="80000"/>
              </a:lnSpc>
            </a:pPr>
            <a:endParaRPr lang="de-DE" altLang="de-DE" sz="2000" smtClean="0"/>
          </a:p>
          <a:p>
            <a:pPr eaLnBrk="1" hangingPunct="1">
              <a:lnSpc>
                <a:spcPct val="80000"/>
              </a:lnSpc>
            </a:pPr>
            <a:r>
              <a:rPr lang="de-DE" altLang="de-DE" sz="2000" smtClean="0"/>
              <a:t>2)  „Sekundäres Parkinsonsyndrom" : andere</a:t>
            </a:r>
            <a:r>
              <a:rPr lang="de-AT" altLang="de-DE" sz="2000" smtClean="0"/>
              <a:t> </a:t>
            </a:r>
            <a:r>
              <a:rPr lang="de-DE" altLang="de-DE" sz="2000" smtClean="0"/>
              <a:t>krankhafte Prozesse sind für die typischen Veränderungen verantwortlich . </a:t>
            </a:r>
          </a:p>
          <a:p>
            <a:pPr eaLnBrk="1" hangingPunct="1">
              <a:lnSpc>
                <a:spcPct val="80000"/>
              </a:lnSpc>
            </a:pPr>
            <a:r>
              <a:rPr lang="de-DE" altLang="de-DE" sz="2000" smtClean="0"/>
              <a:t>Gefäßverkalkungen (Ateriosklerose) im Gehirn </a:t>
            </a:r>
          </a:p>
          <a:p>
            <a:pPr eaLnBrk="1" hangingPunct="1">
              <a:lnSpc>
                <a:spcPct val="80000"/>
              </a:lnSpc>
            </a:pPr>
            <a:r>
              <a:rPr lang="de-DE" altLang="de-DE" sz="2000" smtClean="0"/>
              <a:t>Entzündungen</a:t>
            </a:r>
          </a:p>
          <a:p>
            <a:pPr eaLnBrk="1" hangingPunct="1">
              <a:lnSpc>
                <a:spcPct val="80000"/>
              </a:lnSpc>
            </a:pPr>
            <a:r>
              <a:rPr lang="de-DE" altLang="de-DE" sz="2000" smtClean="0"/>
              <a:t>Vergiftungen (z.B. mit Kohlenmonoxid oder Mangan)</a:t>
            </a:r>
          </a:p>
          <a:p>
            <a:pPr eaLnBrk="1" hangingPunct="1">
              <a:lnSpc>
                <a:spcPct val="80000"/>
              </a:lnSpc>
            </a:pPr>
            <a:r>
              <a:rPr lang="de-DE" altLang="de-DE" sz="2000" smtClean="0"/>
              <a:t>Hirntumore oder traumatische Hirnschädigungen</a:t>
            </a:r>
          </a:p>
          <a:p>
            <a:pPr eaLnBrk="1" hangingPunct="1">
              <a:lnSpc>
                <a:spcPct val="80000"/>
              </a:lnSpc>
            </a:pPr>
            <a:r>
              <a:rPr lang="de-DE" altLang="de-DE" sz="2000" smtClean="0"/>
              <a:t>Medikamente: </a:t>
            </a:r>
          </a:p>
          <a:p>
            <a:pPr eaLnBrk="1" hangingPunct="1">
              <a:lnSpc>
                <a:spcPct val="80000"/>
              </a:lnSpc>
            </a:pPr>
            <a:r>
              <a:rPr lang="de-DE" altLang="de-DE" sz="2000" smtClean="0"/>
              <a:t>Vor allem Neuroleptika , Antiepileptika , Kalziumantagonisten ‚</a:t>
            </a:r>
          </a:p>
          <a:p>
            <a:pPr eaLnBrk="1" hangingPunct="1">
              <a:lnSpc>
                <a:spcPct val="80000"/>
              </a:lnSpc>
            </a:pPr>
            <a:r>
              <a:rPr lang="de-DE" altLang="de-DE" sz="2000" smtClean="0"/>
              <a:t>(Medikamente zur Behandlung von Bluthochdruck)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5"/>
          <p:cNvSpPr>
            <a:spLocks noGrp="1" noChangeArrowheads="1"/>
          </p:cNvSpPr>
          <p:nvPr>
            <p:ph type="title"/>
          </p:nvPr>
        </p:nvSpPr>
        <p:spPr>
          <a:xfrm>
            <a:off x="468313" y="0"/>
            <a:ext cx="8229600" cy="1143000"/>
          </a:xfrm>
        </p:spPr>
        <p:txBody>
          <a:bodyPr/>
          <a:lstStyle/>
          <a:p>
            <a:pPr eaLnBrk="1" hangingPunct="1"/>
            <a:r>
              <a:rPr lang="de-AT" altLang="de-DE" sz="3600" smtClean="0"/>
              <a:t>Anzeichen</a:t>
            </a:r>
          </a:p>
        </p:txBody>
      </p:sp>
      <p:sp>
        <p:nvSpPr>
          <p:cNvPr id="51203" name="Rectangle 3"/>
          <p:cNvSpPr>
            <a:spLocks noGrp="1" noChangeArrowheads="1"/>
          </p:cNvSpPr>
          <p:nvPr>
            <p:ph type="body" idx="1"/>
          </p:nvPr>
        </p:nvSpPr>
        <p:spPr>
          <a:xfrm>
            <a:off x="323850" y="1125538"/>
            <a:ext cx="8229600" cy="5256212"/>
          </a:xfrm>
        </p:spPr>
        <p:txBody>
          <a:bodyPr/>
          <a:lstStyle/>
          <a:p>
            <a:pPr eaLnBrk="1" hangingPunct="1">
              <a:lnSpc>
                <a:spcPct val="80000"/>
              </a:lnSpc>
            </a:pPr>
            <a:r>
              <a:rPr lang="de-DE" altLang="de-DE" sz="2000" smtClean="0"/>
              <a:t>Untergang von dopaminproduzierenden Zellen in einer speziellen Gehirnregion( </a:t>
            </a:r>
            <a:r>
              <a:rPr lang="de-DE" altLang="de-DE" sz="2000" smtClean="0">
                <a:hlinkClick r:id="rId2"/>
              </a:rPr>
              <a:t>Substantia nigra</a:t>
            </a:r>
            <a:r>
              <a:rPr lang="de-DE" altLang="de-DE" sz="2000" smtClean="0"/>
              <a:t>). </a:t>
            </a:r>
          </a:p>
          <a:p>
            <a:pPr eaLnBrk="1" hangingPunct="1">
              <a:lnSpc>
                <a:spcPct val="80000"/>
              </a:lnSpc>
            </a:pPr>
            <a:endParaRPr lang="de-DE" altLang="de-DE" sz="2000" smtClean="0"/>
          </a:p>
          <a:p>
            <a:pPr eaLnBrk="1" hangingPunct="1">
              <a:lnSpc>
                <a:spcPct val="80000"/>
              </a:lnSpc>
            </a:pPr>
            <a:r>
              <a:rPr lang="de-DE" altLang="de-DE" sz="2000" smtClean="0"/>
              <a:t>Dopamin = ein Botenstoff (Neurotransmitter), der bei der Feinabstimmung und Koordination von Bewegungsabläufen eine wichtige Rolle spielt.</a:t>
            </a:r>
          </a:p>
          <a:p>
            <a:pPr eaLnBrk="1" hangingPunct="1">
              <a:lnSpc>
                <a:spcPct val="80000"/>
              </a:lnSpc>
            </a:pPr>
            <a:r>
              <a:rPr lang="de-DE" altLang="de-DE" sz="2000" smtClean="0"/>
              <a:t>Bei Verlust von mehr als die Hälfte der dopaminproduzierenden Zellen, macht sich der Mangel an </a:t>
            </a:r>
            <a:r>
              <a:rPr lang="de-DE" altLang="de-DE" sz="2000" smtClean="0">
                <a:hlinkClick r:id="rId3"/>
              </a:rPr>
              <a:t>Dopamin</a:t>
            </a:r>
            <a:r>
              <a:rPr lang="de-DE" altLang="de-DE" sz="2000" smtClean="0"/>
              <a:t> durch das Auftreten der Parkinson-Symptome bemerkbar. Zwischen den ersten, oft sehr unspezifischen Frühzeichen der Erkrankung und ihrer vollen Ausprägung vergehen oft einige Jahre.                                                     </a:t>
            </a:r>
            <a:r>
              <a:rPr lang="de-DE" altLang="de-DE" sz="2000" b="1" smtClean="0"/>
              <a:t>Als Hauptsymptome der Erkrankung gelten:</a:t>
            </a:r>
            <a:endParaRPr lang="de-DE" altLang="de-DE" sz="2000" smtClean="0"/>
          </a:p>
          <a:p>
            <a:pPr eaLnBrk="1" hangingPunct="1">
              <a:lnSpc>
                <a:spcPct val="80000"/>
              </a:lnSpc>
            </a:pPr>
            <a:r>
              <a:rPr lang="de-DE" altLang="de-DE" sz="2000" smtClean="0"/>
              <a:t>Steifheit der Muskulatur </a:t>
            </a:r>
            <a:r>
              <a:rPr lang="de-DE" altLang="de-DE" sz="2000" b="1" smtClean="0"/>
              <a:t>(Rigor</a:t>
            </a:r>
            <a:r>
              <a:rPr lang="de-DE" altLang="de-DE" sz="2000" smtClean="0"/>
              <a:t>)</a:t>
            </a:r>
          </a:p>
          <a:p>
            <a:pPr eaLnBrk="1" hangingPunct="1">
              <a:lnSpc>
                <a:spcPct val="80000"/>
              </a:lnSpc>
            </a:pPr>
            <a:r>
              <a:rPr lang="de-DE" altLang="de-DE" sz="2000" smtClean="0"/>
              <a:t>Zittern </a:t>
            </a:r>
            <a:r>
              <a:rPr lang="de-DE" altLang="de-DE" sz="2000" b="1" smtClean="0"/>
              <a:t>(Tremor)</a:t>
            </a:r>
          </a:p>
          <a:p>
            <a:pPr eaLnBrk="1" hangingPunct="1">
              <a:lnSpc>
                <a:spcPct val="80000"/>
              </a:lnSpc>
            </a:pPr>
            <a:r>
              <a:rPr lang="de-DE" altLang="de-DE" sz="2000" smtClean="0"/>
              <a:t>Verlangsamung der Bewegungen </a:t>
            </a:r>
            <a:r>
              <a:rPr lang="de-DE" altLang="de-DE" sz="2000" b="1" smtClean="0"/>
              <a:t>(Akinese)</a:t>
            </a:r>
            <a:r>
              <a:rPr lang="de-DE" altLang="de-DE" sz="2000" smtClean="0"/>
              <a:t/>
            </a:r>
            <a:br>
              <a:rPr lang="de-DE" altLang="de-DE" sz="2000" smtClean="0"/>
            </a:br>
            <a:r>
              <a:rPr lang="de-DE" altLang="de-DE" sz="2000" smtClean="0"/>
              <a:t>Beginn meist schleichend, die Veränderungen werden von den Betroffenen vielfach gar nicht wahrgenommen. </a:t>
            </a:r>
            <a:endParaRPr lang="de-DE" altLang="de-DE" sz="2000" b="1" smtClean="0"/>
          </a:p>
          <a:p>
            <a:pPr eaLnBrk="1" hangingPunct="1">
              <a:lnSpc>
                <a:spcPct val="80000"/>
              </a:lnSpc>
            </a:pPr>
            <a:r>
              <a:rPr lang="de-DE" altLang="de-DE" sz="2000" b="1" smtClean="0"/>
              <a:t>Häufig sind Muskelschmerzen das erste Symptom.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6" descr="gehirnmedian"/>
          <p:cNvPicPr>
            <a:picLocks noChangeAspect="1" noChangeArrowheads="1"/>
          </p:cNvPicPr>
          <p:nvPr/>
        </p:nvPicPr>
        <p:blipFill>
          <a:blip r:embed="rId2"/>
          <a:srcRect/>
          <a:stretch>
            <a:fillRect/>
          </a:stretch>
        </p:blipFill>
        <p:spPr bwMode="auto">
          <a:xfrm>
            <a:off x="755650" y="188913"/>
            <a:ext cx="7345363" cy="61928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xfrm>
            <a:off x="457200" y="274638"/>
            <a:ext cx="8229600" cy="777875"/>
          </a:xfrm>
        </p:spPr>
        <p:txBody>
          <a:bodyPr/>
          <a:lstStyle/>
          <a:p>
            <a:pPr eaLnBrk="1" hangingPunct="1"/>
            <a:r>
              <a:rPr lang="de-AT" altLang="de-DE" sz="3600" smtClean="0"/>
              <a:t>Anzeichen</a:t>
            </a:r>
          </a:p>
        </p:txBody>
      </p:sp>
      <p:sp>
        <p:nvSpPr>
          <p:cNvPr id="53251" name="Rectangle 3"/>
          <p:cNvSpPr>
            <a:spLocks noGrp="1" noChangeArrowheads="1"/>
          </p:cNvSpPr>
          <p:nvPr>
            <p:ph type="body" idx="1"/>
          </p:nvPr>
        </p:nvSpPr>
        <p:spPr>
          <a:xfrm>
            <a:off x="539750" y="1341438"/>
            <a:ext cx="8229600" cy="5040312"/>
          </a:xfrm>
        </p:spPr>
        <p:txBody>
          <a:bodyPr/>
          <a:lstStyle/>
          <a:p>
            <a:pPr eaLnBrk="1" hangingPunct="1">
              <a:lnSpc>
                <a:spcPct val="80000"/>
              </a:lnSpc>
            </a:pPr>
            <a:r>
              <a:rPr lang="de-DE" altLang="de-DE" sz="2400" b="1" smtClean="0"/>
              <a:t>Häufig auftretende Symptome:     </a:t>
            </a:r>
          </a:p>
          <a:p>
            <a:pPr eaLnBrk="1" hangingPunct="1">
              <a:lnSpc>
                <a:spcPct val="80000"/>
              </a:lnSpc>
            </a:pPr>
            <a:endParaRPr lang="de-DE" altLang="de-DE" sz="2400" b="1" smtClean="0"/>
          </a:p>
          <a:p>
            <a:pPr eaLnBrk="1" hangingPunct="1">
              <a:lnSpc>
                <a:spcPct val="80000"/>
              </a:lnSpc>
            </a:pPr>
            <a:r>
              <a:rPr lang="de-DE" altLang="de-DE" sz="2800" smtClean="0"/>
              <a:t>Eingeschränkte Mimik                                                  </a:t>
            </a:r>
            <a:r>
              <a:rPr lang="de-DE" altLang="de-DE" sz="2800" smtClean="0">
                <a:sym typeface="Wingdings" pitchFamily="2" charset="2"/>
              </a:rPr>
              <a:t></a:t>
            </a:r>
            <a:r>
              <a:rPr lang="de-DE" altLang="de-DE" sz="2800" smtClean="0"/>
              <a:t>Leise, monotone Sprache                                             </a:t>
            </a:r>
            <a:r>
              <a:rPr lang="de-DE" altLang="de-DE" sz="2800" smtClean="0">
                <a:sym typeface="Wingdings" pitchFamily="2" charset="2"/>
              </a:rPr>
              <a:t></a:t>
            </a:r>
            <a:r>
              <a:rPr lang="de-DE" altLang="de-DE" sz="2800" smtClean="0"/>
              <a:t>Ruhezittern der Arme und Beine (Ruhetremor), meist einseitig betont                                                             </a:t>
            </a:r>
            <a:r>
              <a:rPr lang="de-DE" altLang="de-DE" sz="2800" smtClean="0">
                <a:sym typeface="Wingdings" pitchFamily="2" charset="2"/>
              </a:rPr>
              <a:t></a:t>
            </a:r>
            <a:r>
              <a:rPr lang="de-DE" altLang="de-DE" sz="2800" smtClean="0"/>
              <a:t>Allgemeine Verlangsamung, Bewegungsarmut und Steifheit                                                                           </a:t>
            </a:r>
            <a:r>
              <a:rPr lang="de-DE" altLang="de-DE" sz="2800" smtClean="0">
                <a:sym typeface="Wingdings" pitchFamily="2" charset="2"/>
              </a:rPr>
              <a:t></a:t>
            </a:r>
            <a:r>
              <a:rPr lang="de-DE" altLang="de-DE" sz="2800" smtClean="0"/>
              <a:t>Vorgeneigte Körperhaltung, angewinkelte Arme             </a:t>
            </a:r>
            <a:r>
              <a:rPr lang="de-DE" altLang="de-DE" sz="2800" smtClean="0">
                <a:sym typeface="Wingdings" pitchFamily="2" charset="2"/>
              </a:rPr>
              <a:t></a:t>
            </a:r>
            <a:r>
              <a:rPr lang="de-DE" altLang="de-DE" sz="2800" smtClean="0"/>
              <a:t>Kleinschrittiger, schlurfender Gang (Zappeln) mit fehlendem Mitschwingen der Arme                                  </a:t>
            </a:r>
            <a:r>
              <a:rPr lang="de-DE" altLang="de-DE" sz="2800" smtClean="0">
                <a:sym typeface="Wingdings" pitchFamily="2" charset="2"/>
              </a:rPr>
              <a:t></a:t>
            </a:r>
            <a:r>
              <a:rPr lang="de-DE" altLang="de-DE" sz="2800" smtClean="0"/>
              <a:t>Kleiner werdende Schrift (Mikrographie)                       </a:t>
            </a:r>
            <a:r>
              <a:rPr lang="de-DE" altLang="de-DE" sz="2800" smtClean="0">
                <a:sym typeface="Wingdings" pitchFamily="2" charset="2"/>
              </a:rPr>
              <a:t></a:t>
            </a:r>
            <a:r>
              <a:rPr lang="de-DE" altLang="de-DE" sz="2800" smtClean="0"/>
              <a:t>Verminderung des Geruchssinns</a:t>
            </a:r>
            <a:endParaRPr lang="de-DE" altLang="de-DE" sz="2800" b="1" smtClean="0"/>
          </a:p>
          <a:p>
            <a:pPr eaLnBrk="1" hangingPunct="1">
              <a:lnSpc>
                <a:spcPct val="80000"/>
              </a:lnSpc>
            </a:pPr>
            <a:endParaRPr lang="de-AT" altLang="de-DE" sz="280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57200" y="274638"/>
            <a:ext cx="8229600" cy="706437"/>
          </a:xfrm>
        </p:spPr>
        <p:txBody>
          <a:bodyPr/>
          <a:lstStyle/>
          <a:p>
            <a:pPr eaLnBrk="1" hangingPunct="1"/>
            <a:r>
              <a:rPr lang="de-AT" altLang="de-DE" sz="3600" smtClean="0"/>
              <a:t>Anzeichen</a:t>
            </a:r>
          </a:p>
        </p:txBody>
      </p:sp>
      <p:sp>
        <p:nvSpPr>
          <p:cNvPr id="54275" name="Rectangle 3"/>
          <p:cNvSpPr>
            <a:spLocks noGrp="1" noChangeArrowheads="1"/>
          </p:cNvSpPr>
          <p:nvPr>
            <p:ph type="body" idx="1"/>
          </p:nvPr>
        </p:nvSpPr>
        <p:spPr>
          <a:xfrm>
            <a:off x="468313" y="1125538"/>
            <a:ext cx="8229600" cy="5256212"/>
          </a:xfrm>
        </p:spPr>
        <p:txBody>
          <a:bodyPr/>
          <a:lstStyle/>
          <a:p>
            <a:pPr eaLnBrk="1" hangingPunct="1">
              <a:lnSpc>
                <a:spcPct val="80000"/>
              </a:lnSpc>
            </a:pPr>
            <a:r>
              <a:rPr lang="de-DE" altLang="de-DE" sz="2000" b="1" smtClean="0"/>
              <a:t>Symptome nach längerem Krankheitsverlauf </a:t>
            </a:r>
            <a:r>
              <a:rPr lang="de-DE" altLang="de-DE" sz="1600" b="1" smtClean="0"/>
              <a:t>:</a:t>
            </a:r>
          </a:p>
          <a:p>
            <a:pPr eaLnBrk="1" hangingPunct="1">
              <a:lnSpc>
                <a:spcPct val="80000"/>
              </a:lnSpc>
            </a:pPr>
            <a:r>
              <a:rPr lang="de-DE" altLang="de-DE" sz="1600" smtClean="0"/>
              <a:t>Verstopfung</a:t>
            </a:r>
          </a:p>
          <a:p>
            <a:pPr eaLnBrk="1" hangingPunct="1">
              <a:lnSpc>
                <a:spcPct val="80000"/>
              </a:lnSpc>
            </a:pPr>
            <a:r>
              <a:rPr lang="de-DE" altLang="de-DE" sz="1600" smtClean="0"/>
              <a:t>unwillkürlicher Harnverlust</a:t>
            </a:r>
          </a:p>
          <a:p>
            <a:pPr eaLnBrk="1" hangingPunct="1">
              <a:lnSpc>
                <a:spcPct val="80000"/>
              </a:lnSpc>
            </a:pPr>
            <a:r>
              <a:rPr lang="de-DE" altLang="de-DE" sz="1600" smtClean="0"/>
              <a:t>vermehrte Talg- und Speichelproduktion</a:t>
            </a:r>
          </a:p>
          <a:p>
            <a:pPr eaLnBrk="1" hangingPunct="1">
              <a:lnSpc>
                <a:spcPct val="80000"/>
              </a:lnSpc>
            </a:pPr>
            <a:r>
              <a:rPr lang="de-DE" altLang="de-DE" sz="1600" smtClean="0"/>
              <a:t>Sexualfunktionsstörungen</a:t>
            </a:r>
          </a:p>
          <a:p>
            <a:pPr eaLnBrk="1" hangingPunct="1">
              <a:lnSpc>
                <a:spcPct val="80000"/>
              </a:lnSpc>
            </a:pPr>
            <a:r>
              <a:rPr lang="de-DE" altLang="de-DE" sz="1600" smtClean="0"/>
              <a:t>Blutdruckschwankungen</a:t>
            </a:r>
          </a:p>
          <a:p>
            <a:pPr eaLnBrk="1" hangingPunct="1">
              <a:lnSpc>
                <a:spcPct val="80000"/>
              </a:lnSpc>
            </a:pPr>
            <a:r>
              <a:rPr lang="de-DE" altLang="de-DE" sz="1600" smtClean="0"/>
              <a:t>Temperaturregulationsstörungen: vermehrtes Schwitzen oder Frieren</a:t>
            </a:r>
          </a:p>
          <a:p>
            <a:pPr eaLnBrk="1" hangingPunct="1">
              <a:lnSpc>
                <a:spcPct val="80000"/>
              </a:lnSpc>
            </a:pPr>
            <a:r>
              <a:rPr lang="de-DE" altLang="de-DE" sz="1600" smtClean="0"/>
              <a:t>plötzliche Bewegungsblockaden ("Freezing", engl. für Einfrieren)</a:t>
            </a:r>
          </a:p>
          <a:p>
            <a:pPr eaLnBrk="1" hangingPunct="1">
              <a:lnSpc>
                <a:spcPct val="80000"/>
              </a:lnSpc>
            </a:pPr>
            <a:r>
              <a:rPr lang="de-DE" altLang="de-DE" sz="1600" smtClean="0"/>
              <a:t>Fallneigung (Gleichgewichtsreflexe)</a:t>
            </a:r>
          </a:p>
          <a:p>
            <a:pPr eaLnBrk="1" hangingPunct="1">
              <a:lnSpc>
                <a:spcPct val="80000"/>
              </a:lnSpc>
            </a:pPr>
            <a:r>
              <a:rPr lang="de-DE" altLang="de-DE" sz="1600" smtClean="0"/>
              <a:t>Denkverlangsamung bzw. Demenz (Parkinson-Demenz)</a:t>
            </a:r>
            <a:endParaRPr lang="de-DE" altLang="de-DE" sz="1600" smtClean="0">
              <a:hlinkClick r:id="rId2"/>
            </a:endParaRPr>
          </a:p>
          <a:p>
            <a:pPr eaLnBrk="1" hangingPunct="1">
              <a:lnSpc>
                <a:spcPct val="80000"/>
              </a:lnSpc>
            </a:pPr>
            <a:r>
              <a:rPr lang="de-DE" altLang="de-DE" sz="1600" smtClean="0">
                <a:hlinkClick r:id="rId2"/>
              </a:rPr>
              <a:t>Depression</a:t>
            </a:r>
            <a:endParaRPr lang="de-DE" altLang="de-DE" sz="1600" smtClean="0"/>
          </a:p>
          <a:p>
            <a:pPr eaLnBrk="1" hangingPunct="1">
              <a:lnSpc>
                <a:spcPct val="80000"/>
              </a:lnSpc>
            </a:pPr>
            <a:r>
              <a:rPr lang="de-DE" altLang="de-DE" sz="1600" smtClean="0"/>
              <a:t/>
            </a:r>
            <a:br>
              <a:rPr lang="de-DE" altLang="de-DE" sz="1600" smtClean="0"/>
            </a:br>
            <a:r>
              <a:rPr lang="de-DE" altLang="de-DE" sz="1600" b="1" smtClean="0"/>
              <a:t>Diagnose: </a:t>
            </a:r>
            <a:endParaRPr lang="de-DE" altLang="de-DE" sz="1600" smtClean="0"/>
          </a:p>
          <a:p>
            <a:pPr eaLnBrk="1" hangingPunct="1">
              <a:lnSpc>
                <a:spcPct val="80000"/>
              </a:lnSpc>
            </a:pPr>
            <a:r>
              <a:rPr lang="de-DE" altLang="de-DE" sz="1600" smtClean="0"/>
              <a:t>Anamnese (Erhebung der Krankengeschichte) </a:t>
            </a:r>
          </a:p>
          <a:p>
            <a:pPr eaLnBrk="1" hangingPunct="1">
              <a:lnSpc>
                <a:spcPct val="80000"/>
              </a:lnSpc>
            </a:pPr>
            <a:r>
              <a:rPr lang="de-DE" altLang="de-DE" sz="1600" smtClean="0"/>
              <a:t>neurologische Untersuchung </a:t>
            </a:r>
          </a:p>
          <a:p>
            <a:pPr eaLnBrk="1" hangingPunct="1">
              <a:lnSpc>
                <a:spcPct val="80000"/>
              </a:lnSpc>
            </a:pPr>
            <a:r>
              <a:rPr lang="de-DE" altLang="de-DE" sz="1600" smtClean="0"/>
              <a:t>Computertomographie (CT) oder Magnetresonanztomographie (MRT) </a:t>
            </a:r>
          </a:p>
          <a:p>
            <a:pPr eaLnBrk="1" hangingPunct="1">
              <a:lnSpc>
                <a:spcPct val="80000"/>
              </a:lnSpc>
            </a:pPr>
            <a:r>
              <a:rPr lang="de-DE" altLang="de-DE" sz="1600" smtClean="0"/>
              <a:t>Bei diagnostischen Unklarheiten </a:t>
            </a:r>
            <a:r>
              <a:rPr lang="de-DE" altLang="de-DE" sz="1600" smtClean="0">
                <a:sym typeface="Wingdings" pitchFamily="2" charset="2"/>
              </a:rPr>
              <a:t></a:t>
            </a:r>
            <a:r>
              <a:rPr lang="de-DE" altLang="de-DE" sz="1600" smtClean="0"/>
              <a:t> SPECT-Untersuchung (Single Photon Emission Computed Tomography)</a:t>
            </a:r>
          </a:p>
          <a:p>
            <a:pPr eaLnBrk="1" hangingPunct="1">
              <a:lnSpc>
                <a:spcPct val="80000"/>
              </a:lnSpc>
            </a:pPr>
            <a:r>
              <a:rPr lang="de-DE" altLang="de-DE" sz="1600" smtClean="0"/>
              <a:t>probeweise hochdosierte Verabreichung der Dopamin-Vorstufe Levodopa, kurz L-Dopa </a:t>
            </a:r>
            <a:br>
              <a:rPr lang="de-DE" altLang="de-DE" sz="1600" smtClean="0"/>
            </a:br>
            <a:endParaRPr lang="de-AT" altLang="de-DE" sz="1600" smtClean="0"/>
          </a:p>
          <a:p>
            <a:pPr eaLnBrk="1" hangingPunct="1">
              <a:lnSpc>
                <a:spcPct val="80000"/>
              </a:lnSpc>
            </a:pPr>
            <a:endParaRPr lang="de-AT" altLang="de-DE" sz="1400"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5" descr="parkinsonsympt"/>
          <p:cNvPicPr>
            <a:picLocks noChangeAspect="1" noChangeArrowheads="1"/>
          </p:cNvPicPr>
          <p:nvPr/>
        </p:nvPicPr>
        <p:blipFill>
          <a:blip r:embed="rId2"/>
          <a:srcRect/>
          <a:stretch>
            <a:fillRect/>
          </a:stretch>
        </p:blipFill>
        <p:spPr bwMode="auto">
          <a:xfrm>
            <a:off x="1938338" y="785813"/>
            <a:ext cx="5267325" cy="5286375"/>
          </a:xfrm>
          <a:prstGeom prst="rect">
            <a:avLst/>
          </a:prstGeom>
          <a:noFill/>
          <a:ln w="9525">
            <a:noFill/>
            <a:miter lim="800000"/>
            <a:headEnd/>
            <a:tailEnd/>
          </a:ln>
        </p:spPr>
      </p:pic>
      <p:pic>
        <p:nvPicPr>
          <p:cNvPr id="55299" name="Picture 7" descr="008-069a0401-3-330-725187"/>
          <p:cNvPicPr>
            <a:picLocks noChangeAspect="1" noChangeArrowheads="1"/>
          </p:cNvPicPr>
          <p:nvPr/>
        </p:nvPicPr>
        <p:blipFill>
          <a:blip r:embed="rId3"/>
          <a:srcRect/>
          <a:stretch>
            <a:fillRect/>
          </a:stretch>
        </p:blipFill>
        <p:spPr bwMode="auto">
          <a:xfrm>
            <a:off x="7380288" y="3357563"/>
            <a:ext cx="1428750" cy="3028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115888"/>
            <a:ext cx="8229600" cy="720725"/>
          </a:xfrm>
        </p:spPr>
        <p:txBody>
          <a:bodyPr/>
          <a:lstStyle/>
          <a:p>
            <a:pPr eaLnBrk="1" hangingPunct="1"/>
            <a:r>
              <a:rPr lang="de-DE" altLang="de-DE" sz="3600" b="1" smtClean="0"/>
              <a:t>Therapie</a:t>
            </a:r>
            <a:endParaRPr lang="de-AT" altLang="de-DE" sz="3600" b="1" smtClean="0"/>
          </a:p>
        </p:txBody>
      </p:sp>
      <p:sp>
        <p:nvSpPr>
          <p:cNvPr id="56323" name="Rectangle 3"/>
          <p:cNvSpPr>
            <a:spLocks noGrp="1" noChangeArrowheads="1"/>
          </p:cNvSpPr>
          <p:nvPr>
            <p:ph type="body" idx="1"/>
          </p:nvPr>
        </p:nvSpPr>
        <p:spPr>
          <a:xfrm>
            <a:off x="323850" y="981075"/>
            <a:ext cx="8229600" cy="5472113"/>
          </a:xfrm>
        </p:spPr>
        <p:txBody>
          <a:bodyPr/>
          <a:lstStyle/>
          <a:p>
            <a:pPr eaLnBrk="1" hangingPunct="1">
              <a:lnSpc>
                <a:spcPct val="80000"/>
              </a:lnSpc>
            </a:pPr>
            <a:r>
              <a:rPr lang="de-DE" altLang="de-DE" sz="1800" smtClean="0"/>
              <a:t>Nicht heilbar, lässt sich jedoch durch die lebenslange Einnahme von Medikamenten verlangsamen und abschwächen. Mit Therapien  deutliche Verbesserung der Lebensqualität.</a:t>
            </a:r>
          </a:p>
          <a:p>
            <a:pPr eaLnBrk="1" hangingPunct="1">
              <a:lnSpc>
                <a:spcPct val="80000"/>
              </a:lnSpc>
            </a:pPr>
            <a:r>
              <a:rPr lang="de-DE" altLang="de-DE" sz="1800" smtClean="0"/>
              <a:t/>
            </a:r>
            <a:br>
              <a:rPr lang="de-DE" altLang="de-DE" sz="1800" smtClean="0"/>
            </a:br>
            <a:r>
              <a:rPr lang="de-DE" altLang="de-DE" sz="1800" b="1" smtClean="0"/>
              <a:t>Medikamentöse Behandlung:</a:t>
            </a:r>
            <a:endParaRPr lang="de-DE" altLang="de-DE" sz="1800" smtClean="0"/>
          </a:p>
          <a:p>
            <a:pPr eaLnBrk="1" hangingPunct="1">
              <a:lnSpc>
                <a:spcPct val="80000"/>
              </a:lnSpc>
            </a:pPr>
            <a:r>
              <a:rPr lang="de-DE" altLang="de-DE" sz="1800" smtClean="0"/>
              <a:t>Ausgleich des Dopaminmangels (Levodopa, kurz L-Dopa). Wird im Gehirn in Dopamin umgewandelt</a:t>
            </a:r>
          </a:p>
          <a:p>
            <a:pPr eaLnBrk="1" hangingPunct="1">
              <a:lnSpc>
                <a:spcPct val="80000"/>
              </a:lnSpc>
            </a:pPr>
            <a:r>
              <a:rPr lang="de-DE" altLang="de-DE" sz="1800" smtClean="0"/>
              <a:t>Nach einigen Jahren der Einnahme - L-Dopa-Langzeit- Phänomens kommt es zu unwillkürlichen Bewegungen (Dyskinesien), schmerzhaften Verkrampfungen (Dystonien) und dem On-Off-Phänomen ( wechselnde Phasen von guter Beweglichkeit und völliger Starre). Wirksamkeit lässt über die Jahre nach,</a:t>
            </a:r>
            <a:r>
              <a:rPr lang="de-DE" altLang="de-DE" sz="1800" smtClean="0">
                <a:sym typeface="Wingdings" pitchFamily="2" charset="2"/>
              </a:rPr>
              <a:t> </a:t>
            </a:r>
            <a:r>
              <a:rPr lang="de-DE" altLang="de-DE" sz="1800" smtClean="0"/>
              <a:t>erst zu einem möglichst späten Zeitpunkt einsetzen.</a:t>
            </a:r>
          </a:p>
          <a:p>
            <a:pPr eaLnBrk="1" hangingPunct="1">
              <a:lnSpc>
                <a:spcPct val="80000"/>
              </a:lnSpc>
            </a:pPr>
            <a:r>
              <a:rPr lang="de-DE" altLang="de-DE" sz="1800" smtClean="0"/>
              <a:t>Körperliche Aktivität, jedoch Überanstrengungen vermeiden </a:t>
            </a:r>
          </a:p>
          <a:p>
            <a:pPr eaLnBrk="1" hangingPunct="1">
              <a:lnSpc>
                <a:spcPct val="80000"/>
              </a:lnSpc>
            </a:pPr>
            <a:r>
              <a:rPr lang="de-DE" altLang="de-DE" sz="1800" smtClean="0"/>
              <a:t>regelmäßige physiotherapeutische und ergotherapeutische Behandlungen </a:t>
            </a:r>
          </a:p>
          <a:p>
            <a:pPr eaLnBrk="1" hangingPunct="1">
              <a:lnSpc>
                <a:spcPct val="80000"/>
              </a:lnSpc>
            </a:pPr>
            <a:r>
              <a:rPr lang="de-DE" altLang="de-DE" sz="1800" smtClean="0"/>
              <a:t>Vielseitige, ballaststoff- und nährstoffreiche Kost, reichlich Flüssigkeit: Betroffene essen und trinken oftmals zu wenig - weil es ihnen an Geschicklichkeit mangelt, sie langsam sind oder sich vor häufigem Wasserlassen fürchten!</a:t>
            </a:r>
          </a:p>
          <a:p>
            <a:pPr eaLnBrk="1" hangingPunct="1">
              <a:lnSpc>
                <a:spcPct val="80000"/>
              </a:lnSpc>
            </a:pPr>
            <a:r>
              <a:rPr lang="de-DE" altLang="de-DE" sz="1800" smtClean="0"/>
              <a:t>L-Dopa sollte nicht gleichzeitig mit eiweißreichen Speisen eingenommen werden (Wirkungsveränderung).</a:t>
            </a:r>
          </a:p>
          <a:p>
            <a:pPr eaLnBrk="1" hangingPunct="1">
              <a:lnSpc>
                <a:spcPct val="80000"/>
              </a:lnSpc>
            </a:pPr>
            <a:r>
              <a:rPr lang="de-DE" altLang="de-DE" sz="1800" smtClean="0"/>
              <a:t>Besuch von Selbsthilfegruppen </a:t>
            </a:r>
            <a:endParaRPr lang="de-AT" altLang="de-DE" sz="1800" smtClean="0"/>
          </a:p>
          <a:p>
            <a:pPr eaLnBrk="1" hangingPunct="1">
              <a:lnSpc>
                <a:spcPct val="80000"/>
              </a:lnSpc>
            </a:pPr>
            <a:endParaRPr lang="de-AT" altLang="de-DE" sz="180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noChangeArrowheads="1"/>
          </p:cNvSpPr>
          <p:nvPr>
            <p:ph type="body" idx="4294967295"/>
          </p:nvPr>
        </p:nvSpPr>
        <p:spPr>
          <a:xfrm>
            <a:off x="323850" y="333375"/>
            <a:ext cx="8640763" cy="6048375"/>
          </a:xfrm>
        </p:spPr>
        <p:txBody>
          <a:bodyPr/>
          <a:lstStyle/>
          <a:p>
            <a:pPr eaLnBrk="1" hangingPunct="1">
              <a:lnSpc>
                <a:spcPct val="80000"/>
              </a:lnSpc>
            </a:pPr>
            <a:r>
              <a:rPr lang="de-DE" altLang="de-DE" sz="1800" b="1" smtClean="0"/>
              <a:t>Operative Behandlung:</a:t>
            </a:r>
            <a:r>
              <a:rPr lang="de-DE" altLang="de-DE" sz="1800" smtClean="0"/>
              <a:t/>
            </a:r>
            <a:br>
              <a:rPr lang="de-DE" altLang="de-DE" sz="1800" smtClean="0"/>
            </a:br>
            <a:endParaRPr lang="de-DE" altLang="de-DE" sz="1800" smtClean="0"/>
          </a:p>
          <a:p>
            <a:pPr eaLnBrk="1" hangingPunct="1">
              <a:lnSpc>
                <a:spcPct val="80000"/>
              </a:lnSpc>
            </a:pPr>
            <a:endParaRPr lang="de-DE" altLang="de-DE" sz="1800" smtClean="0"/>
          </a:p>
          <a:p>
            <a:pPr eaLnBrk="1" hangingPunct="1">
              <a:lnSpc>
                <a:spcPct val="80000"/>
              </a:lnSpc>
            </a:pPr>
            <a:endParaRPr lang="de-DE" altLang="de-DE" sz="1800" smtClean="0"/>
          </a:p>
          <a:p>
            <a:pPr eaLnBrk="1" hangingPunct="1">
              <a:lnSpc>
                <a:spcPct val="80000"/>
              </a:lnSpc>
            </a:pPr>
            <a:endParaRPr lang="de-DE" altLang="de-DE" sz="1800" smtClean="0"/>
          </a:p>
          <a:p>
            <a:pPr eaLnBrk="1" hangingPunct="1">
              <a:lnSpc>
                <a:spcPct val="80000"/>
              </a:lnSpc>
            </a:pPr>
            <a:endParaRPr lang="de-DE" altLang="de-DE" sz="1800" smtClean="0"/>
          </a:p>
          <a:p>
            <a:pPr eaLnBrk="1" hangingPunct="1">
              <a:lnSpc>
                <a:spcPct val="80000"/>
              </a:lnSpc>
            </a:pPr>
            <a:endParaRPr lang="de-DE" altLang="de-DE" sz="1800" smtClean="0"/>
          </a:p>
          <a:p>
            <a:pPr eaLnBrk="1" hangingPunct="1">
              <a:lnSpc>
                <a:spcPct val="80000"/>
              </a:lnSpc>
            </a:pPr>
            <a:endParaRPr lang="de-DE" altLang="de-DE" sz="1800" smtClean="0"/>
          </a:p>
          <a:p>
            <a:pPr eaLnBrk="1" hangingPunct="1">
              <a:lnSpc>
                <a:spcPct val="80000"/>
              </a:lnSpc>
            </a:pPr>
            <a:endParaRPr lang="de-DE" altLang="de-DE" sz="1800" smtClean="0"/>
          </a:p>
          <a:p>
            <a:pPr eaLnBrk="1" hangingPunct="1">
              <a:lnSpc>
                <a:spcPct val="80000"/>
              </a:lnSpc>
            </a:pPr>
            <a:endParaRPr lang="de-DE" altLang="de-DE" sz="1400" smtClean="0"/>
          </a:p>
          <a:p>
            <a:pPr eaLnBrk="1" hangingPunct="1">
              <a:lnSpc>
                <a:spcPct val="80000"/>
              </a:lnSpc>
            </a:pPr>
            <a:endParaRPr lang="de-DE" altLang="de-DE" sz="1400" smtClean="0"/>
          </a:p>
          <a:p>
            <a:pPr eaLnBrk="1" hangingPunct="1">
              <a:lnSpc>
                <a:spcPct val="80000"/>
              </a:lnSpc>
            </a:pPr>
            <a:endParaRPr lang="de-DE" altLang="de-DE" sz="1400" smtClean="0"/>
          </a:p>
          <a:p>
            <a:pPr eaLnBrk="1" hangingPunct="1">
              <a:lnSpc>
                <a:spcPct val="80000"/>
              </a:lnSpc>
            </a:pPr>
            <a:endParaRPr lang="de-DE" altLang="de-DE" sz="1400" smtClean="0"/>
          </a:p>
          <a:p>
            <a:pPr eaLnBrk="1" hangingPunct="1">
              <a:lnSpc>
                <a:spcPct val="80000"/>
              </a:lnSpc>
            </a:pPr>
            <a:endParaRPr lang="de-DE" altLang="de-DE" sz="1400" smtClean="0"/>
          </a:p>
          <a:p>
            <a:pPr eaLnBrk="1" hangingPunct="1">
              <a:lnSpc>
                <a:spcPct val="80000"/>
              </a:lnSpc>
            </a:pPr>
            <a:endParaRPr lang="de-DE" altLang="de-DE" sz="1400" smtClean="0"/>
          </a:p>
          <a:p>
            <a:pPr eaLnBrk="1" hangingPunct="1">
              <a:lnSpc>
                <a:spcPct val="80000"/>
              </a:lnSpc>
            </a:pPr>
            <a:endParaRPr lang="de-DE" altLang="de-DE" sz="1400" smtClean="0"/>
          </a:p>
          <a:p>
            <a:pPr eaLnBrk="1" hangingPunct="1">
              <a:lnSpc>
                <a:spcPct val="80000"/>
              </a:lnSpc>
            </a:pPr>
            <a:endParaRPr lang="de-DE" altLang="de-DE" sz="1400" smtClean="0"/>
          </a:p>
          <a:p>
            <a:pPr eaLnBrk="1" hangingPunct="1">
              <a:lnSpc>
                <a:spcPct val="80000"/>
              </a:lnSpc>
            </a:pPr>
            <a:endParaRPr lang="de-DE" altLang="de-DE" sz="1800" smtClean="0"/>
          </a:p>
          <a:p>
            <a:pPr eaLnBrk="1" hangingPunct="1">
              <a:lnSpc>
                <a:spcPct val="80000"/>
              </a:lnSpc>
            </a:pPr>
            <a:r>
              <a:rPr lang="de-DE" altLang="de-DE" sz="1800" smtClean="0"/>
              <a:t>Bei Stimulationsverfahren (tiefe Hirnstimulation) werden durch Einsetzen von Elektroden bestimmte </a:t>
            </a:r>
            <a:r>
              <a:rPr lang="de-DE" altLang="de-DE" sz="1800" smtClean="0">
                <a:hlinkClick r:id="rId2"/>
              </a:rPr>
              <a:t>Gehirnregionen</a:t>
            </a:r>
            <a:r>
              <a:rPr lang="de-DE" altLang="de-DE" sz="1800" smtClean="0"/>
              <a:t> elektrisch angeregt. Sowohl Phasen der Über- und Unterbeweglichkeit als auch das Ruhezittern können dadurch deutlich vermindert werden.</a:t>
            </a:r>
          </a:p>
          <a:p>
            <a:pPr eaLnBrk="1" hangingPunct="1">
              <a:lnSpc>
                <a:spcPct val="80000"/>
              </a:lnSpc>
            </a:pPr>
            <a:r>
              <a:rPr lang="de-DE" altLang="de-DE" sz="1800" smtClean="0"/>
              <a:t>Zukunftsweisende Methoden wie die Transplantation embryonaler Stammzellen in das Gehirn sind Gegenstand intensiver Forschung ! </a:t>
            </a:r>
            <a:endParaRPr lang="de-AT" altLang="de-DE" sz="1800" smtClean="0"/>
          </a:p>
        </p:txBody>
      </p:sp>
      <p:pic>
        <p:nvPicPr>
          <p:cNvPr id="57347" name="Picture 5" descr="DBS"/>
          <p:cNvPicPr>
            <a:picLocks noChangeAspect="1" noChangeArrowheads="1"/>
          </p:cNvPicPr>
          <p:nvPr/>
        </p:nvPicPr>
        <p:blipFill>
          <a:blip r:embed="rId3"/>
          <a:srcRect/>
          <a:stretch>
            <a:fillRect/>
          </a:stretch>
        </p:blipFill>
        <p:spPr bwMode="auto">
          <a:xfrm>
            <a:off x="4859338" y="333375"/>
            <a:ext cx="3106737" cy="3455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57200" y="274638"/>
            <a:ext cx="8229600" cy="777875"/>
          </a:xfrm>
        </p:spPr>
        <p:txBody>
          <a:bodyPr/>
          <a:lstStyle/>
          <a:p>
            <a:pPr eaLnBrk="1" hangingPunct="1"/>
            <a:r>
              <a:rPr lang="de-DE" altLang="de-DE" sz="3600" b="1" smtClean="0"/>
              <a:t>Multiple Sklerose (MS)</a:t>
            </a:r>
            <a:endParaRPr lang="de-AT" altLang="de-DE" sz="3600" b="1" smtClean="0"/>
          </a:p>
        </p:txBody>
      </p:sp>
      <p:sp>
        <p:nvSpPr>
          <p:cNvPr id="58371" name="Rectangle 3"/>
          <p:cNvSpPr>
            <a:spLocks noGrp="1" noChangeArrowheads="1"/>
          </p:cNvSpPr>
          <p:nvPr>
            <p:ph type="body" idx="1"/>
          </p:nvPr>
        </p:nvSpPr>
        <p:spPr>
          <a:xfrm>
            <a:off x="457200" y="1196975"/>
            <a:ext cx="8229600" cy="5400675"/>
          </a:xfrm>
        </p:spPr>
        <p:txBody>
          <a:bodyPr/>
          <a:lstStyle/>
          <a:p>
            <a:pPr eaLnBrk="1" hangingPunct="1">
              <a:lnSpc>
                <a:spcPct val="80000"/>
              </a:lnSpc>
            </a:pPr>
            <a:r>
              <a:rPr lang="de-DE" altLang="de-DE" sz="1600" smtClean="0"/>
              <a:t>Autoimmunerkrankung. Betroffen sind die Myelinscheiden( Isolierschicht der Nervenzellen ) und die Nervenzellen.</a:t>
            </a:r>
          </a:p>
          <a:p>
            <a:pPr eaLnBrk="1" hangingPunct="1">
              <a:lnSpc>
                <a:spcPct val="80000"/>
              </a:lnSpc>
            </a:pPr>
            <a:endParaRPr lang="de-DE" altLang="de-DE" sz="1600" smtClean="0"/>
          </a:p>
          <a:p>
            <a:pPr eaLnBrk="1" hangingPunct="1">
              <a:lnSpc>
                <a:spcPct val="80000"/>
              </a:lnSpc>
            </a:pPr>
            <a:r>
              <a:rPr lang="de-DE" altLang="de-DE" sz="1600" smtClean="0"/>
              <a:t>Häufigste chronisch-entzündliche Erkrankung des Nervensystems und eines der häufigsten neurologischen Leiden, das bereits im jungen Erwachsenenalter beginnt. </a:t>
            </a:r>
          </a:p>
          <a:p>
            <a:pPr eaLnBrk="1" hangingPunct="1">
              <a:lnSpc>
                <a:spcPct val="80000"/>
              </a:lnSpc>
            </a:pPr>
            <a:r>
              <a:rPr lang="de-DE" altLang="de-DE" sz="1600" b="1" smtClean="0"/>
              <a:t>Häufigkeit:</a:t>
            </a:r>
            <a:r>
              <a:rPr lang="de-DE" altLang="de-DE" sz="1600" smtClean="0"/>
              <a:t> Weltweit etwa zwei bis 2,5 Millionen Menschen. In Österreich derzeit etwa 9.000 MS-Kranke </a:t>
            </a:r>
          </a:p>
          <a:p>
            <a:pPr eaLnBrk="1" hangingPunct="1">
              <a:lnSpc>
                <a:spcPct val="80000"/>
              </a:lnSpc>
            </a:pPr>
            <a:r>
              <a:rPr lang="de-DE" altLang="de-DE" sz="1600" smtClean="0"/>
              <a:t>Haupterkrankungsalter liegt zwischen dem 20. und dem 40. Lebensjahr.</a:t>
            </a:r>
          </a:p>
          <a:p>
            <a:pPr eaLnBrk="1" hangingPunct="1">
              <a:lnSpc>
                <a:spcPct val="80000"/>
              </a:lnSpc>
            </a:pPr>
            <a:r>
              <a:rPr lang="de-DE" altLang="de-DE" sz="1600" smtClean="0"/>
              <a:t>Immer öfter auch bei Kindern und Jugendlichen diagnostiziert. Frauen sind deutlich häufiger betroffen als Männer. MS ist nicht heilbar aber mit einer optimalen Therapie lässt sich der typische fortschreitende Verlauf der Erkrankung bei vielen Patienten verzögern. </a:t>
            </a:r>
          </a:p>
          <a:p>
            <a:pPr eaLnBrk="1" hangingPunct="1">
              <a:lnSpc>
                <a:spcPct val="80000"/>
              </a:lnSpc>
            </a:pPr>
            <a:endParaRPr lang="de-DE" altLang="de-DE" sz="1600" b="1" smtClean="0"/>
          </a:p>
          <a:p>
            <a:pPr eaLnBrk="1" hangingPunct="1">
              <a:lnSpc>
                <a:spcPct val="80000"/>
              </a:lnSpc>
            </a:pPr>
            <a:r>
              <a:rPr lang="de-DE" altLang="de-DE" sz="1600" b="1" smtClean="0"/>
              <a:t>Ursachen: </a:t>
            </a:r>
            <a:endParaRPr lang="de-DE" altLang="de-DE" sz="1600" smtClean="0"/>
          </a:p>
          <a:p>
            <a:pPr eaLnBrk="1" hangingPunct="1">
              <a:lnSpc>
                <a:spcPct val="80000"/>
              </a:lnSpc>
            </a:pPr>
            <a:r>
              <a:rPr lang="de-DE" altLang="de-DE" sz="1600" smtClean="0"/>
              <a:t>Nervenfasern in Gehirn und Rückenmark sind von einer Hülle aus Fetten und Eiweißen umgeben - den Mark- oder Myelinscheiden (Schutz- und Isolationsschicht). </a:t>
            </a:r>
          </a:p>
          <a:p>
            <a:pPr eaLnBrk="1" hangingPunct="1">
              <a:lnSpc>
                <a:spcPct val="80000"/>
              </a:lnSpc>
            </a:pPr>
            <a:r>
              <a:rPr lang="de-DE" altLang="de-DE" sz="1600" smtClean="0"/>
              <a:t>Es kommt es an diesen Markscheiden zu Entzündungen, die dann zu ihrer Zerstörung führen können. Es kommt zu einer Art Narbenbildung ( Sklerosierung )</a:t>
            </a:r>
          </a:p>
          <a:p>
            <a:pPr eaLnBrk="1" hangingPunct="1">
              <a:lnSpc>
                <a:spcPct val="80000"/>
              </a:lnSpc>
            </a:pPr>
            <a:r>
              <a:rPr lang="de-DE" altLang="de-DE" sz="1600" smtClean="0"/>
              <a:t>Die unterschiedlich großen, über Gehirn und Rückenmark verteilten multiplen Areale der Myelinschädigung und Sklerosierung = Plaques </a:t>
            </a:r>
          </a:p>
          <a:p>
            <a:pPr eaLnBrk="1" hangingPunct="1">
              <a:lnSpc>
                <a:spcPct val="80000"/>
              </a:lnSpc>
            </a:pPr>
            <a:r>
              <a:rPr lang="de-DE" altLang="de-DE" sz="1600" smtClean="0"/>
              <a:t>Die Myelinscheiden werden zerstört und damit die Erregungsleitung beeinträchtigt. Das heißt, die elektrischen Impulse, über welche die Nervenzellen miteinander kommunizieren, werden nicht mehr uneingeschränkt weitergeleitet.</a:t>
            </a:r>
            <a:r>
              <a:rPr lang="de-AT" altLang="de-DE" sz="1600" smtClean="0"/>
              <a:t>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5" descr="massgeschneiderte_therapien_bringen_beste_08s08_multiple_sklerose_vonk20110207183257"/>
          <p:cNvPicPr>
            <a:picLocks noChangeAspect="1" noChangeArrowheads="1"/>
          </p:cNvPicPr>
          <p:nvPr/>
        </p:nvPicPr>
        <p:blipFill>
          <a:blip r:embed="rId2"/>
          <a:srcRect/>
          <a:stretch>
            <a:fillRect/>
          </a:stretch>
        </p:blipFill>
        <p:spPr bwMode="auto">
          <a:xfrm>
            <a:off x="2443163" y="161925"/>
            <a:ext cx="4257675" cy="6534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539750" y="-14288"/>
            <a:ext cx="8229600" cy="1143001"/>
          </a:xfrm>
        </p:spPr>
        <p:txBody>
          <a:bodyPr/>
          <a:lstStyle/>
          <a:p>
            <a:pPr eaLnBrk="1" hangingPunct="1"/>
            <a:r>
              <a:rPr lang="de-DE" altLang="de-DE" sz="3200" b="1" smtClean="0"/>
              <a:t>Multiple Sklerose (MS)</a:t>
            </a:r>
            <a:endParaRPr lang="de-AT" altLang="de-DE" sz="3200" b="1" smtClean="0"/>
          </a:p>
        </p:txBody>
      </p:sp>
      <p:sp>
        <p:nvSpPr>
          <p:cNvPr id="60419" name="Rectangle 3"/>
          <p:cNvSpPr>
            <a:spLocks noGrp="1" noChangeArrowheads="1"/>
          </p:cNvSpPr>
          <p:nvPr>
            <p:ph type="body" idx="1"/>
          </p:nvPr>
        </p:nvSpPr>
        <p:spPr>
          <a:xfrm>
            <a:off x="457200" y="1125538"/>
            <a:ext cx="8229600" cy="5327650"/>
          </a:xfrm>
        </p:spPr>
        <p:txBody>
          <a:bodyPr/>
          <a:lstStyle/>
          <a:p>
            <a:pPr eaLnBrk="1" hangingPunct="1">
              <a:lnSpc>
                <a:spcPct val="80000"/>
              </a:lnSpc>
            </a:pPr>
            <a:r>
              <a:rPr lang="de-DE" altLang="de-DE" sz="2400" b="1" smtClean="0"/>
              <a:t>Symptome:</a:t>
            </a:r>
          </a:p>
          <a:p>
            <a:pPr eaLnBrk="1" hangingPunct="1">
              <a:lnSpc>
                <a:spcPct val="80000"/>
              </a:lnSpc>
            </a:pPr>
            <a:endParaRPr lang="de-DE" altLang="de-DE" sz="1800" smtClean="0"/>
          </a:p>
          <a:p>
            <a:pPr eaLnBrk="1" hangingPunct="1">
              <a:lnSpc>
                <a:spcPct val="80000"/>
              </a:lnSpc>
            </a:pPr>
            <a:r>
              <a:rPr lang="de-DE" altLang="de-DE" sz="2000" smtClean="0"/>
              <a:t>Je nach Schweregrad unterschiedlicher Verlauf</a:t>
            </a:r>
          </a:p>
          <a:p>
            <a:pPr eaLnBrk="1" hangingPunct="1">
              <a:lnSpc>
                <a:spcPct val="80000"/>
              </a:lnSpc>
            </a:pPr>
            <a:r>
              <a:rPr lang="de-DE" altLang="de-DE" sz="2000" b="1" smtClean="0"/>
              <a:t>Frühsymptome: </a:t>
            </a:r>
          </a:p>
          <a:p>
            <a:pPr eaLnBrk="1" hangingPunct="1">
              <a:lnSpc>
                <a:spcPct val="80000"/>
              </a:lnSpc>
            </a:pPr>
            <a:r>
              <a:rPr lang="de-DE" altLang="de-DE" sz="2000" smtClean="0"/>
              <a:t>Sehstörungen: Getrübt, Doppelbilder </a:t>
            </a:r>
          </a:p>
          <a:p>
            <a:pPr eaLnBrk="1" hangingPunct="1">
              <a:lnSpc>
                <a:spcPct val="80000"/>
              </a:lnSpc>
            </a:pPr>
            <a:r>
              <a:rPr lang="de-DE" altLang="de-DE" sz="2000" smtClean="0"/>
              <a:t>Empfindungsstörungen,Taubheitsgefühl oder ein Kribbeln ("Ameisenlaufen") </a:t>
            </a:r>
          </a:p>
          <a:p>
            <a:pPr eaLnBrk="1" hangingPunct="1">
              <a:lnSpc>
                <a:spcPct val="80000"/>
              </a:lnSpc>
            </a:pPr>
            <a:r>
              <a:rPr lang="de-DE" altLang="de-DE" sz="2000" smtClean="0"/>
              <a:t>Veränderte Temperaturwahrnehmung</a:t>
            </a:r>
          </a:p>
          <a:p>
            <a:pPr eaLnBrk="1" hangingPunct="1">
              <a:lnSpc>
                <a:spcPct val="80000"/>
              </a:lnSpc>
            </a:pPr>
            <a:r>
              <a:rPr lang="de-DE" altLang="de-DE" sz="2000" smtClean="0"/>
              <a:t>Muskelschwäche, Muskelsteife, Gangunsicherheit und Koordinationsstörungen . </a:t>
            </a:r>
          </a:p>
          <a:p>
            <a:pPr eaLnBrk="1" hangingPunct="1">
              <a:lnSpc>
                <a:spcPct val="80000"/>
              </a:lnSpc>
            </a:pPr>
            <a:r>
              <a:rPr lang="de-DE" altLang="de-DE" sz="2000" smtClean="0"/>
              <a:t>Müdigkeit, Mattigkeit und Konzentrationsprobleme </a:t>
            </a:r>
          </a:p>
          <a:p>
            <a:pPr eaLnBrk="1" hangingPunct="1">
              <a:lnSpc>
                <a:spcPct val="80000"/>
              </a:lnSpc>
            </a:pPr>
            <a:r>
              <a:rPr lang="de-DE" altLang="de-DE" sz="2000" smtClean="0"/>
              <a:t>Verlust der Kontrolle über die Blasenentleerung oder sexuelle Funktionsstörungen. </a:t>
            </a:r>
          </a:p>
          <a:p>
            <a:pPr eaLnBrk="1" hangingPunct="1">
              <a:lnSpc>
                <a:spcPct val="80000"/>
              </a:lnSpc>
            </a:pPr>
            <a:r>
              <a:rPr lang="de-DE" altLang="de-DE" sz="2000" smtClean="0"/>
              <a:t>Depressive Verstimmung oder in fortgeschrittenen Stadien eine nicht adäquate Euphorie </a:t>
            </a:r>
          </a:p>
          <a:p>
            <a:pPr eaLnBrk="1" hangingPunct="1">
              <a:lnSpc>
                <a:spcPct val="80000"/>
              </a:lnSpc>
            </a:pPr>
            <a:r>
              <a:rPr lang="de-DE" altLang="de-DE" sz="2000" smtClean="0"/>
              <a:t>Von zentraler Bedeutung ist dabei der Begriff des Schubs .</a:t>
            </a:r>
          </a:p>
          <a:p>
            <a:pPr eaLnBrk="1" hangingPunct="1">
              <a:lnSpc>
                <a:spcPct val="80000"/>
              </a:lnSpc>
            </a:pPr>
            <a:r>
              <a:rPr lang="de-DE" altLang="de-DE" sz="2000" smtClean="0"/>
              <a:t>Die Beschwerden müssen darüber hinaus vielfältig sein und länger als 24 (bzw. 48) Stunden anhalten.</a:t>
            </a:r>
            <a:endParaRPr lang="de-AT" altLang="de-DE" sz="2000"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395288" y="260350"/>
            <a:ext cx="8229600" cy="792163"/>
          </a:xfrm>
        </p:spPr>
        <p:txBody>
          <a:bodyPr/>
          <a:lstStyle/>
          <a:p>
            <a:pPr eaLnBrk="1" hangingPunct="1"/>
            <a:r>
              <a:rPr lang="de-DE" altLang="de-DE" sz="3200" b="1" smtClean="0"/>
              <a:t>Multiple Sklerose (MS)</a:t>
            </a:r>
            <a:endParaRPr lang="de-AT" altLang="de-DE" sz="3200" b="1" smtClean="0"/>
          </a:p>
        </p:txBody>
      </p:sp>
      <p:sp>
        <p:nvSpPr>
          <p:cNvPr id="61443" name="Rectangle 3"/>
          <p:cNvSpPr>
            <a:spLocks noGrp="1" noChangeArrowheads="1"/>
          </p:cNvSpPr>
          <p:nvPr>
            <p:ph type="body" idx="1"/>
          </p:nvPr>
        </p:nvSpPr>
        <p:spPr>
          <a:xfrm>
            <a:off x="539750" y="1196975"/>
            <a:ext cx="8229600" cy="5400675"/>
          </a:xfrm>
        </p:spPr>
        <p:txBody>
          <a:bodyPr/>
          <a:lstStyle/>
          <a:p>
            <a:pPr eaLnBrk="1" hangingPunct="1">
              <a:lnSpc>
                <a:spcPct val="80000"/>
              </a:lnSpc>
            </a:pPr>
            <a:r>
              <a:rPr lang="de-DE" altLang="de-DE" sz="2000" b="1" smtClean="0"/>
              <a:t>Diagnose:</a:t>
            </a:r>
          </a:p>
          <a:p>
            <a:pPr eaLnBrk="1" hangingPunct="1">
              <a:lnSpc>
                <a:spcPct val="80000"/>
              </a:lnSpc>
            </a:pPr>
            <a:endParaRPr lang="de-DE" altLang="de-DE" sz="1600" smtClean="0"/>
          </a:p>
          <a:p>
            <a:pPr eaLnBrk="1" hangingPunct="1">
              <a:lnSpc>
                <a:spcPct val="80000"/>
              </a:lnSpc>
            </a:pPr>
            <a:r>
              <a:rPr lang="de-DE" altLang="de-DE" sz="1600" smtClean="0"/>
              <a:t>Schwierig, da die Beschwerden  durch zahlreiche andere Erkrankungen verursacht werden können</a:t>
            </a:r>
          </a:p>
          <a:p>
            <a:pPr eaLnBrk="1" hangingPunct="1">
              <a:lnSpc>
                <a:spcPct val="80000"/>
              </a:lnSpc>
            </a:pPr>
            <a:r>
              <a:rPr lang="de-DE" altLang="de-DE" sz="1600" b="1" smtClean="0"/>
              <a:t>Anamnese</a:t>
            </a:r>
            <a:r>
              <a:rPr lang="de-DE" altLang="de-DE" sz="1600" smtClean="0"/>
              <a:t> </a:t>
            </a:r>
          </a:p>
          <a:p>
            <a:pPr eaLnBrk="1" hangingPunct="1">
              <a:lnSpc>
                <a:spcPct val="80000"/>
              </a:lnSpc>
            </a:pPr>
            <a:r>
              <a:rPr lang="de-DE" altLang="de-DE" sz="1600" b="1" smtClean="0"/>
              <a:t>neurologische Untersuchung</a:t>
            </a:r>
            <a:r>
              <a:rPr lang="de-DE" altLang="de-DE" sz="1600" smtClean="0"/>
              <a:t>, Überprüfung von Muskelkraft, Reflexen, Berührungs-, Schmerz- und Temperaturempfinden sowie die Funktion der Hirnnerven, z.B. des Sehnervs</a:t>
            </a:r>
            <a:endParaRPr lang="de-DE" altLang="de-DE" sz="1600" smtClean="0">
              <a:hlinkClick r:id="rId2"/>
            </a:endParaRPr>
          </a:p>
          <a:p>
            <a:pPr eaLnBrk="1" hangingPunct="1">
              <a:lnSpc>
                <a:spcPct val="80000"/>
              </a:lnSpc>
            </a:pPr>
            <a:r>
              <a:rPr lang="de-DE" altLang="de-DE" sz="1600" b="1" smtClean="0">
                <a:hlinkClick r:id="rId2"/>
              </a:rPr>
              <a:t>Magnetresonanztomografie (MRT</a:t>
            </a:r>
            <a:r>
              <a:rPr lang="de-DE" altLang="de-DE" sz="1600" smtClean="0">
                <a:hlinkClick r:id="rId2"/>
              </a:rPr>
              <a:t>)</a:t>
            </a:r>
            <a:r>
              <a:rPr lang="de-DE" altLang="de-DE" sz="1600" smtClean="0"/>
              <a:t> zwecks Nachweis von Entzündungsherden im zentralen Nervensystem </a:t>
            </a:r>
          </a:p>
          <a:p>
            <a:pPr eaLnBrk="1" hangingPunct="1">
              <a:lnSpc>
                <a:spcPct val="80000"/>
              </a:lnSpc>
            </a:pPr>
            <a:r>
              <a:rPr lang="de-DE" altLang="de-DE" sz="1600" smtClean="0"/>
              <a:t>Entnahme von Rückenmarksflüssigkeit </a:t>
            </a:r>
            <a:r>
              <a:rPr lang="de-DE" altLang="de-DE" sz="1600" b="1" smtClean="0"/>
              <a:t>(Liquorpunktion) </a:t>
            </a:r>
            <a:r>
              <a:rPr lang="de-DE" altLang="de-DE" sz="1600" b="1" smtClean="0">
                <a:sym typeface="Wingdings" pitchFamily="2" charset="2"/>
              </a:rPr>
              <a:t></a:t>
            </a:r>
            <a:r>
              <a:rPr lang="de-DE" altLang="de-DE" sz="1600" b="1" smtClean="0"/>
              <a:t> Laboruntersuchung</a:t>
            </a:r>
          </a:p>
          <a:p>
            <a:pPr eaLnBrk="1" hangingPunct="1">
              <a:lnSpc>
                <a:spcPct val="80000"/>
              </a:lnSpc>
            </a:pPr>
            <a:r>
              <a:rPr lang="de-DE" altLang="de-DE" sz="1600" b="1" smtClean="0"/>
              <a:t>Nervenleitgeschwindigkeit überprüfen</a:t>
            </a:r>
            <a:r>
              <a:rPr lang="de-DE" altLang="de-DE" sz="1600" smtClean="0"/>
              <a:t> </a:t>
            </a:r>
          </a:p>
          <a:p>
            <a:pPr eaLnBrk="1" hangingPunct="1">
              <a:lnSpc>
                <a:spcPct val="80000"/>
              </a:lnSpc>
            </a:pPr>
            <a:r>
              <a:rPr lang="de-DE" altLang="de-DE" sz="1600" b="1" smtClean="0"/>
              <a:t>umfassende Laboruntersuchung des Bluts</a:t>
            </a:r>
          </a:p>
          <a:p>
            <a:pPr eaLnBrk="1" hangingPunct="1">
              <a:lnSpc>
                <a:spcPct val="80000"/>
              </a:lnSpc>
            </a:pPr>
            <a:endParaRPr lang="de-DE" altLang="de-DE" sz="1600" b="1" smtClean="0"/>
          </a:p>
          <a:p>
            <a:pPr eaLnBrk="1" hangingPunct="1">
              <a:lnSpc>
                <a:spcPct val="80000"/>
              </a:lnSpc>
            </a:pPr>
            <a:r>
              <a:rPr lang="de-DE" altLang="de-DE" sz="1600" b="1" smtClean="0"/>
              <a:t>Therapie:</a:t>
            </a:r>
            <a:endParaRPr lang="de-DE" altLang="de-DE" sz="1600" smtClean="0"/>
          </a:p>
          <a:p>
            <a:pPr eaLnBrk="1" hangingPunct="1">
              <a:lnSpc>
                <a:spcPct val="80000"/>
              </a:lnSpc>
            </a:pPr>
            <a:r>
              <a:rPr lang="de-DE" altLang="de-DE" sz="1600" smtClean="0"/>
              <a:t>Bei akutem Krankheitsschub - </a:t>
            </a:r>
            <a:r>
              <a:rPr lang="de-DE" altLang="de-DE" sz="1600" b="1" smtClean="0"/>
              <a:t>Kortikosteroide</a:t>
            </a:r>
            <a:r>
              <a:rPr lang="de-DE" altLang="de-DE" sz="1600" smtClean="0"/>
              <a:t> (Entzündungshemmung)</a:t>
            </a:r>
          </a:p>
          <a:p>
            <a:pPr eaLnBrk="1" hangingPunct="1">
              <a:lnSpc>
                <a:spcPct val="80000"/>
              </a:lnSpc>
            </a:pPr>
            <a:r>
              <a:rPr lang="de-DE" altLang="de-DE" sz="1600" smtClean="0"/>
              <a:t>Verlaufs- oder Langzeittherapie </a:t>
            </a:r>
            <a:r>
              <a:rPr lang="de-DE" altLang="de-DE" sz="1600" b="1" smtClean="0"/>
              <a:t>(Basistherapie</a:t>
            </a:r>
            <a:r>
              <a:rPr lang="de-DE" altLang="de-DE" sz="1600" smtClean="0"/>
              <a:t>): Dauerbehandlung, die das Fortschreiten der MS verlangsamen soll durch </a:t>
            </a:r>
            <a:r>
              <a:rPr lang="de-DE" altLang="de-DE" sz="1600" b="1" smtClean="0"/>
              <a:t>Beta-Interferone (wirken auf das Immunsystem)</a:t>
            </a:r>
          </a:p>
          <a:p>
            <a:pPr eaLnBrk="1" hangingPunct="1">
              <a:lnSpc>
                <a:spcPct val="80000"/>
              </a:lnSpc>
            </a:pPr>
            <a:r>
              <a:rPr lang="de-DE" altLang="de-DE" sz="1600" b="1" smtClean="0"/>
              <a:t>Symptomatische Therapie</a:t>
            </a:r>
            <a:r>
              <a:rPr lang="de-DE" altLang="de-DE" sz="1600" smtClean="0"/>
              <a:t>: Behandlung der krankheitsbedingten Beschwerden (z.B. Schmerzen, depressive Verstimmung, Störungen der Blasenfunktion)</a:t>
            </a:r>
            <a:endParaRPr lang="de-AT" altLang="de-DE" sz="1600"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7" descr="Multiple Sklerose"/>
          <p:cNvPicPr>
            <a:picLocks noChangeAspect="1" noChangeArrowheads="1"/>
          </p:cNvPicPr>
          <p:nvPr/>
        </p:nvPicPr>
        <p:blipFill>
          <a:blip r:embed="rId2"/>
          <a:srcRect/>
          <a:stretch>
            <a:fillRect/>
          </a:stretch>
        </p:blipFill>
        <p:spPr bwMode="auto">
          <a:xfrm>
            <a:off x="0" y="19050"/>
            <a:ext cx="5657850" cy="3533775"/>
          </a:xfrm>
          <a:prstGeom prst="rect">
            <a:avLst/>
          </a:prstGeom>
          <a:noFill/>
          <a:ln w="9525">
            <a:noFill/>
            <a:miter lim="800000"/>
            <a:headEnd/>
            <a:tailEnd/>
          </a:ln>
        </p:spPr>
      </p:pic>
      <p:pic>
        <p:nvPicPr>
          <p:cNvPr id="62467" name="Picture 9" descr="intro_ms_verlauf_g"/>
          <p:cNvPicPr>
            <a:picLocks noChangeAspect="1" noChangeArrowheads="1"/>
          </p:cNvPicPr>
          <p:nvPr/>
        </p:nvPicPr>
        <p:blipFill>
          <a:blip r:embed="rId3"/>
          <a:srcRect/>
          <a:stretch>
            <a:fillRect/>
          </a:stretch>
        </p:blipFill>
        <p:spPr bwMode="auto">
          <a:xfrm>
            <a:off x="179388" y="3789363"/>
            <a:ext cx="4286250" cy="2847975"/>
          </a:xfrm>
          <a:prstGeom prst="rect">
            <a:avLst/>
          </a:prstGeom>
          <a:noFill/>
          <a:ln w="9525">
            <a:noFill/>
            <a:miter lim="800000"/>
            <a:headEnd/>
            <a:tailEnd/>
          </a:ln>
        </p:spPr>
      </p:pic>
      <p:pic>
        <p:nvPicPr>
          <p:cNvPr id="62468" name="Picture 11" descr="ANd9GcSQOLj6jtHa6wn0GT0Q_I46ZbFb7Eslfl_u4VWHyl-fD6_OkxyMXQ"/>
          <p:cNvPicPr>
            <a:picLocks noChangeAspect="1" noChangeArrowheads="1"/>
          </p:cNvPicPr>
          <p:nvPr/>
        </p:nvPicPr>
        <p:blipFill>
          <a:blip r:embed="rId4"/>
          <a:srcRect/>
          <a:stretch>
            <a:fillRect/>
          </a:stretch>
        </p:blipFill>
        <p:spPr bwMode="auto">
          <a:xfrm>
            <a:off x="4572000" y="3529013"/>
            <a:ext cx="4364038" cy="3108325"/>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5" descr="6055010321"/>
          <p:cNvPicPr>
            <a:picLocks noChangeAspect="1" noChangeArrowheads="1"/>
          </p:cNvPicPr>
          <p:nvPr/>
        </p:nvPicPr>
        <p:blipFill>
          <a:blip r:embed="rId2"/>
          <a:srcRect/>
          <a:stretch>
            <a:fillRect/>
          </a:stretch>
        </p:blipFill>
        <p:spPr bwMode="auto">
          <a:xfrm>
            <a:off x="1905000" y="1519238"/>
            <a:ext cx="5334000" cy="3819525"/>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539750" y="274638"/>
            <a:ext cx="8147050" cy="922337"/>
          </a:xfrm>
        </p:spPr>
        <p:txBody>
          <a:bodyPr/>
          <a:lstStyle/>
          <a:p>
            <a:pPr eaLnBrk="1" hangingPunct="1"/>
            <a:r>
              <a:rPr lang="de-AT" altLang="de-DE" sz="4000" smtClean="0"/>
              <a:t>Depressionen</a:t>
            </a:r>
          </a:p>
        </p:txBody>
      </p:sp>
      <p:sp>
        <p:nvSpPr>
          <p:cNvPr id="64515" name="Rectangle 3"/>
          <p:cNvSpPr>
            <a:spLocks noGrp="1" noChangeArrowheads="1"/>
          </p:cNvSpPr>
          <p:nvPr>
            <p:ph type="body" idx="1"/>
          </p:nvPr>
        </p:nvSpPr>
        <p:spPr>
          <a:xfrm>
            <a:off x="468313" y="1052736"/>
            <a:ext cx="8229600" cy="5328592"/>
          </a:xfrm>
        </p:spPr>
        <p:txBody>
          <a:bodyPr/>
          <a:lstStyle/>
          <a:p>
            <a:pPr eaLnBrk="1" hangingPunct="1">
              <a:lnSpc>
                <a:spcPct val="80000"/>
              </a:lnSpc>
            </a:pPr>
            <a:r>
              <a:rPr lang="de-AT" altLang="de-DE" sz="2000" dirty="0" smtClean="0"/>
              <a:t>= affektive Störung mit starker Stimmungsveränderung</a:t>
            </a:r>
          </a:p>
          <a:p>
            <a:pPr eaLnBrk="1" hangingPunct="1">
              <a:lnSpc>
                <a:spcPct val="80000"/>
              </a:lnSpc>
            </a:pPr>
            <a:r>
              <a:rPr lang="de-AT" altLang="de-DE" sz="2000" dirty="0" smtClean="0"/>
              <a:t>Niedergedrückte Stimmung mit physischen, psychischen und sozialen Symptomen (Isolation) und stark vermindertem Antrieb.</a:t>
            </a:r>
          </a:p>
          <a:p>
            <a:pPr eaLnBrk="1" hangingPunct="1">
              <a:lnSpc>
                <a:spcPct val="80000"/>
              </a:lnSpc>
            </a:pPr>
            <a:r>
              <a:rPr lang="de-AT" altLang="de-DE" sz="2000" dirty="0" smtClean="0"/>
              <a:t>Depressionen sind </a:t>
            </a:r>
            <a:r>
              <a:rPr lang="de-AT" altLang="de-DE" sz="2000" b="1" dirty="0" smtClean="0"/>
              <a:t>k e i n e</a:t>
            </a:r>
            <a:r>
              <a:rPr lang="de-AT" altLang="de-DE" sz="2000" dirty="0" smtClean="0"/>
              <a:t> normale Traurigkeit</a:t>
            </a:r>
            <a:r>
              <a:rPr lang="de-AT" altLang="de-DE" sz="2000" smtClean="0"/>
              <a:t>!  </a:t>
            </a:r>
          </a:p>
          <a:p>
            <a:pPr eaLnBrk="1" hangingPunct="1">
              <a:lnSpc>
                <a:spcPct val="80000"/>
              </a:lnSpc>
            </a:pPr>
            <a:endParaRPr lang="de-AT" altLang="de-DE" sz="2000" dirty="0" smtClean="0"/>
          </a:p>
          <a:p>
            <a:pPr eaLnBrk="1" hangingPunct="1">
              <a:lnSpc>
                <a:spcPct val="80000"/>
              </a:lnSpc>
            </a:pPr>
            <a:r>
              <a:rPr lang="de-AT" altLang="de-DE" sz="2000" b="1" dirty="0" smtClean="0"/>
              <a:t>In Österreich etwa 800.000 Betroffene!</a:t>
            </a:r>
          </a:p>
          <a:p>
            <a:pPr eaLnBrk="1" hangingPunct="1">
              <a:lnSpc>
                <a:spcPct val="80000"/>
              </a:lnSpc>
            </a:pPr>
            <a:endParaRPr lang="de-AT" altLang="de-DE" sz="2000" b="1" dirty="0" smtClean="0"/>
          </a:p>
          <a:p>
            <a:pPr eaLnBrk="1" hangingPunct="1">
              <a:lnSpc>
                <a:spcPct val="80000"/>
              </a:lnSpc>
            </a:pPr>
            <a:r>
              <a:rPr lang="de-AT" altLang="de-DE" sz="2000" b="1" dirty="0" smtClean="0"/>
              <a:t>Erleben , Verhalten , die Selbstwahrnehmung und die Empfindungen sind stark verändert.   </a:t>
            </a:r>
          </a:p>
          <a:p>
            <a:pPr eaLnBrk="1" hangingPunct="1">
              <a:lnSpc>
                <a:spcPct val="80000"/>
              </a:lnSpc>
            </a:pPr>
            <a:r>
              <a:rPr lang="de-AT" altLang="de-DE" sz="2000" dirty="0" smtClean="0"/>
              <a:t>                                </a:t>
            </a:r>
            <a:r>
              <a:rPr lang="de-AT" altLang="de-DE" sz="2000" b="1" dirty="0" smtClean="0"/>
              <a:t>Diagnose/Ursache</a:t>
            </a:r>
            <a:r>
              <a:rPr lang="de-AT" altLang="de-DE" sz="2000" dirty="0" smtClean="0"/>
              <a:t>:                             Multifaktorielles Geschehen                                                                          </a:t>
            </a:r>
            <a:r>
              <a:rPr lang="de-AT" altLang="de-DE" sz="2000" dirty="0" smtClean="0">
                <a:cs typeface="Arial" charset="0"/>
              </a:rPr>
              <a:t>► mit Manie = bipolares Geschehen (Manische Depression)                                                                         ► Reaktion auf belastende Ereignisse( </a:t>
            </a:r>
            <a:r>
              <a:rPr lang="de-AT" altLang="de-DE" sz="2000" dirty="0" err="1" smtClean="0">
                <a:cs typeface="Arial" charset="0"/>
              </a:rPr>
              <a:t>z.B</a:t>
            </a:r>
            <a:r>
              <a:rPr lang="de-AT" altLang="de-DE" sz="2000" dirty="0" smtClean="0">
                <a:cs typeface="Arial" charset="0"/>
              </a:rPr>
              <a:t> Verluste, Krankheit)= reaktive Depression                                                                                 ► Körperliche Ursachen (z.B. Schilddrüsenfunktionsstörung)= organisch bedingte Depression                                                               ► unterbewusste, unbewältigte Konflikte =neurotisch-psychogene Depression                                                                                         ► mit anderen psychischen Erkrankungen gemeinsam (z.B. Demenz)</a:t>
            </a:r>
          </a:p>
          <a:p>
            <a:pPr eaLnBrk="1" hangingPunct="1">
              <a:lnSpc>
                <a:spcPct val="80000"/>
              </a:lnSpc>
            </a:pPr>
            <a:endParaRPr lang="de-AT" altLang="de-DE" sz="2000" dirty="0" smtClean="0">
              <a:cs typeface="Arial"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5" descr="depression"/>
          <p:cNvPicPr>
            <a:picLocks noChangeAspect="1" noChangeArrowheads="1"/>
          </p:cNvPicPr>
          <p:nvPr/>
        </p:nvPicPr>
        <p:blipFill>
          <a:blip r:embed="rId2"/>
          <a:srcRect/>
          <a:stretch>
            <a:fillRect/>
          </a:stretch>
        </p:blipFill>
        <p:spPr bwMode="auto">
          <a:xfrm>
            <a:off x="755650" y="404813"/>
            <a:ext cx="7777163" cy="5832475"/>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468313" y="115888"/>
            <a:ext cx="8229600" cy="1143000"/>
          </a:xfrm>
        </p:spPr>
        <p:txBody>
          <a:bodyPr/>
          <a:lstStyle/>
          <a:p>
            <a:pPr eaLnBrk="1" hangingPunct="1"/>
            <a:r>
              <a:rPr lang="de-AT" altLang="de-DE" sz="4000" smtClean="0"/>
              <a:t>Depressionen</a:t>
            </a:r>
          </a:p>
        </p:txBody>
      </p:sp>
      <p:sp>
        <p:nvSpPr>
          <p:cNvPr id="66563" name="Rectangle 3"/>
          <p:cNvSpPr>
            <a:spLocks noGrp="1" noChangeArrowheads="1"/>
          </p:cNvSpPr>
          <p:nvPr>
            <p:ph type="body" idx="1"/>
          </p:nvPr>
        </p:nvSpPr>
        <p:spPr/>
        <p:txBody>
          <a:bodyPr/>
          <a:lstStyle/>
          <a:p>
            <a:pPr eaLnBrk="1" hangingPunct="1">
              <a:lnSpc>
                <a:spcPct val="80000"/>
              </a:lnSpc>
            </a:pPr>
            <a:r>
              <a:rPr lang="de-AT" altLang="de-DE" sz="2400" smtClean="0"/>
              <a:t>Aber auch                                                                               </a:t>
            </a:r>
            <a:r>
              <a:rPr lang="de-AT" altLang="de-DE" sz="2400" smtClean="0">
                <a:cs typeface="Arial" charset="0"/>
              </a:rPr>
              <a:t>►</a:t>
            </a:r>
            <a:r>
              <a:rPr lang="de-AT" altLang="de-DE" sz="2400" smtClean="0"/>
              <a:t> J</a:t>
            </a:r>
            <a:r>
              <a:rPr lang="de-AT" altLang="de-DE" sz="2400" smtClean="0">
                <a:cs typeface="Arial" charset="0"/>
              </a:rPr>
              <a:t>ahreszeitlich bedingt (z.B. Herbstdepression)                                                   ► Lebensphasen abhängig (Altersdepression, Wochenbettdepression)                                                       ► Erschöpfung (Burn - out)                                             ► Larvierte („versteckte“) Depression (Schlafstörungen, Appetitlosigkeit…)                                                                 ► Agitierte Depression (Unruhe, Nervosität, Angstzustände)                                          				                </a:t>
            </a:r>
            <a:r>
              <a:rPr lang="de-AT" altLang="de-DE" sz="2400" b="1" smtClean="0">
                <a:cs typeface="Arial" charset="0"/>
              </a:rPr>
              <a:t>Symptome </a:t>
            </a:r>
          </a:p>
          <a:p>
            <a:pPr eaLnBrk="1" hangingPunct="1">
              <a:lnSpc>
                <a:spcPct val="80000"/>
              </a:lnSpc>
            </a:pPr>
            <a:r>
              <a:rPr lang="de-AT" altLang="de-DE" sz="2400" smtClean="0">
                <a:cs typeface="Arial" charset="0"/>
              </a:rPr>
              <a:t>Affektstörungen (Traurigkeit, Bedrücktheit)</a:t>
            </a:r>
          </a:p>
          <a:p>
            <a:pPr eaLnBrk="1" hangingPunct="1">
              <a:lnSpc>
                <a:spcPct val="80000"/>
              </a:lnSpc>
            </a:pPr>
            <a:r>
              <a:rPr lang="de-AT" altLang="de-DE" sz="2400" smtClean="0">
                <a:cs typeface="Arial" charset="0"/>
              </a:rPr>
              <a:t>Antriebsstörungen</a:t>
            </a:r>
          </a:p>
          <a:p>
            <a:pPr eaLnBrk="1" hangingPunct="1">
              <a:lnSpc>
                <a:spcPct val="80000"/>
              </a:lnSpc>
            </a:pPr>
            <a:r>
              <a:rPr lang="de-AT" altLang="de-DE" sz="2400" smtClean="0">
                <a:cs typeface="Arial" charset="0"/>
              </a:rPr>
              <a:t>Denkstörungen (gestörte Selbstwahrnehmung, Schuldgefühle, Wertlosigkeitsgefühl)</a:t>
            </a:r>
          </a:p>
          <a:p>
            <a:pPr eaLnBrk="1" hangingPunct="1">
              <a:lnSpc>
                <a:spcPct val="80000"/>
              </a:lnSpc>
            </a:pPr>
            <a:endParaRPr lang="de-AT" altLang="de-DE" sz="2400" smtClean="0">
              <a:cs typeface="Arial"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684213" y="274638"/>
            <a:ext cx="8002587" cy="777875"/>
          </a:xfrm>
        </p:spPr>
        <p:txBody>
          <a:bodyPr/>
          <a:lstStyle/>
          <a:p>
            <a:pPr eaLnBrk="1" hangingPunct="1"/>
            <a:r>
              <a:rPr lang="de-AT" altLang="de-DE" sz="4000" smtClean="0"/>
              <a:t>Depressionen</a:t>
            </a:r>
          </a:p>
        </p:txBody>
      </p:sp>
      <p:sp>
        <p:nvSpPr>
          <p:cNvPr id="67587" name="Rectangle 3"/>
          <p:cNvSpPr>
            <a:spLocks noGrp="1" noChangeArrowheads="1"/>
          </p:cNvSpPr>
          <p:nvPr>
            <p:ph type="body" idx="1"/>
          </p:nvPr>
        </p:nvSpPr>
        <p:spPr>
          <a:xfrm>
            <a:off x="468313" y="1557338"/>
            <a:ext cx="8229600" cy="4525962"/>
          </a:xfrm>
        </p:spPr>
        <p:txBody>
          <a:bodyPr/>
          <a:lstStyle/>
          <a:p>
            <a:pPr eaLnBrk="1" hangingPunct="1">
              <a:lnSpc>
                <a:spcPct val="80000"/>
              </a:lnSpc>
            </a:pPr>
            <a:r>
              <a:rPr lang="de-AT" altLang="de-DE" sz="2000" smtClean="0"/>
              <a:t>„Grübelzwang“</a:t>
            </a:r>
          </a:p>
          <a:p>
            <a:pPr eaLnBrk="1" hangingPunct="1">
              <a:lnSpc>
                <a:spcPct val="80000"/>
              </a:lnSpc>
            </a:pPr>
            <a:r>
              <a:rPr lang="de-AT" altLang="de-DE" sz="2000" smtClean="0"/>
              <a:t>Gefühl des Sinnverlustes</a:t>
            </a:r>
          </a:p>
          <a:p>
            <a:pPr eaLnBrk="1" hangingPunct="1">
              <a:lnSpc>
                <a:spcPct val="80000"/>
              </a:lnSpc>
            </a:pPr>
            <a:r>
              <a:rPr lang="de-AT" altLang="de-DE" sz="2000" smtClean="0"/>
              <a:t>Physische Symptome</a:t>
            </a:r>
          </a:p>
          <a:p>
            <a:pPr eaLnBrk="1" hangingPunct="1">
              <a:lnSpc>
                <a:spcPct val="80000"/>
              </a:lnSpc>
            </a:pPr>
            <a:r>
              <a:rPr lang="de-AT" altLang="de-DE" sz="2000" smtClean="0"/>
              <a:t>Wenig Mimik, erstarrter Gesichtsausdruck, bis zum Stupor  </a:t>
            </a:r>
            <a:r>
              <a:rPr lang="de-AT" altLang="de-DE" sz="2000" smtClean="0">
                <a:cs typeface="Arial" charset="0"/>
              </a:rPr>
              <a:t>► Unterstützung bei allen Aedl`s</a:t>
            </a:r>
          </a:p>
          <a:p>
            <a:pPr eaLnBrk="1" hangingPunct="1">
              <a:lnSpc>
                <a:spcPct val="80000"/>
              </a:lnSpc>
            </a:pPr>
            <a:r>
              <a:rPr lang="de-AT" altLang="de-DE" sz="2000" smtClean="0">
                <a:cs typeface="Arial" charset="0"/>
              </a:rPr>
              <a:t>Hypochondrie   </a:t>
            </a:r>
          </a:p>
          <a:p>
            <a:pPr eaLnBrk="1" hangingPunct="1">
              <a:lnSpc>
                <a:spcPct val="80000"/>
              </a:lnSpc>
            </a:pPr>
            <a:r>
              <a:rPr lang="de-AT" altLang="de-DE" sz="2000" smtClean="0">
                <a:cs typeface="Arial" charset="0"/>
              </a:rPr>
              <a:t>                                        </a:t>
            </a:r>
            <a:r>
              <a:rPr lang="de-AT" altLang="de-DE" sz="2000" b="1" smtClean="0">
                <a:cs typeface="Arial" charset="0"/>
              </a:rPr>
              <a:t>Therapie</a:t>
            </a:r>
          </a:p>
          <a:p>
            <a:pPr eaLnBrk="1" hangingPunct="1">
              <a:lnSpc>
                <a:spcPct val="80000"/>
              </a:lnSpc>
            </a:pPr>
            <a:endParaRPr lang="de-AT" altLang="de-DE" sz="2000" b="1" smtClean="0">
              <a:cs typeface="Arial" charset="0"/>
            </a:endParaRPr>
          </a:p>
          <a:p>
            <a:pPr eaLnBrk="1" hangingPunct="1">
              <a:lnSpc>
                <a:spcPct val="80000"/>
              </a:lnSpc>
            </a:pPr>
            <a:r>
              <a:rPr lang="de-AT" altLang="de-DE" sz="2000" smtClean="0">
                <a:cs typeface="Arial" charset="0"/>
              </a:rPr>
              <a:t>Je nach Ursache</a:t>
            </a:r>
          </a:p>
          <a:p>
            <a:pPr eaLnBrk="1" hangingPunct="1">
              <a:lnSpc>
                <a:spcPct val="80000"/>
              </a:lnSpc>
            </a:pPr>
            <a:r>
              <a:rPr lang="de-AT" altLang="de-DE" sz="2000" smtClean="0">
                <a:cs typeface="Arial" charset="0"/>
              </a:rPr>
              <a:t>Medikamentös, Psychotherapie und Lichttherapie </a:t>
            </a:r>
          </a:p>
          <a:p>
            <a:pPr eaLnBrk="1" hangingPunct="1">
              <a:lnSpc>
                <a:spcPct val="80000"/>
              </a:lnSpc>
            </a:pPr>
            <a:r>
              <a:rPr lang="de-AT" altLang="de-DE" sz="2000" smtClean="0">
                <a:cs typeface="Arial" charset="0"/>
              </a:rPr>
              <a:t>Bei alten Menschen schwer zu diagnostizieren ► Abgrenzung Demenz , körperliche Beschwerden, andere psychische Erkrankungen, psychosoziale Elemente ( Isolation, Verluste)</a:t>
            </a:r>
          </a:p>
          <a:p>
            <a:pPr eaLnBrk="1" hangingPunct="1">
              <a:lnSpc>
                <a:spcPct val="80000"/>
              </a:lnSpc>
            </a:pPr>
            <a:r>
              <a:rPr lang="de-AT" altLang="de-DE" sz="2000" smtClean="0">
                <a:cs typeface="Arial" charset="0"/>
              </a:rPr>
              <a:t>ALTERSDEPRESSION – schwer zu diagnostizieren, viele Ursachen</a:t>
            </a:r>
          </a:p>
          <a:p>
            <a:pPr eaLnBrk="1" hangingPunct="1">
              <a:lnSpc>
                <a:spcPct val="80000"/>
              </a:lnSpc>
            </a:pPr>
            <a:endParaRPr lang="de-AT" altLang="de-DE" sz="2000" smtClean="0"/>
          </a:p>
          <a:p>
            <a:pPr eaLnBrk="1" hangingPunct="1">
              <a:lnSpc>
                <a:spcPct val="80000"/>
              </a:lnSpc>
            </a:pPr>
            <a:endParaRPr lang="de-AT" altLang="de-DE" sz="2000"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611188" y="274638"/>
            <a:ext cx="8075612" cy="922337"/>
          </a:xfrm>
        </p:spPr>
        <p:txBody>
          <a:bodyPr/>
          <a:lstStyle/>
          <a:p>
            <a:pPr eaLnBrk="1" hangingPunct="1"/>
            <a:r>
              <a:rPr lang="de-AT" altLang="de-DE" sz="4000" smtClean="0"/>
              <a:t>Depressionen</a:t>
            </a:r>
          </a:p>
        </p:txBody>
      </p:sp>
      <p:sp>
        <p:nvSpPr>
          <p:cNvPr id="68611" name="Rectangle 3"/>
          <p:cNvSpPr>
            <a:spLocks noGrp="1" noChangeArrowheads="1"/>
          </p:cNvSpPr>
          <p:nvPr>
            <p:ph type="body" idx="1"/>
          </p:nvPr>
        </p:nvSpPr>
        <p:spPr/>
        <p:txBody>
          <a:bodyPr/>
          <a:lstStyle/>
          <a:p>
            <a:pPr algn="ctr" eaLnBrk="1" hangingPunct="1">
              <a:lnSpc>
                <a:spcPct val="80000"/>
              </a:lnSpc>
            </a:pPr>
            <a:r>
              <a:rPr lang="de-AT" altLang="de-DE" sz="2400" smtClean="0"/>
              <a:t>PFLEGE</a:t>
            </a:r>
          </a:p>
          <a:p>
            <a:pPr eaLnBrk="1" hangingPunct="1">
              <a:lnSpc>
                <a:spcPct val="80000"/>
              </a:lnSpc>
            </a:pPr>
            <a:r>
              <a:rPr lang="de-AT" altLang="de-DE" sz="2400" smtClean="0"/>
              <a:t>Betreuung und Begleitung ist sehr schwierig und beanspruchend (Antriebslosigkeit, Minderwertigkeitsgefühle, z. t. auch Agressivität)</a:t>
            </a:r>
          </a:p>
          <a:p>
            <a:pPr eaLnBrk="1" hangingPunct="1">
              <a:lnSpc>
                <a:spcPct val="80000"/>
              </a:lnSpc>
            </a:pPr>
            <a:r>
              <a:rPr lang="de-AT" altLang="de-DE" sz="2400" smtClean="0"/>
              <a:t>Betagter vernachlässigt Körperpflege, Essen, Trinken – Beobachtung und Unterstützung in allen Aedl`s je nach Ausgeprägtheit und Ressourcen!</a:t>
            </a:r>
          </a:p>
          <a:p>
            <a:pPr eaLnBrk="1" hangingPunct="1">
              <a:lnSpc>
                <a:spcPct val="80000"/>
              </a:lnSpc>
            </a:pPr>
            <a:r>
              <a:rPr lang="de-AT" altLang="de-DE" sz="2400" smtClean="0"/>
              <a:t>Betroffene sind meist nicht zu einer sinnvollen Beschäftigung in der Lage</a:t>
            </a:r>
          </a:p>
          <a:p>
            <a:pPr eaLnBrk="1" hangingPunct="1">
              <a:lnSpc>
                <a:spcPct val="80000"/>
              </a:lnSpc>
            </a:pPr>
            <a:r>
              <a:rPr lang="de-AT" altLang="de-DE" sz="2400" smtClean="0"/>
              <a:t>Fordern aber nicht überfordern – kleine Erfolge anbieten</a:t>
            </a:r>
          </a:p>
          <a:p>
            <a:pPr eaLnBrk="1" hangingPunct="1">
              <a:lnSpc>
                <a:spcPct val="80000"/>
              </a:lnSpc>
            </a:pPr>
            <a:r>
              <a:rPr lang="de-AT" altLang="de-DE" sz="2400" smtClean="0"/>
              <a:t>PP </a:t>
            </a:r>
            <a:r>
              <a:rPr lang="de-AT" altLang="de-DE" sz="2400" smtClean="0">
                <a:cs typeface="Arial" charset="0"/>
              </a:rPr>
              <a:t>► Betagter , es gibt oft Missverständnisse, da die PP meint der Betroffene „will“ nichts  tun, ist träge etc. =Krankheitsgewinn </a:t>
            </a:r>
          </a:p>
        </p:txBody>
      </p:sp>
      <p:pic>
        <p:nvPicPr>
          <p:cNvPr id="68612" name="Picture 4" descr="ANd9GcRuuK8AzLNNELIpDyymlXh2ft5yf5iBgr3sNXMM1y-y8D1nHFNyv4detc4S"/>
          <p:cNvPicPr>
            <a:picLocks noChangeAspect="1" noChangeArrowheads="1"/>
          </p:cNvPicPr>
          <p:nvPr/>
        </p:nvPicPr>
        <p:blipFill>
          <a:blip r:embed="rId2"/>
          <a:srcRect/>
          <a:stretch>
            <a:fillRect/>
          </a:stretch>
        </p:blipFill>
        <p:spPr bwMode="auto">
          <a:xfrm>
            <a:off x="6804025" y="333375"/>
            <a:ext cx="1019175" cy="1514475"/>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457200" y="115888"/>
            <a:ext cx="8229600" cy="865187"/>
          </a:xfrm>
        </p:spPr>
        <p:txBody>
          <a:bodyPr/>
          <a:lstStyle/>
          <a:p>
            <a:pPr eaLnBrk="1" hangingPunct="1"/>
            <a:r>
              <a:rPr lang="de-AT" altLang="de-DE" sz="4000" smtClean="0"/>
              <a:t>Depressionen</a:t>
            </a:r>
          </a:p>
        </p:txBody>
      </p:sp>
      <p:sp>
        <p:nvSpPr>
          <p:cNvPr id="69635" name="Rectangle 3"/>
          <p:cNvSpPr>
            <a:spLocks noGrp="1" noChangeArrowheads="1"/>
          </p:cNvSpPr>
          <p:nvPr>
            <p:ph type="body" idx="1"/>
          </p:nvPr>
        </p:nvSpPr>
        <p:spPr>
          <a:xfrm>
            <a:off x="457200" y="1052513"/>
            <a:ext cx="8229600" cy="5545137"/>
          </a:xfrm>
        </p:spPr>
        <p:txBody>
          <a:bodyPr/>
          <a:lstStyle/>
          <a:p>
            <a:pPr eaLnBrk="1" hangingPunct="1">
              <a:lnSpc>
                <a:spcPct val="80000"/>
              </a:lnSpc>
            </a:pPr>
            <a:endParaRPr lang="de-AT" altLang="de-DE" sz="2000" dirty="0" smtClean="0"/>
          </a:p>
          <a:p>
            <a:pPr eaLnBrk="1" hangingPunct="1">
              <a:lnSpc>
                <a:spcPct val="80000"/>
              </a:lnSpc>
            </a:pPr>
            <a:r>
              <a:rPr lang="de-AT" altLang="de-DE" sz="2000" dirty="0" smtClean="0"/>
              <a:t>Keine Aufforderungen sich „</a:t>
            </a:r>
            <a:r>
              <a:rPr lang="de-AT" altLang="de-DE" sz="2000" b="1" dirty="0" smtClean="0"/>
              <a:t>zusammenzureißen</a:t>
            </a:r>
            <a:r>
              <a:rPr lang="de-AT" altLang="de-DE" sz="2000" dirty="0" smtClean="0"/>
              <a:t>“</a:t>
            </a:r>
          </a:p>
          <a:p>
            <a:pPr eaLnBrk="1" hangingPunct="1">
              <a:lnSpc>
                <a:spcPct val="80000"/>
              </a:lnSpc>
            </a:pPr>
            <a:r>
              <a:rPr lang="de-AT" altLang="de-DE" sz="2000" dirty="0" smtClean="0"/>
              <a:t>Auch Aufklärung und Information der Angehörigen!</a:t>
            </a:r>
          </a:p>
          <a:p>
            <a:pPr eaLnBrk="1" hangingPunct="1">
              <a:lnSpc>
                <a:spcPct val="80000"/>
              </a:lnSpc>
            </a:pPr>
            <a:r>
              <a:rPr lang="de-AT" altLang="de-DE" sz="2000" dirty="0" smtClean="0"/>
              <a:t>Freundliche , einfühlsame Gespräche – Ja, aber die Depression wird sich dadurch nicht zwangsläufig bessern, keine falschen Erwartungen der PP und des Betroffenen!</a:t>
            </a:r>
          </a:p>
          <a:p>
            <a:pPr eaLnBrk="1" hangingPunct="1">
              <a:lnSpc>
                <a:spcPct val="80000"/>
              </a:lnSpc>
            </a:pPr>
            <a:r>
              <a:rPr lang="de-AT" altLang="de-DE" sz="2000" dirty="0" smtClean="0"/>
              <a:t>Schuldgefühle, Wahnideen können nicht ausgeredet werden!</a:t>
            </a:r>
          </a:p>
          <a:p>
            <a:pPr eaLnBrk="1" hangingPunct="1">
              <a:lnSpc>
                <a:spcPct val="80000"/>
              </a:lnSpc>
            </a:pPr>
            <a:r>
              <a:rPr lang="de-AT" altLang="de-DE" sz="2000" b="1" dirty="0" smtClean="0"/>
              <a:t>Zuhören</a:t>
            </a:r>
            <a:r>
              <a:rPr lang="de-AT" altLang="de-DE" sz="2000" dirty="0" smtClean="0"/>
              <a:t>; informieren dass Schuldgefühle, Minderwertigkeitskomplexe zum Krankheitsbild dazugehören</a:t>
            </a:r>
          </a:p>
          <a:p>
            <a:pPr eaLnBrk="1" hangingPunct="1">
              <a:lnSpc>
                <a:spcPct val="80000"/>
              </a:lnSpc>
            </a:pPr>
            <a:r>
              <a:rPr lang="de-AT" altLang="de-DE" sz="2000" dirty="0" smtClean="0"/>
              <a:t>Erfolge anbieten </a:t>
            </a:r>
            <a:r>
              <a:rPr lang="de-AT" altLang="de-DE" sz="2000" dirty="0" smtClean="0">
                <a:cs typeface="Arial" charset="0"/>
              </a:rPr>
              <a:t>► kleine Aufgaben erfüllen lassen, z.B. kurze Zeit mit anderen zu verbringen, kleine Spaziergänge… </a:t>
            </a:r>
          </a:p>
          <a:p>
            <a:pPr eaLnBrk="1" hangingPunct="1">
              <a:lnSpc>
                <a:spcPct val="80000"/>
              </a:lnSpc>
            </a:pPr>
            <a:r>
              <a:rPr lang="de-AT" altLang="de-DE" sz="2000" dirty="0" smtClean="0">
                <a:cs typeface="Arial" charset="0"/>
              </a:rPr>
              <a:t>Fordern, aber keine Reizüberflutung</a:t>
            </a:r>
          </a:p>
          <a:p>
            <a:pPr eaLnBrk="1" hangingPunct="1">
              <a:lnSpc>
                <a:spcPct val="80000"/>
              </a:lnSpc>
            </a:pPr>
            <a:r>
              <a:rPr lang="de-AT" altLang="de-DE" sz="2000" dirty="0" smtClean="0">
                <a:cs typeface="Arial" charset="0"/>
              </a:rPr>
              <a:t>Bewegung und Umgebungswechsel</a:t>
            </a:r>
          </a:p>
          <a:p>
            <a:pPr eaLnBrk="1" hangingPunct="1">
              <a:lnSpc>
                <a:spcPct val="80000"/>
              </a:lnSpc>
            </a:pPr>
            <a:r>
              <a:rPr lang="de-AT" altLang="de-DE" sz="2000" dirty="0" smtClean="0">
                <a:cs typeface="Arial" charset="0"/>
              </a:rPr>
              <a:t>Entspannungstechniken und Einschlafrituale</a:t>
            </a:r>
          </a:p>
          <a:p>
            <a:pPr eaLnBrk="1" hangingPunct="1">
              <a:lnSpc>
                <a:spcPct val="80000"/>
              </a:lnSpc>
            </a:pPr>
            <a:r>
              <a:rPr lang="de-AT" altLang="de-DE" sz="2000" dirty="0" smtClean="0">
                <a:cs typeface="Arial" charset="0"/>
              </a:rPr>
              <a:t>Möglichst viel Selbstkontrolle einräumen</a:t>
            </a:r>
          </a:p>
          <a:p>
            <a:pPr eaLnBrk="1" hangingPunct="1">
              <a:lnSpc>
                <a:spcPct val="80000"/>
              </a:lnSpc>
            </a:pPr>
            <a:r>
              <a:rPr lang="de-AT" altLang="de-DE" sz="2000" dirty="0" smtClean="0">
                <a:cs typeface="Arial" charset="0"/>
              </a:rPr>
              <a:t>Klienten über alle pflegerischen Maßnahmen aufklären bzw. miteinbeziehen</a:t>
            </a:r>
          </a:p>
          <a:p>
            <a:pPr eaLnBrk="1" hangingPunct="1">
              <a:lnSpc>
                <a:spcPct val="80000"/>
              </a:lnSpc>
            </a:pPr>
            <a:r>
              <a:rPr lang="de-AT" altLang="de-DE" sz="2000" dirty="0" smtClean="0">
                <a:cs typeface="Arial" charset="0"/>
              </a:rPr>
              <a:t>Ehrliches Auftreten; sagen, was die Betreuung so schwierig macht!</a:t>
            </a:r>
          </a:p>
          <a:p>
            <a:pPr eaLnBrk="1" hangingPunct="1">
              <a:lnSpc>
                <a:spcPct val="80000"/>
              </a:lnSpc>
            </a:pPr>
            <a:r>
              <a:rPr lang="de-AT" altLang="de-DE" sz="2000" dirty="0" smtClean="0">
                <a:cs typeface="Arial" charset="0"/>
              </a:rPr>
              <a:t>Ev. </a:t>
            </a:r>
            <a:r>
              <a:rPr lang="de-AT" altLang="de-DE" sz="2000" smtClean="0">
                <a:cs typeface="Arial" charset="0"/>
              </a:rPr>
              <a:t>belebende Ganzkörperpflege</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5" descr="depression_test_thumb%5B1%5D"/>
          <p:cNvPicPr>
            <a:picLocks noChangeAspect="1" noChangeArrowheads="1"/>
          </p:cNvPicPr>
          <p:nvPr/>
        </p:nvPicPr>
        <p:blipFill>
          <a:blip r:embed="rId2"/>
          <a:srcRect/>
          <a:stretch>
            <a:fillRect/>
          </a:stretch>
        </p:blipFill>
        <p:spPr bwMode="auto">
          <a:xfrm>
            <a:off x="3076575" y="1481138"/>
            <a:ext cx="2990850" cy="3895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2201</Words>
  <Application>Microsoft Office PowerPoint</Application>
  <PresentationFormat>Bildschirmpräsentation (4:3)</PresentationFormat>
  <Paragraphs>304</Paragraphs>
  <Slides>60</Slides>
  <Notes>0</Notes>
  <HiddenSlides>0</HiddenSlides>
  <MMClips>0</MMClips>
  <ScaleCrop>false</ScaleCrop>
  <HeadingPairs>
    <vt:vector size="6" baseType="variant">
      <vt:variant>
        <vt:lpstr>Verwendete Schriftarten</vt:lpstr>
      </vt:variant>
      <vt:variant>
        <vt:i4>4</vt:i4>
      </vt:variant>
      <vt:variant>
        <vt:lpstr>Design</vt:lpstr>
      </vt:variant>
      <vt:variant>
        <vt:i4>2</vt:i4>
      </vt:variant>
      <vt:variant>
        <vt:lpstr>Folientitel</vt:lpstr>
      </vt:variant>
      <vt:variant>
        <vt:i4>60</vt:i4>
      </vt:variant>
    </vt:vector>
  </HeadingPairs>
  <TitlesOfParts>
    <vt:vector size="66" baseType="lpstr">
      <vt:lpstr>Arial</vt:lpstr>
      <vt:lpstr>Calibri</vt:lpstr>
      <vt:lpstr>Times New Roman</vt:lpstr>
      <vt:lpstr>Wingdings</vt:lpstr>
      <vt:lpstr>Standarddesign</vt:lpstr>
      <vt:lpstr>1_Standarddesign</vt:lpstr>
      <vt:lpstr>PowerPoint-Präsentation</vt:lpstr>
      <vt:lpstr>Gerontologie</vt:lpstr>
      <vt:lpstr>PowerPoint-Präsentation</vt:lpstr>
      <vt:lpstr>PowerPoint-Präsentation</vt:lpstr>
      <vt:lpstr>PowerPoint-Präsentation</vt:lpstr>
      <vt:lpstr>Bo Juyi  ca.843</vt:lpstr>
      <vt:lpstr>PowerPoint-Präsentation</vt:lpstr>
      <vt:lpstr>PowerPoint-Präsentation</vt:lpstr>
      <vt:lpstr>Gerontologie</vt:lpstr>
      <vt:lpstr>Gerontologie</vt:lpstr>
      <vt:lpstr>Gerontologie</vt:lpstr>
      <vt:lpstr>Gerontologie</vt:lpstr>
      <vt:lpstr>PowerPoint-Präsentation</vt:lpstr>
      <vt:lpstr>Gerontologie</vt:lpstr>
      <vt:lpstr>Gerontologie</vt:lpstr>
      <vt:lpstr>Gerontologie</vt:lpstr>
      <vt:lpstr>Gerontologie</vt:lpstr>
      <vt:lpstr>Gerontologie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Physisches und Psychisches Altern</vt:lpstr>
      <vt:lpstr>PowerPoint-Präsentation</vt:lpstr>
      <vt:lpstr>PowerPoint-Präsentation</vt:lpstr>
      <vt:lpstr>PowerPoint-Präsentation</vt:lpstr>
      <vt:lpstr>PowerPoint-Präsentation</vt:lpstr>
      <vt:lpstr>Gerontologie</vt:lpstr>
      <vt:lpstr>PowerPoint-Präsentation</vt:lpstr>
      <vt:lpstr>PowerPoint-Präsentation</vt:lpstr>
      <vt:lpstr>PowerPoint-Präsentation</vt:lpstr>
      <vt:lpstr>PowerPoint-Präsentation</vt:lpstr>
      <vt:lpstr>KONSEQUENZ</vt:lpstr>
      <vt:lpstr>PowerPoint-Präsentation</vt:lpstr>
      <vt:lpstr>Gerontologie</vt:lpstr>
      <vt:lpstr>Morbus Parkinson / Parkinson Krankheit / Schüttellähmung </vt:lpstr>
      <vt:lpstr>Anzeichen</vt:lpstr>
      <vt:lpstr>PowerPoint-Präsentation</vt:lpstr>
      <vt:lpstr>Anzeichen</vt:lpstr>
      <vt:lpstr>Anzeichen</vt:lpstr>
      <vt:lpstr>PowerPoint-Präsentation</vt:lpstr>
      <vt:lpstr>Therapie</vt:lpstr>
      <vt:lpstr>PowerPoint-Präsentation</vt:lpstr>
      <vt:lpstr>Multiple Sklerose (MS)</vt:lpstr>
      <vt:lpstr>PowerPoint-Präsentation</vt:lpstr>
      <vt:lpstr>Multiple Sklerose (MS)</vt:lpstr>
      <vt:lpstr>Multiple Sklerose (MS)</vt:lpstr>
      <vt:lpstr>PowerPoint-Präsentation</vt:lpstr>
      <vt:lpstr>PowerPoint-Präsentation</vt:lpstr>
      <vt:lpstr>Depressionen</vt:lpstr>
      <vt:lpstr>PowerPoint-Präsentation</vt:lpstr>
      <vt:lpstr>Depressionen</vt:lpstr>
      <vt:lpstr>Depressionen</vt:lpstr>
      <vt:lpstr>Depressionen</vt:lpstr>
      <vt:lpstr>Depressionen</vt:lpstr>
      <vt:lpstr>PowerPoint-Präsentation</vt:lpstr>
    </vt:vector>
  </TitlesOfParts>
  <Company>Austrian Red Cross - Vienna Brunch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Gerontologie</dc:title>
  <dc:creator>a.mayer</dc:creator>
  <cp:lastModifiedBy>Mayer Astrid</cp:lastModifiedBy>
  <cp:revision>85</cp:revision>
  <dcterms:created xsi:type="dcterms:W3CDTF">2011-06-20T11:27:36Z</dcterms:created>
  <dcterms:modified xsi:type="dcterms:W3CDTF">2022-07-05T13:25:03Z</dcterms:modified>
</cp:coreProperties>
</file>