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4" r:id="rId3"/>
    <p:sldId id="257" r:id="rId4"/>
    <p:sldId id="283" r:id="rId5"/>
    <p:sldId id="258" r:id="rId6"/>
    <p:sldId id="282" r:id="rId7"/>
    <p:sldId id="271" r:id="rId8"/>
    <p:sldId id="272" r:id="rId9"/>
    <p:sldId id="273" r:id="rId10"/>
    <p:sldId id="281" r:id="rId11"/>
    <p:sldId id="260" r:id="rId12"/>
    <p:sldId id="261" r:id="rId13"/>
    <p:sldId id="259" r:id="rId14"/>
    <p:sldId id="265" r:id="rId15"/>
    <p:sldId id="266" r:id="rId16"/>
    <p:sldId id="267" r:id="rId17"/>
    <p:sldId id="278" r:id="rId18"/>
    <p:sldId id="279" r:id="rId19"/>
    <p:sldId id="268" r:id="rId20"/>
    <p:sldId id="269" r:id="rId21"/>
    <p:sldId id="270" r:id="rId22"/>
    <p:sldId id="262" r:id="rId23"/>
    <p:sldId id="263" r:id="rId24"/>
    <p:sldId id="274" r:id="rId25"/>
    <p:sldId id="275" r:id="rId26"/>
    <p:sldId id="277" r:id="rId27"/>
    <p:sldId id="276" r:id="rId28"/>
    <p:sldId id="264" r:id="rId29"/>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104" d="100"/>
          <a:sy n="104" d="100"/>
        </p:scale>
        <p:origin x="603"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Arbeitsmappe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bar"/>
        <c:grouping val="clustered"/>
        <c:varyColors val="0"/>
        <c:ser>
          <c:idx val="0"/>
          <c:order val="0"/>
          <c:tx>
            <c:strRef>
              <c:f>[Arbeitsmappe1]Tabelle1!$B$1</c:f>
              <c:strCache>
                <c:ptCount val="1"/>
                <c:pt idx="0">
                  <c:v>Geschlecht</c:v>
                </c:pt>
              </c:strCache>
            </c:strRef>
          </c:tx>
          <c:invertIfNegative val="0"/>
          <c:cat>
            <c:strRef>
              <c:f>[Arbeitsmappe1]Tabelle1!$A$2:$A$4</c:f>
              <c:strCache>
                <c:ptCount val="3"/>
                <c:pt idx="0">
                  <c:v>Commitment</c:v>
                </c:pt>
                <c:pt idx="1">
                  <c:v>Arbeitszufriedenheit</c:v>
                </c:pt>
                <c:pt idx="2">
                  <c:v>Zufriedenheit mit Vorgesetzten</c:v>
                </c:pt>
              </c:strCache>
            </c:strRef>
          </c:cat>
          <c:val>
            <c:numRef>
              <c:f>[Arbeitsmappe1]Tabelle1!$B$2:$B$4</c:f>
              <c:numCache>
                <c:formatCode>General</c:formatCode>
                <c:ptCount val="3"/>
                <c:pt idx="0">
                  <c:v>74.900000000000006</c:v>
                </c:pt>
                <c:pt idx="1">
                  <c:v>21.5</c:v>
                </c:pt>
                <c:pt idx="2">
                  <c:v>20.9</c:v>
                </c:pt>
              </c:numCache>
            </c:numRef>
          </c:val>
          <c:extLst>
            <c:ext xmlns:c16="http://schemas.microsoft.com/office/drawing/2014/chart" uri="{C3380CC4-5D6E-409C-BE32-E72D297353CC}">
              <c16:uniqueId val="{00000000-0CFC-41BE-88A6-EF2064B2E62B}"/>
            </c:ext>
          </c:extLst>
        </c:ser>
        <c:ser>
          <c:idx val="1"/>
          <c:order val="1"/>
          <c:tx>
            <c:strRef>
              <c:f>[Arbeitsmappe1]Tabelle1!$C$1</c:f>
              <c:strCache>
                <c:ptCount val="1"/>
                <c:pt idx="0">
                  <c:v>Fähigkeit</c:v>
                </c:pt>
              </c:strCache>
            </c:strRef>
          </c:tx>
          <c:invertIfNegative val="0"/>
          <c:cat>
            <c:strRef>
              <c:f>[Arbeitsmappe1]Tabelle1!$A$2:$A$4</c:f>
              <c:strCache>
                <c:ptCount val="3"/>
                <c:pt idx="0">
                  <c:v>Commitment</c:v>
                </c:pt>
                <c:pt idx="1">
                  <c:v>Arbeitszufriedenheit</c:v>
                </c:pt>
                <c:pt idx="2">
                  <c:v>Zufriedenheit mit Vorgesetzten</c:v>
                </c:pt>
              </c:strCache>
            </c:strRef>
          </c:cat>
          <c:val>
            <c:numRef>
              <c:f>[Arbeitsmappe1]Tabelle1!$C$2:$C$4</c:f>
              <c:numCache>
                <c:formatCode>General</c:formatCode>
                <c:ptCount val="3"/>
                <c:pt idx="0">
                  <c:v>87.2</c:v>
                </c:pt>
                <c:pt idx="1">
                  <c:v>27.2</c:v>
                </c:pt>
                <c:pt idx="2">
                  <c:v>26.5</c:v>
                </c:pt>
              </c:numCache>
            </c:numRef>
          </c:val>
          <c:extLst>
            <c:ext xmlns:c16="http://schemas.microsoft.com/office/drawing/2014/chart" uri="{C3380CC4-5D6E-409C-BE32-E72D297353CC}">
              <c16:uniqueId val="{00000001-0CFC-41BE-88A6-EF2064B2E62B}"/>
            </c:ext>
          </c:extLst>
        </c:ser>
        <c:dLbls>
          <c:showLegendKey val="0"/>
          <c:showVal val="0"/>
          <c:showCatName val="0"/>
          <c:showSerName val="0"/>
          <c:showPercent val="0"/>
          <c:showBubbleSize val="0"/>
        </c:dLbls>
        <c:gapWidth val="150"/>
        <c:axId val="2134546088"/>
        <c:axId val="2134547688"/>
      </c:barChart>
      <c:catAx>
        <c:axId val="2134546088"/>
        <c:scaling>
          <c:orientation val="minMax"/>
        </c:scaling>
        <c:delete val="0"/>
        <c:axPos val="l"/>
        <c:numFmt formatCode="General" sourceLinked="0"/>
        <c:majorTickMark val="out"/>
        <c:minorTickMark val="none"/>
        <c:tickLblPos val="nextTo"/>
        <c:crossAx val="2134547688"/>
        <c:crosses val="autoZero"/>
        <c:auto val="1"/>
        <c:lblAlgn val="ctr"/>
        <c:lblOffset val="100"/>
        <c:noMultiLvlLbl val="0"/>
      </c:catAx>
      <c:valAx>
        <c:axId val="2134547688"/>
        <c:scaling>
          <c:orientation val="minMax"/>
        </c:scaling>
        <c:delete val="0"/>
        <c:axPos val="b"/>
        <c:majorGridlines/>
        <c:numFmt formatCode="General" sourceLinked="1"/>
        <c:majorTickMark val="out"/>
        <c:minorTickMark val="none"/>
        <c:tickLblPos val="nextTo"/>
        <c:crossAx val="2134546088"/>
        <c:crosses val="autoZero"/>
        <c:crossBetween val="between"/>
      </c:valAx>
      <c:dTable>
        <c:showHorzBorder val="1"/>
        <c:showVertBorder val="1"/>
        <c:showOutline val="1"/>
        <c:showKeys val="0"/>
      </c:dTable>
    </c:plotArea>
    <c:legend>
      <c:legendPos val="r"/>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AT"/>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AT"/>
              <a:t>Master-Untertitelformat bearbeiten</a:t>
            </a:r>
            <a:endParaRPr lang="de-DE"/>
          </a:p>
        </p:txBody>
      </p:sp>
      <p:sp>
        <p:nvSpPr>
          <p:cNvPr id="4" name="Datumsplatzhalter 3"/>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Datumsplatzhalter 3"/>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AT"/>
              <a:t>Mastertitelformat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Datumsplatzhalter 3"/>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a:t>Mastertitelformat bearbeiten</a:t>
            </a:r>
            <a:endParaRPr lang="de-DE"/>
          </a:p>
        </p:txBody>
      </p:sp>
      <p:sp>
        <p:nvSpPr>
          <p:cNvPr id="3" name="Inhaltsplatzhalter 2"/>
          <p:cNvSpPr>
            <a:spLocks noGrp="1"/>
          </p:cNvSpPr>
          <p:nvPr>
            <p:ph idx="1"/>
          </p:nvPr>
        </p:nvSpPr>
        <p:spPr/>
        <p:txBody>
          <a:body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Datumsplatzhalter 3"/>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AT"/>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AT"/>
              <a:t>Mastertextformat bearbeiten</a:t>
            </a:r>
          </a:p>
        </p:txBody>
      </p:sp>
      <p:sp>
        <p:nvSpPr>
          <p:cNvPr id="4" name="Datumsplatzhalter 3"/>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a:t>Mastertitelformat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5" name="Datumsplatzhalter 4"/>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AT"/>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AT"/>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AT"/>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7" name="Datumsplatzhalter 6"/>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a:t>Mastertitelformat bearbeiten</a:t>
            </a:r>
            <a:endParaRPr lang="de-DE"/>
          </a:p>
        </p:txBody>
      </p:sp>
      <p:sp>
        <p:nvSpPr>
          <p:cNvPr id="3" name="Datumsplatzhalter 2"/>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AT"/>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a:t>Mastertextformat bearbeiten</a:t>
            </a:r>
          </a:p>
        </p:txBody>
      </p:sp>
      <p:sp>
        <p:nvSpPr>
          <p:cNvPr id="5" name="Datumsplatzhalter 4"/>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AT"/>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a:t>Mastertextformat bearbeiten</a:t>
            </a:r>
          </a:p>
        </p:txBody>
      </p:sp>
      <p:sp>
        <p:nvSpPr>
          <p:cNvPr id="5" name="Datumsplatzhalter 4"/>
          <p:cNvSpPr>
            <a:spLocks noGrp="1"/>
          </p:cNvSpPr>
          <p:nvPr>
            <p:ph type="dt" sz="half" idx="10"/>
          </p:nvPr>
        </p:nvSpPr>
        <p:spPr/>
        <p:txBody>
          <a:bodyPr/>
          <a:lstStyle/>
          <a:p>
            <a:fld id="{E95749FC-82D8-074E-918D-9CD9CE067DBB}" type="datetimeFigureOut">
              <a:rPr lang="de-DE" smtClean="0"/>
              <a:pPr/>
              <a:t>16.08.2026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D20F61B-5AFB-F74A-BD16-7D2409B05898}"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AT"/>
              <a:t>Mastertitelformat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AT"/>
              <a:t>Mastertextformat bearbeiten</a:t>
            </a:r>
          </a:p>
          <a:p>
            <a:pPr lvl="1"/>
            <a:r>
              <a:rPr lang="de-AT"/>
              <a:t>Zweite Ebene</a:t>
            </a:r>
          </a:p>
          <a:p>
            <a:pPr lvl="2"/>
            <a:r>
              <a:rPr lang="de-AT"/>
              <a:t>Dritte Ebene</a:t>
            </a:r>
          </a:p>
          <a:p>
            <a:pPr lvl="3"/>
            <a:r>
              <a:rPr lang="de-AT"/>
              <a:t>Vierte Ebene</a:t>
            </a:r>
          </a:p>
          <a:p>
            <a:pPr lvl="4"/>
            <a:r>
              <a:rPr lang="de-AT"/>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5749FC-82D8-074E-918D-9CD9CE067DBB}" type="datetimeFigureOut">
              <a:rPr lang="de-DE" smtClean="0"/>
              <a:pPr/>
              <a:t>16.08.2026</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20F61B-5AFB-F74A-BD16-7D2409B05898}"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Teambildung und Gruppenprozesse</a:t>
            </a:r>
          </a:p>
        </p:txBody>
      </p:sp>
      <p:sp>
        <p:nvSpPr>
          <p:cNvPr id="3" name="Untertitel 2"/>
          <p:cNvSpPr>
            <a:spLocks noGrp="1"/>
          </p:cNvSpPr>
          <p:nvPr>
            <p:ph type="subTitle" idx="1"/>
          </p:nvPr>
        </p:nvSpPr>
        <p:spPr/>
        <p:txBody>
          <a:bodyPr/>
          <a:lstStyle/>
          <a:p>
            <a:r>
              <a:rPr lang="de-DE" dirty="0"/>
              <a:t>Mag. Dr. Andreas Olbrich-Baumann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algn="r"/>
            <a:r>
              <a:rPr lang="de-DE" dirty="0" err="1">
                <a:latin typeface="Gill Sans" charset="0"/>
                <a:ea typeface="ＭＳ Ｐゴシック" charset="-128"/>
                <a:cs typeface="ＭＳ Ｐゴシック" charset="-128"/>
              </a:rPr>
              <a:t>Teambuilding</a:t>
            </a:r>
            <a:br>
              <a:rPr lang="de-DE" dirty="0">
                <a:latin typeface="Gill Sans" charset="0"/>
                <a:ea typeface="ＭＳ Ｐゴシック" charset="-128"/>
                <a:cs typeface="ＭＳ Ｐゴシック" charset="-128"/>
              </a:rPr>
            </a:br>
            <a:endParaRPr lang="de-DE" dirty="0">
              <a:ea typeface="ＭＳ Ｐゴシック" charset="-128"/>
              <a:cs typeface="ＭＳ Ｐゴシック" charset="-128"/>
            </a:endParaRPr>
          </a:p>
        </p:txBody>
      </p:sp>
      <p:sp>
        <p:nvSpPr>
          <p:cNvPr id="34819" name="Rectangle 3"/>
          <p:cNvSpPr>
            <a:spLocks noGrp="1" noChangeArrowheads="1"/>
          </p:cNvSpPr>
          <p:nvPr>
            <p:ph type="body" idx="1"/>
          </p:nvPr>
        </p:nvSpPr>
        <p:spPr>
          <a:xfrm>
            <a:off x="685800" y="1981200"/>
            <a:ext cx="8458200" cy="4114800"/>
          </a:xfrm>
        </p:spPr>
        <p:txBody>
          <a:bodyPr/>
          <a:lstStyle/>
          <a:p>
            <a:pPr eaLnBrk="1" hangingPunct="1">
              <a:lnSpc>
                <a:spcPct val="90000"/>
              </a:lnSpc>
              <a:buFontTx/>
              <a:buNone/>
            </a:pPr>
            <a:r>
              <a:rPr lang="de-DE" sz="2400" b="1" i="1">
                <a:ea typeface="ＭＳ Ｐゴシック" charset="-128"/>
                <a:cs typeface="ＭＳ Ｐゴシック" charset="-128"/>
              </a:rPr>
              <a:t>Gruppensozialisation nach Moreland &amp; Levine (1982, 1984):</a:t>
            </a:r>
          </a:p>
          <a:p>
            <a:pPr eaLnBrk="1" hangingPunct="1">
              <a:lnSpc>
                <a:spcPct val="90000"/>
              </a:lnSpc>
              <a:buFontTx/>
              <a:buNone/>
            </a:pPr>
            <a:endParaRPr lang="de-DE" sz="2800" b="1" i="1">
              <a:ea typeface="ＭＳ Ｐゴシック" charset="-128"/>
              <a:cs typeface="ＭＳ Ｐゴシック" charset="-128"/>
            </a:endParaRPr>
          </a:p>
        </p:txBody>
      </p:sp>
      <p:graphicFrame>
        <p:nvGraphicFramePr>
          <p:cNvPr id="22674" name="Group 146"/>
          <p:cNvGraphicFramePr>
            <a:graphicFrameLocks noGrp="1"/>
          </p:cNvGraphicFramePr>
          <p:nvPr/>
        </p:nvGraphicFramePr>
        <p:xfrm>
          <a:off x="0" y="2362200"/>
          <a:ext cx="9144000" cy="4363721"/>
        </p:xfrm>
        <a:graphic>
          <a:graphicData uri="http://schemas.openxmlformats.org/drawingml/2006/table">
            <a:tbl>
              <a:tblPr/>
              <a:tblGrid>
                <a:gridCol w="609600">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6172200">
                  <a:extLst>
                    <a:ext uri="{9D8B030D-6E8A-4147-A177-3AD203B41FA5}">
                      <a16:colId xmlns:a16="http://schemas.microsoft.com/office/drawing/2014/main" val="20002"/>
                    </a:ext>
                  </a:extLst>
                </a:gridCol>
                <a:gridCol w="1066800">
                  <a:extLst>
                    <a:ext uri="{9D8B030D-6E8A-4147-A177-3AD203B41FA5}">
                      <a16:colId xmlns:a16="http://schemas.microsoft.com/office/drawing/2014/main" val="20003"/>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Zeit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Rolle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Sozialer Prozess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Commit-ment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76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Zukünftiges Mitglied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a:ln>
                            <a:noFill/>
                          </a:ln>
                          <a:solidFill>
                            <a:schemeClr val="tx1"/>
                          </a:solidFill>
                          <a:effectLst/>
                          <a:latin typeface="Times" pitchFamily="-110" charset="0"/>
                        </a:rPr>
                        <a:t>Investigation: Zukünftige Mitglieder werden interviewt oder getestet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77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Neues Mitglied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a:ln>
                            <a:noFill/>
                          </a:ln>
                          <a:solidFill>
                            <a:schemeClr val="tx1"/>
                          </a:solidFill>
                          <a:effectLst/>
                          <a:latin typeface="Times" pitchFamily="-110" charset="0"/>
                        </a:rPr>
                        <a:t>Sozialisation: Neue Mitglieder werden belehrt und in die Regeln und Sitten der Gruppe eingeführt. Formell durch Trainee-Programme oder informell. Nach Durchlaufen dieser Programme -&gt; Akzeptanz.</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7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Aufrecht-erhaltung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a:ln>
                            <a:noFill/>
                          </a:ln>
                          <a:solidFill>
                            <a:schemeClr val="tx1"/>
                          </a:solidFill>
                          <a:effectLst/>
                          <a:latin typeface="Times" pitchFamily="-110" charset="0"/>
                        </a:rPr>
                        <a:t>Rollenaufteilung wird verhandelt. Ende kann abrupt sein (z.B. nach Erreichen eines Diploms) oder langsam.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762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Resozia-lisation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a:ln>
                            <a:noFill/>
                          </a:ln>
                          <a:solidFill>
                            <a:schemeClr val="tx1"/>
                          </a:solidFill>
                          <a:effectLst/>
                          <a:latin typeface="Times" pitchFamily="-110" charset="0"/>
                        </a:rPr>
                        <a:t>Mitglied muss sich unterwürfig verhalten, dann wird es wieder als volles Mitglied akzeptiert. Falls dies nicht gelingt -&gt; Ausscheiden aus der Gruppe.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77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Erinnerung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a:ln>
                            <a:noFill/>
                          </a:ln>
                          <a:solidFill>
                            <a:schemeClr val="tx1"/>
                          </a:solidFill>
                          <a:effectLst/>
                          <a:latin typeface="Times" pitchFamily="-110" charset="0"/>
                        </a:rPr>
                        <a:t>Die Gruppe erinnert sich an ihre ehemaligen Mitglieder oder auch nicht (z.B. in totalitären Organisationen).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10"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5843" name="Rectangle 3"/>
          <p:cNvSpPr>
            <a:spLocks noGrp="1" noChangeArrowheads="1"/>
          </p:cNvSpPr>
          <p:nvPr>
            <p:ph type="body" idx="1"/>
          </p:nvPr>
        </p:nvSpPr>
        <p:spPr/>
        <p:txBody>
          <a:bodyPr/>
          <a:lstStyle/>
          <a:p>
            <a:pPr eaLnBrk="1" hangingPunct="1">
              <a:lnSpc>
                <a:spcPct val="90000"/>
              </a:lnSpc>
              <a:buFontTx/>
              <a:buNone/>
            </a:pPr>
            <a:r>
              <a:rPr lang="de-DE" sz="2400" b="1" i="1">
                <a:ea typeface="ＭＳ Ｐゴシック" charset="-128"/>
                <a:cs typeface="ＭＳ Ｐゴシック" charset="-128"/>
              </a:rPr>
              <a:t>Initiationsriten:</a:t>
            </a:r>
          </a:p>
          <a:p>
            <a:pPr eaLnBrk="1" hangingPunct="1">
              <a:lnSpc>
                <a:spcPct val="90000"/>
              </a:lnSpc>
            </a:pPr>
            <a:r>
              <a:rPr lang="de-DE" sz="2000" i="1">
                <a:ea typeface="ＭＳ Ｐゴシック" charset="-128"/>
                <a:cs typeface="ＭＳ Ｐゴシック" charset="-128"/>
              </a:rPr>
              <a:t>Symbolische Funktion:</a:t>
            </a:r>
            <a:r>
              <a:rPr lang="de-DE" sz="2000">
                <a:ea typeface="ＭＳ Ｐゴシック" charset="-128"/>
                <a:cs typeface="ＭＳ Ｐゴシック" charset="-128"/>
              </a:rPr>
              <a:t> öffentliche Anerkennung der neuen Funktion</a:t>
            </a:r>
          </a:p>
          <a:p>
            <a:pPr eaLnBrk="1" hangingPunct="1">
              <a:lnSpc>
                <a:spcPct val="90000"/>
              </a:lnSpc>
            </a:pPr>
            <a:r>
              <a:rPr lang="de-DE" sz="2000" i="1">
                <a:ea typeface="ＭＳ Ｐゴシック" charset="-128"/>
                <a:cs typeface="ＭＳ Ｐゴシック" charset="-128"/>
              </a:rPr>
              <a:t>Lehrjahre</a:t>
            </a:r>
            <a:r>
              <a:rPr lang="de-DE" sz="2000">
                <a:ea typeface="ＭＳ Ｐゴシック" charset="-128"/>
                <a:cs typeface="ＭＳ Ｐゴシック" charset="-128"/>
              </a:rPr>
              <a:t>: Einige Riten helfen den neuen Mitgliedern,  sich an die Regeln der Gruppe zu gewöhnen</a:t>
            </a:r>
          </a:p>
          <a:p>
            <a:pPr eaLnBrk="1" hangingPunct="1">
              <a:lnSpc>
                <a:spcPct val="90000"/>
              </a:lnSpc>
            </a:pPr>
            <a:r>
              <a:rPr lang="de-DE" sz="2000" i="1">
                <a:ea typeface="ＭＳ Ｐゴシック" charset="-128"/>
                <a:cs typeface="ＭＳ Ｐゴシック" charset="-128"/>
              </a:rPr>
              <a:t>Loyalitätserleichterung:</a:t>
            </a:r>
            <a:r>
              <a:rPr lang="de-DE" sz="2000">
                <a:ea typeface="ＭＳ Ｐゴシック" charset="-128"/>
                <a:cs typeface="ＭＳ Ｐゴシック" charset="-128"/>
              </a:rPr>
              <a:t> Spezielle Geschenke sollen die Loyalität zur Gruppe erhöhen.</a:t>
            </a:r>
          </a:p>
          <a:p>
            <a:pPr eaLnBrk="1" hangingPunct="1">
              <a:lnSpc>
                <a:spcPct val="90000"/>
              </a:lnSpc>
              <a:buFontTx/>
              <a:buNone/>
            </a:pPr>
            <a:endParaRPr lang="de-DE" sz="2000">
              <a:ea typeface="ＭＳ Ｐゴシック" charset="-128"/>
              <a:cs typeface="ＭＳ Ｐゴシック" charset="-128"/>
            </a:endParaRPr>
          </a:p>
          <a:p>
            <a:pPr eaLnBrk="1" hangingPunct="1">
              <a:lnSpc>
                <a:spcPct val="90000"/>
              </a:lnSpc>
              <a:buFontTx/>
              <a:buNone/>
            </a:pPr>
            <a:r>
              <a:rPr lang="de-DE" sz="2000">
                <a:ea typeface="ＭＳ Ｐゴシック" charset="-128"/>
                <a:cs typeface="ＭＳ Ｐゴシック" charset="-128"/>
              </a:rPr>
              <a:t>Aronson &amp; Mills (1959): Psychologie-Studentinnen, Aufnahme in eine Diskussionrgruppe. VG1: Aussprechen von ordinären Begriffen ohne Rot zu werden, VG2: Aussprechen von vagen sexuellen Andeutungen, VG3: kein Initiationsritus.</a:t>
            </a:r>
          </a:p>
          <a:p>
            <a:pPr eaLnBrk="1" hangingPunct="1">
              <a:lnSpc>
                <a:spcPct val="90000"/>
              </a:lnSpc>
              <a:buFontTx/>
              <a:buNone/>
            </a:pPr>
            <a:r>
              <a:rPr lang="de-DE" sz="2000">
                <a:ea typeface="ＭＳ Ｐゴシック" charset="-128"/>
                <a:cs typeface="ＭＳ Ｐゴシック" charset="-128"/>
              </a:rPr>
              <a:t>-&gt; VG1 bewertete die Gruppendiskussion als besonders interessant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3795" name="Rectangle 3"/>
          <p:cNvSpPr>
            <a:spLocks noGrp="1" noChangeArrowheads="1"/>
          </p:cNvSpPr>
          <p:nvPr>
            <p:ph type="body" idx="1"/>
          </p:nvPr>
        </p:nvSpPr>
        <p:spPr/>
        <p:txBody>
          <a:bodyPr/>
          <a:lstStyle/>
          <a:p>
            <a:pPr eaLnBrk="1" hangingPunct="1">
              <a:lnSpc>
                <a:spcPct val="90000"/>
              </a:lnSpc>
              <a:buFontTx/>
              <a:buNone/>
            </a:pPr>
            <a:r>
              <a:rPr lang="de-DE" sz="2400" b="1" i="1">
                <a:ea typeface="ＭＳ Ｐゴシック" charset="-128"/>
                <a:cs typeface="ＭＳ Ｐゴシック" charset="-128"/>
              </a:rPr>
              <a:t>Gruppensozialisation:</a:t>
            </a:r>
          </a:p>
          <a:p>
            <a:pPr eaLnBrk="1" hangingPunct="1">
              <a:lnSpc>
                <a:spcPct val="90000"/>
              </a:lnSpc>
              <a:buFontTx/>
              <a:buNone/>
            </a:pPr>
            <a:r>
              <a:rPr lang="de-DE" sz="2400" b="1" i="1">
                <a:ea typeface="ＭＳ Ｐゴシック" charset="-128"/>
                <a:cs typeface="ＭＳ Ｐゴシック" charset="-128"/>
              </a:rPr>
              <a:t>Tuckman (1965): 5 Stufen der Gruppengeschichte</a:t>
            </a:r>
          </a:p>
          <a:p>
            <a:pPr eaLnBrk="1" hangingPunct="1">
              <a:lnSpc>
                <a:spcPct val="90000"/>
              </a:lnSpc>
              <a:buFontTx/>
              <a:buNone/>
            </a:pPr>
            <a:endParaRPr lang="de-DE" sz="2400">
              <a:ea typeface="ＭＳ Ｐゴシック" charset="-128"/>
              <a:cs typeface="ＭＳ Ｐゴシック" charset="-128"/>
            </a:endParaRPr>
          </a:p>
        </p:txBody>
      </p:sp>
      <p:graphicFrame>
        <p:nvGraphicFramePr>
          <p:cNvPr id="21552" name="Group 48"/>
          <p:cNvGraphicFramePr>
            <a:graphicFrameLocks noGrp="1"/>
          </p:cNvGraphicFramePr>
          <p:nvPr/>
        </p:nvGraphicFramePr>
        <p:xfrm>
          <a:off x="0" y="2794000"/>
          <a:ext cx="9144000" cy="4064000"/>
        </p:xfrm>
        <a:graphic>
          <a:graphicData uri="http://schemas.openxmlformats.org/drawingml/2006/table">
            <a:tbl>
              <a:tblPr/>
              <a:tblGrid>
                <a:gridCol w="1600200">
                  <a:extLst>
                    <a:ext uri="{9D8B030D-6E8A-4147-A177-3AD203B41FA5}">
                      <a16:colId xmlns:a16="http://schemas.microsoft.com/office/drawing/2014/main" val="20000"/>
                    </a:ext>
                  </a:extLst>
                </a:gridCol>
                <a:gridCol w="7543800">
                  <a:extLst>
                    <a:ext uri="{9D8B030D-6E8A-4147-A177-3AD203B41FA5}">
                      <a16:colId xmlns:a16="http://schemas.microsoft.com/office/drawing/2014/main" val="20001"/>
                    </a:ext>
                  </a:extLst>
                </a:gridCol>
              </a:tblGrid>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Forming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Orientierung und Bekanntmachung der Gruppenmitglieder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Storming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Konflikte, um zu einem gemeinsamen Gruppenziel zu kommen. Kompromisse sind notwendig.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Norming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Konsensus, Kohäsion und eine gemeinsame Gruppenidentität entwickeln sich.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Performing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Gruppenmitglieder arbeiten konfliktfrei zusammen.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12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Adjourning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2000" b="0" i="0" u="none" strike="noStrike" cap="none" normalizeH="0" baseline="0">
                          <a:ln>
                            <a:noFill/>
                          </a:ln>
                          <a:solidFill>
                            <a:schemeClr val="tx1"/>
                          </a:solidFill>
                          <a:effectLst/>
                          <a:latin typeface="Times" pitchFamily="-110" charset="0"/>
                        </a:rPr>
                        <a:t>Gruppe löst sich auf, da die Ziele erreicht wurden oder einzelne Mitglieder das Interesse verloren haben.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27651" name="Rectangle 3"/>
          <p:cNvSpPr>
            <a:spLocks noGrp="1" noChangeArrowheads="1"/>
          </p:cNvSpPr>
          <p:nvPr>
            <p:ph type="body" idx="1"/>
          </p:nvPr>
        </p:nvSpPr>
        <p:spPr/>
        <p:txBody>
          <a:bodyPr/>
          <a:lstStyle/>
          <a:p>
            <a:pPr eaLnBrk="1" hangingPunct="1">
              <a:buFontTx/>
              <a:buNone/>
            </a:pPr>
            <a:r>
              <a:rPr lang="de-DE" sz="2400" b="1" i="1">
                <a:ea typeface="ＭＳ Ｐゴシック" charset="-128"/>
                <a:cs typeface="ＭＳ Ｐゴシック" charset="-128"/>
              </a:rPr>
              <a:t>Soziale Faulheit (social loafing):</a:t>
            </a:r>
          </a:p>
          <a:p>
            <a:pPr eaLnBrk="1" hangingPunct="1">
              <a:buFontTx/>
              <a:buNone/>
            </a:pPr>
            <a:r>
              <a:rPr lang="de-DE" sz="2000">
                <a:ea typeface="ＭＳ Ｐゴシック" charset="-128"/>
                <a:cs typeface="ＭＳ Ｐゴシック" charset="-128"/>
              </a:rPr>
              <a:t>Ringelmann-Effekt (Ringelmann, 1913): Je mehr Personen an einem Gruppenexperiment teilnahmen, desto weniger trug der Einzelne bei.</a:t>
            </a:r>
          </a:p>
          <a:p>
            <a:pPr eaLnBrk="1" hangingPunct="1">
              <a:buFontTx/>
              <a:buNone/>
            </a:pPr>
            <a:endParaRPr lang="de-DE" sz="2000">
              <a:ea typeface="ＭＳ Ｐゴシック" charset="-128"/>
              <a:cs typeface="ＭＳ Ｐゴシック" charset="-128"/>
            </a:endParaRPr>
          </a:p>
          <a:p>
            <a:pPr eaLnBrk="1" hangingPunct="1">
              <a:buFontTx/>
              <a:buNone/>
            </a:pPr>
            <a:endParaRPr lang="de-DE" sz="2800" b="1" i="1">
              <a:ea typeface="ＭＳ Ｐゴシック" charset="-128"/>
              <a:cs typeface="ＭＳ Ｐゴシック" charset="-128"/>
            </a:endParaRPr>
          </a:p>
          <a:p>
            <a:pPr eaLnBrk="1" hangingPunct="1"/>
            <a:endParaRPr lang="de-DE" sz="2800" i="1">
              <a:ea typeface="ＭＳ Ｐゴシック" charset="-128"/>
              <a:cs typeface="ＭＳ Ｐゴシック" charset="-128"/>
            </a:endParaRPr>
          </a:p>
        </p:txBody>
      </p:sp>
      <p:pic>
        <p:nvPicPr>
          <p:cNvPr id="27653" name="Picture 6" descr="ringelmann.tiff                                                00049719Macintosh HD                   BF44A6AA:"/>
          <p:cNvPicPr>
            <a:picLocks noChangeAspect="1" noChangeArrowheads="1"/>
          </p:cNvPicPr>
          <p:nvPr/>
        </p:nvPicPr>
        <p:blipFill>
          <a:blip r:embed="rId2"/>
          <a:srcRect/>
          <a:stretch>
            <a:fillRect/>
          </a:stretch>
        </p:blipFill>
        <p:spPr bwMode="auto">
          <a:xfrm>
            <a:off x="1524000" y="3200400"/>
            <a:ext cx="5568950" cy="3373438"/>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28675" name="Rectangle 3"/>
          <p:cNvSpPr>
            <a:spLocks noGrp="1" noChangeArrowheads="1"/>
          </p:cNvSpPr>
          <p:nvPr>
            <p:ph type="body" idx="1"/>
          </p:nvPr>
        </p:nvSpPr>
        <p:spPr/>
        <p:txBody>
          <a:bodyPr/>
          <a:lstStyle/>
          <a:p>
            <a:pPr eaLnBrk="1" hangingPunct="1">
              <a:lnSpc>
                <a:spcPct val="90000"/>
              </a:lnSpc>
              <a:buFontTx/>
              <a:buNone/>
            </a:pPr>
            <a:r>
              <a:rPr lang="de-DE" sz="2400" b="1" i="1">
                <a:ea typeface="ＭＳ Ｐゴシック" charset="-128"/>
                <a:cs typeface="ＭＳ Ｐゴシック" charset="-128"/>
              </a:rPr>
              <a:t>Gründe für den Ringelmann-Effekt:</a:t>
            </a:r>
          </a:p>
          <a:p>
            <a:pPr eaLnBrk="1" hangingPunct="1">
              <a:lnSpc>
                <a:spcPct val="90000"/>
              </a:lnSpc>
            </a:pPr>
            <a:r>
              <a:rPr lang="de-DE" sz="2000" i="1">
                <a:ea typeface="ＭＳ Ｐゴシック" charset="-128"/>
                <a:cs typeface="ＭＳ Ｐゴシック" charset="-128"/>
              </a:rPr>
              <a:t>Koordinationsverlust</a:t>
            </a:r>
            <a:r>
              <a:rPr lang="de-DE" sz="2000">
                <a:ea typeface="ＭＳ Ｐゴシック" charset="-128"/>
                <a:cs typeface="ＭＳ Ｐゴシック" charset="-128"/>
              </a:rPr>
              <a:t>: Aufgrund des ständigen Gerangels können sich die Teilnehmer nicht auf ihre gesamte Kraft konzentrieren.</a:t>
            </a:r>
          </a:p>
          <a:p>
            <a:pPr eaLnBrk="1" hangingPunct="1">
              <a:lnSpc>
                <a:spcPct val="90000"/>
              </a:lnSpc>
            </a:pPr>
            <a:r>
              <a:rPr lang="de-DE" sz="2000" i="1">
                <a:ea typeface="ＭＳ Ｐゴシック" charset="-128"/>
                <a:cs typeface="ＭＳ Ｐゴシック" charset="-128"/>
              </a:rPr>
              <a:t>Motivationsverlust:</a:t>
            </a:r>
            <a:r>
              <a:rPr lang="de-DE" sz="2000">
                <a:ea typeface="ＭＳ Ｐゴシック" charset="-128"/>
                <a:cs typeface="ＭＳ Ｐゴシック" charset="-128"/>
              </a:rPr>
              <a:t> Die Teilnehmer verlieren an Motivation und geben nicht mehr ihr Bestes.</a:t>
            </a:r>
          </a:p>
          <a:p>
            <a:pPr eaLnBrk="1" hangingPunct="1">
              <a:lnSpc>
                <a:spcPct val="90000"/>
              </a:lnSpc>
              <a:buFontTx/>
              <a:buNone/>
            </a:pPr>
            <a:endParaRPr lang="de-DE" sz="2000">
              <a:ea typeface="ＭＳ Ｐゴシック" charset="-128"/>
              <a:cs typeface="ＭＳ Ｐゴシック" charset="-128"/>
            </a:endParaRPr>
          </a:p>
          <a:p>
            <a:pPr eaLnBrk="1" hangingPunct="1">
              <a:lnSpc>
                <a:spcPct val="90000"/>
              </a:lnSpc>
              <a:buFontTx/>
              <a:buNone/>
            </a:pPr>
            <a:r>
              <a:rPr lang="de-DE" sz="2000">
                <a:ea typeface="ＭＳ Ｐゴシック" charset="-128"/>
                <a:cs typeface="ＭＳ Ｐゴシック" charset="-128"/>
              </a:rPr>
              <a:t>Überprüfung der Hypothese durch Ingham, Levinger, Graves &amp; Peckham (1974): </a:t>
            </a:r>
          </a:p>
          <a:p>
            <a:pPr eaLnBrk="1" hangingPunct="1">
              <a:lnSpc>
                <a:spcPct val="90000"/>
              </a:lnSpc>
              <a:buFontTx/>
              <a:buNone/>
            </a:pPr>
            <a:r>
              <a:rPr lang="de-DE" sz="2000">
                <a:ea typeface="ＭＳ Ｐゴシック" charset="-128"/>
                <a:cs typeface="ＭＳ Ｐゴシック" charset="-128"/>
              </a:rPr>
              <a:t>Vpn mussten an einem Seil ziehen. VG1: reale Gruppe, VG2: Pseudo-Gruppe (1 reale Vp).</a:t>
            </a:r>
          </a:p>
          <a:p>
            <a:pPr eaLnBrk="1" hangingPunct="1">
              <a:lnSpc>
                <a:spcPct val="90000"/>
              </a:lnSpc>
              <a:buFontTx/>
              <a:buNone/>
            </a:pPr>
            <a:r>
              <a:rPr lang="de-DE" sz="2000">
                <a:ea typeface="ＭＳ Ｐゴシック" charset="-128"/>
                <a:cs typeface="ＭＳ Ｐゴシック" charset="-128"/>
              </a:rPr>
              <a:t>Motivationsverlust bei Pseudogruppen; Motivations- und Koordinationsverlust bei realen Gruppen nachgewiesen (Motivationsverlust betrug ca. 15%, der Koordinationsverlust ca. 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29699" name="Rectangle 3"/>
          <p:cNvSpPr>
            <a:spLocks noGrp="1" noChangeArrowheads="1"/>
          </p:cNvSpPr>
          <p:nvPr>
            <p:ph type="body" idx="1"/>
          </p:nvPr>
        </p:nvSpPr>
        <p:spPr/>
        <p:txBody>
          <a:bodyPr/>
          <a:lstStyle/>
          <a:p>
            <a:pPr eaLnBrk="1" hangingPunct="1">
              <a:buFontTx/>
              <a:buNone/>
            </a:pPr>
            <a:r>
              <a:rPr lang="de-DE" sz="2000">
                <a:ea typeface="ＭＳ Ｐゴシック" charset="-128"/>
                <a:cs typeface="ＭＳ Ｐゴシック" charset="-128"/>
              </a:rPr>
              <a:t>Latané, Williams &amp; Harkins (1979):</a:t>
            </a:r>
          </a:p>
          <a:p>
            <a:pPr eaLnBrk="1" hangingPunct="1">
              <a:buFontTx/>
              <a:buNone/>
            </a:pPr>
            <a:r>
              <a:rPr lang="de-DE" sz="2000">
                <a:ea typeface="ＭＳ Ｐゴシック" charset="-128"/>
                <a:cs typeface="ＭＳ Ｐゴシック" charset="-128"/>
              </a:rPr>
              <a:t>Vpn mussten klatschen und schreien, so laut sie konnten. VG1: allein, VG2: 2 Mitglieder, VG3: 6 Mitglieder, weitere Unterteilung in Pseudogruppen und reale Gruppen.</a:t>
            </a:r>
          </a:p>
        </p:txBody>
      </p:sp>
      <p:pic>
        <p:nvPicPr>
          <p:cNvPr id="29701" name="Picture 5" descr="latane.tiff                                                    00049719Macintosh HD                   BF44A6AA:"/>
          <p:cNvPicPr>
            <a:picLocks noChangeAspect="1" noChangeArrowheads="1"/>
          </p:cNvPicPr>
          <p:nvPr/>
        </p:nvPicPr>
        <p:blipFill>
          <a:blip r:embed="rId2"/>
          <a:srcRect/>
          <a:stretch>
            <a:fillRect/>
          </a:stretch>
        </p:blipFill>
        <p:spPr bwMode="auto">
          <a:xfrm>
            <a:off x="2057400" y="3333750"/>
            <a:ext cx="5803900" cy="352425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algn="r"/>
            <a:br>
              <a:rPr lang="de-DE" dirty="0">
                <a:latin typeface="Gill Sans" charset="0"/>
              </a:rPr>
            </a:br>
            <a:r>
              <a:rPr lang="de-DE" sz="4889" dirty="0" err="1">
                <a:latin typeface="Gill Sans" charset="0"/>
                <a:ea typeface="ＭＳ Ｐゴシック" charset="-128"/>
                <a:cs typeface="ＭＳ Ｐゴシック" charset="-128"/>
              </a:rPr>
              <a:t>Teambuilding</a:t>
            </a:r>
            <a:endParaRPr lang="de-DE" sz="4889" dirty="0"/>
          </a:p>
        </p:txBody>
      </p:sp>
      <p:sp>
        <p:nvSpPr>
          <p:cNvPr id="18435" name="Rectangle 3"/>
          <p:cNvSpPr>
            <a:spLocks noGrp="1" noChangeArrowheads="1"/>
          </p:cNvSpPr>
          <p:nvPr>
            <p:ph type="body" idx="1"/>
          </p:nvPr>
        </p:nvSpPr>
        <p:spPr>
          <a:xfrm>
            <a:off x="304800" y="1981200"/>
            <a:ext cx="8534400" cy="4114800"/>
          </a:xfrm>
        </p:spPr>
        <p:txBody>
          <a:bodyPr>
            <a:normAutofit lnSpcReduction="10000"/>
          </a:bodyPr>
          <a:lstStyle/>
          <a:p>
            <a:pPr>
              <a:lnSpc>
                <a:spcPct val="90000"/>
              </a:lnSpc>
              <a:buFontTx/>
              <a:buNone/>
            </a:pPr>
            <a:r>
              <a:rPr lang="de-DE" sz="2400" b="1" i="1" dirty="0"/>
              <a:t>Brainstorming (</a:t>
            </a:r>
            <a:r>
              <a:rPr lang="de-DE" sz="2400" b="1" i="1" dirty="0" err="1"/>
              <a:t>Osborn</a:t>
            </a:r>
            <a:r>
              <a:rPr lang="de-DE" sz="2400" b="1" i="1" dirty="0"/>
              <a:t>, 1957):</a:t>
            </a:r>
          </a:p>
          <a:p>
            <a:pPr>
              <a:lnSpc>
                <a:spcPct val="90000"/>
              </a:lnSpc>
              <a:buFontTx/>
              <a:buNone/>
            </a:pPr>
            <a:r>
              <a:rPr lang="de-DE" sz="2000" dirty="0"/>
              <a:t>Gruppenmitglieder sollen so viele </a:t>
            </a:r>
            <a:r>
              <a:rPr lang="de-DE" sz="2000" dirty="0" err="1"/>
              <a:t>Ideenwie</a:t>
            </a:r>
            <a:r>
              <a:rPr lang="de-DE" sz="2000" dirty="0"/>
              <a:t> möglich und diese so schnell wie möglich generieren. Sie sollten nicht auf die Qualität dieser Ideen achten und diese auch nicht evaluieren. Sie sollen auch Ideen, die auf anderen Ideen aufbauen, finden.</a:t>
            </a:r>
          </a:p>
          <a:p>
            <a:pPr>
              <a:lnSpc>
                <a:spcPct val="90000"/>
              </a:lnSpc>
              <a:buFontTx/>
              <a:buNone/>
            </a:pPr>
            <a:r>
              <a:rPr lang="de-DE" sz="2000" dirty="0"/>
              <a:t>Es konnten aber keine signifikant positiven Effekte dieser Gruppentechnik nachgewiesen werden (Diehl &amp; </a:t>
            </a:r>
            <a:r>
              <a:rPr lang="de-DE" sz="2000" dirty="0" err="1"/>
              <a:t>Stroebe</a:t>
            </a:r>
            <a:r>
              <a:rPr lang="de-DE" sz="2000" dirty="0"/>
              <a:t>, 1987; Mullen, Johnson &amp; </a:t>
            </a:r>
            <a:r>
              <a:rPr lang="de-DE" sz="2000" dirty="0" err="1"/>
              <a:t>Salas</a:t>
            </a:r>
            <a:r>
              <a:rPr lang="de-DE" sz="2000" dirty="0"/>
              <a:t>, 1991; </a:t>
            </a:r>
            <a:r>
              <a:rPr lang="de-DE" sz="2000" dirty="0" err="1"/>
              <a:t>Stroebe</a:t>
            </a:r>
            <a:r>
              <a:rPr lang="de-DE" sz="2000" dirty="0"/>
              <a:t> &amp; Diehl, 1994).</a:t>
            </a:r>
          </a:p>
          <a:p>
            <a:pPr>
              <a:lnSpc>
                <a:spcPct val="90000"/>
              </a:lnSpc>
              <a:buFontTx/>
              <a:buNone/>
            </a:pPr>
            <a:r>
              <a:rPr lang="de-DE" sz="2000" dirty="0"/>
              <a:t>Gründe für diese inferiore Gruppenleistung:</a:t>
            </a:r>
          </a:p>
          <a:p>
            <a:pPr>
              <a:lnSpc>
                <a:spcPct val="90000"/>
              </a:lnSpc>
            </a:pPr>
            <a:r>
              <a:rPr lang="de-DE" sz="2000" dirty="0"/>
              <a:t>Furcht vor Evaluation</a:t>
            </a:r>
          </a:p>
          <a:p>
            <a:pPr>
              <a:lnSpc>
                <a:spcPct val="90000"/>
              </a:lnSpc>
            </a:pPr>
            <a:r>
              <a:rPr lang="de-DE" sz="2000" dirty="0"/>
              <a:t>Soziale Faulheit</a:t>
            </a:r>
          </a:p>
          <a:p>
            <a:pPr>
              <a:lnSpc>
                <a:spcPct val="90000"/>
              </a:lnSpc>
            </a:pPr>
            <a:r>
              <a:rPr lang="de-DE" sz="2000" dirty="0"/>
              <a:t>Produktionsanpassung</a:t>
            </a:r>
          </a:p>
          <a:p>
            <a:pPr>
              <a:lnSpc>
                <a:spcPct val="90000"/>
              </a:lnSpc>
            </a:pPr>
            <a:r>
              <a:rPr lang="de-DE" sz="2000" dirty="0"/>
              <a:t>Produktionsblockierung</a:t>
            </a:r>
          </a:p>
          <a:p>
            <a:pPr>
              <a:lnSpc>
                <a:spcPct val="90000"/>
              </a:lnSpc>
              <a:buFontTx/>
              <a:buNone/>
            </a:pPr>
            <a:endParaRPr lang="de-DE"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fontScale="90000"/>
          </a:bodyPr>
          <a:lstStyle/>
          <a:p>
            <a:pPr algn="r"/>
            <a:br>
              <a:rPr lang="de-DE" dirty="0">
                <a:latin typeface="Gill Sans" charset="0"/>
              </a:rPr>
            </a:br>
            <a:r>
              <a:rPr lang="de-DE" sz="4889" dirty="0" err="1">
                <a:latin typeface="Gill Sans" charset="0"/>
                <a:ea typeface="ＭＳ Ｐゴシック" charset="-128"/>
                <a:cs typeface="ＭＳ Ｐゴシック" charset="-128"/>
              </a:rPr>
              <a:t>Teambuilding</a:t>
            </a:r>
            <a:endParaRPr lang="de-DE" sz="4889" dirty="0"/>
          </a:p>
        </p:txBody>
      </p:sp>
      <p:sp>
        <p:nvSpPr>
          <p:cNvPr id="19459" name="Rectangle 3"/>
          <p:cNvSpPr>
            <a:spLocks noGrp="1" noChangeArrowheads="1"/>
          </p:cNvSpPr>
          <p:nvPr>
            <p:ph type="body" idx="1"/>
          </p:nvPr>
        </p:nvSpPr>
        <p:spPr/>
        <p:txBody>
          <a:bodyPr>
            <a:normAutofit lnSpcReduction="10000"/>
          </a:bodyPr>
          <a:lstStyle/>
          <a:p>
            <a:pPr marL="609600" indent="-609600">
              <a:lnSpc>
                <a:spcPct val="90000"/>
              </a:lnSpc>
              <a:buFontTx/>
              <a:buNone/>
            </a:pPr>
            <a:endParaRPr lang="de-DE" sz="2400" b="1" i="1" dirty="0"/>
          </a:p>
          <a:p>
            <a:pPr marL="609600" indent="-609600">
              <a:lnSpc>
                <a:spcPct val="90000"/>
              </a:lnSpc>
              <a:buFontTx/>
              <a:buNone/>
            </a:pPr>
            <a:r>
              <a:rPr lang="de-DE" sz="2400" b="1" i="1" dirty="0"/>
              <a:t>Illusion der Gruppeneffektivität </a:t>
            </a:r>
          </a:p>
          <a:p>
            <a:pPr marL="609600" indent="-609600">
              <a:lnSpc>
                <a:spcPct val="90000"/>
              </a:lnSpc>
              <a:buFontTx/>
              <a:buNone/>
            </a:pPr>
            <a:r>
              <a:rPr lang="de-DE" sz="2000" dirty="0"/>
              <a:t>(Diehl &amp; </a:t>
            </a:r>
            <a:r>
              <a:rPr lang="de-DE" sz="2000" dirty="0" err="1"/>
              <a:t>Stroebe</a:t>
            </a:r>
            <a:r>
              <a:rPr lang="de-DE" sz="2000" dirty="0"/>
              <a:t>, 1991; </a:t>
            </a:r>
            <a:r>
              <a:rPr lang="de-DE" sz="2000" dirty="0" err="1"/>
              <a:t>Stroebe</a:t>
            </a:r>
            <a:r>
              <a:rPr lang="de-DE" sz="2000" dirty="0"/>
              <a:t>, Diel &amp; </a:t>
            </a:r>
            <a:r>
              <a:rPr lang="de-DE" sz="2000" dirty="0" err="1"/>
              <a:t>Abakoukim</a:t>
            </a:r>
            <a:r>
              <a:rPr lang="de-DE" sz="2000" dirty="0"/>
              <a:t>, 1992; Paulus, </a:t>
            </a:r>
            <a:r>
              <a:rPr lang="de-DE" sz="2000" dirty="0" err="1"/>
              <a:t>Dzindolet</a:t>
            </a:r>
            <a:r>
              <a:rPr lang="de-DE" sz="2000" dirty="0"/>
              <a:t>, </a:t>
            </a:r>
            <a:r>
              <a:rPr lang="de-DE" sz="2000" dirty="0" err="1"/>
              <a:t>Poletes</a:t>
            </a:r>
            <a:r>
              <a:rPr lang="de-DE" sz="2000" dirty="0"/>
              <a:t> &amp; </a:t>
            </a:r>
            <a:r>
              <a:rPr lang="de-DE" sz="2000" dirty="0" err="1"/>
              <a:t>Camacho</a:t>
            </a:r>
            <a:r>
              <a:rPr lang="de-DE" sz="2000" dirty="0"/>
              <a:t>, 1993):</a:t>
            </a:r>
          </a:p>
          <a:p>
            <a:pPr marL="609600" indent="-609600">
              <a:lnSpc>
                <a:spcPct val="90000"/>
              </a:lnSpc>
              <a:buFontTx/>
              <a:buNone/>
            </a:pPr>
            <a:r>
              <a:rPr lang="de-DE" sz="2000" dirty="0"/>
              <a:t>Subjektiver Glaube, dass wir in Gruppensituationen mehr produzieren als alleine. </a:t>
            </a:r>
          </a:p>
          <a:p>
            <a:pPr marL="609600" indent="-609600">
              <a:lnSpc>
                <a:spcPct val="90000"/>
              </a:lnSpc>
              <a:buFontTx/>
              <a:buNone/>
            </a:pPr>
            <a:r>
              <a:rPr lang="de-DE" sz="2000" dirty="0"/>
              <a:t>3 Gründe für diese Illusion:</a:t>
            </a:r>
          </a:p>
          <a:p>
            <a:pPr marL="609600" indent="-609600">
              <a:lnSpc>
                <a:spcPct val="90000"/>
              </a:lnSpc>
              <a:buFont typeface="Times" charset="0"/>
              <a:buAutoNum type="arabicPeriod"/>
            </a:pPr>
            <a:r>
              <a:rPr lang="de-DE" sz="2000" dirty="0"/>
              <a:t>Die Gruppe produziert weniger </a:t>
            </a:r>
            <a:r>
              <a:rPr lang="de-DE" sz="2000" dirty="0" err="1"/>
              <a:t>non-redundante</a:t>
            </a:r>
            <a:r>
              <a:rPr lang="de-DE" sz="2000" dirty="0"/>
              <a:t> Ideen als die Individuen in Einzelsituationen, aber sie produziert mehr als ein Individuum in einer Einzelsituation. Jede Person vergisst, wie viele originäre Ideen sie gehabt hat (</a:t>
            </a:r>
            <a:r>
              <a:rPr lang="de-DE" sz="2000" dirty="0" err="1"/>
              <a:t>Stroebe</a:t>
            </a:r>
            <a:r>
              <a:rPr lang="de-DE" sz="2000" dirty="0"/>
              <a:t>, Diehl &amp; </a:t>
            </a:r>
            <a:r>
              <a:rPr lang="de-DE" sz="2000" dirty="0" err="1"/>
              <a:t>Abakoukim</a:t>
            </a:r>
            <a:r>
              <a:rPr lang="de-DE" sz="2000" dirty="0"/>
              <a:t>, 1992).</a:t>
            </a:r>
          </a:p>
          <a:p>
            <a:pPr marL="609600" indent="-609600">
              <a:lnSpc>
                <a:spcPct val="90000"/>
              </a:lnSpc>
              <a:buFont typeface="Times" charset="0"/>
              <a:buAutoNum type="arabicPeriod"/>
            </a:pPr>
            <a:r>
              <a:rPr lang="de-DE" sz="2000" dirty="0"/>
              <a:t>Brainstorming macht mehr Spaß als Ideen alleine zu produzieren.</a:t>
            </a:r>
          </a:p>
          <a:p>
            <a:pPr marL="609600" indent="-609600">
              <a:lnSpc>
                <a:spcPct val="90000"/>
              </a:lnSpc>
              <a:buFont typeface="Times" charset="0"/>
              <a:buAutoNum type="arabicPeriod"/>
            </a:pPr>
            <a:r>
              <a:rPr lang="de-DE" sz="2000" dirty="0"/>
              <a:t>Personen sprechen in einer Brainstorming-Gruppe nur einen Bruchteil ihrer Ideen aus. Manche ihrer eigenen Ideen werden von anderen Gruppenmitgliedern vorgebracht.  </a:t>
            </a:r>
          </a:p>
          <a:p>
            <a:pPr marL="609600" indent="-609600">
              <a:lnSpc>
                <a:spcPct val="90000"/>
              </a:lnSpc>
              <a:buFontTx/>
              <a:buNone/>
            </a:pPr>
            <a:endParaRPr lang="de-DE" sz="2000" dirty="0"/>
          </a:p>
          <a:p>
            <a:pPr marL="609600" indent="-609600">
              <a:lnSpc>
                <a:spcPct val="90000"/>
              </a:lnSpc>
              <a:buFontTx/>
              <a:buNone/>
            </a:pPr>
            <a:endParaRPr lang="de-DE"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0723" name="Rectangle 3"/>
          <p:cNvSpPr>
            <a:spLocks noGrp="1" noChangeArrowheads="1"/>
          </p:cNvSpPr>
          <p:nvPr>
            <p:ph type="body" idx="1"/>
          </p:nvPr>
        </p:nvSpPr>
        <p:spPr>
          <a:xfrm>
            <a:off x="304800" y="1981200"/>
            <a:ext cx="8534400" cy="4114800"/>
          </a:xfrm>
        </p:spPr>
        <p:txBody>
          <a:bodyPr/>
          <a:lstStyle/>
          <a:p>
            <a:pPr eaLnBrk="1" hangingPunct="1">
              <a:buFontTx/>
              <a:buNone/>
            </a:pPr>
            <a:r>
              <a:rPr lang="de-DE" sz="2400" b="1" i="1">
                <a:ea typeface="ＭＳ Ｐゴシック" charset="-128"/>
                <a:cs typeface="ＭＳ Ｐゴシック" charset="-128"/>
              </a:rPr>
              <a:t>Soziale Faulheit ist ein weitverbreitetes Phänomen </a:t>
            </a:r>
          </a:p>
          <a:p>
            <a:pPr eaLnBrk="1" hangingPunct="1">
              <a:buFontTx/>
              <a:buNone/>
            </a:pPr>
            <a:r>
              <a:rPr lang="de-DE" sz="2400" b="1" i="1">
                <a:ea typeface="ＭＳ Ｐゴシック" charset="-128"/>
                <a:cs typeface="ＭＳ Ｐゴシック" charset="-128"/>
              </a:rPr>
              <a:t>						(Karau &amp; Williams, 1993):</a:t>
            </a:r>
            <a:endParaRPr lang="de-DE" b="1" i="1">
              <a:ea typeface="ＭＳ Ｐゴシック" charset="-128"/>
              <a:cs typeface="ＭＳ Ｐゴシック" charset="-128"/>
            </a:endParaRPr>
          </a:p>
          <a:p>
            <a:pPr eaLnBrk="1" hangingPunct="1">
              <a:buFontTx/>
              <a:buNone/>
            </a:pPr>
            <a:r>
              <a:rPr lang="de-DE" sz="2000">
                <a:ea typeface="ＭＳ Ｐゴシック" charset="-128"/>
                <a:cs typeface="ＭＳ Ｐゴシック" charset="-128"/>
              </a:rPr>
              <a:t>SF tritt auf bei </a:t>
            </a:r>
          </a:p>
          <a:p>
            <a:pPr eaLnBrk="1" hangingPunct="1"/>
            <a:r>
              <a:rPr lang="de-DE" sz="2000">
                <a:ea typeface="ＭＳ Ｐゴシック" charset="-128"/>
                <a:cs typeface="ＭＳ Ｐゴシック" charset="-128"/>
              </a:rPr>
              <a:t>physischen Aufgaben (Schreien, Klatschen Ziehen, Schwimmen)</a:t>
            </a:r>
          </a:p>
          <a:p>
            <a:pPr eaLnBrk="1" hangingPunct="1"/>
            <a:r>
              <a:rPr lang="de-DE" sz="2000">
                <a:ea typeface="ＭＳ Ｐゴシック" charset="-128"/>
                <a:cs typeface="ＭＳ Ｐゴシック" charset="-128"/>
              </a:rPr>
              <a:t>Kognitiven Aufgaben (Ideengenerierung)</a:t>
            </a:r>
          </a:p>
          <a:p>
            <a:pPr eaLnBrk="1" hangingPunct="1"/>
            <a:r>
              <a:rPr lang="de-DE" sz="2000">
                <a:ea typeface="ＭＳ Ｐゴシック" charset="-128"/>
                <a:cs typeface="ＭＳ Ｐゴシック" charset="-128"/>
              </a:rPr>
              <a:t>Evaluativen Aufgaben (Herausgeberschaft, Therapien, Bewertung von Gedichten)</a:t>
            </a:r>
          </a:p>
          <a:p>
            <a:pPr eaLnBrk="1" hangingPunct="1"/>
            <a:r>
              <a:rPr lang="de-DE" sz="2000">
                <a:ea typeface="ＭＳ Ｐゴシック" charset="-128"/>
                <a:cs typeface="ＭＳ Ｐゴシック" charset="-128"/>
              </a:rPr>
              <a:t>Wahrnehmungsaufgaben (Lösen eines Labyrinth-Rätsels, Aufmerksamkeitstest)</a:t>
            </a:r>
          </a:p>
          <a:p>
            <a:pPr eaLnBrk="1" hangingPunct="1">
              <a:buFontTx/>
              <a:buNone/>
            </a:pPr>
            <a:endParaRPr lang="de-DE" sz="2800">
              <a:ea typeface="ＭＳ Ｐゴシック" charset="-128"/>
              <a:cs typeface="ＭＳ Ｐゴシック"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587A78-D629-EDA9-C60F-CC326EC3DC20}"/>
              </a:ext>
            </a:extLst>
          </p:cNvPr>
          <p:cNvSpPr>
            <a:spLocks noGrp="1"/>
          </p:cNvSpPr>
          <p:nvPr>
            <p:ph type="title"/>
          </p:nvPr>
        </p:nvSpPr>
        <p:spPr/>
        <p:txBody>
          <a:bodyPr>
            <a:normAutofit fontScale="90000"/>
          </a:bodyPr>
          <a:lstStyle/>
          <a:p>
            <a:r>
              <a:rPr lang="de-AT" dirty="0"/>
              <a:t>Mein liebstes Team / </a:t>
            </a:r>
            <a:br>
              <a:rPr lang="de-AT" dirty="0"/>
            </a:br>
            <a:r>
              <a:rPr lang="de-AT" dirty="0"/>
              <a:t>Mein Horror-Team</a:t>
            </a:r>
          </a:p>
        </p:txBody>
      </p:sp>
      <p:sp>
        <p:nvSpPr>
          <p:cNvPr id="3" name="Inhaltsplatzhalter 2">
            <a:extLst>
              <a:ext uri="{FF2B5EF4-FFF2-40B4-BE49-F238E27FC236}">
                <a16:creationId xmlns:a16="http://schemas.microsoft.com/office/drawing/2014/main" id="{4D3809DD-0A3A-609F-BD93-C9FF25E57CDB}"/>
              </a:ext>
            </a:extLst>
          </p:cNvPr>
          <p:cNvSpPr>
            <a:spLocks noGrp="1"/>
          </p:cNvSpPr>
          <p:nvPr>
            <p:ph idx="1"/>
          </p:nvPr>
        </p:nvSpPr>
        <p:spPr/>
        <p:txBody>
          <a:bodyPr/>
          <a:lstStyle/>
          <a:p>
            <a:pPr marL="0" indent="0">
              <a:buNone/>
            </a:pPr>
            <a:r>
              <a:rPr lang="de-AT" dirty="0"/>
              <a:t>Welche Aufgabe?</a:t>
            </a:r>
          </a:p>
          <a:p>
            <a:pPr marL="0" indent="0">
              <a:buNone/>
            </a:pPr>
            <a:r>
              <a:rPr lang="de-AT" dirty="0" err="1"/>
              <a:t>Wieviele</a:t>
            </a:r>
            <a:r>
              <a:rPr lang="de-AT" dirty="0"/>
              <a:t> Mitglieder?</a:t>
            </a:r>
          </a:p>
          <a:p>
            <a:pPr marL="0" indent="0">
              <a:buNone/>
            </a:pPr>
            <a:r>
              <a:rPr lang="de-AT" dirty="0"/>
              <a:t>Was haben die Mitglieder gemacht/gefühlt/gesagt?</a:t>
            </a:r>
          </a:p>
          <a:p>
            <a:pPr marL="0" indent="0">
              <a:buNone/>
            </a:pPr>
            <a:endParaRPr lang="de-AT" dirty="0"/>
          </a:p>
          <a:p>
            <a:pPr marL="0" indent="0">
              <a:buNone/>
            </a:pPr>
            <a:r>
              <a:rPr lang="de-AT" dirty="0"/>
              <a:t>Wie lange hat das Team gedauert?</a:t>
            </a:r>
          </a:p>
          <a:p>
            <a:pPr marL="0" indent="0">
              <a:buNone/>
            </a:pPr>
            <a:r>
              <a:rPr lang="de-AT" dirty="0"/>
              <a:t>Was habe ich aus diesem Teamerlebnis gelernt?</a:t>
            </a:r>
          </a:p>
        </p:txBody>
      </p:sp>
    </p:spTree>
    <p:extLst>
      <p:ext uri="{BB962C8B-B14F-4D97-AF65-F5344CB8AC3E}">
        <p14:creationId xmlns:p14="http://schemas.microsoft.com/office/powerpoint/2010/main" val="1984838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1747" name="Rectangle 3"/>
          <p:cNvSpPr>
            <a:spLocks noGrp="1" noChangeArrowheads="1"/>
          </p:cNvSpPr>
          <p:nvPr>
            <p:ph type="body" idx="1"/>
          </p:nvPr>
        </p:nvSpPr>
        <p:spPr/>
        <p:txBody>
          <a:bodyPr/>
          <a:lstStyle/>
          <a:p>
            <a:pPr eaLnBrk="1" hangingPunct="1">
              <a:lnSpc>
                <a:spcPct val="90000"/>
              </a:lnSpc>
              <a:buFontTx/>
              <a:buNone/>
            </a:pPr>
            <a:r>
              <a:rPr lang="de-DE" sz="2400" b="1" i="1">
                <a:ea typeface="ＭＳ Ｐゴシック" charset="-128"/>
                <a:cs typeface="ＭＳ Ｐゴシック" charset="-128"/>
              </a:rPr>
              <a:t>Gründe für soziale Faulheit (Geen, 1991)</a:t>
            </a:r>
          </a:p>
          <a:p>
            <a:pPr eaLnBrk="1" hangingPunct="1">
              <a:lnSpc>
                <a:spcPct val="90000"/>
              </a:lnSpc>
              <a:buFontTx/>
              <a:buNone/>
            </a:pPr>
            <a:endParaRPr lang="de-DE" sz="800">
              <a:ea typeface="ＭＳ Ｐゴシック" charset="-128"/>
              <a:cs typeface="ＭＳ Ｐゴシック" charset="-128"/>
            </a:endParaRPr>
          </a:p>
          <a:p>
            <a:pPr eaLnBrk="1" hangingPunct="1">
              <a:lnSpc>
                <a:spcPct val="90000"/>
              </a:lnSpc>
            </a:pPr>
            <a:r>
              <a:rPr lang="de-DE" sz="2000" i="1">
                <a:ea typeface="ＭＳ Ｐゴシック" charset="-128"/>
                <a:cs typeface="ＭＳ Ｐゴシック" charset="-128"/>
              </a:rPr>
              <a:t>Aufteilungsgerechtigkeit:</a:t>
            </a:r>
            <a:r>
              <a:rPr lang="de-DE" sz="2000">
                <a:ea typeface="ＭＳ Ｐゴシック" charset="-128"/>
                <a:cs typeface="ＭＳ Ｐゴシック" charset="-128"/>
              </a:rPr>
              <a:t> Personen verhalten sich sozial faul, weil sie meinen, dass sich auch andere Mitglieder der Gruppe sozial faul verhalten und eine gerechte Leistungsaufteilung durch soziale Faulheit gewährleistet ist (Jackson &amp; Harkins, 1985). </a:t>
            </a:r>
          </a:p>
          <a:p>
            <a:pPr eaLnBrk="1" hangingPunct="1">
              <a:lnSpc>
                <a:spcPct val="90000"/>
              </a:lnSpc>
            </a:pPr>
            <a:r>
              <a:rPr lang="de-DE" sz="2000" i="1">
                <a:ea typeface="ＭＳ Ｐゴシック" charset="-128"/>
                <a:cs typeface="ＭＳ Ｐゴシック" charset="-128"/>
              </a:rPr>
              <a:t>Evaluationsdiffusion</a:t>
            </a:r>
            <a:r>
              <a:rPr lang="de-DE" sz="2000">
                <a:ea typeface="ＭＳ Ｐゴシック" charset="-128"/>
                <a:cs typeface="ＭＳ Ｐゴシック" charset="-128"/>
              </a:rPr>
              <a:t>: Durch die Anwesenheit anderer Gruppenmitglieder wird man anonymer und seine eigene Leistung wird zuwenig  von anderen gewürdigt. Dadurch sinkt die Leistungsmotivation. In individuellen Situationen ist man klar identifizierbar und die Leistungsmotivation ist hoch (Harkins, 1987; Harkins &amp; Szymanski, 1987).</a:t>
            </a:r>
          </a:p>
          <a:p>
            <a:pPr eaLnBrk="1" hangingPunct="1">
              <a:lnSpc>
                <a:spcPct val="90000"/>
              </a:lnSpc>
            </a:pPr>
            <a:r>
              <a:rPr lang="de-DE" sz="2000" i="1">
                <a:ea typeface="ＭＳ Ｐゴシック" charset="-128"/>
                <a:cs typeface="ＭＳ Ｐゴシック" charset="-128"/>
              </a:rPr>
              <a:t>Vergleichsstandard:</a:t>
            </a:r>
            <a:r>
              <a:rPr lang="de-DE" sz="2000">
                <a:ea typeface="ＭＳ Ｐゴシック" charset="-128"/>
                <a:cs typeface="ＭＳ Ｐゴシック" charset="-128"/>
              </a:rPr>
              <a:t> Es fehlt der Vergleichsstandard in der Gruppe. Bei klar definierten Leistungsstandards gibt man sein Bestes (Szymanski &amp; Harkins, 1987).</a:t>
            </a:r>
            <a:endParaRPr lang="de-DE" sz="2400">
              <a:ea typeface="ＭＳ Ｐゴシック" charset="-128"/>
              <a:cs typeface="ＭＳ Ｐゴシック"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2771" name="Rectangle 3"/>
          <p:cNvSpPr>
            <a:spLocks noGrp="1" noChangeArrowheads="1"/>
          </p:cNvSpPr>
          <p:nvPr>
            <p:ph type="body" idx="1"/>
          </p:nvPr>
        </p:nvSpPr>
        <p:spPr/>
        <p:txBody>
          <a:bodyPr/>
          <a:lstStyle/>
          <a:p>
            <a:pPr eaLnBrk="1" hangingPunct="1">
              <a:buFontTx/>
              <a:buNone/>
            </a:pPr>
            <a:endParaRPr lang="de-DE" b="1" i="1">
              <a:ea typeface="ＭＳ Ｐゴシック" charset="-128"/>
              <a:cs typeface="ＭＳ Ｐゴシック" charset="-128"/>
            </a:endParaRPr>
          </a:p>
          <a:p>
            <a:pPr eaLnBrk="1" hangingPunct="1">
              <a:buFontTx/>
              <a:buNone/>
            </a:pPr>
            <a:r>
              <a:rPr lang="de-DE" sz="2400" b="1" i="1">
                <a:ea typeface="ＭＳ Ｐゴシック" charset="-128"/>
                <a:cs typeface="ＭＳ Ｐゴシック" charset="-128"/>
              </a:rPr>
              <a:t>Reduktion der sozialen Faulheit durch:</a:t>
            </a:r>
          </a:p>
          <a:p>
            <a:pPr eaLnBrk="1" hangingPunct="1">
              <a:buFontTx/>
              <a:buNone/>
            </a:pPr>
            <a:endParaRPr lang="de-DE" sz="2400" b="1" i="1">
              <a:ea typeface="ＭＳ Ｐゴシック" charset="-128"/>
              <a:cs typeface="ＭＳ Ｐゴシック" charset="-128"/>
            </a:endParaRPr>
          </a:p>
          <a:p>
            <a:pPr eaLnBrk="1" hangingPunct="1"/>
            <a:r>
              <a:rPr lang="de-DE" sz="2000">
                <a:ea typeface="ＭＳ Ｐゴシック" charset="-128"/>
                <a:cs typeface="ＭＳ Ｐゴシック" charset="-128"/>
              </a:rPr>
              <a:t>Klare persönliche Identifikation durch Vorgesetzten</a:t>
            </a:r>
          </a:p>
          <a:p>
            <a:pPr eaLnBrk="1" hangingPunct="1"/>
            <a:r>
              <a:rPr lang="de-DE" sz="2000">
                <a:ea typeface="ＭＳ Ｐゴシック" charset="-128"/>
                <a:cs typeface="ＭＳ Ｐゴシック" charset="-128"/>
              </a:rPr>
              <a:t>Persönliche Involviertheit in die Aufgabe</a:t>
            </a:r>
          </a:p>
          <a:p>
            <a:pPr eaLnBrk="1" hangingPunct="1"/>
            <a:r>
              <a:rPr lang="de-DE" sz="2000">
                <a:ea typeface="ＭＳ Ｐゴシック" charset="-128"/>
                <a:cs typeface="ＭＳ Ｐゴシック" charset="-128"/>
              </a:rPr>
              <a:t>Anstrengung der Partner</a:t>
            </a:r>
          </a:p>
          <a:p>
            <a:pPr eaLnBrk="1" hangingPunct="1"/>
            <a:r>
              <a:rPr lang="de-DE" sz="2000">
                <a:ea typeface="ＭＳ Ｐゴシック" charset="-128"/>
                <a:cs typeface="ＭＳ Ｐゴシック" charset="-128"/>
              </a:rPr>
              <a:t>Inter-Gruppen-Vergleiche</a:t>
            </a:r>
          </a:p>
          <a:p>
            <a:pPr eaLnBrk="1" hangingPunct="1"/>
            <a:r>
              <a:rPr lang="de-DE" sz="2000">
                <a:ea typeface="ＭＳ Ｐゴシック" charset="-128"/>
                <a:cs typeface="ＭＳ Ｐゴシック" charset="-128"/>
              </a:rPr>
              <a:t>Wichtige und sinnvolle Aufgaben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6868" name="Text Box 9"/>
          <p:cNvSpPr txBox="1">
            <a:spLocks noChangeArrowheads="1"/>
          </p:cNvSpPr>
          <p:nvPr/>
        </p:nvSpPr>
        <p:spPr bwMode="auto">
          <a:xfrm>
            <a:off x="228600" y="1981200"/>
            <a:ext cx="8458200" cy="4114800"/>
          </a:xfrm>
          <a:prstGeom prst="rect">
            <a:avLst/>
          </a:prstGeom>
          <a:noFill/>
          <a:ln w="9525">
            <a:noFill/>
            <a:miter lim="800000"/>
            <a:headEnd/>
            <a:tailEnd/>
          </a:ln>
        </p:spPr>
        <p:txBody>
          <a:bodyPr>
            <a:prstTxWarp prst="textNoShape">
              <a:avLst/>
            </a:prstTxWarp>
            <a:spAutoFit/>
          </a:bodyPr>
          <a:lstStyle/>
          <a:p>
            <a:pPr>
              <a:spcBef>
                <a:spcPct val="50000"/>
              </a:spcBef>
            </a:pPr>
            <a:r>
              <a:rPr lang="de-DE" b="1" i="1"/>
              <a:t>Normen:</a:t>
            </a:r>
            <a:r>
              <a:rPr lang="de-DE"/>
              <a:t> </a:t>
            </a:r>
          </a:p>
          <a:p>
            <a:pPr>
              <a:spcBef>
                <a:spcPct val="50000"/>
              </a:spcBef>
            </a:pPr>
            <a:r>
              <a:rPr lang="de-DE" sz="2000"/>
              <a:t>Generalisierte Meinungen über das Verhalten in einer Gruppe. </a:t>
            </a:r>
          </a:p>
          <a:p>
            <a:pPr>
              <a:spcBef>
                <a:spcPct val="50000"/>
              </a:spcBef>
              <a:buFontTx/>
              <a:buChar char="•"/>
            </a:pPr>
            <a:r>
              <a:rPr lang="de-DE" sz="2000"/>
              <a:t>Explizit: durch Regeln und Sanktionen genau festgelegt</a:t>
            </a:r>
          </a:p>
          <a:p>
            <a:pPr>
              <a:spcBef>
                <a:spcPct val="50000"/>
              </a:spcBef>
              <a:buFontTx/>
              <a:buChar char="•"/>
            </a:pPr>
            <a:r>
              <a:rPr lang="de-DE" sz="2000"/>
              <a:t>Implizit: in den Alltag integriert</a:t>
            </a:r>
          </a:p>
          <a:p>
            <a:pPr>
              <a:spcBef>
                <a:spcPct val="50000"/>
              </a:spcBef>
            </a:pPr>
            <a:r>
              <a:rPr lang="de-DE" sz="2000"/>
              <a:t>Dienen als Referenzrahmen</a:t>
            </a:r>
          </a:p>
          <a:p>
            <a:pPr>
              <a:spcBef>
                <a:spcPct val="50000"/>
              </a:spcBef>
            </a:pPr>
            <a:r>
              <a:rPr lang="de-DE" sz="2000"/>
              <a:t>Garfinkel (1967): </a:t>
            </a:r>
            <a:r>
              <a:rPr lang="de-DE" sz="2000" i="1"/>
              <a:t>Ethnomethodology</a:t>
            </a:r>
            <a:r>
              <a:rPr lang="de-DE" sz="2000"/>
              <a:t>: Identifikation der impliziten Normen.</a:t>
            </a:r>
          </a:p>
          <a:p>
            <a:pPr>
              <a:spcBef>
                <a:spcPct val="50000"/>
              </a:spcBef>
            </a:pPr>
            <a:r>
              <a:rPr lang="de-DE" sz="2000"/>
              <a:t>z.B.: Studenten mussten zuhause 15 Minuten freundlich und formal sprechen und sagten nur etwas, wenn sie etwas gefragt wurden -&gt; Familie reagierte mit Schock, Erstaunen, Ärger -&gt; Vorwurf des Egoismus, Boshaftigkeit, Rohheit und Lächerlichmachens!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37892" name="Text Box 4"/>
          <p:cNvSpPr txBox="1">
            <a:spLocks noChangeArrowheads="1"/>
          </p:cNvSpPr>
          <p:nvPr/>
        </p:nvSpPr>
        <p:spPr bwMode="auto">
          <a:xfrm>
            <a:off x="228600" y="1981200"/>
            <a:ext cx="8458200" cy="3810000"/>
          </a:xfrm>
          <a:prstGeom prst="rect">
            <a:avLst/>
          </a:prstGeom>
          <a:noFill/>
          <a:ln w="9525">
            <a:noFill/>
            <a:miter lim="800000"/>
            <a:headEnd/>
            <a:tailEnd/>
          </a:ln>
        </p:spPr>
        <p:txBody>
          <a:bodyPr>
            <a:prstTxWarp prst="textNoShape">
              <a:avLst/>
            </a:prstTxWarp>
            <a:spAutoFit/>
          </a:bodyPr>
          <a:lstStyle/>
          <a:p>
            <a:pPr>
              <a:spcBef>
                <a:spcPct val="50000"/>
              </a:spcBef>
            </a:pPr>
            <a:r>
              <a:rPr lang="de-DE" b="1" i="1" dirty="0"/>
              <a:t>Rollen:</a:t>
            </a:r>
            <a:r>
              <a:rPr lang="de-DE" dirty="0"/>
              <a:t> </a:t>
            </a:r>
          </a:p>
          <a:p>
            <a:pPr>
              <a:spcBef>
                <a:spcPct val="50000"/>
              </a:spcBef>
            </a:pPr>
            <a:r>
              <a:rPr lang="de-DE" sz="2000" dirty="0"/>
              <a:t>Normen gelten für die gesamte Gruppe, Rollen für einzelne Mitglieder oder für Subgruppen.</a:t>
            </a:r>
          </a:p>
          <a:p>
            <a:pPr>
              <a:spcBef>
                <a:spcPct val="50000"/>
              </a:spcBef>
            </a:pPr>
            <a:r>
              <a:rPr lang="de-DE" sz="2000" dirty="0"/>
              <a:t>Rollen </a:t>
            </a:r>
          </a:p>
          <a:p>
            <a:pPr>
              <a:spcBef>
                <a:spcPct val="50000"/>
              </a:spcBef>
              <a:buFontTx/>
              <a:buChar char="•"/>
            </a:pPr>
            <a:r>
              <a:rPr lang="de-DE" sz="2000" dirty="0"/>
              <a:t> dienen zur Differenzierung einzelner Gruppenmitglieder</a:t>
            </a:r>
          </a:p>
          <a:p>
            <a:pPr>
              <a:spcBef>
                <a:spcPct val="50000"/>
              </a:spcBef>
              <a:buFontTx/>
              <a:buChar char="•"/>
            </a:pPr>
            <a:r>
              <a:rPr lang="de-DE" sz="2000" dirty="0"/>
              <a:t>Dienen der Aufteilung der Arbeit</a:t>
            </a:r>
          </a:p>
          <a:p>
            <a:pPr>
              <a:spcBef>
                <a:spcPct val="50000"/>
              </a:spcBef>
              <a:buFontTx/>
              <a:buChar char="•"/>
            </a:pPr>
            <a:r>
              <a:rPr lang="de-DE" sz="2000" dirty="0"/>
              <a:t>Beschreiben Erwartungen an die Gruppenmitglieder und wie die 	         Gruppenmitglieder zueinander in Beziehung stehen</a:t>
            </a:r>
          </a:p>
          <a:p>
            <a:pPr>
              <a:spcBef>
                <a:spcPct val="50000"/>
              </a:spcBef>
              <a:buFontTx/>
              <a:buChar char="•"/>
            </a:pPr>
            <a:r>
              <a:rPr lang="de-DE" sz="2000" dirty="0"/>
              <a:t>Legen den Status in der Gruppe fest.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r"/>
            <a:r>
              <a:rPr lang="de-DE" dirty="0" err="1">
                <a:latin typeface="Gill Sans" charset="0"/>
                <a:ea typeface="ＭＳ Ｐゴシック" charset="-128"/>
                <a:cs typeface="ＭＳ Ｐゴシック" charset="-128"/>
              </a:rPr>
              <a:t>Teambuilding</a:t>
            </a:r>
            <a:endParaRPr lang="de-DE" dirty="0"/>
          </a:p>
        </p:txBody>
      </p:sp>
      <p:sp>
        <p:nvSpPr>
          <p:cNvPr id="3" name="Inhaltsplatzhalter 2"/>
          <p:cNvSpPr>
            <a:spLocks noGrp="1"/>
          </p:cNvSpPr>
          <p:nvPr>
            <p:ph idx="1"/>
          </p:nvPr>
        </p:nvSpPr>
        <p:spPr/>
        <p:txBody>
          <a:bodyPr>
            <a:normAutofit fontScale="70000" lnSpcReduction="20000"/>
          </a:bodyPr>
          <a:lstStyle/>
          <a:p>
            <a:pPr marL="609600" indent="-609600">
              <a:lnSpc>
                <a:spcPct val="90000"/>
              </a:lnSpc>
              <a:buNone/>
            </a:pPr>
            <a:r>
              <a:rPr lang="de-DE" sz="3600" b="1" dirty="0">
                <a:ea typeface="ＭＳ Ｐゴシック" pitchFamily="-65" charset="-128"/>
                <a:cs typeface="ＭＳ Ｐゴシック" pitchFamily="-65" charset="-128"/>
              </a:rPr>
              <a:t>Realistischer Konflikt:</a:t>
            </a:r>
            <a:endParaRPr lang="de-DE" sz="2800" b="1" dirty="0">
              <a:ea typeface="ＭＳ Ｐゴシック" pitchFamily="-65" charset="-128"/>
              <a:cs typeface="ＭＳ Ｐゴシック" pitchFamily="-65" charset="-128"/>
            </a:endParaRPr>
          </a:p>
          <a:p>
            <a:pPr marL="609600" indent="-609600">
              <a:lnSpc>
                <a:spcPct val="90000"/>
              </a:lnSpc>
              <a:buNone/>
            </a:pPr>
            <a:r>
              <a:rPr lang="de-DE" dirty="0" err="1">
                <a:ea typeface="ＭＳ Ｐゴシック" pitchFamily="-65" charset="-128"/>
                <a:cs typeface="ＭＳ Ｐゴシック" pitchFamily="-65" charset="-128"/>
              </a:rPr>
              <a:t>Sherif</a:t>
            </a:r>
            <a:r>
              <a:rPr lang="de-DE" dirty="0">
                <a:ea typeface="ＭＳ Ｐゴシック" pitchFamily="-65" charset="-128"/>
                <a:cs typeface="ＭＳ Ｐゴシック" pitchFamily="-65" charset="-128"/>
              </a:rPr>
              <a:t> (1966): Summercamps für weiße US-amerikanische männliche </a:t>
            </a:r>
            <a:r>
              <a:rPr lang="de-DE" dirty="0" err="1">
                <a:ea typeface="ＭＳ Ｐゴシック" pitchFamily="-65" charset="-128"/>
                <a:cs typeface="ＭＳ Ｐゴシック" pitchFamily="-65" charset="-128"/>
              </a:rPr>
              <a:t>Adoleszente</a:t>
            </a:r>
            <a:r>
              <a:rPr lang="de-DE" dirty="0">
                <a:ea typeface="ＭＳ Ｐゴシック" pitchFamily="-65" charset="-128"/>
                <a:cs typeface="ＭＳ Ｐゴシック" pitchFamily="-65" charset="-128"/>
              </a:rPr>
              <a:t>:</a:t>
            </a:r>
          </a:p>
          <a:p>
            <a:pPr marL="609600" indent="-609600">
              <a:lnSpc>
                <a:spcPct val="90000"/>
              </a:lnSpc>
              <a:buNone/>
            </a:pPr>
            <a:r>
              <a:rPr lang="de-DE" dirty="0">
                <a:ea typeface="ＭＳ Ｐゴシック" pitchFamily="-65" charset="-128"/>
                <a:cs typeface="ＭＳ Ｐゴシック" pitchFamily="-65" charset="-128"/>
              </a:rPr>
              <a:t>Phase 1: Ankunft im Camp, Kennenlernen der anderen Teilnehmer, Aufbau von Freundschaften.</a:t>
            </a:r>
          </a:p>
          <a:p>
            <a:pPr marL="609600" indent="-609600">
              <a:lnSpc>
                <a:spcPct val="90000"/>
              </a:lnSpc>
              <a:buNone/>
            </a:pPr>
            <a:r>
              <a:rPr lang="de-DE" dirty="0">
                <a:ea typeface="ＭＳ Ｐゴシック" pitchFamily="-65" charset="-128"/>
                <a:cs typeface="ＭＳ Ｐゴシック" pitchFamily="-65" charset="-128"/>
              </a:rPr>
              <a:t>Phase 2: Aufteilung der Jugendlichen in zwei separate Gruppen; wurden physisch getrennt, bildeten eigene Gruppennormen und Regeln.</a:t>
            </a:r>
          </a:p>
          <a:p>
            <a:pPr marL="609600" indent="-609600">
              <a:lnSpc>
                <a:spcPct val="90000"/>
              </a:lnSpc>
              <a:buNone/>
            </a:pPr>
            <a:r>
              <a:rPr lang="de-DE" dirty="0">
                <a:ea typeface="ＭＳ Ｐゴシック" pitchFamily="-65" charset="-128"/>
                <a:cs typeface="ＭＳ Ｐゴシック" pitchFamily="-65" charset="-128"/>
              </a:rPr>
              <a:t>Phase 3: Organisierte Wettbewerbe zwischen den beiden Gruppen (Sportaktivitäten). Entwicklung von Feindseligkeiten auch abseits der Wettbewerbe. Beim gemeinsamen Essen wurde mit Nahrungsmitteln aufeinander geworfen.</a:t>
            </a:r>
          </a:p>
          <a:p>
            <a:pPr marL="609600" indent="-609600">
              <a:lnSpc>
                <a:spcPct val="90000"/>
              </a:lnSpc>
              <a:buNone/>
            </a:pPr>
            <a:r>
              <a:rPr lang="de-DE" dirty="0">
                <a:ea typeface="ＭＳ Ｐゴシック" pitchFamily="-65" charset="-128"/>
                <a:cs typeface="ＭＳ Ｐゴシック" pitchFamily="-65" charset="-128"/>
              </a:rPr>
              <a:t>Phase 4: Gruppen mussten gemeinsam Probleme lösen (z.B. Wasserversorgung musste wiederhergestellt werden.). Definition von </a:t>
            </a:r>
            <a:r>
              <a:rPr lang="de-DE" i="1" dirty="0" err="1">
                <a:ea typeface="ＭＳ Ｐゴシック" pitchFamily="-65" charset="-128"/>
                <a:cs typeface="ＭＳ Ｐゴシック" pitchFamily="-65" charset="-128"/>
              </a:rPr>
              <a:t>superordinate</a:t>
            </a:r>
            <a:r>
              <a:rPr lang="de-DE" i="1" dirty="0">
                <a:ea typeface="ＭＳ Ｐゴシック" pitchFamily="-65" charset="-128"/>
                <a:cs typeface="ＭＳ Ｐゴシック" pitchFamily="-65" charset="-128"/>
              </a:rPr>
              <a:t> </a:t>
            </a:r>
            <a:r>
              <a:rPr lang="de-DE" i="1" dirty="0" err="1">
                <a:ea typeface="ＭＳ Ｐゴシック" pitchFamily="-65" charset="-128"/>
                <a:cs typeface="ＭＳ Ｐゴシック" pitchFamily="-65" charset="-128"/>
              </a:rPr>
              <a:t>goals</a:t>
            </a:r>
            <a:r>
              <a:rPr lang="de-DE" dirty="0">
                <a:ea typeface="ＭＳ Ｐゴシック" pitchFamily="-65" charset="-128"/>
                <a:cs typeface="ＭＳ Ｐゴシック" pitchFamily="-65" charset="-128"/>
              </a:rPr>
              <a:t> führte zum Abbau der Aggression und Wiederherstellung der Freundschaften.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r"/>
            <a:r>
              <a:rPr lang="de-DE" dirty="0" err="1">
                <a:latin typeface="Gill Sans" charset="0"/>
                <a:ea typeface="ＭＳ Ｐゴシック" charset="-128"/>
                <a:cs typeface="ＭＳ Ｐゴシック" charset="-128"/>
              </a:rPr>
              <a:t>Teambuilding</a:t>
            </a:r>
            <a:endParaRPr lang="de-DE" dirty="0"/>
          </a:p>
        </p:txBody>
      </p:sp>
      <p:graphicFrame>
        <p:nvGraphicFramePr>
          <p:cNvPr id="4" name="Inhaltsplatzhalter 3"/>
          <p:cNvGraphicFramePr>
            <a:graphicFrameLocks noGrp="1"/>
          </p:cNvGraphicFramePr>
          <p:nvPr>
            <p:ph idx="1"/>
          </p:nvPr>
        </p:nvGraphicFramePr>
        <p:xfrm>
          <a:off x="304800" y="2286000"/>
          <a:ext cx="8382000" cy="3709416"/>
        </p:xfrm>
        <a:graphic>
          <a:graphicData uri="http://schemas.openxmlformats.org/drawingml/2006/table">
            <a:tbl>
              <a:tblPr/>
              <a:tblGrid>
                <a:gridCol w="1881188">
                  <a:extLst>
                    <a:ext uri="{9D8B030D-6E8A-4147-A177-3AD203B41FA5}">
                      <a16:colId xmlns:a16="http://schemas.microsoft.com/office/drawing/2014/main" val="20000"/>
                    </a:ext>
                  </a:extLst>
                </a:gridCol>
                <a:gridCol w="3506787">
                  <a:extLst>
                    <a:ext uri="{9D8B030D-6E8A-4147-A177-3AD203B41FA5}">
                      <a16:colId xmlns:a16="http://schemas.microsoft.com/office/drawing/2014/main" val="20001"/>
                    </a:ext>
                  </a:extLst>
                </a:gridCol>
                <a:gridCol w="2994025">
                  <a:extLst>
                    <a:ext uri="{9D8B030D-6E8A-4147-A177-3AD203B41FA5}">
                      <a16:colId xmlns:a16="http://schemas.microsoft.com/office/drawing/2014/main" val="20002"/>
                    </a:ext>
                  </a:extLst>
                </a:gridCol>
              </a:tblGrid>
              <a:tr h="838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de-DE" sz="1800" b="0" i="0" u="none" strike="noStrike" cap="none" normalizeH="0" baseline="0" dirty="0">
                        <a:ln>
                          <a:noFill/>
                        </a:ln>
                        <a:solidFill>
                          <a:schemeClr val="tx1"/>
                        </a:solidFill>
                        <a:effectLst/>
                        <a:latin typeface="Times" pitchFamily="-10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1" i="0" u="none" strike="noStrike" cap="none" normalizeH="0" baseline="0" dirty="0">
                          <a:ln>
                            <a:noFill/>
                          </a:ln>
                          <a:solidFill>
                            <a:schemeClr val="tx1"/>
                          </a:solidFill>
                          <a:effectLst/>
                          <a:latin typeface="Times" pitchFamily="-108" charset="0"/>
                        </a:rPr>
                        <a:t>Gemeinsame Ziele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1" i="0" u="none" strike="noStrike" cap="none" normalizeH="0" baseline="0" dirty="0">
                          <a:ln>
                            <a:noFill/>
                          </a:ln>
                          <a:solidFill>
                            <a:schemeClr val="tx1"/>
                          </a:solidFill>
                          <a:effectLst/>
                          <a:latin typeface="Times" pitchFamily="-108" charset="0"/>
                        </a:rPr>
                        <a:t>Interdependenz</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1" i="0" u="none" strike="noStrike" cap="none" normalizeH="0" baseline="0">
                          <a:ln>
                            <a:noFill/>
                          </a:ln>
                          <a:solidFill>
                            <a:schemeClr val="tx1"/>
                          </a:solidFill>
                          <a:effectLst/>
                          <a:latin typeface="Times" pitchFamily="-108" charset="0"/>
                        </a:rPr>
                        <a:t>Wettbewerbsziele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557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1" i="0" u="none" strike="noStrike" cap="none" normalizeH="0" baseline="0">
                          <a:ln>
                            <a:noFill/>
                          </a:ln>
                          <a:solidFill>
                            <a:schemeClr val="tx1"/>
                          </a:solidFill>
                          <a:effectLst/>
                          <a:latin typeface="Times" pitchFamily="-108" charset="0"/>
                        </a:rPr>
                        <a:t>Interpersonelle Beziehungen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rPr>
                        <a:t>Interpersonelle Kooperation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Gruppenbildung</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Solidarität</a:t>
                      </a:r>
                      <a:endParaRPr kumimoji="0" lang="de-DE" sz="1800" b="0" i="0" u="none" strike="noStrike" cap="none" normalizeH="0" baseline="0" dirty="0">
                        <a:ln>
                          <a:noFill/>
                        </a:ln>
                        <a:solidFill>
                          <a:schemeClr val="tx1"/>
                        </a:solidFill>
                        <a:effectLst/>
                        <a:latin typeface="Times" pitchFamily="-10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rPr>
                        <a:t>Interpersoneller Wettbewerb</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Interpersoneller Konflikt, reduzierte Gruppensolidarität, Zerwürfnis der Gruppe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47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1" i="0" u="none" strike="noStrike" cap="none" normalizeH="0" baseline="0">
                          <a:ln>
                            <a:noFill/>
                          </a:ln>
                          <a:solidFill>
                            <a:schemeClr val="tx1"/>
                          </a:solidFill>
                          <a:effectLst/>
                          <a:latin typeface="Times" pitchFamily="-108" charset="0"/>
                        </a:rPr>
                        <a:t>Intergruppen Beziehungen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08" charset="0"/>
                        </a:rPr>
                        <a:t>Intergruppenkooperation</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08" charset="0"/>
                          <a:sym typeface="Symbol" pitchFamily="-108" charset="2"/>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a:ln>
                            <a:noFill/>
                          </a:ln>
                          <a:solidFill>
                            <a:schemeClr val="tx1"/>
                          </a:solidFill>
                          <a:effectLst/>
                          <a:latin typeface="Times" pitchFamily="-108" charset="0"/>
                          <a:sym typeface="Symbol" pitchFamily="-108" charset="2"/>
                        </a:rPr>
                        <a:t>Intergruppenharmonie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rPr>
                        <a:t>Intergruppenwettbewerb</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Times" pitchFamily="-108" charset="0"/>
                          <a:sym typeface="Symbol" pitchFamily="-108" charset="2"/>
                        </a:rPr>
                        <a:t>Konflikt zwischen den Gruppen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algn="r"/>
            <a:br>
              <a:rPr lang="de-DE" dirty="0">
                <a:latin typeface="Gill Sans" charset="0"/>
              </a:rPr>
            </a:br>
            <a:r>
              <a:rPr lang="de-DE" sz="4889" dirty="0" err="1">
                <a:latin typeface="Gill Sans" charset="0"/>
                <a:ea typeface="ＭＳ Ｐゴシック" charset="-128"/>
                <a:cs typeface="ＭＳ Ｐゴシック" charset="-128"/>
              </a:rPr>
              <a:t>Teambuilding</a:t>
            </a:r>
            <a:endParaRPr lang="de-DE" sz="4889" dirty="0"/>
          </a:p>
        </p:txBody>
      </p:sp>
      <p:sp>
        <p:nvSpPr>
          <p:cNvPr id="17411" name="Rectangle 3"/>
          <p:cNvSpPr>
            <a:spLocks noGrp="1" noChangeArrowheads="1"/>
          </p:cNvSpPr>
          <p:nvPr>
            <p:ph type="body" idx="1"/>
          </p:nvPr>
        </p:nvSpPr>
        <p:spPr/>
        <p:txBody>
          <a:bodyPr/>
          <a:lstStyle/>
          <a:p>
            <a:pPr>
              <a:buFontTx/>
              <a:buNone/>
            </a:pPr>
            <a:endParaRPr lang="de-DE" sz="2000"/>
          </a:p>
          <a:p>
            <a:pPr>
              <a:buFontTx/>
              <a:buNone/>
            </a:pPr>
            <a:r>
              <a:rPr lang="de-DE" sz="2000"/>
              <a:t>Gruppenregeln unterscheiden sich</a:t>
            </a:r>
          </a:p>
          <a:p>
            <a:r>
              <a:rPr lang="de-DE" sz="2000"/>
              <a:t>In der </a:t>
            </a:r>
            <a:r>
              <a:rPr lang="de-DE" sz="2000" i="1"/>
              <a:t>Striktheit</a:t>
            </a:r>
            <a:r>
              <a:rPr lang="de-DE" sz="2000"/>
              <a:t> (Wie groß muss die Mehrheit sein, um eine Entscheidung zu treffen?)</a:t>
            </a:r>
          </a:p>
          <a:p>
            <a:r>
              <a:rPr lang="de-DE" sz="2000"/>
              <a:t>In der </a:t>
            </a:r>
            <a:r>
              <a:rPr lang="de-DE" sz="2000" i="1"/>
              <a:t>Verteilung der Macht</a:t>
            </a:r>
            <a:r>
              <a:rPr lang="de-DE" sz="2000"/>
              <a:t> (autoritäre Regeln legen die Macht in die Hand einer Person, egalitäre Regeln verteilen die Macht auf alle Gruppenmitglieder).</a:t>
            </a:r>
          </a:p>
          <a:p>
            <a:pPr>
              <a:buFontTx/>
              <a:buNone/>
            </a:pPr>
            <a:r>
              <a:rPr lang="de-DE" sz="2000"/>
              <a:t>				(Hastie, Penrod &amp; Pennington, 1983)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algn="r"/>
            <a:br>
              <a:rPr lang="de-DE" dirty="0">
                <a:latin typeface="Gill Sans" charset="0"/>
              </a:rPr>
            </a:br>
            <a:r>
              <a:rPr lang="de-DE" sz="4889" dirty="0" err="1">
                <a:latin typeface="Gill Sans" charset="0"/>
                <a:ea typeface="ＭＳ Ｐゴシック" charset="-128"/>
                <a:cs typeface="ＭＳ Ｐゴシック" charset="-128"/>
              </a:rPr>
              <a:t>Teambuilding</a:t>
            </a:r>
            <a:endParaRPr lang="de-DE" sz="4889" dirty="0"/>
          </a:p>
        </p:txBody>
      </p:sp>
      <p:sp>
        <p:nvSpPr>
          <p:cNvPr id="16387" name="Rectangle 3"/>
          <p:cNvSpPr>
            <a:spLocks noGrp="1" noChangeArrowheads="1"/>
          </p:cNvSpPr>
          <p:nvPr>
            <p:ph type="body" idx="1"/>
          </p:nvPr>
        </p:nvSpPr>
        <p:spPr/>
        <p:txBody>
          <a:bodyPr>
            <a:normAutofit lnSpcReduction="10000"/>
          </a:bodyPr>
          <a:lstStyle/>
          <a:p>
            <a:pPr>
              <a:lnSpc>
                <a:spcPct val="90000"/>
              </a:lnSpc>
              <a:buFontTx/>
              <a:buNone/>
            </a:pPr>
            <a:endParaRPr lang="de-DE" sz="2400" b="1" i="1" dirty="0"/>
          </a:p>
          <a:p>
            <a:pPr>
              <a:lnSpc>
                <a:spcPct val="90000"/>
              </a:lnSpc>
              <a:buFontTx/>
              <a:buNone/>
            </a:pPr>
            <a:r>
              <a:rPr lang="de-DE" sz="2400" b="1" i="1" dirty="0"/>
              <a:t>Soziale Entscheidungsschemata (Davis, 1973; </a:t>
            </a:r>
            <a:r>
              <a:rPr lang="de-DE" sz="2400" b="1" i="1" dirty="0" err="1"/>
              <a:t>Stasser</a:t>
            </a:r>
            <a:r>
              <a:rPr lang="de-DE" sz="2400" b="1" i="1" dirty="0"/>
              <a:t>, Kerr &amp; Davis, 1989):</a:t>
            </a:r>
          </a:p>
          <a:p>
            <a:pPr>
              <a:lnSpc>
                <a:spcPct val="90000"/>
              </a:lnSpc>
              <a:buFontTx/>
              <a:buNone/>
            </a:pPr>
            <a:r>
              <a:rPr lang="de-DE" sz="1800" dirty="0"/>
              <a:t>Regeln, die von Gruppenmitgliedern zur Entscheidungsfindung sehr leicht akzeptiert werden.</a:t>
            </a:r>
          </a:p>
          <a:p>
            <a:pPr>
              <a:lnSpc>
                <a:spcPct val="90000"/>
              </a:lnSpc>
              <a:buFontTx/>
              <a:buNone/>
            </a:pPr>
            <a:r>
              <a:rPr lang="de-DE" sz="1800" dirty="0"/>
              <a:t>Beispiele:</a:t>
            </a:r>
          </a:p>
          <a:p>
            <a:pPr>
              <a:lnSpc>
                <a:spcPct val="90000"/>
              </a:lnSpc>
              <a:buFontTx/>
              <a:buNone/>
            </a:pPr>
            <a:r>
              <a:rPr lang="de-DE" sz="1800" i="1" dirty="0"/>
              <a:t>Einstimmigkeit</a:t>
            </a:r>
            <a:r>
              <a:rPr lang="de-DE" sz="1800" dirty="0"/>
              <a:t> - Diskussion führt zu Druck auf </a:t>
            </a:r>
            <a:r>
              <a:rPr lang="de-DE" sz="1800" dirty="0" err="1"/>
              <a:t>deviante</a:t>
            </a:r>
            <a:r>
              <a:rPr lang="de-DE" sz="1800" dirty="0"/>
              <a:t> Mitglieder</a:t>
            </a:r>
          </a:p>
          <a:p>
            <a:pPr>
              <a:lnSpc>
                <a:spcPct val="90000"/>
              </a:lnSpc>
              <a:buFontTx/>
              <a:buNone/>
            </a:pPr>
            <a:r>
              <a:rPr lang="de-DE" sz="1800" i="1" dirty="0"/>
              <a:t>Mehrheit gewinnt</a:t>
            </a:r>
            <a:r>
              <a:rPr lang="de-DE" sz="1800" dirty="0"/>
              <a:t> - Diskussion führt nur zur Feststellung der Mehrheitsmeinung - diese wird als Gruppenmeinung akzeptiert</a:t>
            </a:r>
          </a:p>
          <a:p>
            <a:pPr>
              <a:lnSpc>
                <a:spcPct val="90000"/>
              </a:lnSpc>
              <a:buFontTx/>
              <a:buNone/>
            </a:pPr>
            <a:r>
              <a:rPr lang="de-DE" sz="1800" i="1" dirty="0"/>
              <a:t>Wahrheit gewinnt</a:t>
            </a:r>
            <a:r>
              <a:rPr lang="de-DE" sz="1800" dirty="0"/>
              <a:t> - Diskussion führt zur Wahrheit</a:t>
            </a:r>
          </a:p>
          <a:p>
            <a:pPr>
              <a:lnSpc>
                <a:spcPct val="90000"/>
              </a:lnSpc>
              <a:buFontTx/>
              <a:buNone/>
            </a:pPr>
            <a:r>
              <a:rPr lang="de-DE" sz="1800" i="1" dirty="0"/>
              <a:t>Zwei-Drittel-Mehrheit</a:t>
            </a:r>
            <a:r>
              <a:rPr lang="de-DE" sz="1800" dirty="0"/>
              <a:t> - Solange keine Zwei-Drittel-Mehrheit besteht, wird keine Entscheidung gefasst</a:t>
            </a:r>
          </a:p>
          <a:p>
            <a:pPr>
              <a:lnSpc>
                <a:spcPct val="90000"/>
              </a:lnSpc>
              <a:buFontTx/>
              <a:buNone/>
            </a:pPr>
            <a:r>
              <a:rPr lang="de-DE" sz="1800" i="1" dirty="0"/>
              <a:t>Erste Richtung (First </a:t>
            </a:r>
            <a:r>
              <a:rPr lang="de-DE" sz="1800" i="1" dirty="0" err="1"/>
              <a:t>Shift</a:t>
            </a:r>
            <a:r>
              <a:rPr lang="de-DE" sz="1800" i="1" dirty="0"/>
              <a:t>)</a:t>
            </a:r>
            <a:r>
              <a:rPr lang="de-DE" sz="1800" dirty="0"/>
              <a:t> - Die erste Richtung wird beibehalten und nicht mehr verlassen.</a:t>
            </a:r>
          </a:p>
          <a:p>
            <a:pPr>
              <a:lnSpc>
                <a:spcPct val="90000"/>
              </a:lnSpc>
              <a:buFontTx/>
              <a:buNone/>
            </a:pPr>
            <a:r>
              <a:rPr lang="de-DE" sz="1800" dirty="0"/>
              <a:t>Bei intellektuellen Aufgaben (mit einer richtigen Lösung): Wahrheit gewinnt</a:t>
            </a:r>
          </a:p>
          <a:p>
            <a:pPr>
              <a:lnSpc>
                <a:spcPct val="90000"/>
              </a:lnSpc>
              <a:buFontTx/>
              <a:buNone/>
            </a:pPr>
            <a:r>
              <a:rPr lang="de-DE" sz="1800" dirty="0"/>
              <a:t>Bei Aufgaben mit mehreren Lösungswegen: Mehrheit gewinnt</a:t>
            </a:r>
          </a:p>
          <a:p>
            <a:pPr>
              <a:lnSpc>
                <a:spcPct val="90000"/>
              </a:lnSpc>
              <a:buFontTx/>
              <a:buNone/>
            </a:pPr>
            <a:endParaRPr lang="de-DE"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pPr algn="r"/>
            <a:r>
              <a:rPr lang="de-DE" dirty="0" err="1">
                <a:latin typeface="Gill Sans" charset="0"/>
                <a:ea typeface="ＭＳ Ｐゴシック" charset="-128"/>
                <a:cs typeface="ＭＳ Ｐゴシック" charset="-128"/>
              </a:rPr>
              <a:t>Teambuilding</a:t>
            </a:r>
            <a:endParaRPr lang="de-DE" dirty="0">
              <a:ea typeface="ＭＳ Ｐゴシック" charset="-128"/>
              <a:cs typeface="ＭＳ Ｐゴシック" charset="-128"/>
            </a:endParaRPr>
          </a:p>
        </p:txBody>
      </p:sp>
      <p:sp>
        <p:nvSpPr>
          <p:cNvPr id="40963" name="Rectangle 3"/>
          <p:cNvSpPr>
            <a:spLocks noGrp="1" noChangeArrowheads="1"/>
          </p:cNvSpPr>
          <p:nvPr>
            <p:ph type="body" idx="1"/>
          </p:nvPr>
        </p:nvSpPr>
        <p:spPr>
          <a:xfrm>
            <a:off x="0" y="1981200"/>
            <a:ext cx="8915400" cy="4114800"/>
          </a:xfrm>
        </p:spPr>
        <p:txBody>
          <a:bodyPr/>
          <a:lstStyle/>
          <a:p>
            <a:pPr marL="533400" indent="-533400" eaLnBrk="1" hangingPunct="1">
              <a:lnSpc>
                <a:spcPct val="90000"/>
              </a:lnSpc>
              <a:buFontTx/>
              <a:buNone/>
            </a:pPr>
            <a:endParaRPr lang="de-DE" sz="1800" b="1" i="1" dirty="0">
              <a:ea typeface="ＭＳ Ｐゴシック" charset="-128"/>
              <a:cs typeface="ＭＳ Ｐゴシック" charset="-128"/>
            </a:endParaRPr>
          </a:p>
          <a:p>
            <a:pPr marL="533400" indent="-533400" eaLnBrk="1" hangingPunct="1">
              <a:lnSpc>
                <a:spcPct val="90000"/>
              </a:lnSpc>
              <a:buFontTx/>
              <a:buNone/>
            </a:pPr>
            <a:r>
              <a:rPr lang="de-DE" sz="2000" b="1" i="1" dirty="0">
                <a:ea typeface="ＭＳ Ｐゴシック" charset="-128"/>
                <a:cs typeface="ＭＳ Ｐゴシック" charset="-128"/>
              </a:rPr>
              <a:t>Auswirkungen der „Frauenquote“ auf das </a:t>
            </a:r>
            <a:r>
              <a:rPr lang="de-DE" sz="2000" b="1" i="1" dirty="0" err="1">
                <a:ea typeface="ＭＳ Ｐゴシック" charset="-128"/>
                <a:cs typeface="ＭＳ Ｐゴシック" charset="-128"/>
              </a:rPr>
              <a:t>Commitment</a:t>
            </a:r>
            <a:r>
              <a:rPr lang="de-DE" sz="2000" b="1" i="1" dirty="0">
                <a:ea typeface="ＭＳ Ｐゴシック" charset="-128"/>
                <a:cs typeface="ＭＳ Ｐゴシック" charset="-128"/>
              </a:rPr>
              <a:t> und die Zufriedenheit mit der Arbeit und der Führungskraft (</a:t>
            </a:r>
            <a:r>
              <a:rPr lang="de-DE" sz="2000" b="1" i="1" dirty="0" err="1">
                <a:ea typeface="ＭＳ Ｐゴシック" charset="-128"/>
                <a:cs typeface="ＭＳ Ｐゴシック" charset="-128"/>
              </a:rPr>
              <a:t>Chacko</a:t>
            </a:r>
            <a:r>
              <a:rPr lang="de-DE" sz="2000" b="1" i="1" dirty="0">
                <a:ea typeface="ＭＳ Ｐゴシック" charset="-128"/>
                <a:cs typeface="ＭＳ Ｐゴシック" charset="-128"/>
              </a:rPr>
              <a:t>, 1982)</a:t>
            </a:r>
          </a:p>
          <a:p>
            <a:pPr marL="533400" indent="-533400" eaLnBrk="1" hangingPunct="1">
              <a:lnSpc>
                <a:spcPct val="90000"/>
              </a:lnSpc>
              <a:buFontTx/>
              <a:buNone/>
            </a:pPr>
            <a:endParaRPr lang="de-DE" sz="2400" b="1" i="1" dirty="0">
              <a:ea typeface="ＭＳ Ｐゴシック" charset="-128"/>
              <a:cs typeface="ＭＳ Ｐゴシック" charset="-128"/>
            </a:endParaRPr>
          </a:p>
          <a:p>
            <a:pPr marL="533400" indent="-533400" eaLnBrk="1" hangingPunct="1">
              <a:lnSpc>
                <a:spcPct val="90000"/>
              </a:lnSpc>
              <a:buFontTx/>
              <a:buNone/>
            </a:pPr>
            <a:endParaRPr lang="de-DE" sz="2000" dirty="0">
              <a:ea typeface="ＭＳ Ｐゴシック" charset="-128"/>
              <a:cs typeface="ＭＳ Ｐゴシック" charset="-128"/>
            </a:endParaRPr>
          </a:p>
          <a:p>
            <a:pPr marL="533400" indent="-533400" eaLnBrk="1" hangingPunct="1">
              <a:lnSpc>
                <a:spcPct val="90000"/>
              </a:lnSpc>
              <a:buFontTx/>
              <a:buNone/>
            </a:pPr>
            <a:endParaRPr lang="de-DE" sz="2000" dirty="0">
              <a:ea typeface="ＭＳ Ｐゴシック" charset="-128"/>
              <a:cs typeface="ＭＳ Ｐゴシック" charset="-128"/>
            </a:endParaRPr>
          </a:p>
          <a:p>
            <a:pPr marL="533400" indent="-533400" eaLnBrk="1" hangingPunct="1">
              <a:lnSpc>
                <a:spcPct val="90000"/>
              </a:lnSpc>
              <a:buFontTx/>
              <a:buNone/>
            </a:pPr>
            <a:endParaRPr lang="de-DE" sz="1600" dirty="0">
              <a:ea typeface="ＭＳ Ｐゴシック" charset="-128"/>
              <a:cs typeface="ＭＳ Ｐゴシック" charset="-128"/>
            </a:endParaRPr>
          </a:p>
        </p:txBody>
      </p:sp>
      <p:graphicFrame>
        <p:nvGraphicFramePr>
          <p:cNvPr id="5" name="Diagramm 4"/>
          <p:cNvGraphicFramePr/>
          <p:nvPr/>
        </p:nvGraphicFramePr>
        <p:xfrm>
          <a:off x="1828800" y="3352800"/>
          <a:ext cx="5867400" cy="3200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normAutofit/>
          </a:bodyPr>
          <a:lstStyle/>
          <a:p>
            <a:pPr>
              <a:buNone/>
            </a:pPr>
            <a:r>
              <a:rPr lang="de-DE" sz="2800" b="1" dirty="0"/>
              <a:t>Effektive Teams (nach </a:t>
            </a:r>
            <a:r>
              <a:rPr lang="de-DE" sz="2800" b="1" dirty="0" err="1"/>
              <a:t>LaFasto</a:t>
            </a:r>
            <a:r>
              <a:rPr lang="de-DE" sz="2800" b="1" dirty="0"/>
              <a:t>):</a:t>
            </a:r>
          </a:p>
          <a:p>
            <a:pPr>
              <a:buNone/>
            </a:pPr>
            <a:r>
              <a:rPr lang="de-DE" sz="2400" b="1" dirty="0"/>
              <a:t>Team-Mitglieder</a:t>
            </a:r>
            <a:r>
              <a:rPr lang="de-DE" sz="2400" dirty="0"/>
              <a:t>: Effektive und erfolgreiche Teams bestehen aus effektiven Individuen. Diese Personen sind </a:t>
            </a:r>
          </a:p>
          <a:p>
            <a:pPr marL="514350" indent="-514350">
              <a:buNone/>
            </a:pPr>
            <a:r>
              <a:rPr lang="de-DE" sz="2400" dirty="0"/>
              <a:t>	(1) erfahren,</a:t>
            </a:r>
          </a:p>
          <a:p>
            <a:pPr marL="514350" indent="-514350">
              <a:buNone/>
            </a:pPr>
            <a:r>
              <a:rPr lang="de-DE" sz="2400" dirty="0"/>
              <a:t>	 (2) haben </a:t>
            </a:r>
            <a:r>
              <a:rPr lang="de-DE" sz="2400" dirty="0" err="1"/>
              <a:t>Probemlösekompetenz</a:t>
            </a:r>
            <a:r>
              <a:rPr lang="de-DE" sz="2400" dirty="0"/>
              <a:t>,</a:t>
            </a:r>
          </a:p>
          <a:p>
            <a:pPr marL="514350" indent="-514350">
              <a:buNone/>
            </a:pPr>
            <a:r>
              <a:rPr lang="de-DE" sz="2400" dirty="0"/>
              <a:t>	 (3) trauen sich Probleme ansprechen, </a:t>
            </a:r>
          </a:p>
          <a:p>
            <a:pPr marL="514350" indent="-514350">
              <a:buNone/>
            </a:pPr>
            <a:r>
              <a:rPr lang="de-DE" sz="2400" dirty="0"/>
              <a:t>	(4) agieren Handlungsbezogen.</a:t>
            </a:r>
          </a:p>
          <a:p>
            <a:pPr marL="514350" indent="-514350">
              <a:buNone/>
            </a:pPr>
            <a:endParaRPr lang="de-DE" sz="2400" dirty="0"/>
          </a:p>
          <a:p>
            <a:pPr>
              <a:buNone/>
            </a:pPr>
            <a:r>
              <a:rPr lang="de-DE" sz="2400" b="1" dirty="0"/>
              <a:t>Beziehungen zwischen Teammitgliedern: </a:t>
            </a:r>
            <a:r>
              <a:rPr lang="de-DE" sz="2400" dirty="0"/>
              <a:t>Feedback sollte von jedem Einzelnen gegeben und angenommen werden.</a:t>
            </a:r>
          </a:p>
          <a:p>
            <a:pPr>
              <a:buNone/>
            </a:pPr>
            <a:endParaRPr lang="de-DE"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89E5E-FA0E-0605-5A5B-D74E735E4F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EC81A27-9010-E7CE-AA36-3EE602E9819D}"/>
              </a:ext>
            </a:extLst>
          </p:cNvPr>
          <p:cNvSpPr>
            <a:spLocks noGrp="1"/>
          </p:cNvSpPr>
          <p:nvPr>
            <p:ph type="title"/>
          </p:nvPr>
        </p:nvSpPr>
        <p:spPr/>
        <p:txBody>
          <a:bodyPr/>
          <a:lstStyle/>
          <a:p>
            <a:endParaRPr lang="de-DE" dirty="0"/>
          </a:p>
        </p:txBody>
      </p:sp>
      <p:sp>
        <p:nvSpPr>
          <p:cNvPr id="3" name="Inhaltsplatzhalter 2">
            <a:extLst>
              <a:ext uri="{FF2B5EF4-FFF2-40B4-BE49-F238E27FC236}">
                <a16:creationId xmlns:a16="http://schemas.microsoft.com/office/drawing/2014/main" id="{81FE922E-7608-050A-5AA9-4F0E9B65191A}"/>
              </a:ext>
            </a:extLst>
          </p:cNvPr>
          <p:cNvSpPr>
            <a:spLocks noGrp="1"/>
          </p:cNvSpPr>
          <p:nvPr>
            <p:ph idx="1"/>
          </p:nvPr>
        </p:nvSpPr>
        <p:spPr/>
        <p:txBody>
          <a:bodyPr>
            <a:normAutofit/>
          </a:bodyPr>
          <a:lstStyle/>
          <a:p>
            <a:pPr>
              <a:buNone/>
            </a:pPr>
            <a:r>
              <a:rPr lang="de-DE" sz="2800" b="1" dirty="0"/>
              <a:t>Effektive Teams (nach </a:t>
            </a:r>
            <a:r>
              <a:rPr lang="de-DE" sz="2800" b="1" dirty="0" err="1"/>
              <a:t>LaFasto</a:t>
            </a:r>
            <a:r>
              <a:rPr lang="de-DE" sz="2800" b="1" dirty="0"/>
              <a:t>):</a:t>
            </a:r>
          </a:p>
          <a:p>
            <a:pPr>
              <a:buNone/>
            </a:pPr>
            <a:r>
              <a:rPr lang="de-DE" sz="2400" b="1" dirty="0"/>
              <a:t>Team-Mitglieder</a:t>
            </a:r>
            <a:r>
              <a:rPr lang="de-DE" sz="2400" dirty="0"/>
              <a:t>: Effektive und erfolgreiche Teams bestehen aus effektiven Individuen. Diese Personen sind </a:t>
            </a:r>
          </a:p>
          <a:p>
            <a:pPr marL="514350" indent="-514350">
              <a:buNone/>
            </a:pPr>
            <a:r>
              <a:rPr lang="de-DE" sz="2400" dirty="0"/>
              <a:t>	(1) erfahren,</a:t>
            </a:r>
          </a:p>
          <a:p>
            <a:pPr marL="514350" indent="-514350">
              <a:buNone/>
            </a:pPr>
            <a:r>
              <a:rPr lang="de-DE" sz="2400" dirty="0"/>
              <a:t>	 (2) haben </a:t>
            </a:r>
            <a:r>
              <a:rPr lang="de-DE" sz="2400" dirty="0" err="1"/>
              <a:t>Probemlösekompetenz</a:t>
            </a:r>
            <a:r>
              <a:rPr lang="de-DE" sz="2400" dirty="0"/>
              <a:t>,</a:t>
            </a:r>
          </a:p>
          <a:p>
            <a:pPr marL="514350" indent="-514350">
              <a:buNone/>
            </a:pPr>
            <a:r>
              <a:rPr lang="de-DE" sz="2400" dirty="0"/>
              <a:t>	 (3) trauen sich Probleme ansprechen, </a:t>
            </a:r>
          </a:p>
          <a:p>
            <a:pPr marL="514350" indent="-514350">
              <a:buNone/>
            </a:pPr>
            <a:r>
              <a:rPr lang="de-DE" sz="2400" dirty="0"/>
              <a:t>	(4) agieren Handlungsbezogen.</a:t>
            </a:r>
          </a:p>
          <a:p>
            <a:pPr marL="514350" indent="-514350">
              <a:buNone/>
            </a:pPr>
            <a:endParaRPr lang="de-DE" sz="2400" dirty="0"/>
          </a:p>
          <a:p>
            <a:pPr>
              <a:buNone/>
            </a:pPr>
            <a:r>
              <a:rPr lang="de-DE" sz="2400" b="1" dirty="0"/>
              <a:t>Beziehungen zwischen Teammitgliedern: </a:t>
            </a:r>
            <a:r>
              <a:rPr lang="de-DE" sz="2400" dirty="0"/>
              <a:t>Feedback sollte von jedem Einzelnen gegeben und angenommen werden.</a:t>
            </a:r>
          </a:p>
          <a:p>
            <a:pPr>
              <a:buNone/>
            </a:pPr>
            <a:endParaRPr lang="de-DE" b="1" dirty="0"/>
          </a:p>
        </p:txBody>
      </p:sp>
    </p:spTree>
    <p:extLst>
      <p:ext uri="{BB962C8B-B14F-4D97-AF65-F5344CB8AC3E}">
        <p14:creationId xmlns:p14="http://schemas.microsoft.com/office/powerpoint/2010/main" val="2379138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normAutofit fontScale="70000" lnSpcReduction="20000"/>
          </a:bodyPr>
          <a:lstStyle/>
          <a:p>
            <a:pPr>
              <a:buNone/>
            </a:pPr>
            <a:r>
              <a:rPr lang="de-DE" b="1" dirty="0"/>
              <a:t>Problemlösungen im Team: </a:t>
            </a:r>
            <a:r>
              <a:rPr lang="de-DE" dirty="0"/>
              <a:t>Eine entspannte, angenehme und offene Umgebung ermöglicht eine offene und ehrliche Kommunikation.</a:t>
            </a:r>
          </a:p>
          <a:p>
            <a:pPr>
              <a:buNone/>
            </a:pPr>
            <a:endParaRPr lang="de-DE" b="1" dirty="0"/>
          </a:p>
          <a:p>
            <a:pPr>
              <a:buNone/>
            </a:pPr>
            <a:r>
              <a:rPr lang="de-DE" b="1" dirty="0"/>
              <a:t>Teamführung</a:t>
            </a:r>
            <a:r>
              <a:rPr lang="de-DE" dirty="0"/>
              <a:t>: Eine kompetente Führungskraft ist </a:t>
            </a:r>
          </a:p>
          <a:p>
            <a:pPr marL="514350" indent="-514350">
              <a:buNone/>
            </a:pPr>
            <a:r>
              <a:rPr lang="de-DE" dirty="0"/>
              <a:t>(1) zielorientiert, </a:t>
            </a:r>
          </a:p>
          <a:p>
            <a:pPr marL="514350" indent="-514350">
              <a:buNone/>
            </a:pPr>
            <a:r>
              <a:rPr lang="de-DE" dirty="0"/>
              <a:t>(2) achtet auf ein kollegiales Klima, </a:t>
            </a:r>
          </a:p>
          <a:p>
            <a:pPr marL="514350" indent="-514350">
              <a:buNone/>
            </a:pPr>
            <a:r>
              <a:rPr lang="de-DE" dirty="0"/>
              <a:t>(3) etabliert und stabilisiert Vertrauen, </a:t>
            </a:r>
          </a:p>
          <a:p>
            <a:pPr marL="514350" indent="-514350">
              <a:buNone/>
            </a:pPr>
            <a:r>
              <a:rPr lang="de-DE" dirty="0"/>
              <a:t>(4) setzt Prioritäten, </a:t>
            </a:r>
          </a:p>
          <a:p>
            <a:pPr marL="514350" indent="-514350">
              <a:buNone/>
            </a:pPr>
            <a:r>
              <a:rPr lang="de-DE" dirty="0"/>
              <a:t>(5) demonstriert Fachwissen (</a:t>
            </a:r>
            <a:r>
              <a:rPr lang="de-DE" dirty="0" err="1"/>
              <a:t>Know</a:t>
            </a:r>
            <a:r>
              <a:rPr lang="de-DE" dirty="0"/>
              <a:t> </a:t>
            </a:r>
            <a:r>
              <a:rPr lang="de-DE" dirty="0" err="1"/>
              <a:t>how</a:t>
            </a:r>
            <a:r>
              <a:rPr lang="de-DE" dirty="0"/>
              <a:t>) und</a:t>
            </a:r>
          </a:p>
          <a:p>
            <a:pPr marL="514350" indent="-514350">
              <a:buNone/>
            </a:pPr>
            <a:r>
              <a:rPr lang="de-DE" dirty="0"/>
              <a:t> (6) gibt Feedback.</a:t>
            </a:r>
          </a:p>
          <a:p>
            <a:pPr>
              <a:buNone/>
            </a:pPr>
            <a:endParaRPr lang="de-DE" b="1" dirty="0"/>
          </a:p>
          <a:p>
            <a:pPr>
              <a:buNone/>
            </a:pPr>
            <a:r>
              <a:rPr lang="de-DE" b="1" dirty="0" err="1"/>
              <a:t>Organisationale</a:t>
            </a:r>
            <a:r>
              <a:rPr lang="de-DE" b="1" dirty="0"/>
              <a:t> Umgebung: </a:t>
            </a:r>
            <a:r>
              <a:rPr lang="de-DE" dirty="0"/>
              <a:t>Das Klima und die Kultur der Organisation muss Teamarbeit unterstützen.</a:t>
            </a:r>
          </a:p>
          <a:p>
            <a:endParaRPr lang="de-DE"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normAutofit fontScale="92500" lnSpcReduction="20000"/>
          </a:bodyPr>
          <a:lstStyle/>
          <a:p>
            <a:r>
              <a:rPr lang="de-DE" dirty="0" err="1"/>
              <a:t>Teambuilding</a:t>
            </a:r>
            <a:r>
              <a:rPr lang="de-DE" dirty="0"/>
              <a:t> nach </a:t>
            </a:r>
            <a:r>
              <a:rPr lang="de-DE" dirty="0" err="1"/>
              <a:t>LaFasto</a:t>
            </a:r>
            <a:r>
              <a:rPr lang="de-DE" dirty="0"/>
              <a:t>: </a:t>
            </a:r>
            <a:r>
              <a:rPr lang="de-DE" dirty="0" err="1"/>
              <a:t>CONNECT-Modell</a:t>
            </a:r>
            <a:endParaRPr lang="de-DE" dirty="0"/>
          </a:p>
          <a:p>
            <a:pPr>
              <a:buNone/>
            </a:pPr>
            <a:endParaRPr lang="de-DE" dirty="0"/>
          </a:p>
          <a:p>
            <a:r>
              <a:rPr lang="de-DE" dirty="0" err="1"/>
              <a:t>Commitment</a:t>
            </a:r>
            <a:r>
              <a:rPr lang="de-DE" dirty="0"/>
              <a:t> to </a:t>
            </a:r>
            <a:r>
              <a:rPr lang="de-DE" dirty="0" err="1"/>
              <a:t>the</a:t>
            </a:r>
            <a:r>
              <a:rPr lang="de-DE" dirty="0"/>
              <a:t> </a:t>
            </a:r>
            <a:r>
              <a:rPr lang="de-DE" dirty="0" err="1"/>
              <a:t>relationship</a:t>
            </a:r>
            <a:endParaRPr lang="de-DE" dirty="0"/>
          </a:p>
          <a:p>
            <a:r>
              <a:rPr lang="de-DE" dirty="0" err="1"/>
              <a:t>Optimize</a:t>
            </a:r>
            <a:r>
              <a:rPr lang="de-DE" dirty="0"/>
              <a:t> </a:t>
            </a:r>
            <a:r>
              <a:rPr lang="de-DE"/>
              <a:t>safety</a:t>
            </a:r>
            <a:endParaRPr lang="de-DE" dirty="0"/>
          </a:p>
          <a:p>
            <a:r>
              <a:rPr lang="de-DE" dirty="0" err="1"/>
              <a:t>Narrow</a:t>
            </a:r>
            <a:r>
              <a:rPr lang="de-DE" dirty="0"/>
              <a:t> to </a:t>
            </a:r>
            <a:r>
              <a:rPr lang="de-DE" dirty="0" err="1"/>
              <a:t>one</a:t>
            </a:r>
            <a:r>
              <a:rPr lang="de-DE" dirty="0"/>
              <a:t> </a:t>
            </a:r>
            <a:r>
              <a:rPr lang="de-DE" dirty="0" err="1"/>
              <a:t>issue</a:t>
            </a:r>
            <a:endParaRPr lang="de-DE" dirty="0"/>
          </a:p>
          <a:p>
            <a:r>
              <a:rPr lang="de-DE" dirty="0" err="1"/>
              <a:t>Neutralize</a:t>
            </a:r>
            <a:r>
              <a:rPr lang="de-DE" dirty="0"/>
              <a:t> </a:t>
            </a:r>
            <a:r>
              <a:rPr lang="de-DE" dirty="0" err="1"/>
              <a:t>defensiveness</a:t>
            </a:r>
            <a:endParaRPr lang="de-DE" dirty="0"/>
          </a:p>
          <a:p>
            <a:r>
              <a:rPr lang="de-DE" dirty="0" err="1"/>
              <a:t>Explain</a:t>
            </a:r>
            <a:r>
              <a:rPr lang="de-DE" dirty="0"/>
              <a:t> &amp; Echo</a:t>
            </a:r>
          </a:p>
          <a:p>
            <a:r>
              <a:rPr lang="de-DE" dirty="0"/>
              <a:t>Change </a:t>
            </a:r>
            <a:r>
              <a:rPr lang="de-DE" dirty="0" err="1"/>
              <a:t>one</a:t>
            </a:r>
            <a:r>
              <a:rPr lang="de-DE" dirty="0"/>
              <a:t> </a:t>
            </a:r>
            <a:r>
              <a:rPr lang="de-DE" dirty="0" err="1"/>
              <a:t>behavior</a:t>
            </a:r>
            <a:r>
              <a:rPr lang="de-DE" dirty="0"/>
              <a:t> </a:t>
            </a:r>
            <a:r>
              <a:rPr lang="de-DE" dirty="0" err="1"/>
              <a:t>each</a:t>
            </a:r>
            <a:endParaRPr lang="de-DE" dirty="0"/>
          </a:p>
          <a:p>
            <a:r>
              <a:rPr lang="de-DE" dirty="0"/>
              <a:t>Track </a:t>
            </a:r>
            <a:r>
              <a:rPr lang="de-DE" dirty="0" err="1"/>
              <a:t>it</a:t>
            </a:r>
            <a:endParaRPr lang="de-DE"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normAutofit fontScale="70000" lnSpcReduction="20000"/>
          </a:bodyPr>
          <a:lstStyle/>
          <a:p>
            <a:pPr>
              <a:buNone/>
            </a:pPr>
            <a:r>
              <a:rPr lang="de-DE" dirty="0"/>
              <a:t>Ihr seid eine Reisegruppe, die aktive Afrika-Ferien genießt. </a:t>
            </a:r>
          </a:p>
          <a:p>
            <a:pPr>
              <a:buNone/>
            </a:pPr>
            <a:r>
              <a:rPr lang="de-DE" dirty="0"/>
              <a:t>Ihr seid mit einem Landrover auf einer Sahara-Durchquerung in einen Sandsturm geraten und von der Piste abgekommen. Ihr seid noch eine Weile im Sandsturm weitergefahren und habt dann Halt gemacht, da der arabische Führer die Orientierung verloren hat.</a:t>
            </a:r>
          </a:p>
          <a:p>
            <a:pPr>
              <a:buNone/>
            </a:pPr>
            <a:r>
              <a:rPr lang="de-DE" dirty="0"/>
              <a:t>Nach dem Sandsturm stellt der Expeditionsleiter – ein langjähriger deutscher Afrika-Experte – fest, dass nur noch 15 Liter Benzin im Tank sind. Der Expeditionsleiter schätzt, dass das Benzin nicht für die Fahrt zur nächsten Oase reicht.</a:t>
            </a:r>
          </a:p>
          <a:p>
            <a:pPr>
              <a:buNone/>
            </a:pPr>
            <a:r>
              <a:rPr lang="de-DE" dirty="0"/>
              <a:t>Um der Gruppe den strapaziösen Fußmarsch zu ersparen, hat nun der Expeditionsleiter mit dem arabischen Führer die Gruppe verlassen, um selbst zu Fuß die nächste Oase zu erreichen, die er in einer Entfernung von ca. 20 km vermutet.</a:t>
            </a:r>
          </a:p>
          <a:p>
            <a:pPr>
              <a:buNone/>
            </a:pPr>
            <a:r>
              <a:rPr lang="de-DE" dirty="0"/>
              <a:t>Er hat der Gruppe in Aussicht gestellt, in 24 Stunden mit einem Hilfsfahrzeug zurück zu sein.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normAutofit fontScale="70000" lnSpcReduction="20000"/>
          </a:bodyPr>
          <a:lstStyle/>
          <a:p>
            <a:r>
              <a:rPr lang="de-DE" dirty="0"/>
              <a:t>Nun sind bereits 28 Stunden vergangen, ohne dass Hilfe eingetroffen wäre. Es ist 2 Uhr nachts. Eure Vorräte im Landrover bestehen aus:</a:t>
            </a:r>
          </a:p>
          <a:p>
            <a:r>
              <a:rPr lang="de-DE" dirty="0"/>
              <a:t>4 Plastikflaschen mit je 3 Litern Trinkwasser</a:t>
            </a:r>
          </a:p>
          <a:p>
            <a:r>
              <a:rPr lang="de-DE" dirty="0"/>
              <a:t>6 kleinen Dosen mit Mandarinen</a:t>
            </a:r>
          </a:p>
          <a:p>
            <a:r>
              <a:rPr lang="de-DE" dirty="0"/>
              <a:t>3 Dosen Schwarzbrot</a:t>
            </a:r>
          </a:p>
          <a:p>
            <a:r>
              <a:rPr lang="de-DE" dirty="0"/>
              <a:t>2 Feldspaten</a:t>
            </a:r>
          </a:p>
          <a:p>
            <a:r>
              <a:rPr lang="de-DE" dirty="0"/>
              <a:t>1 Kompass</a:t>
            </a:r>
          </a:p>
          <a:p>
            <a:r>
              <a:rPr lang="de-DE" dirty="0"/>
              <a:t>4 Wolldecken</a:t>
            </a:r>
          </a:p>
          <a:p>
            <a:r>
              <a:rPr lang="de-DE" dirty="0"/>
              <a:t>1 Wüstenkarte</a:t>
            </a:r>
          </a:p>
          <a:p>
            <a:r>
              <a:rPr lang="de-DE" dirty="0"/>
              <a:t>1 Zeltvordach für den Landrover</a:t>
            </a:r>
          </a:p>
          <a:p>
            <a:r>
              <a:rPr lang="de-DE" dirty="0"/>
              <a:t>1 Revolver</a:t>
            </a:r>
          </a:p>
          <a:p>
            <a:r>
              <a:rPr lang="de-DE" dirty="0"/>
              <a:t>3 Signalraketen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normAutofit/>
          </a:bodyPr>
          <a:lstStyle/>
          <a:p>
            <a:pPr>
              <a:buNone/>
            </a:pPr>
            <a:r>
              <a:rPr lang="de-DE" sz="2800" dirty="0"/>
              <a:t>Was wollt ihr machen?</a:t>
            </a:r>
          </a:p>
          <a:p>
            <a:pPr>
              <a:buNone/>
            </a:pPr>
            <a:r>
              <a:rPr lang="de-DE" sz="2400" b="1" dirty="0"/>
              <a:t>Findet eine Lösung, die ihr alle zustimmen könnt</a:t>
            </a:r>
          </a:p>
          <a:p>
            <a:pPr>
              <a:buNone/>
            </a:pPr>
            <a:r>
              <a:rPr lang="de-DE" sz="2800" dirty="0"/>
              <a:t>Analysiert das Problem:</a:t>
            </a:r>
          </a:p>
          <a:p>
            <a:pPr>
              <a:buNone/>
            </a:pPr>
            <a:r>
              <a:rPr lang="de-DE" sz="2400" dirty="0"/>
              <a:t>Welche Gefahren drohen euch?</a:t>
            </a:r>
          </a:p>
          <a:p>
            <a:pPr>
              <a:buNone/>
            </a:pPr>
            <a:r>
              <a:rPr lang="de-DE" sz="2400" dirty="0"/>
              <a:t>Welche Chancen habt ihr?</a:t>
            </a:r>
          </a:p>
          <a:p>
            <a:pPr>
              <a:buNone/>
            </a:pPr>
            <a:r>
              <a:rPr lang="de-DE" sz="2800" dirty="0"/>
              <a:t>Entwickelt verschiedene Lösungsmöglichkeiten</a:t>
            </a:r>
          </a:p>
          <a:p>
            <a:pPr>
              <a:buNone/>
            </a:pPr>
            <a:r>
              <a:rPr lang="de-DE" sz="2400" dirty="0"/>
              <a:t>Schreibt die Alternativen in Stichworten auf</a:t>
            </a:r>
          </a:p>
          <a:p>
            <a:pPr>
              <a:buNone/>
            </a:pPr>
            <a:r>
              <a:rPr lang="de-DE" sz="2400" dirty="0"/>
              <a:t>Notiert die gemeinsame Lösung im Detail</a:t>
            </a:r>
          </a:p>
        </p:txBody>
      </p:sp>
    </p:spTree>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1893</Words>
  <Application>Microsoft Office PowerPoint</Application>
  <PresentationFormat>Bildschirmpräsentation (4:3)</PresentationFormat>
  <Paragraphs>237</Paragraphs>
  <Slides>28</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28</vt:i4>
      </vt:variant>
    </vt:vector>
  </HeadingPairs>
  <TitlesOfParts>
    <vt:vector size="34" baseType="lpstr">
      <vt:lpstr>ＭＳ Ｐゴシック</vt:lpstr>
      <vt:lpstr>Arial</vt:lpstr>
      <vt:lpstr>Calibri</vt:lpstr>
      <vt:lpstr>Gill Sans</vt:lpstr>
      <vt:lpstr>Times</vt:lpstr>
      <vt:lpstr>Office-Design</vt:lpstr>
      <vt:lpstr>Teambildung und Gruppenprozesse</vt:lpstr>
      <vt:lpstr>Mein liebstes Team /  Mein Horror-Team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Teambuilding </vt:lpstr>
      <vt:lpstr>Teambuilding</vt:lpstr>
      <vt:lpstr>Teambuilding</vt:lpstr>
      <vt:lpstr>Teambuilding</vt:lpstr>
      <vt:lpstr>Teambuilding</vt:lpstr>
      <vt:lpstr>Teambuilding</vt:lpstr>
      <vt:lpstr> Teambuilding</vt:lpstr>
      <vt:lpstr> Teambuilding</vt:lpstr>
      <vt:lpstr>Teambuilding</vt:lpstr>
      <vt:lpstr>Teambuilding</vt:lpstr>
      <vt:lpstr>Teambuilding</vt:lpstr>
      <vt:lpstr>Teambuilding</vt:lpstr>
      <vt:lpstr>Teambuilding</vt:lpstr>
      <vt:lpstr>Teambuilding</vt:lpstr>
      <vt:lpstr>Teambuilding</vt:lpstr>
      <vt:lpstr> Teambuilding</vt:lpstr>
      <vt:lpstr> Teambuilding</vt:lpstr>
      <vt:lpstr>Teambuilding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Teambuilding und Gruppenprozesse</dc:title>
  <dc:creator>Andreas Olbrich-Baumann</dc:creator>
  <cp:lastModifiedBy>Andreas Olbrich-Baumann</cp:lastModifiedBy>
  <cp:revision>59</cp:revision>
  <cp:lastPrinted>2012-11-21T05:27:40Z</cp:lastPrinted>
  <dcterms:created xsi:type="dcterms:W3CDTF">2012-12-10T11:43:34Z</dcterms:created>
  <dcterms:modified xsi:type="dcterms:W3CDTF">2026-08-16T12:34:12Z</dcterms:modified>
</cp:coreProperties>
</file>