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sldIdLst>
    <p:sldId id="256" r:id="rId2"/>
    <p:sldId id="277" r:id="rId3"/>
    <p:sldId id="281" r:id="rId4"/>
    <p:sldId id="282" r:id="rId5"/>
    <p:sldId id="284" r:id="rId6"/>
    <p:sldId id="285" r:id="rId7"/>
    <p:sldId id="278" r:id="rId8"/>
    <p:sldId id="279" r:id="rId9"/>
    <p:sldId id="263" r:id="rId10"/>
    <p:sldId id="268" r:id="rId11"/>
    <p:sldId id="264" r:id="rId12"/>
    <p:sldId id="262" r:id="rId13"/>
    <p:sldId id="276" r:id="rId14"/>
    <p:sldId id="283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35" r:id="rId24"/>
    <p:sldId id="289" r:id="rId25"/>
    <p:sldId id="290" r:id="rId26"/>
    <p:sldId id="291" r:id="rId27"/>
    <p:sldId id="292" r:id="rId28"/>
    <p:sldId id="293" r:id="rId29"/>
    <p:sldId id="257" r:id="rId30"/>
    <p:sldId id="258" r:id="rId31"/>
    <p:sldId id="259" r:id="rId32"/>
    <p:sldId id="260" r:id="rId33"/>
    <p:sldId id="261" r:id="rId34"/>
    <p:sldId id="266" r:id="rId35"/>
    <p:sldId id="267" r:id="rId36"/>
    <p:sldId id="265" r:id="rId37"/>
    <p:sldId id="275" r:id="rId38"/>
    <p:sldId id="280" r:id="rId39"/>
    <p:sldId id="314" r:id="rId40"/>
    <p:sldId id="325" r:id="rId41"/>
    <p:sldId id="316" r:id="rId42"/>
    <p:sldId id="352" r:id="rId43"/>
    <p:sldId id="319" r:id="rId44"/>
    <p:sldId id="320" r:id="rId45"/>
    <p:sldId id="353" r:id="rId46"/>
    <p:sldId id="321" r:id="rId47"/>
    <p:sldId id="354" r:id="rId48"/>
    <p:sldId id="322" r:id="rId49"/>
    <p:sldId id="355" r:id="rId50"/>
    <p:sldId id="323" r:id="rId51"/>
    <p:sldId id="356" r:id="rId52"/>
    <p:sldId id="324" r:id="rId53"/>
    <p:sldId id="326" r:id="rId54"/>
    <p:sldId id="347" r:id="rId55"/>
    <p:sldId id="348" r:id="rId56"/>
    <p:sldId id="349" r:id="rId57"/>
    <p:sldId id="350" r:id="rId58"/>
    <p:sldId id="351" r:id="rId59"/>
    <p:sldId id="274" r:id="rId60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603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7D593-9CB8-8141-94A7-41585F190E37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97100-7CB5-0E4F-B6D8-CF352F6FE8F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7286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DD73D-F4C9-DC46-8CAE-594FDE1090CD}" type="slidenum">
              <a:rPr lang="de-DE"/>
              <a:pPr/>
              <a:t>5</a:t>
            </a:fld>
            <a:endParaRPr lang="de-DE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0748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A70909-1653-AA46-96CA-AFBE9B6D11F2}" type="slidenum">
              <a:rPr lang="de-DE"/>
              <a:pPr/>
              <a:t>6</a:t>
            </a:fld>
            <a:endParaRPr lang="de-DE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de-DE"/>
              <a:t> </a:t>
            </a:r>
            <a:r>
              <a:rPr lang="de-DE" b="1"/>
              <a:t>Um Lücken in der verbalen Kommunikation      </a:t>
            </a:r>
            <a:br>
              <a:rPr lang="de-DE" b="1"/>
            </a:br>
            <a:r>
              <a:rPr lang="de-DE" b="1"/>
              <a:t> zu schließen--&gt; Wenn beispielsweise ein Wort entfallen ist, kann durch Handzeichen das Wort umschrieben werden. </a:t>
            </a:r>
          </a:p>
          <a:p>
            <a:pPr>
              <a:buFontTx/>
              <a:buChar char="•"/>
            </a:pPr>
            <a:r>
              <a:rPr lang="de-DE" b="1"/>
              <a:t> Ausdruck von Sympathie und Antipathie --&gt; Körperkontakt, Berührung, Nähe suchen - oder Abstand wahren.</a:t>
            </a:r>
          </a:p>
          <a:p>
            <a:pPr>
              <a:buFontTx/>
              <a:buChar char="•"/>
            </a:pPr>
            <a:r>
              <a:rPr lang="de-DE" b="1"/>
              <a:t>Um die Wirkung des Gesagten zu erhöhen --&gt; Beispielsweise hat Achtung und Finger heben und Stimme heben eine andere Wirkung als nur Achtung </a:t>
            </a:r>
          </a:p>
          <a:p>
            <a:pPr>
              <a:buFontTx/>
              <a:buChar char="•"/>
            </a:pPr>
            <a:r>
              <a:rPr lang="de-DE" b="1"/>
              <a:t>Zur Strukturierung der Kommunikation --&gt; Beispielsweise Betonung oder auch durch Gestik: 1., 2.,....</a:t>
            </a:r>
          </a:p>
        </p:txBody>
      </p:sp>
    </p:spTree>
    <p:extLst>
      <p:ext uri="{BB962C8B-B14F-4D97-AF65-F5344CB8AC3E}">
        <p14:creationId xmlns:p14="http://schemas.microsoft.com/office/powerpoint/2010/main" val="334157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61BC88-9712-214F-8365-1ECBEA921231}" type="slidenum">
              <a:rPr lang="de-DE"/>
              <a:pPr/>
              <a:t>14</a:t>
            </a:fld>
            <a:endParaRPr lang="de-DE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de-DE"/>
              <a:t>Der Inhalt eines Gesprächs ist meist nur die Spitze des Eisbergs</a:t>
            </a:r>
          </a:p>
          <a:p>
            <a:pPr>
              <a:buFontTx/>
              <a:buChar char="•"/>
            </a:pPr>
            <a:r>
              <a:rPr lang="de-DE"/>
              <a:t>Der Inhalt ist immer sichtbar</a:t>
            </a:r>
          </a:p>
          <a:p>
            <a:pPr>
              <a:buFontTx/>
              <a:buChar char="•"/>
            </a:pPr>
            <a:r>
              <a:rPr lang="de-DE"/>
              <a:t>Wenn wir zwei Menschen fragen worüber sie sprechen - kein Problem</a:t>
            </a:r>
          </a:p>
          <a:p>
            <a:pPr>
              <a:buFontTx/>
              <a:buChar char="•"/>
            </a:pPr>
            <a:r>
              <a:rPr lang="de-DE"/>
              <a:t>ABER WIE sie das tun - schwieriger zu sagen --&gt; ist weniger bewusst!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5189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68861E-8973-3546-9BBE-E595FA4A2968}" type="slidenum">
              <a:rPr lang="de-DE"/>
              <a:pPr/>
              <a:t>22</a:t>
            </a:fld>
            <a:endParaRPr lang="de-DE"/>
          </a:p>
        </p:txBody>
      </p:sp>
      <p:sp>
        <p:nvSpPr>
          <p:cNvPr id="573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Char char="•"/>
            </a:pPr>
            <a:r>
              <a:rPr lang="de-DE"/>
              <a:t>Friedmann Schulz von Thun 1981, die vier Aspekte einer Nachricht</a:t>
            </a:r>
          </a:p>
          <a:p>
            <a:pPr>
              <a:buFontTx/>
              <a:buChar char="•"/>
            </a:pPr>
            <a:r>
              <a:rPr lang="de-DE"/>
              <a:t>Sachinhalt</a:t>
            </a:r>
          </a:p>
          <a:p>
            <a:pPr>
              <a:buFontTx/>
              <a:buChar char="•"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691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B0C1BA-1696-4845-B02D-0B88AE5D9655}" type="slidenum">
              <a:rPr lang="de-DE"/>
              <a:pPr/>
              <a:t>24</a:t>
            </a:fld>
            <a:endParaRPr lang="de-DE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Indirekt vermeiden</a:t>
            </a:r>
          </a:p>
          <a:p>
            <a:r>
              <a:rPr lang="de-DE"/>
              <a:t>Direkt besser!</a:t>
            </a:r>
          </a:p>
          <a:p>
            <a:r>
              <a:rPr lang="de-DE"/>
              <a:t>Hier nun einige Feedback-Regeln, wie Feedback angebracht werden kann</a:t>
            </a:r>
          </a:p>
          <a:p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2D8701-11F5-0F48-B04D-51F2921B05FA}" type="slidenum">
              <a:rPr lang="de-DE"/>
              <a:pPr/>
              <a:t>25</a:t>
            </a:fld>
            <a:endParaRPr lang="de-DE"/>
          </a:p>
        </p:txBody>
      </p:sp>
      <p:sp>
        <p:nvSpPr>
          <p:cNvPr id="1320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de-DE"/>
              <a:t>Indirekt vermeiden</a:t>
            </a:r>
          </a:p>
          <a:p>
            <a:r>
              <a:rPr lang="de-DE"/>
              <a:t>Direkt besser!</a:t>
            </a:r>
          </a:p>
          <a:p>
            <a:r>
              <a:rPr lang="de-DE"/>
              <a:t>Hier nun einige Feedback-Regeln, wie Feedback angebracht werden kann</a:t>
            </a:r>
          </a:p>
          <a:p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0FF782-7393-A64A-8F26-3F338E9C4199}" type="slidenum">
              <a:rPr lang="de-DE"/>
              <a:pPr/>
              <a:t>26</a:t>
            </a:fld>
            <a:endParaRPr lang="de-DE"/>
          </a:p>
        </p:txBody>
      </p:sp>
      <p:sp>
        <p:nvSpPr>
          <p:cNvPr id="1341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de-DE"/>
              <a:t>Indirekt vermeiden</a:t>
            </a:r>
          </a:p>
          <a:p>
            <a:r>
              <a:rPr lang="de-DE"/>
              <a:t>Direkt besser!</a:t>
            </a:r>
          </a:p>
          <a:p>
            <a:r>
              <a:rPr lang="de-DE"/>
              <a:t>Hier nun einige Feedback-Regeln, wie Feedback angebracht werden kann</a:t>
            </a:r>
          </a:p>
          <a:p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12F6BA-8DEB-354B-972B-D634458FDF6E}" type="slidenum">
              <a:rPr lang="de-DE"/>
              <a:pPr/>
              <a:t>27</a:t>
            </a:fld>
            <a:endParaRPr lang="de-DE"/>
          </a:p>
        </p:txBody>
      </p:sp>
      <p:sp>
        <p:nvSpPr>
          <p:cNvPr id="136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de-DE"/>
              <a:t>E. Kann auch sage, dass jetzt kein Feedback, da nicht angemessen darauf eingehen kann</a:t>
            </a:r>
          </a:p>
          <a:p>
            <a:endParaRPr lang="de-DE"/>
          </a:p>
          <a:p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57C14D-2B82-DE4C-B771-791C53910FAF}" type="slidenum">
              <a:rPr lang="de-DE"/>
              <a:pPr/>
              <a:t>28</a:t>
            </a:fld>
            <a:endParaRPr lang="de-DE"/>
          </a:p>
        </p:txBody>
      </p:sp>
      <p:sp>
        <p:nvSpPr>
          <p:cNvPr id="1382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r>
              <a:rPr lang="de-DE"/>
              <a:t>Feedback ist ein Prozess!</a:t>
            </a:r>
          </a:p>
          <a:p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6842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2182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303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02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2002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084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819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98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86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502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14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E2EFB-F301-8B42-8D32-F965C03DAF3B}" type="datetimeFigureOut">
              <a:rPr lang="de-DE" smtClean="0"/>
              <a:t>16.08.2026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95C52-6382-C540-B5DE-789EA4884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9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Grundlagen der Kommunikation</a:t>
            </a:r>
            <a:br>
              <a:rPr lang="de-DE" dirty="0"/>
            </a:br>
            <a:r>
              <a:rPr lang="de-DE" dirty="0"/>
              <a:t>für Führungskräfte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Mag. Dr. Andreas Olbrich-Baumann</a:t>
            </a:r>
          </a:p>
        </p:txBody>
      </p:sp>
    </p:spTree>
    <p:extLst>
      <p:ext uri="{BB962C8B-B14F-4D97-AF65-F5344CB8AC3E}">
        <p14:creationId xmlns:p14="http://schemas.microsoft.com/office/powerpoint/2010/main" val="2757426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Gesichtsausdruck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Ruhig</a:t>
            </a:r>
          </a:p>
          <a:p>
            <a:r>
              <a:rPr lang="de-DE" dirty="0"/>
              <a:t>Interessiert</a:t>
            </a:r>
          </a:p>
          <a:p>
            <a:r>
              <a:rPr lang="de-DE" dirty="0"/>
              <a:t>Blickkontakt</a:t>
            </a:r>
          </a:p>
          <a:p>
            <a:r>
              <a:rPr lang="de-DE" dirty="0"/>
              <a:t>freundlich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67200" y="1981200"/>
            <a:ext cx="3857625" cy="41148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02020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Haltung und Gestik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Positiv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negativ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1417638"/>
            <a:ext cx="44958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42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Blickkontakt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2400" dirty="0"/>
              <a:t>Dadurch haben Sie stets Kontakt zum Publikum!</a:t>
            </a:r>
          </a:p>
          <a:p>
            <a:pPr>
              <a:buNone/>
            </a:pPr>
            <a:r>
              <a:rPr lang="de-DE" sz="2400" dirty="0"/>
              <a:t>(Kleiner Tipp: Wenn man anderen nicht in die Augen schauen kann: Haaransatz, Nasenspitze oder Kinn fixieren)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124200"/>
            <a:ext cx="4267200" cy="339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711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Vorstellen meiner Station / meiner Dienststelle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Einem Kunden (Klientin)</a:t>
            </a:r>
          </a:p>
          <a:p>
            <a:r>
              <a:rPr lang="de-DE" dirty="0"/>
              <a:t>Einem Angehörigen</a:t>
            </a:r>
          </a:p>
          <a:p>
            <a:r>
              <a:rPr lang="de-DE" dirty="0"/>
              <a:t>Einem Vorgesetzten (Magistrat, Geldgeber)</a:t>
            </a:r>
          </a:p>
          <a:p>
            <a:endParaRPr lang="de-DE" dirty="0"/>
          </a:p>
          <a:p>
            <a:r>
              <a:rPr lang="de-DE" dirty="0"/>
              <a:t>Vorbereitungszeit: 20 min</a:t>
            </a:r>
          </a:p>
        </p:txBody>
      </p:sp>
    </p:spTree>
    <p:extLst>
      <p:ext uri="{BB962C8B-B14F-4D97-AF65-F5344CB8AC3E}">
        <p14:creationId xmlns:p14="http://schemas.microsoft.com/office/powerpoint/2010/main" val="3353257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Eisbergmodell der Kommunikation</a:t>
            </a:r>
          </a:p>
        </p:txBody>
      </p:sp>
      <p:pic>
        <p:nvPicPr>
          <p:cNvPr id="39941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905000"/>
            <a:ext cx="8229600" cy="3841750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766546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99DD76B7-7E53-4EE2-848E-9AC18CB7EE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 altLang="de-DE" dirty="0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6FF9D8C0-9446-4C2F-B715-8050496A73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3 wesentliche Grundhaltungen nach Rogers (1957):</a:t>
            </a:r>
          </a:p>
          <a:p>
            <a:pPr lvl="1" eaLnBrk="1" hangingPunct="1"/>
            <a:r>
              <a:rPr lang="de-DE" altLang="de-DE"/>
              <a:t>Akzeptanz</a:t>
            </a:r>
          </a:p>
          <a:p>
            <a:pPr lvl="1" eaLnBrk="1" hangingPunct="1"/>
            <a:r>
              <a:rPr lang="de-DE" altLang="de-DE"/>
              <a:t>Empathie</a:t>
            </a:r>
          </a:p>
          <a:p>
            <a:pPr lvl="1" eaLnBrk="1" hangingPunct="1"/>
            <a:r>
              <a:rPr lang="de-DE" altLang="de-DE"/>
              <a:t>Kongruenz</a:t>
            </a:r>
          </a:p>
        </p:txBody>
      </p:sp>
      <p:pic>
        <p:nvPicPr>
          <p:cNvPr id="21508" name="Picture 5" descr="Cartoon, Karikatur: Therapie">
            <a:extLst>
              <a:ext uri="{FF2B5EF4-FFF2-40B4-BE49-F238E27FC236}">
                <a16:creationId xmlns:a16="http://schemas.microsoft.com/office/drawing/2014/main" id="{BC599041-ED9D-4462-9B78-7B1563069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730" y="2888456"/>
            <a:ext cx="3036094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880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Gesprächsmethoden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190000"/>
              </a:lnSpc>
              <a:buFont typeface="Times" charset="0"/>
              <a:buAutoNum type="arabicPeriod"/>
            </a:pPr>
            <a:r>
              <a:rPr lang="de-DE" sz="2400"/>
              <a:t>Kontrollierter Dialog und aktives Zuhören</a:t>
            </a:r>
          </a:p>
          <a:p>
            <a:pPr marL="533400" indent="-533400">
              <a:lnSpc>
                <a:spcPct val="190000"/>
              </a:lnSpc>
              <a:buFont typeface="Times" charset="0"/>
              <a:buAutoNum type="arabicPeriod"/>
            </a:pPr>
            <a:r>
              <a:rPr lang="de-DE" sz="2400"/>
              <a:t>Spiegeln</a:t>
            </a:r>
          </a:p>
          <a:p>
            <a:pPr marL="533400" indent="-533400">
              <a:lnSpc>
                <a:spcPct val="190000"/>
              </a:lnSpc>
              <a:buFont typeface="Times" charset="0"/>
              <a:buAutoNum type="arabicPeriod"/>
            </a:pPr>
            <a:r>
              <a:rPr lang="de-DE" sz="2400"/>
              <a:t>Bestätigung</a:t>
            </a:r>
          </a:p>
          <a:p>
            <a:pPr marL="533400" indent="-533400">
              <a:lnSpc>
                <a:spcPct val="190000"/>
              </a:lnSpc>
              <a:buFont typeface="Times" charset="0"/>
              <a:buAutoNum type="arabicPeriod"/>
            </a:pPr>
            <a:r>
              <a:rPr lang="de-DE" sz="2400"/>
              <a:t>Paraphrasieren</a:t>
            </a:r>
          </a:p>
          <a:p>
            <a:pPr marL="533400" indent="-533400">
              <a:lnSpc>
                <a:spcPct val="190000"/>
              </a:lnSpc>
              <a:buFont typeface="Times" charset="0"/>
              <a:buAutoNum type="arabicPeriod"/>
            </a:pPr>
            <a:r>
              <a:rPr lang="de-DE" sz="2400"/>
              <a:t>Klarstellen und Nachfragen</a:t>
            </a:r>
          </a:p>
          <a:p>
            <a:pPr marL="533400" indent="-533400">
              <a:buFont typeface="Times" charset="0"/>
              <a:buNone/>
            </a:pPr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412631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Gesprächsmethoden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Font typeface="Times" charset="0"/>
              <a:buAutoNum type="arabicPeriod"/>
            </a:pPr>
            <a:r>
              <a:rPr lang="de-DE" sz="2400" b="1"/>
              <a:t>Der kontrollierte Dialog und aktives Zuhören</a:t>
            </a:r>
            <a:endParaRPr lang="de-DE" sz="1800"/>
          </a:p>
          <a:p>
            <a:pPr marL="533400" indent="-533400">
              <a:lnSpc>
                <a:spcPct val="10000"/>
              </a:lnSpc>
              <a:buFont typeface="Times" charset="0"/>
              <a:buNone/>
            </a:pPr>
            <a:endParaRPr lang="de-DE" sz="1800"/>
          </a:p>
          <a:p>
            <a:pPr marL="876300" lvl="1" indent="-419100">
              <a:lnSpc>
                <a:spcPct val="120000"/>
              </a:lnSpc>
              <a:buFont typeface="Times" charset="0"/>
              <a:buChar char="•"/>
            </a:pPr>
            <a:r>
              <a:rPr lang="de-DE" sz="2000"/>
              <a:t>Das Gesagte des Gegenübers mit eigenen Worten wiederholen</a:t>
            </a:r>
          </a:p>
          <a:p>
            <a:pPr marL="876300" lvl="1" indent="-419100">
              <a:lnSpc>
                <a:spcPct val="20000"/>
              </a:lnSpc>
              <a:buFont typeface="Times" charset="0"/>
              <a:buChar char="•"/>
            </a:pPr>
            <a:endParaRPr lang="de-DE" sz="2000"/>
          </a:p>
          <a:p>
            <a:pPr marL="876300" lvl="1" indent="-419100">
              <a:lnSpc>
                <a:spcPct val="120000"/>
              </a:lnSpc>
              <a:buFont typeface="Times" charset="0"/>
              <a:buChar char="•"/>
            </a:pPr>
            <a:r>
              <a:rPr lang="de-DE" sz="2000"/>
              <a:t>Erfordert aufmerksames Zuhören</a:t>
            </a:r>
          </a:p>
          <a:p>
            <a:pPr marL="876300" lvl="1" indent="-419100">
              <a:lnSpc>
                <a:spcPct val="50000"/>
              </a:lnSpc>
              <a:buFont typeface="Times" charset="0"/>
              <a:buChar char="•"/>
            </a:pPr>
            <a:endParaRPr lang="de-DE" sz="2000"/>
          </a:p>
          <a:p>
            <a:pPr marL="876300" lvl="1" indent="-419100">
              <a:lnSpc>
                <a:spcPct val="120000"/>
              </a:lnSpc>
              <a:buFont typeface="Times" charset="0"/>
              <a:buChar char="•"/>
            </a:pPr>
            <a:r>
              <a:rPr lang="de-DE" sz="2000"/>
              <a:t>Man zeigt, dass man zugehört hat und „die Botschaft angekommen ist“</a:t>
            </a:r>
          </a:p>
          <a:p>
            <a:pPr marL="876300" lvl="1" indent="-419100">
              <a:lnSpc>
                <a:spcPct val="40000"/>
              </a:lnSpc>
              <a:buFont typeface="Times" charset="0"/>
              <a:buChar char="•"/>
            </a:pPr>
            <a:endParaRPr lang="de-DE" sz="2000"/>
          </a:p>
          <a:p>
            <a:pPr marL="876300" lvl="1" indent="-419100">
              <a:lnSpc>
                <a:spcPct val="120000"/>
              </a:lnSpc>
              <a:buFont typeface="Times" charset="0"/>
              <a:buChar char="•"/>
            </a:pPr>
            <a:r>
              <a:rPr lang="de-DE" sz="2000"/>
              <a:t>Geht nicht darum den anderen zu analysieren oder sein Verhalten zu interpretieren - geht einzig darum, eine Botschaft mit eigenen Worten zu wiederholen</a:t>
            </a:r>
            <a:endParaRPr lang="de-DE" sz="1600"/>
          </a:p>
        </p:txBody>
      </p:sp>
    </p:spTree>
    <p:extLst>
      <p:ext uri="{BB962C8B-B14F-4D97-AF65-F5344CB8AC3E}">
        <p14:creationId xmlns:p14="http://schemas.microsoft.com/office/powerpoint/2010/main" val="3787597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Gesprächsmethoden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190000"/>
              </a:lnSpc>
              <a:buFont typeface="Times" charset="0"/>
              <a:buAutoNum type="arabicPeriod" startAt="2"/>
            </a:pPr>
            <a:r>
              <a:rPr lang="de-DE" sz="2400" b="1"/>
              <a:t>Das Spiegeln</a:t>
            </a:r>
          </a:p>
          <a:p>
            <a:pPr marL="533400" indent="-533400">
              <a:lnSpc>
                <a:spcPct val="40000"/>
              </a:lnSpc>
              <a:buFont typeface="Times" charset="0"/>
              <a:buNone/>
            </a:pPr>
            <a:endParaRPr lang="de-DE" sz="1600"/>
          </a:p>
          <a:p>
            <a:pPr marL="876300" lvl="1" indent="-419100">
              <a:lnSpc>
                <a:spcPct val="150000"/>
              </a:lnSpc>
              <a:buFont typeface="Times" charset="0"/>
              <a:buChar char="•"/>
            </a:pPr>
            <a:r>
              <a:rPr lang="de-DE" sz="2000"/>
              <a:t>Ergänzend zum aktiven Zuhören</a:t>
            </a:r>
          </a:p>
          <a:p>
            <a:pPr marL="876300" lvl="1" indent="-419100">
              <a:lnSpc>
                <a:spcPct val="150000"/>
              </a:lnSpc>
              <a:buFont typeface="Times" charset="0"/>
              <a:buChar char="•"/>
            </a:pPr>
            <a:r>
              <a:rPr lang="de-DE" sz="2000"/>
              <a:t>Bezieht sich mehr auf die Körperhaltung des Gegenübers</a:t>
            </a:r>
          </a:p>
          <a:p>
            <a:pPr marL="876300" lvl="1" indent="-419100">
              <a:lnSpc>
                <a:spcPct val="150000"/>
              </a:lnSpc>
              <a:buFont typeface="Times" charset="0"/>
              <a:buChar char="•"/>
            </a:pPr>
            <a:r>
              <a:rPr lang="de-DE" sz="2000"/>
              <a:t>Blickkontakt halten</a:t>
            </a:r>
          </a:p>
          <a:p>
            <a:pPr marL="876300" lvl="1" indent="-419100">
              <a:lnSpc>
                <a:spcPct val="150000"/>
              </a:lnSpc>
              <a:buFont typeface="Times" charset="0"/>
              <a:buChar char="•"/>
            </a:pPr>
            <a:r>
              <a:rPr lang="de-DE" sz="2000"/>
              <a:t>Mit dem Gegenüber körpersprachlich eine Beziehung aufnehmen</a:t>
            </a:r>
          </a:p>
          <a:p>
            <a:pPr marL="876300" lvl="1" indent="-419100">
              <a:lnSpc>
                <a:spcPct val="150000"/>
              </a:lnSpc>
              <a:buFont typeface="Times" charset="0"/>
              <a:buChar char="•"/>
            </a:pPr>
            <a:r>
              <a:rPr lang="de-DE" sz="2000"/>
              <a:t>Bewegungen spiegeln</a:t>
            </a:r>
            <a:endParaRPr lang="de-DE" sz="1800"/>
          </a:p>
          <a:p>
            <a:pPr marL="876300" lvl="1" indent="-419100">
              <a:lnSpc>
                <a:spcPct val="90000"/>
              </a:lnSpc>
              <a:buFont typeface="Times" charset="0"/>
              <a:buNone/>
            </a:pP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3100928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Gesprächsmethoden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190000"/>
              </a:lnSpc>
              <a:buFont typeface="Times" charset="0"/>
              <a:buNone/>
            </a:pPr>
            <a:r>
              <a:rPr lang="de-DE" sz="2400" b="1">
                <a:solidFill>
                  <a:schemeClr val="accent1"/>
                </a:solidFill>
              </a:rPr>
              <a:t>3.	</a:t>
            </a:r>
            <a:r>
              <a:rPr lang="de-DE" sz="2400" b="1"/>
              <a:t>Bestätigung</a:t>
            </a:r>
            <a:endParaRPr lang="de-DE" sz="1800"/>
          </a:p>
          <a:p>
            <a:pPr marL="533400" indent="-533400">
              <a:lnSpc>
                <a:spcPct val="90000"/>
              </a:lnSpc>
            </a:pPr>
            <a:r>
              <a:rPr lang="de-DE" sz="2000"/>
              <a:t>Dem Gesprächspartner, der Gesprächspartnerin zu verstehen geben, dass man zuhört und Aussagen ernst nimmt</a:t>
            </a:r>
          </a:p>
          <a:p>
            <a:pPr marL="533400" indent="-533400">
              <a:lnSpc>
                <a:spcPct val="110000"/>
              </a:lnSpc>
            </a:pPr>
            <a:r>
              <a:rPr lang="de-DE" sz="2000"/>
              <a:t>„Aha“, „ich verstehe“, „Ja“,... --&gt; als Zeichen</a:t>
            </a:r>
          </a:p>
          <a:p>
            <a:pPr marL="533400" indent="-533400">
              <a:lnSpc>
                <a:spcPct val="110000"/>
              </a:lnSpc>
            </a:pPr>
            <a:r>
              <a:rPr lang="de-DE" sz="2000"/>
              <a:t>Besonders zu Beginn des Gespräches können so genannte „Türöffner“ verwendet werden um eine Beziehung aufzubauen und das Gegenüber zum Weitersprechen ermutigt</a:t>
            </a:r>
            <a:endParaRPr lang="de-DE" sz="1800"/>
          </a:p>
          <a:p>
            <a:pPr marL="1276350" lvl="2" indent="-419100">
              <a:lnSpc>
                <a:spcPct val="110000"/>
              </a:lnSpc>
              <a:buFont typeface="Wingdings" charset="2"/>
              <a:buChar char="§"/>
            </a:pPr>
            <a:r>
              <a:rPr lang="de-DE" sz="1800"/>
              <a:t>„Möchten Sie mehr darüber erzählen?“</a:t>
            </a:r>
          </a:p>
          <a:p>
            <a:pPr marL="1276350" lvl="2" indent="-419100">
              <a:lnSpc>
                <a:spcPct val="110000"/>
              </a:lnSpc>
              <a:buFont typeface="Wingdings" charset="2"/>
              <a:buChar char="§"/>
            </a:pPr>
            <a:r>
              <a:rPr lang="de-DE" sz="1800"/>
              <a:t>„Wie geht es Ihnen im Moment damit?“</a:t>
            </a:r>
            <a:endParaRPr lang="de-DE" sz="1600"/>
          </a:p>
          <a:p>
            <a:pPr marL="876300" lvl="1" indent="-419100">
              <a:lnSpc>
                <a:spcPct val="110000"/>
              </a:lnSpc>
              <a:buFont typeface="Wingdings" charset="2"/>
              <a:buNone/>
            </a:pPr>
            <a:endParaRPr lang="de-DE" sz="1600"/>
          </a:p>
          <a:p>
            <a:pPr marL="533400" indent="-533400">
              <a:lnSpc>
                <a:spcPct val="190000"/>
              </a:lnSpc>
            </a:pP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3641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de-DE" dirty="0"/>
          </a:p>
          <a:p>
            <a:pPr>
              <a:buNone/>
            </a:pPr>
            <a:r>
              <a:rPr lang="de-DE" dirty="0"/>
              <a:t>Meine Erwartungen an den Tag</a:t>
            </a:r>
          </a:p>
          <a:p>
            <a:pPr>
              <a:buNone/>
            </a:pPr>
            <a:endParaRPr lang="de-DE" dirty="0"/>
          </a:p>
          <a:p>
            <a:pPr>
              <a:buNone/>
            </a:pPr>
            <a:r>
              <a:rPr lang="de-DE" dirty="0"/>
              <a:t>Was möchte ich gerne lernen?</a:t>
            </a:r>
          </a:p>
        </p:txBody>
      </p:sp>
    </p:spTree>
    <p:extLst>
      <p:ext uri="{BB962C8B-B14F-4D97-AF65-F5344CB8AC3E}">
        <p14:creationId xmlns:p14="http://schemas.microsoft.com/office/powerpoint/2010/main" val="3760895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Gesprächsmethoden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906963"/>
          </a:xfrm>
        </p:spPr>
        <p:txBody>
          <a:bodyPr/>
          <a:lstStyle/>
          <a:p>
            <a:pPr marL="533400" indent="-533400">
              <a:lnSpc>
                <a:spcPct val="190000"/>
              </a:lnSpc>
              <a:buFont typeface="Times" charset="0"/>
              <a:buNone/>
            </a:pPr>
            <a:r>
              <a:rPr lang="de-DE" sz="2400" b="1">
                <a:solidFill>
                  <a:schemeClr val="accent1"/>
                </a:solidFill>
              </a:rPr>
              <a:t>4.</a:t>
            </a:r>
            <a:r>
              <a:rPr lang="de-DE" sz="2400" b="1"/>
              <a:t>	Paraphrasieren</a:t>
            </a:r>
            <a:endParaRPr lang="de-DE" sz="1800"/>
          </a:p>
          <a:p>
            <a:pPr marL="533400" indent="-533400">
              <a:lnSpc>
                <a:spcPct val="130000"/>
              </a:lnSpc>
            </a:pPr>
            <a:r>
              <a:rPr lang="de-DE" sz="1800"/>
              <a:t>Eine sehr wichtige Technik beim aktiven Zuhören</a:t>
            </a:r>
          </a:p>
          <a:p>
            <a:pPr marL="533400" indent="-533400">
              <a:lnSpc>
                <a:spcPct val="130000"/>
              </a:lnSpc>
            </a:pPr>
            <a:r>
              <a:rPr lang="de-DE" sz="1800"/>
              <a:t>Damit kann beratende Person zeigen, dass sie die Botschaft verstanden hat</a:t>
            </a:r>
          </a:p>
          <a:p>
            <a:pPr marL="533400" indent="-533400">
              <a:lnSpc>
                <a:spcPct val="130000"/>
              </a:lnSpc>
            </a:pPr>
            <a:r>
              <a:rPr lang="de-DE" sz="1800"/>
              <a:t>Bsp.: „Nur damit ich sie richtig verstehe,...“ oder „Sie fühlen sich also deswegen so bedrückt, weil...“</a:t>
            </a:r>
          </a:p>
          <a:p>
            <a:pPr marL="533400" indent="-533400">
              <a:lnSpc>
                <a:spcPct val="130000"/>
              </a:lnSpc>
            </a:pPr>
            <a:r>
              <a:rPr lang="de-DE" sz="1800"/>
              <a:t>Wohltuende Wirkung</a:t>
            </a:r>
          </a:p>
          <a:p>
            <a:pPr marL="533400" indent="-533400">
              <a:lnSpc>
                <a:spcPct val="130000"/>
              </a:lnSpc>
            </a:pPr>
            <a:r>
              <a:rPr lang="de-DE" sz="1800"/>
              <a:t>Durch das Zusammenfassen wird oftmals für die andere Person vieles klarer</a:t>
            </a:r>
          </a:p>
          <a:p>
            <a:pPr marL="533400" indent="-533400">
              <a:lnSpc>
                <a:spcPct val="130000"/>
              </a:lnSpc>
            </a:pPr>
            <a:r>
              <a:rPr lang="de-DE" sz="1800"/>
              <a:t>Neue Blickwinkel entwickeln</a:t>
            </a:r>
          </a:p>
          <a:p>
            <a:pPr marL="533400" indent="-533400">
              <a:lnSpc>
                <a:spcPct val="130000"/>
              </a:lnSpc>
            </a:pPr>
            <a:r>
              <a:rPr lang="de-DE" sz="1800"/>
              <a:t>Oftmals auch zu tiefer liegende Probleme</a:t>
            </a:r>
          </a:p>
          <a:p>
            <a:pPr marL="533400" indent="-533400">
              <a:lnSpc>
                <a:spcPct val="190000"/>
              </a:lnSpc>
            </a:pPr>
            <a:endParaRPr lang="de-DE" sz="1800"/>
          </a:p>
          <a:p>
            <a:pPr marL="533400" indent="-533400">
              <a:lnSpc>
                <a:spcPct val="90000"/>
              </a:lnSpc>
              <a:buFont typeface="Times" charset="0"/>
              <a:buAutoNum type="arabicPeriod"/>
            </a:pP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418097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Gesprächsmethoden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190000"/>
              </a:lnSpc>
              <a:buFont typeface="Times" charset="0"/>
              <a:buNone/>
            </a:pPr>
            <a:r>
              <a:rPr lang="de-DE" sz="2400" b="1">
                <a:solidFill>
                  <a:schemeClr val="accent1"/>
                </a:solidFill>
              </a:rPr>
              <a:t>5.</a:t>
            </a:r>
            <a:r>
              <a:rPr lang="de-DE" sz="2400" b="1">
                <a:solidFill>
                  <a:schemeClr val="tx2"/>
                </a:solidFill>
              </a:rPr>
              <a:t>	</a:t>
            </a:r>
            <a:r>
              <a:rPr lang="de-DE" sz="2400" b="1"/>
              <a:t>Klarstellen und Nachfragen</a:t>
            </a:r>
            <a:endParaRPr lang="de-DE" sz="2000"/>
          </a:p>
          <a:p>
            <a:pPr marL="533400" indent="-533400">
              <a:lnSpc>
                <a:spcPct val="130000"/>
              </a:lnSpc>
            </a:pPr>
            <a:r>
              <a:rPr lang="de-DE" sz="2000"/>
              <a:t>Wenn etwas nicht verstanden wird: nachfragen!</a:t>
            </a:r>
          </a:p>
          <a:p>
            <a:pPr marL="533400" indent="-533400">
              <a:lnSpc>
                <a:spcPct val="130000"/>
              </a:lnSpc>
            </a:pPr>
            <a:r>
              <a:rPr lang="de-DE" sz="2000"/>
              <a:t>Nicht nur fragenden Person - auch der befragten Person kann dadurch vielleicht manches klarer werden</a:t>
            </a:r>
          </a:p>
          <a:p>
            <a:pPr marL="533400" indent="-533400">
              <a:lnSpc>
                <a:spcPct val="130000"/>
              </a:lnSpc>
            </a:pPr>
            <a:r>
              <a:rPr lang="de-DE" sz="2000"/>
              <a:t>Aber nicht als Vorwurf formuliert!</a:t>
            </a:r>
          </a:p>
          <a:p>
            <a:pPr marL="533400" indent="-533400">
              <a:lnSpc>
                <a:spcPct val="130000"/>
              </a:lnSpc>
            </a:pPr>
            <a:r>
              <a:rPr lang="de-DE" sz="2000"/>
              <a:t>Bsp.: </a:t>
            </a:r>
          </a:p>
          <a:p>
            <a:pPr marL="876300" lvl="1" indent="-419100">
              <a:lnSpc>
                <a:spcPct val="130000"/>
              </a:lnSpc>
            </a:pPr>
            <a:r>
              <a:rPr lang="de-DE" sz="1800"/>
              <a:t>„Sie meinen also...“</a:t>
            </a:r>
          </a:p>
          <a:p>
            <a:pPr marL="876300" lvl="1" indent="-419100">
              <a:lnSpc>
                <a:spcPct val="130000"/>
              </a:lnSpc>
            </a:pPr>
            <a:r>
              <a:rPr lang="de-DE" sz="1800"/>
              <a:t>„Was mir für mein Verständnis fehlt, ist...“</a:t>
            </a:r>
          </a:p>
        </p:txBody>
      </p:sp>
    </p:spTree>
    <p:extLst>
      <p:ext uri="{BB962C8B-B14F-4D97-AF65-F5344CB8AC3E}">
        <p14:creationId xmlns:p14="http://schemas.microsoft.com/office/powerpoint/2010/main" val="31764657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vier Aspekte einer Nachricht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Friedmann Schulz von Thun (1981)</a:t>
            </a:r>
          </a:p>
          <a:p>
            <a:pPr>
              <a:buFont typeface="Times" charset="0"/>
              <a:buNone/>
            </a:pPr>
            <a:endParaRPr lang="de-DE"/>
          </a:p>
          <a:p>
            <a:pPr>
              <a:buFont typeface="Times" charset="0"/>
              <a:buNone/>
            </a:pPr>
            <a:endParaRPr lang="de-DE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2819400" y="3352800"/>
            <a:ext cx="2971800" cy="2362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de-DE" sz="2600" b="1">
                <a:latin typeface="Courier New" charset="0"/>
              </a:rPr>
              <a:t>Nachricht</a:t>
            </a:r>
            <a:endParaRPr lang="de-DE"/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3200400" y="2514600"/>
            <a:ext cx="200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ourier New" charset="0"/>
              </a:rPr>
              <a:t>Sachinhalt</a:t>
            </a:r>
            <a:endParaRPr lang="de-DE">
              <a:latin typeface="Courier New" charset="0"/>
            </a:endParaRP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6140450" y="3886200"/>
            <a:ext cx="1279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ourier New" charset="0"/>
              </a:rPr>
              <a:t>Appell</a:t>
            </a:r>
            <a:endParaRPr lang="de-DE"/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457200" y="3613150"/>
            <a:ext cx="21923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ourier New" charset="0"/>
              </a:rPr>
              <a:t>Selbst-</a:t>
            </a:r>
          </a:p>
          <a:p>
            <a:r>
              <a:rPr lang="de-DE" b="1">
                <a:latin typeface="Courier New" charset="0"/>
              </a:rPr>
              <a:t>offenbarung</a:t>
            </a:r>
            <a:endParaRPr lang="de-DE"/>
          </a:p>
        </p:txBody>
      </p:sp>
      <p:sp>
        <p:nvSpPr>
          <p:cNvPr id="56328" name="Text Box 8"/>
          <p:cNvSpPr txBox="1">
            <a:spLocks noChangeArrowheads="1"/>
          </p:cNvSpPr>
          <p:nvPr/>
        </p:nvSpPr>
        <p:spPr bwMode="auto">
          <a:xfrm>
            <a:off x="3505200" y="5781675"/>
            <a:ext cx="1827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>
                <a:latin typeface="Courier New" charset="0"/>
              </a:rPr>
              <a:t>Beziehung</a:t>
            </a:r>
            <a:endParaRPr lang="de-DE"/>
          </a:p>
        </p:txBody>
      </p:sp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2635250" y="2940050"/>
            <a:ext cx="3536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000" b="1">
                <a:solidFill>
                  <a:schemeClr val="tx2"/>
                </a:solidFill>
                <a:latin typeface="Courier New" charset="0"/>
              </a:rPr>
              <a:t>Worüber ich informiere</a:t>
            </a:r>
            <a:endParaRPr lang="de-DE" sz="2200" b="1">
              <a:solidFill>
                <a:schemeClr val="tx2"/>
              </a:solidFill>
              <a:latin typeface="Courier New" charset="0"/>
            </a:endParaRPr>
          </a:p>
        </p:txBody>
      </p:sp>
      <p:sp>
        <p:nvSpPr>
          <p:cNvPr id="56330" name="Text Box 10"/>
          <p:cNvSpPr txBox="1">
            <a:spLocks noChangeArrowheads="1"/>
          </p:cNvSpPr>
          <p:nvPr/>
        </p:nvSpPr>
        <p:spPr bwMode="auto">
          <a:xfrm>
            <a:off x="517525" y="4487863"/>
            <a:ext cx="20129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000" b="1">
                <a:solidFill>
                  <a:schemeClr val="tx2"/>
                </a:solidFill>
                <a:latin typeface="Courier New" charset="0"/>
              </a:rPr>
              <a:t>Was ich von </a:t>
            </a:r>
          </a:p>
          <a:p>
            <a:r>
              <a:rPr lang="de-DE" sz="2000" b="1">
                <a:solidFill>
                  <a:schemeClr val="tx2"/>
                </a:solidFill>
                <a:latin typeface="Courier New" charset="0"/>
              </a:rPr>
              <a:t>mir selbst </a:t>
            </a:r>
          </a:p>
          <a:p>
            <a:r>
              <a:rPr lang="de-DE" sz="2000" b="1">
                <a:solidFill>
                  <a:schemeClr val="tx2"/>
                </a:solidFill>
                <a:latin typeface="Courier New" charset="0"/>
              </a:rPr>
              <a:t>kundgebe</a:t>
            </a:r>
            <a:endParaRPr lang="de-DE" sz="2200"/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2482850" y="6156325"/>
            <a:ext cx="4146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000" b="1">
                <a:solidFill>
                  <a:schemeClr val="tx2"/>
                </a:solidFill>
                <a:latin typeface="Courier New" charset="0"/>
              </a:rPr>
              <a:t>Was ich von dir halte und </a:t>
            </a:r>
          </a:p>
          <a:p>
            <a:r>
              <a:rPr lang="de-DE" sz="2000" b="1">
                <a:solidFill>
                  <a:schemeClr val="tx2"/>
                </a:solidFill>
                <a:latin typeface="Courier New" charset="0"/>
              </a:rPr>
              <a:t>wie wir zueinander stehen</a:t>
            </a:r>
            <a:endParaRPr lang="de-DE"/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6096000" y="4441825"/>
            <a:ext cx="2317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000" b="1">
                <a:solidFill>
                  <a:schemeClr val="tx2"/>
                </a:solidFill>
                <a:latin typeface="Courier New" charset="0"/>
              </a:rPr>
              <a:t>Wozu ich dich </a:t>
            </a:r>
          </a:p>
          <a:p>
            <a:r>
              <a:rPr lang="de-DE" sz="2000" b="1">
                <a:solidFill>
                  <a:schemeClr val="tx2"/>
                </a:solidFill>
                <a:latin typeface="Courier New" charset="0"/>
              </a:rPr>
              <a:t>veranlasse</a:t>
            </a:r>
            <a:endParaRPr lang="de-DE" sz="2200" b="1">
              <a:solidFill>
                <a:schemeClr val="tx2"/>
              </a:solidFill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766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argyle.tiff                                                    00049732Macintosh HD                   BF44A6AA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8800"/>
            <a:ext cx="8459788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1D8E1-DE36-4E4C-82D3-9E48B7D32940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178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Feedback-Regeln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Times" charset="0"/>
              <a:buAutoNum type="arabicPeriod"/>
            </a:pPr>
            <a:r>
              <a:rPr lang="de-DE" sz="2000" b="1"/>
              <a:t>...wenn der andere es hören will</a:t>
            </a:r>
            <a:endParaRPr lang="de-DE" sz="2400"/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Ist die Situation passend</a:t>
            </a:r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Hat Person Ruhe und Aufmerksamkeit um zuzuhören ?</a:t>
            </a:r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Kann trotzdem den EIGENEN Gefühlen kurz Luft machen - allerdings mit Hinweis darauf, dass ausführliches Feedback folgt</a:t>
            </a:r>
          </a:p>
          <a:p>
            <a:pPr marL="533400" indent="-533400">
              <a:lnSpc>
                <a:spcPct val="150000"/>
              </a:lnSpc>
              <a:buFont typeface="Times" charset="0"/>
              <a:buAutoNum type="arabicPeriod"/>
            </a:pPr>
            <a:r>
              <a:rPr lang="de-DE" sz="2000" b="1"/>
              <a:t>...ausführlich und konkret</a:t>
            </a:r>
            <a:endParaRPr lang="de-DE" sz="2400"/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Ist der Anfang eines Dialogs</a:t>
            </a:r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So ausführlich wie möglich die eigenen Wahrnehmungen, Vermutungen und Gefühle mitteilen</a:t>
            </a:r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NICHT: Information „vor die Füße knallen“ und dann „aus dem Staub machen“</a:t>
            </a:r>
            <a:endParaRPr lang="de-DE" sz="2000"/>
          </a:p>
        </p:txBody>
      </p:sp>
    </p:spTree>
    <p:extLst>
      <p:ext uri="{BB962C8B-B14F-4D97-AF65-F5344CB8AC3E}">
        <p14:creationId xmlns:p14="http://schemas.microsoft.com/office/powerpoint/2010/main" val="35892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Feedback-Regeln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marL="533400" indent="-533400">
              <a:buFont typeface="Times" charset="0"/>
              <a:buNone/>
            </a:pPr>
            <a:r>
              <a:rPr lang="de-DE" sz="2000" b="1">
                <a:solidFill>
                  <a:schemeClr val="accent1"/>
                </a:solidFill>
              </a:rPr>
              <a:t>3.	</a:t>
            </a:r>
            <a:r>
              <a:rPr lang="de-DE" sz="2000" b="1"/>
              <a:t>...Wahrnehmungen als Wahrnehmungen, Gefühle als Gefühle und Vermutungen als Vermutungen</a:t>
            </a:r>
            <a:endParaRPr lang="de-DE" sz="2000"/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Gefährlich, eigene Gefühle als Eigenschaften anderer wahr zu nehmen</a:t>
            </a:r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Ist das subjektive Empfinden!</a:t>
            </a:r>
            <a:endParaRPr lang="de-DE" sz="1600"/>
          </a:p>
          <a:p>
            <a:pPr marL="533400" indent="-533400">
              <a:lnSpc>
                <a:spcPct val="150000"/>
              </a:lnSpc>
              <a:buFont typeface="Times" charset="0"/>
              <a:buNone/>
            </a:pPr>
            <a:r>
              <a:rPr lang="de-DE" sz="2000" b="1">
                <a:solidFill>
                  <a:schemeClr val="accent1"/>
                </a:solidFill>
              </a:rPr>
              <a:t>4.	</a:t>
            </a:r>
            <a:r>
              <a:rPr lang="de-DE" sz="2000" b="1"/>
              <a:t>...den anderen nicht analysieren</a:t>
            </a:r>
            <a:endParaRPr lang="de-DE" sz="2000"/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Klar machen, dass man selbst es ist, den oder die etwas stört</a:t>
            </a:r>
          </a:p>
          <a:p>
            <a:pPr marL="1276350" lvl="2" indent="-419100">
              <a:buFont typeface="Wingdings" charset="2"/>
              <a:buChar char="ü"/>
            </a:pPr>
            <a:r>
              <a:rPr lang="de-DE" sz="1800"/>
              <a:t>Wenn nur Aussagen über das Verhalten der andere Person --&gt; kommt nicht mehr klar heraus, dass man selbst ein Problem damit hat</a:t>
            </a:r>
          </a:p>
          <a:p>
            <a:pPr marL="1276350" lvl="2" indent="-419100">
              <a:buFont typeface="Wingdings" charset="2"/>
              <a:buChar char="ü"/>
            </a:pP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5682589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Feedback-Regeln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/>
          </a:bodyPr>
          <a:lstStyle/>
          <a:p>
            <a:pPr marL="533400" indent="-533400">
              <a:lnSpc>
                <a:spcPct val="90000"/>
              </a:lnSpc>
              <a:buFont typeface="Times" charset="0"/>
              <a:buNone/>
            </a:pPr>
            <a:r>
              <a:rPr lang="de-DE" sz="2000" b="1">
                <a:solidFill>
                  <a:schemeClr val="accent1"/>
                </a:solidFill>
              </a:rPr>
              <a:t>5.</a:t>
            </a:r>
            <a:r>
              <a:rPr lang="de-DE" sz="2000" b="1"/>
              <a:t>	...auch positive Gefühle und Wahrnehmungen</a:t>
            </a:r>
            <a:endParaRPr lang="de-DE" sz="1800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Nicht nur wenn etwas schief gegangen ist</a:t>
            </a:r>
            <a:endParaRPr lang="de-DE" sz="1500"/>
          </a:p>
          <a:p>
            <a:pPr marL="533400" indent="-533400">
              <a:lnSpc>
                <a:spcPct val="150000"/>
              </a:lnSpc>
              <a:buFont typeface="Times" charset="0"/>
              <a:buNone/>
            </a:pPr>
            <a:r>
              <a:rPr lang="de-DE" sz="2000" b="1">
                <a:solidFill>
                  <a:schemeClr val="accent1"/>
                </a:solidFill>
              </a:rPr>
              <a:t>6.</a:t>
            </a:r>
            <a:r>
              <a:rPr lang="de-DE" sz="2000" b="1"/>
              <a:t>	...soll umkehrbar sein</a:t>
            </a:r>
            <a:endParaRPr lang="de-DE" sz="1800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Was X zu Y sagt, sollte auch Y zu X sagen können</a:t>
            </a:r>
            <a:endParaRPr lang="de-DE" sz="1600"/>
          </a:p>
          <a:p>
            <a:pPr marL="1276350" lvl="2" indent="-419100">
              <a:lnSpc>
                <a:spcPct val="50000"/>
              </a:lnSpc>
            </a:pPr>
            <a:endParaRPr lang="de-DE" sz="1600"/>
          </a:p>
          <a:p>
            <a:pPr marL="533400" indent="-533400">
              <a:lnSpc>
                <a:spcPct val="90000"/>
              </a:lnSpc>
              <a:buFont typeface="Wingdings" charset="2"/>
              <a:buNone/>
            </a:pPr>
            <a:r>
              <a:rPr lang="de-DE" sz="2000" b="1">
                <a:solidFill>
                  <a:schemeClr val="accent1"/>
                </a:solidFill>
              </a:rPr>
              <a:t>7.</a:t>
            </a:r>
            <a:r>
              <a:rPr lang="de-DE" sz="2000"/>
              <a:t>	</a:t>
            </a:r>
            <a:r>
              <a:rPr lang="de-DE" sz="2000" b="1"/>
              <a:t>...Informationskapazität des anderen berücksichtigen</a:t>
            </a:r>
            <a:endParaRPr lang="de-DE" sz="2000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Nur ein bestimmtes Quantum an Information in einer gewissen Zeitspanne aufnehmen kann</a:t>
            </a:r>
            <a:endParaRPr lang="de-DE" sz="1600"/>
          </a:p>
          <a:p>
            <a:pPr marL="1276350" lvl="2" indent="-419100">
              <a:lnSpc>
                <a:spcPct val="50000"/>
              </a:lnSpc>
              <a:buFont typeface="Wingdings" charset="2"/>
              <a:buChar char="ü"/>
            </a:pPr>
            <a:endParaRPr lang="de-DE" sz="1600"/>
          </a:p>
          <a:p>
            <a:pPr marL="533400" indent="-533400">
              <a:lnSpc>
                <a:spcPct val="90000"/>
              </a:lnSpc>
              <a:buFont typeface="Times" charset="0"/>
              <a:buAutoNum type="arabicPeriod" startAt="8"/>
            </a:pPr>
            <a:r>
              <a:rPr lang="de-DE" sz="2000" b="1"/>
              <a:t>...auf begrenztes konkretes Verhalten beziehen</a:t>
            </a:r>
            <a:endParaRPr lang="de-DE" sz="2000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Nicht mit Eigenschaften abstempeln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Nicht generalisieren --&gt; „Du bis immer...“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Nicht ganze Person wirkt unangenehm, sondern eine bestimmte Verhaltensweise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Konkret und NICHT-WERTEND</a:t>
            </a:r>
            <a:endParaRPr lang="de-DE" sz="1700"/>
          </a:p>
        </p:txBody>
      </p:sp>
    </p:spTree>
    <p:extLst>
      <p:ext uri="{BB962C8B-B14F-4D97-AF65-F5344CB8AC3E}">
        <p14:creationId xmlns:p14="http://schemas.microsoft.com/office/powerpoint/2010/main" val="1283807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Feedback-Regeln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79638"/>
            <a:ext cx="8229600" cy="4525962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Times" charset="0"/>
              <a:buAutoNum type="arabicPeriod" startAt="9"/>
            </a:pPr>
            <a:r>
              <a:rPr lang="de-DE" sz="2000" b="1"/>
              <a:t>...möglichst unmittelbar</a:t>
            </a:r>
            <a:endParaRPr lang="de-DE" sz="2000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600"/>
              <a:t>Mensch kann besser lernen, wenn Rückmeldung auf sein Verhalten unmittelbar erfolgt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600"/>
              <a:t>Feedback zu späteren Zeitpunkt beinhaltet die Gefahr, dass „Aufgestautes“ herausplatzt</a:t>
            </a:r>
          </a:p>
          <a:p>
            <a:pPr marL="1276350" lvl="2" indent="-419100">
              <a:lnSpc>
                <a:spcPct val="90000"/>
              </a:lnSpc>
            </a:pPr>
            <a:endParaRPr lang="de-DE" sz="1600"/>
          </a:p>
          <a:p>
            <a:pPr marL="533400" indent="-533400">
              <a:lnSpc>
                <a:spcPct val="90000"/>
              </a:lnSpc>
              <a:buFont typeface="Times" charset="0"/>
              <a:buNone/>
            </a:pPr>
            <a:r>
              <a:rPr lang="de-DE" sz="2000" b="1">
                <a:solidFill>
                  <a:schemeClr val="accent1"/>
                </a:solidFill>
              </a:rPr>
              <a:t>10.	</a:t>
            </a:r>
            <a:r>
              <a:rPr lang="de-DE" sz="2000" b="1"/>
              <a:t>...Annahme von Feedback, nur dann wenn in der Lage dazu</a:t>
            </a:r>
            <a:endParaRPr lang="de-DE" sz="2000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600"/>
              <a:t>Hängt auch von Haltung des Empfängers ab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600"/>
              <a:t>Wenn Feedback zu diesem Zeitpunkt nicht hören will - deutlich sagen!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600"/>
              <a:t>Aber dem Partner kurz die Möglichkeit geben die Gefühle los zu werden und zu einem späteren Zeitpunkt das Gespräch fortsetzen</a:t>
            </a:r>
          </a:p>
          <a:p>
            <a:pPr marL="1276350" lvl="2" indent="-419100">
              <a:lnSpc>
                <a:spcPct val="90000"/>
              </a:lnSpc>
            </a:pPr>
            <a:endParaRPr lang="de-DE" sz="1600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3473705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Feedback-Regeln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 lnSpcReduction="10000"/>
          </a:bodyPr>
          <a:lstStyle/>
          <a:p>
            <a:pPr marL="533400" indent="-533400">
              <a:lnSpc>
                <a:spcPct val="90000"/>
              </a:lnSpc>
              <a:buFont typeface="Times" charset="0"/>
              <a:buNone/>
            </a:pPr>
            <a:r>
              <a:rPr lang="de-DE" sz="2000" b="1">
                <a:solidFill>
                  <a:schemeClr val="accent1"/>
                </a:solidFill>
              </a:rPr>
              <a:t>11.</a:t>
            </a:r>
            <a:r>
              <a:rPr lang="de-DE" sz="2000" b="1"/>
              <a:t>	...wenn der Partner es sich wünscht</a:t>
            </a:r>
            <a:endParaRPr lang="de-DE" sz="1800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Wenn Partner darum bittet - beide sehr interessiert daran --&gt; sehr gute Voraussetzungen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Geringe Abwehr</a:t>
            </a:r>
            <a:endParaRPr lang="de-DE" sz="1500"/>
          </a:p>
          <a:p>
            <a:pPr marL="533400" indent="-533400">
              <a:lnSpc>
                <a:spcPct val="150000"/>
              </a:lnSpc>
              <a:buFont typeface="Times" charset="0"/>
              <a:buNone/>
            </a:pPr>
            <a:r>
              <a:rPr lang="de-DE" sz="2000" b="1">
                <a:solidFill>
                  <a:schemeClr val="accent1"/>
                </a:solidFill>
              </a:rPr>
              <a:t>12.	</a:t>
            </a:r>
            <a:r>
              <a:rPr lang="de-DE" sz="2000" b="1"/>
              <a:t>...Feedback Annahme - ruhig zuhören</a:t>
            </a:r>
            <a:endParaRPr lang="de-DE" sz="1800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Nicht sofort Gegenantwort parat halten - vermittelt den Eindruck als hätten sie nicht zugehört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Nachfragen um Unverstandenes zu klären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Nicht sofort „klarstellen“ und „rechtfertigen“</a:t>
            </a:r>
            <a:endParaRPr lang="de-DE" sz="1500"/>
          </a:p>
          <a:p>
            <a:pPr marL="1276350" lvl="2" indent="-419100">
              <a:lnSpc>
                <a:spcPct val="60000"/>
              </a:lnSpc>
            </a:pPr>
            <a:endParaRPr lang="de-DE" sz="1600"/>
          </a:p>
          <a:p>
            <a:pPr marL="533400" indent="-533400">
              <a:lnSpc>
                <a:spcPct val="90000"/>
              </a:lnSpc>
              <a:buFont typeface="Times" charset="0"/>
              <a:buAutoNum type="arabicPeriod" startAt="13"/>
            </a:pPr>
            <a:r>
              <a:rPr lang="de-DE" sz="2000" b="1"/>
              <a:t>...Information geben und nicht anderen verändern</a:t>
            </a:r>
            <a:endParaRPr lang="de-DE" sz="1800" b="1"/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Es KANN Veränderung ausgelöst werden 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Veränderung muss aber von beiden Seiten überlegt werden</a:t>
            </a:r>
          </a:p>
          <a:p>
            <a:pPr marL="1276350" lvl="2" indent="-419100">
              <a:lnSpc>
                <a:spcPct val="90000"/>
              </a:lnSpc>
              <a:buFont typeface="Wingdings" charset="2"/>
              <a:buChar char="ü"/>
            </a:pPr>
            <a:r>
              <a:rPr lang="de-DE" sz="1800"/>
              <a:t>Wenn Intention des Feedbacks nur die Veränderung des Verhaltens --&gt; Kontraproduktiv	</a:t>
            </a:r>
            <a:r>
              <a:rPr lang="de-DE" sz="1700"/>
              <a:t>	</a:t>
            </a:r>
          </a:p>
          <a:p>
            <a:pPr marL="533400" indent="-533400">
              <a:lnSpc>
                <a:spcPct val="90000"/>
              </a:lnSpc>
              <a:buFont typeface="Times" charset="0"/>
              <a:buAutoNum type="arabicPeriod" startAt="13"/>
            </a:pPr>
            <a:endParaRPr lang="de-DE" sz="2000"/>
          </a:p>
        </p:txBody>
      </p:sp>
    </p:spTree>
    <p:extLst>
      <p:ext uri="{BB962C8B-B14F-4D97-AF65-F5344CB8AC3E}">
        <p14:creationId xmlns:p14="http://schemas.microsoft.com/office/powerpoint/2010/main" val="11870920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Präsentation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Welches ZIEL will ich erreichen?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4330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/>
              <a:t>Kommunikations“theorien</a:t>
            </a:r>
            <a:r>
              <a:rPr lang="de-DE" dirty="0"/>
              <a:t>“ gibt es viele....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/>
        </p:nvGraphicFramePr>
        <p:xfrm>
          <a:off x="692725" y="2294947"/>
          <a:ext cx="7740074" cy="3154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0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30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Transaktionsanalyse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Gewaltfreie Kommunikation nach Rosenberg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140">
                <a:tc>
                  <a:txBody>
                    <a:bodyPr/>
                    <a:lstStyle/>
                    <a:p>
                      <a:r>
                        <a:rPr lang="de-DE" dirty="0"/>
                        <a:t>4-Ohren-Modell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Eisberg-Modell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140">
                <a:tc>
                  <a:txBody>
                    <a:bodyPr/>
                    <a:lstStyle/>
                    <a:p>
                      <a:r>
                        <a:rPr lang="de-DE" dirty="0"/>
                        <a:t>NLP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Embodied</a:t>
                      </a:r>
                      <a:r>
                        <a:rPr lang="de-DE" dirty="0"/>
                        <a:t> Communication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1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2294948"/>
            <a:ext cx="8229600" cy="4525963"/>
          </a:xfrm>
        </p:spPr>
        <p:txBody>
          <a:bodyPr/>
          <a:lstStyle/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Und alle kochen nur mit Wasser (Sprache) ;)</a:t>
            </a:r>
          </a:p>
        </p:txBody>
      </p:sp>
    </p:spTree>
    <p:extLst>
      <p:ext uri="{BB962C8B-B14F-4D97-AF65-F5344CB8AC3E}">
        <p14:creationId xmlns:p14="http://schemas.microsoft.com/office/powerpoint/2010/main" val="2876149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Zielgruppenanalyse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WER ist meine Zielgruppe?</a:t>
            </a:r>
          </a:p>
          <a:p>
            <a:r>
              <a:rPr lang="de-DE" sz="2400" dirty="0"/>
              <a:t>Welche Funktionen haben diese Menschen im Unternehmen (in meiner Abteilung)?</a:t>
            </a:r>
          </a:p>
          <a:p>
            <a:r>
              <a:rPr lang="de-DE" sz="2400" dirty="0"/>
              <a:t>Welche Interessen haben diese Menschen?</a:t>
            </a:r>
          </a:p>
          <a:p>
            <a:r>
              <a:rPr lang="de-DE" sz="2400" dirty="0"/>
              <a:t>Welche Konsequenzen hat DIESE Präsentation für diese Menschen?</a:t>
            </a:r>
          </a:p>
          <a:p>
            <a:r>
              <a:rPr lang="de-DE" sz="2400" dirty="0"/>
              <a:t>Welche Einstellungen haben die Teilnehmenden untereinander?</a:t>
            </a:r>
          </a:p>
        </p:txBody>
      </p:sp>
    </p:spTree>
    <p:extLst>
      <p:ext uri="{BB962C8B-B14F-4D97-AF65-F5344CB8AC3E}">
        <p14:creationId xmlns:p14="http://schemas.microsoft.com/office/powerpoint/2010/main" val="33970222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Hat sich die Zielgruppe freiwillig gemeldet?</a:t>
            </a:r>
          </a:p>
          <a:p>
            <a:r>
              <a:rPr lang="de-DE" sz="2400" dirty="0"/>
              <a:t>Oder wurde sie geschickt?</a:t>
            </a:r>
          </a:p>
          <a:p>
            <a:r>
              <a:rPr lang="de-DE" sz="2400" dirty="0"/>
              <a:t>(Welche Gegenargumente könnten Teile des Publikums formulieren und wie könnte ich auf diese antworten?)</a:t>
            </a:r>
          </a:p>
          <a:p>
            <a:pPr>
              <a:buNone/>
            </a:pP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6529816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Aufbau einer Präsentation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de-DE" sz="2400" dirty="0"/>
              <a:t>Sag dem Publikum, was du sagen wirst (Einleitung)</a:t>
            </a:r>
          </a:p>
          <a:p>
            <a:pPr marL="514350" indent="-514350">
              <a:buAutoNum type="arabicPeriod"/>
            </a:pPr>
            <a:r>
              <a:rPr lang="de-DE" sz="2400" dirty="0"/>
              <a:t>Sag es! (Hauptteil)</a:t>
            </a:r>
          </a:p>
          <a:p>
            <a:pPr marL="514350" indent="-514350">
              <a:buAutoNum type="arabicPeriod"/>
            </a:pPr>
            <a:r>
              <a:rPr lang="de-DE" sz="2400" dirty="0"/>
              <a:t>Sag ihm, was du gerade gesagt hast! (Schluss)</a:t>
            </a:r>
          </a:p>
          <a:p>
            <a:pPr marL="514350" indent="-514350">
              <a:buNone/>
            </a:pPr>
            <a:endParaRPr lang="de-DE" sz="2400" dirty="0"/>
          </a:p>
          <a:p>
            <a:pPr marL="514350" indent="-514350">
              <a:buNone/>
            </a:pPr>
            <a:r>
              <a:rPr lang="de-DE" sz="2400" dirty="0"/>
              <a:t>Für den Hauptteil: </a:t>
            </a:r>
          </a:p>
          <a:p>
            <a:pPr marL="514350" indent="-514350">
              <a:buNone/>
            </a:pPr>
            <a:r>
              <a:rPr lang="de-DE" sz="2400" dirty="0"/>
              <a:t>Vergangenheit -&gt; Gegenwart -&gt; Zukunft</a:t>
            </a:r>
          </a:p>
          <a:p>
            <a:pPr marL="514350" indent="-514350">
              <a:buNone/>
            </a:pPr>
            <a:endParaRPr lang="de-DE" dirty="0"/>
          </a:p>
          <a:p>
            <a:pPr marL="514350" indent="-51435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99184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Manuskript für die Präsentation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sz="2400" dirty="0"/>
              <a:t>Stichworte auf Karteikarten:</a:t>
            </a:r>
          </a:p>
          <a:p>
            <a:pPr>
              <a:buNone/>
            </a:pPr>
            <a:endParaRPr lang="de-DE" sz="2400" dirty="0"/>
          </a:p>
          <a:p>
            <a:r>
              <a:rPr lang="de-DE" sz="2000" dirty="0"/>
              <a:t>Leicht zu sortieren (ganz wichtig: nummerieren!)</a:t>
            </a:r>
          </a:p>
          <a:p>
            <a:r>
              <a:rPr lang="de-DE" sz="2000" dirty="0"/>
              <a:t>Unauffällig zu handhaben</a:t>
            </a:r>
          </a:p>
          <a:p>
            <a:r>
              <a:rPr lang="de-DE" sz="2000" dirty="0"/>
              <a:t>„Für die Hände“</a:t>
            </a:r>
          </a:p>
          <a:p>
            <a:pPr>
              <a:buNone/>
            </a:pPr>
            <a:endParaRPr lang="de-DE" sz="2400" dirty="0"/>
          </a:p>
          <a:p>
            <a:pPr>
              <a:buNone/>
            </a:pPr>
            <a:r>
              <a:rPr lang="de-DE" sz="2400" dirty="0"/>
              <a:t>Bei Powerpoint: </a:t>
            </a:r>
          </a:p>
          <a:p>
            <a:pPr>
              <a:buNone/>
            </a:pPr>
            <a:r>
              <a:rPr lang="de-DE" sz="2000" dirty="0"/>
              <a:t>Folien ausdrucken (4 auf eine Seite: -&gt; Kontrolle über den Ablauf)</a:t>
            </a:r>
          </a:p>
        </p:txBody>
      </p:sp>
    </p:spTree>
    <p:extLst>
      <p:ext uri="{BB962C8B-B14F-4D97-AF65-F5344CB8AC3E}">
        <p14:creationId xmlns:p14="http://schemas.microsoft.com/office/powerpoint/2010/main" val="19057295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Reaktion auf Fragen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Sachbezogen, knapp antworten!</a:t>
            </a:r>
          </a:p>
          <a:p>
            <a:endParaRPr lang="de-DE" sz="2400" dirty="0"/>
          </a:p>
          <a:p>
            <a:r>
              <a:rPr lang="de-DE" sz="2400" dirty="0"/>
              <a:t>Fachliche Frage aus dem Publikum:</a:t>
            </a:r>
          </a:p>
          <a:p>
            <a:endParaRPr lang="de-DE" sz="2400" dirty="0"/>
          </a:p>
          <a:p>
            <a:pPr>
              <a:buNone/>
            </a:pPr>
            <a:r>
              <a:rPr lang="de-DE" sz="2000" dirty="0"/>
              <a:t>1. geduldig zuhören</a:t>
            </a:r>
          </a:p>
          <a:p>
            <a:pPr>
              <a:buNone/>
            </a:pPr>
            <a:r>
              <a:rPr lang="de-DE" sz="2000" dirty="0"/>
              <a:t>2. positiv quittieren („das ist eine interessante Frage“, „Danke für diesen Hinweis!“)</a:t>
            </a:r>
          </a:p>
          <a:p>
            <a:pPr>
              <a:buNone/>
            </a:pPr>
            <a:r>
              <a:rPr lang="de-DE" sz="2000" dirty="0"/>
              <a:t>3. Kern der Frage wiederholen</a:t>
            </a:r>
          </a:p>
          <a:p>
            <a:pPr>
              <a:buNone/>
            </a:pPr>
            <a:r>
              <a:rPr lang="de-DE" sz="2000" dirty="0"/>
              <a:t>4. sachbezogen antworten, nicht abschweifen</a:t>
            </a:r>
          </a:p>
        </p:txBody>
      </p:sp>
    </p:spTree>
    <p:extLst>
      <p:ext uri="{BB962C8B-B14F-4D97-AF65-F5344CB8AC3E}">
        <p14:creationId xmlns:p14="http://schemas.microsoft.com/office/powerpoint/2010/main" val="37414372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Schwierige Fragen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de-DE" sz="2400" dirty="0"/>
              <a:t>Mehrere Möglichkeiten:</a:t>
            </a:r>
          </a:p>
          <a:p>
            <a:pPr>
              <a:buNone/>
            </a:pPr>
            <a:endParaRPr lang="de-DE" sz="2400" dirty="0"/>
          </a:p>
          <a:p>
            <a:pPr marL="514350" indent="-514350">
              <a:buAutoNum type="alphaLcPeriod"/>
            </a:pPr>
            <a:r>
              <a:rPr lang="de-DE" sz="2000" dirty="0"/>
              <a:t>Man gibt eine Antwort</a:t>
            </a:r>
          </a:p>
          <a:p>
            <a:pPr marL="514350" indent="-514350">
              <a:buAutoNum type="alphaLcPeriod"/>
            </a:pPr>
            <a:r>
              <a:rPr lang="de-DE" sz="2000" dirty="0"/>
              <a:t>Zugeben, dass man es nicht weiß, aber Infos sammelt um später diese Frage zu beantworten</a:t>
            </a:r>
          </a:p>
          <a:p>
            <a:pPr marL="514350" indent="-514350">
              <a:buAutoNum type="alphaLcPeriod"/>
            </a:pPr>
            <a:r>
              <a:rPr lang="de-DE" sz="2000" dirty="0"/>
              <a:t>Auf einen späteren Zeitpunkt vertrösten</a:t>
            </a:r>
          </a:p>
          <a:p>
            <a:pPr marL="514350" indent="-514350">
              <a:buAutoNum type="alphaLcPeriod"/>
            </a:pPr>
            <a:r>
              <a:rPr lang="de-DE" sz="2000" dirty="0"/>
              <a:t>Frage dem Publikum („den Experten“) weitergeben</a:t>
            </a:r>
          </a:p>
          <a:p>
            <a:pPr marL="514350" indent="-514350">
              <a:buAutoNum type="alphaLcPeriod"/>
            </a:pPr>
            <a:r>
              <a:rPr lang="de-DE" sz="2000" dirty="0"/>
              <a:t>Wenn man nicht gewillt ist, die Frage zu beantworten („</a:t>
            </a:r>
            <a:r>
              <a:rPr lang="de-DE" sz="2000" dirty="0" err="1"/>
              <a:t>Schüssel“-Technik</a:t>
            </a:r>
            <a:r>
              <a:rPr lang="de-DE" sz="2000" dirty="0"/>
              <a:t>): auf späteren Zeitpunkt vertrösten, wenn nochmals insistiert wird, sagen, dass man die Frage schon früher beantwortet hat.</a:t>
            </a:r>
          </a:p>
        </p:txBody>
      </p:sp>
    </p:spTree>
    <p:extLst>
      <p:ext uri="{BB962C8B-B14F-4D97-AF65-F5344CB8AC3E}">
        <p14:creationId xmlns:p14="http://schemas.microsoft.com/office/powerpoint/2010/main" val="7988399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Störungen haben Vorrang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Vermeiden Sie Störungen (Handys, Durchsagen, </a:t>
            </a:r>
            <a:r>
              <a:rPr lang="de-DE" dirty="0" err="1"/>
              <a:t>Raus-Rein-Raus</a:t>
            </a:r>
            <a:r>
              <a:rPr lang="de-DE" dirty="0"/>
              <a:t>)</a:t>
            </a:r>
          </a:p>
          <a:p>
            <a:r>
              <a:rPr lang="de-DE" dirty="0"/>
              <a:t>Bei Störungen: Unterbrechen Sie die Präsentation kurz</a:t>
            </a:r>
          </a:p>
          <a:p>
            <a:r>
              <a:rPr lang="de-DE" dirty="0"/>
              <a:t>Keine Anschauungsgegenstände während der Präsentation herumgeben (auch keine Unterschriftenlisten)</a:t>
            </a:r>
          </a:p>
        </p:txBody>
      </p:sp>
    </p:spTree>
    <p:extLst>
      <p:ext uri="{BB962C8B-B14F-4D97-AF65-F5344CB8AC3E}">
        <p14:creationId xmlns:p14="http://schemas.microsoft.com/office/powerpoint/2010/main" val="23998117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/>
              <a:t>Muttertagsfeier</a:t>
            </a:r>
          </a:p>
          <a:p>
            <a:r>
              <a:rPr lang="de-DE" sz="2400" dirty="0"/>
              <a:t>Weihnachtsfeier</a:t>
            </a:r>
          </a:p>
          <a:p>
            <a:r>
              <a:rPr lang="de-DE" sz="2400" dirty="0"/>
              <a:t>Ostern</a:t>
            </a:r>
          </a:p>
          <a:p>
            <a:r>
              <a:rPr lang="de-DE" sz="2400" dirty="0"/>
              <a:t>Geburtstagsfeier (eines Mitarbeiters / einer Mitarbeiterin)</a:t>
            </a:r>
          </a:p>
          <a:p>
            <a:r>
              <a:rPr lang="de-DE" sz="2400" dirty="0"/>
              <a:t>Geburtstagsfeier (eines Patienten /einer Patientin)</a:t>
            </a:r>
          </a:p>
          <a:p>
            <a:endParaRPr lang="de-DE" dirty="0"/>
          </a:p>
          <a:p>
            <a:r>
              <a:rPr lang="de-DE" dirty="0"/>
              <a:t>Vorbereitungszeit: 20 min</a:t>
            </a:r>
          </a:p>
        </p:txBody>
      </p:sp>
    </p:spTree>
    <p:extLst>
      <p:ext uri="{BB962C8B-B14F-4D97-AF65-F5344CB8AC3E}">
        <p14:creationId xmlns:p14="http://schemas.microsoft.com/office/powerpoint/2010/main" val="27539342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0" indent="0">
              <a:buNone/>
            </a:pPr>
            <a:r>
              <a:rPr lang="de-DE" dirty="0"/>
              <a:t>	Redebeitrag in </a:t>
            </a:r>
          </a:p>
          <a:p>
            <a:pPr marL="0" indent="0">
              <a:buNone/>
            </a:pPr>
            <a:r>
              <a:rPr lang="de-DE" dirty="0"/>
              <a:t>	 </a:t>
            </a:r>
          </a:p>
          <a:p>
            <a:pPr marL="0" indent="0">
              <a:buNone/>
            </a:pPr>
            <a:r>
              <a:rPr lang="de-DE" dirty="0"/>
              <a:t>Teamsitzungen / Panel / Runder Tisch </a:t>
            </a:r>
          </a:p>
        </p:txBody>
      </p:sp>
    </p:spTree>
    <p:extLst>
      <p:ext uri="{BB962C8B-B14F-4D97-AF65-F5344CB8AC3E}">
        <p14:creationId xmlns:p14="http://schemas.microsoft.com/office/powerpoint/2010/main" val="3495603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0E0555-7AD6-4E18-BCCE-770445D15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Gruppenübung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05696BB-E8F2-438F-863E-A47E3B271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AT" dirty="0"/>
          </a:p>
          <a:p>
            <a:r>
              <a:rPr lang="de-AT" dirty="0"/>
              <a:t>Neues Dienstrecht</a:t>
            </a:r>
          </a:p>
          <a:p>
            <a:r>
              <a:rPr lang="de-AT" dirty="0"/>
              <a:t>12 Stundentag</a:t>
            </a:r>
          </a:p>
          <a:p>
            <a:r>
              <a:rPr lang="de-AT" dirty="0"/>
              <a:t>Papamonat</a:t>
            </a:r>
          </a:p>
          <a:p>
            <a:r>
              <a:rPr lang="de-AT" dirty="0"/>
              <a:t>Mehr Frauen in die Führungsetage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dirty="0"/>
              <a:t>4 Gruppen. 15 Minuten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3754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Die Basics.... </a:t>
            </a:r>
          </a:p>
        </p:txBody>
      </p:sp>
    </p:spTree>
    <p:extLst>
      <p:ext uri="{BB962C8B-B14F-4D97-AF65-F5344CB8AC3E}">
        <p14:creationId xmlns:p14="http://schemas.microsoft.com/office/powerpoint/2010/main" val="329100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4994F8-72E0-43D8-86E7-C235F733B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Gruppenübung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1AE598-88CA-4056-96B1-BAD2B166B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Zu spät kommen</a:t>
            </a:r>
          </a:p>
          <a:p>
            <a:r>
              <a:rPr lang="de-AT" dirty="0"/>
              <a:t>Unordentlich sein</a:t>
            </a:r>
          </a:p>
          <a:p>
            <a:r>
              <a:rPr lang="de-AT" dirty="0"/>
              <a:t>Körpergeruch</a:t>
            </a:r>
          </a:p>
          <a:p>
            <a:r>
              <a:rPr lang="de-AT" dirty="0"/>
              <a:t>Lärm</a:t>
            </a:r>
          </a:p>
          <a:p>
            <a:r>
              <a:rPr lang="de-AT" dirty="0"/>
              <a:t>Handy spielen</a:t>
            </a:r>
          </a:p>
          <a:p>
            <a:endParaRPr lang="de-AT" dirty="0"/>
          </a:p>
          <a:p>
            <a:r>
              <a:rPr lang="de-AT" dirty="0"/>
              <a:t>5 Gruppen: 15 Minuten</a:t>
            </a:r>
          </a:p>
        </p:txBody>
      </p:sp>
    </p:spTree>
    <p:extLst>
      <p:ext uri="{BB962C8B-B14F-4D97-AF65-F5344CB8AC3E}">
        <p14:creationId xmlns:p14="http://schemas.microsoft.com/office/powerpoint/2010/main" val="24220385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de-DE" sz="5400" dirty="0"/>
              <a:t>Satzsysteme zur Argumentation</a:t>
            </a:r>
          </a:p>
          <a:p>
            <a:pPr algn="ctr">
              <a:buNone/>
            </a:pPr>
            <a:endParaRPr lang="de-DE" sz="54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400" dirty="0"/>
              <a:t>5-Satz-Schema von Hellmut </a:t>
            </a:r>
            <a:r>
              <a:rPr lang="de-DE" sz="2400" dirty="0" err="1"/>
              <a:t>Geissner</a:t>
            </a:r>
            <a:r>
              <a:rPr lang="de-DE" sz="2400" dirty="0"/>
              <a:t> (1969)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808" y="2057400"/>
            <a:ext cx="3310292" cy="3806429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404906-4968-418C-BEA6-E399F9748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Kette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091776-CA1B-4669-BD4F-E1BDE11EF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Lassen Sie mich 3 Aspekte nennen:</a:t>
            </a:r>
          </a:p>
          <a:p>
            <a:r>
              <a:rPr lang="de-AT" dirty="0"/>
              <a:t>1.</a:t>
            </a:r>
          </a:p>
          <a:p>
            <a:r>
              <a:rPr lang="de-AT" dirty="0"/>
              <a:t>2.</a:t>
            </a:r>
          </a:p>
          <a:p>
            <a:r>
              <a:rPr lang="de-AT" dirty="0"/>
              <a:t>3.</a:t>
            </a:r>
          </a:p>
          <a:p>
            <a:r>
              <a:rPr lang="de-AT" dirty="0"/>
              <a:t>Daraus wird klar, dass….</a:t>
            </a:r>
          </a:p>
          <a:p>
            <a:pPr marL="0" indent="0">
              <a:buNone/>
            </a:pPr>
            <a:r>
              <a:rPr lang="de-AT" dirty="0"/>
              <a:t>----------</a:t>
            </a:r>
          </a:p>
          <a:p>
            <a:pPr marL="0" indent="0">
              <a:buNone/>
            </a:pPr>
            <a:r>
              <a:rPr lang="de-AT" dirty="0"/>
              <a:t>Ich möchte folgende Punkte anführen.</a:t>
            </a:r>
          </a:p>
          <a:p>
            <a:pPr marL="0" indent="0">
              <a:buNone/>
            </a:pPr>
            <a:r>
              <a:rPr lang="de-AT" dirty="0"/>
              <a:t>Einerseits ….</a:t>
            </a:r>
          </a:p>
          <a:p>
            <a:pPr marL="0" indent="0">
              <a:buNone/>
            </a:pPr>
            <a:r>
              <a:rPr lang="de-AT" dirty="0"/>
              <a:t>Andererseits ….</a:t>
            </a:r>
          </a:p>
          <a:p>
            <a:pPr marL="0" indent="0">
              <a:buNone/>
            </a:pPr>
            <a:r>
              <a:rPr lang="de-AT" dirty="0"/>
              <a:t>Und außerdem ….</a:t>
            </a:r>
          </a:p>
          <a:p>
            <a:pPr marL="0" indent="0">
              <a:buNone/>
            </a:pPr>
            <a:r>
              <a:rPr lang="de-AT" dirty="0"/>
              <a:t>Daraus wird klar, dass…</a:t>
            </a:r>
          </a:p>
        </p:txBody>
      </p:sp>
    </p:spTree>
    <p:extLst>
      <p:ext uri="{BB962C8B-B14F-4D97-AF65-F5344CB8AC3E}">
        <p14:creationId xmlns:p14="http://schemas.microsoft.com/office/powerpoint/2010/main" val="7061388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98D40B-F0AF-4D8E-AABE-88875CB94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Kette (2)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D72C5F-8578-40A9-AAF5-5AD64A712C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Wenn wir uns folgendes ansehen:</a:t>
            </a:r>
          </a:p>
          <a:p>
            <a:r>
              <a:rPr lang="de-AT" dirty="0"/>
              <a:t>Früher</a:t>
            </a:r>
          </a:p>
          <a:p>
            <a:r>
              <a:rPr lang="de-AT" dirty="0"/>
              <a:t>Heute</a:t>
            </a:r>
          </a:p>
          <a:p>
            <a:r>
              <a:rPr lang="de-AT" dirty="0"/>
              <a:t>Morgen</a:t>
            </a:r>
          </a:p>
          <a:p>
            <a:r>
              <a:rPr lang="de-AT" dirty="0"/>
              <a:t>Daraus wird klar, dass….</a:t>
            </a:r>
          </a:p>
          <a:p>
            <a:pPr marL="0" indent="0">
              <a:buNone/>
            </a:pPr>
            <a:r>
              <a:rPr lang="de-AT" dirty="0"/>
              <a:t>---------------------</a:t>
            </a:r>
          </a:p>
          <a:p>
            <a:pPr marL="0" indent="0">
              <a:buNone/>
            </a:pPr>
            <a:r>
              <a:rPr lang="de-AT" dirty="0"/>
              <a:t>Wenn wir logisch denken:</a:t>
            </a:r>
          </a:p>
          <a:p>
            <a:pPr marL="0" indent="0">
              <a:buNone/>
            </a:pPr>
            <a:r>
              <a:rPr lang="de-AT" dirty="0"/>
              <a:t>Wenn x</a:t>
            </a:r>
          </a:p>
          <a:p>
            <a:pPr marL="0" indent="0">
              <a:buNone/>
            </a:pPr>
            <a:r>
              <a:rPr lang="de-AT" dirty="0"/>
              <a:t>Dann y</a:t>
            </a:r>
          </a:p>
          <a:p>
            <a:pPr marL="0" indent="0">
              <a:buNone/>
            </a:pPr>
            <a:r>
              <a:rPr lang="de-AT" dirty="0"/>
              <a:t>Und dann natürlich z</a:t>
            </a:r>
          </a:p>
          <a:p>
            <a:pPr marL="0" indent="0">
              <a:buNone/>
            </a:pPr>
            <a:r>
              <a:rPr lang="de-AT" dirty="0"/>
              <a:t>Daraus wird klar, dass ……</a:t>
            </a:r>
          </a:p>
        </p:txBody>
      </p:sp>
    </p:spTree>
    <p:extLst>
      <p:ext uri="{BB962C8B-B14F-4D97-AF65-F5344CB8AC3E}">
        <p14:creationId xmlns:p14="http://schemas.microsoft.com/office/powerpoint/2010/main" val="23474134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0" y="1920479"/>
            <a:ext cx="4629150" cy="359092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69C740-9EE2-4B9C-9CAF-C8D0DAF04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Ausklammerung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1B9E88-5A0F-40AC-BE7C-994EF65DA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Lassen sie mich folgendes sagen:</a:t>
            </a:r>
          </a:p>
          <a:p>
            <a:r>
              <a:rPr lang="de-AT" dirty="0"/>
              <a:t>Man könnte die Meinung vertreten……</a:t>
            </a:r>
          </a:p>
          <a:p>
            <a:r>
              <a:rPr lang="de-AT" dirty="0"/>
              <a:t>Dabei wird außer Acht gelassen ……</a:t>
            </a:r>
          </a:p>
          <a:p>
            <a:r>
              <a:rPr lang="de-AT" dirty="0"/>
              <a:t>Außerdem ….</a:t>
            </a:r>
          </a:p>
          <a:p>
            <a:r>
              <a:rPr lang="de-AT" dirty="0"/>
              <a:t>Deshalb bin ich der Meinung, dass ….</a:t>
            </a:r>
          </a:p>
          <a:p>
            <a:pPr marL="0" indent="0">
              <a:buNone/>
            </a:pPr>
            <a:r>
              <a:rPr lang="de-AT" dirty="0"/>
              <a:t>-------------------</a:t>
            </a:r>
          </a:p>
          <a:p>
            <a:pPr marL="0" indent="0">
              <a:buNone/>
            </a:pPr>
            <a:r>
              <a:rPr lang="de-AT" dirty="0"/>
              <a:t>Lassen Sie mich folgendes sagen:</a:t>
            </a:r>
          </a:p>
          <a:p>
            <a:pPr marL="0" indent="0">
              <a:buNone/>
            </a:pPr>
            <a:r>
              <a:rPr lang="de-AT" dirty="0"/>
              <a:t>Manche sagen…..</a:t>
            </a:r>
          </a:p>
          <a:p>
            <a:pPr marL="0" indent="0">
              <a:buNone/>
            </a:pPr>
            <a:r>
              <a:rPr lang="de-AT" dirty="0"/>
              <a:t>Sie übersehen ……</a:t>
            </a:r>
          </a:p>
          <a:p>
            <a:pPr marL="0" indent="0">
              <a:buNone/>
            </a:pPr>
            <a:r>
              <a:rPr lang="de-AT" dirty="0"/>
              <a:t>Außerdem übersehen Sie ….</a:t>
            </a:r>
          </a:p>
          <a:p>
            <a:pPr marL="0" indent="0">
              <a:buNone/>
            </a:pPr>
            <a:r>
              <a:rPr lang="de-AT" dirty="0"/>
              <a:t>Deshalb bin ich der Meinung, dass …..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325915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0" y="2057400"/>
            <a:ext cx="4438650" cy="36957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183845-2F90-4743-B819-27ED09E83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Kompromiss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035814-6C51-4A8F-9F83-8577E338C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Lassen Sie mich folgendes sagen.</a:t>
            </a:r>
          </a:p>
          <a:p>
            <a:r>
              <a:rPr lang="de-AT" dirty="0"/>
              <a:t>Die einen behaupten</a:t>
            </a:r>
          </a:p>
          <a:p>
            <a:r>
              <a:rPr lang="de-AT" dirty="0"/>
              <a:t>Die anderen meinen</a:t>
            </a:r>
          </a:p>
          <a:p>
            <a:r>
              <a:rPr lang="de-AT" dirty="0"/>
              <a:t>Beide sind sich einig, dass …</a:t>
            </a:r>
          </a:p>
          <a:p>
            <a:r>
              <a:rPr lang="de-AT" dirty="0"/>
              <a:t>Deshalb sollten wir…..</a:t>
            </a:r>
          </a:p>
          <a:p>
            <a:pPr marL="0" indent="0">
              <a:buNone/>
            </a:pPr>
            <a:r>
              <a:rPr lang="de-AT" dirty="0"/>
              <a:t>-----------</a:t>
            </a:r>
          </a:p>
          <a:p>
            <a:pPr marL="0" indent="0">
              <a:buNone/>
            </a:pPr>
            <a:r>
              <a:rPr lang="de-AT" dirty="0"/>
              <a:t>Lassen sie mich folgendes sagen.</a:t>
            </a:r>
          </a:p>
          <a:p>
            <a:pPr marL="0" indent="0">
              <a:buNone/>
            </a:pPr>
            <a:r>
              <a:rPr lang="de-AT" dirty="0"/>
              <a:t>Auf der einen Seite ….</a:t>
            </a:r>
          </a:p>
          <a:p>
            <a:pPr marL="0" indent="0">
              <a:buNone/>
            </a:pPr>
            <a:r>
              <a:rPr lang="de-AT" dirty="0"/>
              <a:t>Andererseits hingegen …..</a:t>
            </a:r>
          </a:p>
          <a:p>
            <a:pPr marL="0" indent="0">
              <a:buNone/>
            </a:pPr>
            <a:r>
              <a:rPr lang="de-AT" dirty="0"/>
              <a:t>Beiden ist jedoch wichtig, dass…</a:t>
            </a:r>
          </a:p>
          <a:p>
            <a:pPr marL="0" indent="0">
              <a:buNone/>
            </a:pPr>
            <a:r>
              <a:rPr lang="de-AT" dirty="0"/>
              <a:t>Deshalb fordere ich….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165264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025" y="2057400"/>
            <a:ext cx="4371975" cy="3895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Nonverbale Kommunikation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endParaRPr lang="de-DE" sz="1800" dirty="0"/>
          </a:p>
          <a:p>
            <a:pPr>
              <a:buFont typeface="Times" charset="0"/>
              <a:buNone/>
            </a:pPr>
            <a:endParaRPr lang="de-DE" sz="1875" dirty="0"/>
          </a:p>
          <a:p>
            <a:pPr lvl="2">
              <a:lnSpc>
                <a:spcPct val="130000"/>
              </a:lnSpc>
              <a:buClr>
                <a:schemeClr val="accent2"/>
              </a:buClr>
              <a:buFont typeface="Wingdings" charset="2"/>
              <a:buChar char="ü"/>
            </a:pPr>
            <a:r>
              <a:rPr lang="de-DE" dirty="0"/>
              <a:t> </a:t>
            </a:r>
            <a:r>
              <a:rPr lang="de-DE" b="1" dirty="0"/>
              <a:t>Äußere Erscheinung</a:t>
            </a:r>
            <a:r>
              <a:rPr lang="de-DE" dirty="0"/>
              <a:t> </a:t>
            </a:r>
            <a:r>
              <a:rPr lang="de-DE" sz="1200" dirty="0"/>
              <a:t>(Kleidung, Frisur, Schmuck)</a:t>
            </a:r>
          </a:p>
          <a:p>
            <a:pPr lvl="2">
              <a:buClr>
                <a:schemeClr val="accent2"/>
              </a:buClr>
              <a:buFont typeface="Wingdings" charset="2"/>
              <a:buChar char="ü"/>
            </a:pPr>
            <a:r>
              <a:rPr lang="de-DE" dirty="0"/>
              <a:t> </a:t>
            </a:r>
            <a:r>
              <a:rPr lang="de-DE" b="1" dirty="0"/>
              <a:t>Körperhaltung und Körperbewegung </a:t>
            </a:r>
            <a:r>
              <a:rPr lang="de-DE" sz="1200" dirty="0"/>
              <a:t>(Stehen, Gang,   </a:t>
            </a:r>
            <a:br>
              <a:rPr lang="de-DE" sz="1200" dirty="0"/>
            </a:br>
            <a:r>
              <a:rPr lang="de-DE" sz="1200" dirty="0"/>
              <a:t> Sitzen)</a:t>
            </a:r>
          </a:p>
          <a:p>
            <a:pPr lvl="2">
              <a:buClr>
                <a:schemeClr val="accent2"/>
              </a:buClr>
              <a:buFont typeface="Wingdings" charset="2"/>
              <a:buChar char="ü"/>
            </a:pPr>
            <a:r>
              <a:rPr lang="de-DE" dirty="0"/>
              <a:t> </a:t>
            </a:r>
            <a:r>
              <a:rPr lang="de-DE" b="1" dirty="0"/>
              <a:t>Gestik</a:t>
            </a:r>
            <a:r>
              <a:rPr lang="de-DE" dirty="0"/>
              <a:t> </a:t>
            </a:r>
            <a:r>
              <a:rPr lang="de-DE" sz="1200" dirty="0"/>
              <a:t>(Hand, Arme und Hand in Bewegung)</a:t>
            </a:r>
          </a:p>
          <a:p>
            <a:pPr lvl="2">
              <a:buClr>
                <a:schemeClr val="accent2"/>
              </a:buClr>
              <a:buFont typeface="Wingdings" charset="2"/>
              <a:buChar char="ü"/>
            </a:pPr>
            <a:r>
              <a:rPr lang="de-DE" b="1" dirty="0"/>
              <a:t> Mimik</a:t>
            </a:r>
            <a:r>
              <a:rPr lang="de-DE" dirty="0"/>
              <a:t> </a:t>
            </a:r>
            <a:r>
              <a:rPr lang="de-DE" sz="1200" dirty="0"/>
              <a:t>(Augen, Mund, Stirn)</a:t>
            </a:r>
            <a:endParaRPr lang="de-DE" dirty="0"/>
          </a:p>
          <a:p>
            <a:pPr lvl="2">
              <a:buClr>
                <a:schemeClr val="accent2"/>
              </a:buClr>
              <a:buFont typeface="Wingdings" charset="2"/>
              <a:buChar char="ü"/>
            </a:pPr>
            <a:r>
              <a:rPr lang="de-DE" b="1" dirty="0"/>
              <a:t> Distanz</a:t>
            </a:r>
            <a:r>
              <a:rPr lang="de-DE" dirty="0"/>
              <a:t> </a:t>
            </a:r>
            <a:r>
              <a:rPr lang="de-DE" sz="1200" dirty="0"/>
              <a:t>(Intimzone, persönliche, soziale und   </a:t>
            </a:r>
            <a:br>
              <a:rPr lang="de-DE" sz="1200" dirty="0"/>
            </a:br>
            <a:r>
              <a:rPr lang="de-DE" sz="1200" dirty="0"/>
              <a:t> öffentliche Zone)</a:t>
            </a:r>
            <a:endParaRPr lang="de-DE" dirty="0"/>
          </a:p>
          <a:p>
            <a:pPr lvl="2">
              <a:buClr>
                <a:schemeClr val="accent2"/>
              </a:buClr>
              <a:buFont typeface="Wingdings" charset="2"/>
              <a:buChar char="ü"/>
            </a:pPr>
            <a:r>
              <a:rPr lang="de-DE" dirty="0"/>
              <a:t> </a:t>
            </a:r>
            <a:r>
              <a:rPr lang="de-DE" b="1" dirty="0"/>
              <a:t>Sprechweise</a:t>
            </a:r>
            <a:r>
              <a:rPr lang="de-DE" dirty="0"/>
              <a:t> </a:t>
            </a:r>
            <a:r>
              <a:rPr lang="de-DE" sz="1200" dirty="0"/>
              <a:t>(Sprachrhythmus, Geschwindigkeit,   </a:t>
            </a:r>
            <a:br>
              <a:rPr lang="de-DE" sz="1200" dirty="0"/>
            </a:br>
            <a:r>
              <a:rPr lang="de-DE" sz="1200" dirty="0"/>
              <a:t> Lautstärke, Pausen, Lachen,...)</a:t>
            </a:r>
            <a:endParaRPr lang="de-DE" dirty="0"/>
          </a:p>
        </p:txBody>
      </p:sp>
      <p:sp>
        <p:nvSpPr>
          <p:cNvPr id="5126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258050" y="4514850"/>
            <a:ext cx="439341" cy="439341"/>
          </a:xfrm>
          <a:prstGeom prst="actionButtonInformation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 sz="1350"/>
          </a:p>
        </p:txBody>
      </p:sp>
    </p:spTree>
    <p:extLst>
      <p:ext uri="{BB962C8B-B14F-4D97-AF65-F5344CB8AC3E}">
        <p14:creationId xmlns:p14="http://schemas.microsoft.com/office/powerpoint/2010/main" val="7678262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181D77-B525-4635-97B0-349384A5E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Gabel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082153-C2CD-46B6-81CF-5E926BAC3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Lassen sie mich folgendes erklären.</a:t>
            </a:r>
          </a:p>
          <a:p>
            <a:r>
              <a:rPr lang="de-AT" dirty="0"/>
              <a:t>X zeigt </a:t>
            </a:r>
            <a:r>
              <a:rPr lang="de-AT" dirty="0" err="1"/>
              <a:t>deutlich,dass</a:t>
            </a:r>
            <a:r>
              <a:rPr lang="de-AT" dirty="0"/>
              <a:t>….</a:t>
            </a:r>
          </a:p>
          <a:p>
            <a:r>
              <a:rPr lang="de-AT" dirty="0"/>
              <a:t>Außerdem zeigt Y, dass….</a:t>
            </a:r>
          </a:p>
          <a:p>
            <a:r>
              <a:rPr lang="de-AT" dirty="0"/>
              <a:t>All dies legt den Schluss nahe, dass….</a:t>
            </a:r>
          </a:p>
          <a:p>
            <a:r>
              <a:rPr lang="de-AT" dirty="0"/>
              <a:t>Und deshalb meine ich,….</a:t>
            </a:r>
          </a:p>
        </p:txBody>
      </p:sp>
    </p:spTree>
    <p:extLst>
      <p:ext uri="{BB962C8B-B14F-4D97-AF65-F5344CB8AC3E}">
        <p14:creationId xmlns:p14="http://schemas.microsoft.com/office/powerpoint/2010/main" val="365220391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057400"/>
            <a:ext cx="4419600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C28F03-75A1-4256-8449-CA6F2B56B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Dialexe</a:t>
            </a:r>
            <a:r>
              <a:rPr lang="de-AT" dirty="0"/>
              <a:t> /Kompromiss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376E129-FD11-48D6-B72E-DC0A0A0F5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Lassen sie mich Folgendes sagen.</a:t>
            </a:r>
          </a:p>
          <a:p>
            <a:r>
              <a:rPr lang="de-AT" dirty="0"/>
              <a:t>Die einen ……</a:t>
            </a:r>
          </a:p>
          <a:p>
            <a:r>
              <a:rPr lang="de-AT" dirty="0"/>
              <a:t>Die anderen ….</a:t>
            </a:r>
          </a:p>
          <a:p>
            <a:r>
              <a:rPr lang="de-AT" dirty="0"/>
              <a:t>Beide Argumente überzeugen nicht</a:t>
            </a:r>
          </a:p>
          <a:p>
            <a:r>
              <a:rPr lang="de-AT" dirty="0"/>
              <a:t>Deshalb schlage ich vor……</a:t>
            </a:r>
          </a:p>
          <a:p>
            <a:pPr marL="0" indent="0">
              <a:buNone/>
            </a:pPr>
            <a:r>
              <a:rPr lang="de-AT" dirty="0"/>
              <a:t>--------</a:t>
            </a:r>
          </a:p>
          <a:p>
            <a:pPr marL="0" indent="0">
              <a:buNone/>
            </a:pPr>
            <a:r>
              <a:rPr lang="de-AT" dirty="0"/>
              <a:t>Ich möchte folgendes nicht unerwähnt lassen.</a:t>
            </a:r>
          </a:p>
          <a:p>
            <a:pPr marL="0" indent="0">
              <a:buNone/>
            </a:pPr>
            <a:r>
              <a:rPr lang="de-AT" dirty="0"/>
              <a:t>Auf der einen Seite…..</a:t>
            </a:r>
          </a:p>
          <a:p>
            <a:pPr marL="0" indent="0">
              <a:buNone/>
            </a:pPr>
            <a:r>
              <a:rPr lang="de-AT" dirty="0"/>
              <a:t>Andererseits hingegen …..</a:t>
            </a:r>
          </a:p>
          <a:p>
            <a:pPr marL="0" indent="0">
              <a:buNone/>
            </a:pPr>
            <a:r>
              <a:rPr lang="de-AT" dirty="0"/>
              <a:t>Dabei lassen beide außer Acht, dass ….</a:t>
            </a:r>
          </a:p>
          <a:p>
            <a:pPr marL="0" indent="0">
              <a:buNone/>
            </a:pPr>
            <a:r>
              <a:rPr lang="de-AT" dirty="0"/>
              <a:t>Deshalb schlage ich vor……</a:t>
            </a:r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60475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3F048E-BBAF-41F1-B600-02740C01C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Gruppenübung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1F9F33-30FE-453C-9C4D-E909D70D5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AT" dirty="0"/>
              <a:t>12 Stundentag</a:t>
            </a:r>
          </a:p>
          <a:p>
            <a:r>
              <a:rPr lang="de-AT" dirty="0"/>
              <a:t>Personalabbau</a:t>
            </a:r>
          </a:p>
          <a:p>
            <a:r>
              <a:rPr lang="de-AT" dirty="0"/>
              <a:t>Kündigung/Entlassung</a:t>
            </a:r>
          </a:p>
          <a:p>
            <a:r>
              <a:rPr lang="de-AT" dirty="0"/>
              <a:t>Betriebsausflug</a:t>
            </a:r>
          </a:p>
          <a:p>
            <a:r>
              <a:rPr lang="de-AT" dirty="0"/>
              <a:t>Pausenregelung</a:t>
            </a:r>
          </a:p>
          <a:p>
            <a:r>
              <a:rPr lang="de-AT" dirty="0"/>
              <a:t>Gesunde Woche</a:t>
            </a:r>
          </a:p>
          <a:p>
            <a:endParaRPr lang="de-AT" dirty="0"/>
          </a:p>
          <a:p>
            <a:r>
              <a:rPr lang="de-AT" dirty="0"/>
              <a:t>5 Gruppen: 15 Minuten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203028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Das Harvard-Modell</a:t>
            </a:r>
            <a:br>
              <a:rPr lang="de-DE" dirty="0"/>
            </a:br>
            <a:r>
              <a:rPr lang="de-DE" dirty="0"/>
              <a:t>von Fisher, </a:t>
            </a:r>
            <a:r>
              <a:rPr lang="de-DE" dirty="0" err="1"/>
              <a:t>Ury</a:t>
            </a:r>
            <a:r>
              <a:rPr lang="de-DE" dirty="0"/>
              <a:t> &amp; </a:t>
            </a:r>
            <a:r>
              <a:rPr lang="de-DE" dirty="0" err="1"/>
              <a:t>Patton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Verhandlungen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665413"/>
            <a:ext cx="7772400" cy="4579937"/>
          </a:xfrm>
        </p:spPr>
        <p:txBody>
          <a:bodyPr/>
          <a:lstStyle/>
          <a:p>
            <a:pPr marL="990600" lvl="1" indent="-533400">
              <a:lnSpc>
                <a:spcPct val="90000"/>
              </a:lnSpc>
              <a:buSzTx/>
              <a:buFont typeface="Wingdings" charset="2"/>
              <a:buNone/>
            </a:pPr>
            <a:r>
              <a:rPr lang="de-DE" sz="2400"/>
              <a:t>4 Grundprinzipien:</a:t>
            </a:r>
          </a:p>
          <a:p>
            <a:pPr marL="990600" lvl="1" indent="-533400">
              <a:lnSpc>
                <a:spcPct val="90000"/>
              </a:lnSpc>
              <a:buSzTx/>
              <a:buFont typeface="Wingdings" charset="2"/>
              <a:buNone/>
            </a:pPr>
            <a:endParaRPr lang="de-DE" sz="24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AutoNum type="arabicPeriod"/>
            </a:pPr>
            <a:r>
              <a:rPr lang="de-DE" sz="2400"/>
              <a:t>Trennung von Menschen und Problemen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AutoNum type="arabicPeriod"/>
            </a:pPr>
            <a:r>
              <a:rPr lang="de-DE" sz="2400"/>
              <a:t>Konzentration auf Interessen und nicht auf Positionen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AutoNum type="arabicPeriod"/>
            </a:pPr>
            <a:r>
              <a:rPr lang="de-DE" sz="2400"/>
              <a:t>Entwicklung alternativer Lösungsoptionen zum beiderseitigen Nutzen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AutoNum type="arabicPeriod"/>
            </a:pPr>
            <a:r>
              <a:rPr lang="de-DE" sz="2400"/>
              <a:t>Anwendung objektiver Beurteilungskriterien</a:t>
            </a:r>
          </a:p>
          <a:p>
            <a:pPr marL="990600" lvl="1" indent="-533400">
              <a:lnSpc>
                <a:spcPct val="90000"/>
              </a:lnSpc>
              <a:buSzTx/>
              <a:buFont typeface="Wingdings" charset="2"/>
              <a:buNone/>
            </a:pPr>
            <a:endParaRPr lang="de-DE" sz="20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6Verhandlungen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665413"/>
            <a:ext cx="7772400" cy="4579937"/>
          </a:xfrm>
        </p:spPr>
        <p:txBody>
          <a:bodyPr/>
          <a:lstStyle/>
          <a:p>
            <a:pPr marL="990600" lvl="1" indent="-533400">
              <a:lnSpc>
                <a:spcPct val="90000"/>
              </a:lnSpc>
              <a:buSzTx/>
              <a:buFont typeface="Times" charset="0"/>
              <a:buAutoNum type="arabicPeriod"/>
            </a:pPr>
            <a:r>
              <a:rPr lang="de-DE" sz="2000" b="1"/>
              <a:t>Trennung von Menschen und Problemen: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AutoNum type="arabicPeriod"/>
            </a:pPr>
            <a:endParaRPr lang="de-DE" sz="20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2000"/>
              <a:t>„Hart in der Sache, aber weich gegenüber den Menschen“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endParaRPr lang="de-DE" sz="20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2000"/>
              <a:t>Wenn Vorstellungen nicht präzise --&gt; Präzisierung fordern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2000"/>
              <a:t>Wenn Emotionen hochkommen ---&gt; ohne Konsequenzen ausleben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endParaRPr lang="de-DE" sz="20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2000"/>
              <a:t>Ausführungen des Verhandlungspartners aktiv zuhören: Aussagen des anderen Zusammenfassen und positiv formuliert wiederholen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Verhandlungen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665413"/>
            <a:ext cx="7772400" cy="4579937"/>
          </a:xfrm>
        </p:spPr>
        <p:txBody>
          <a:bodyPr/>
          <a:lstStyle/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2000" b="1"/>
              <a:t>2. Konzentration auf Interessen und nicht auf Positionen:</a:t>
            </a:r>
            <a:endParaRPr lang="de-DE" sz="20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2000"/>
              <a:t>Empathische Grundhaltung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2000"/>
              <a:t>Identifikation der Grundbedürfnisse: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endParaRPr lang="de-DE" sz="20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Char char="§"/>
            </a:pPr>
            <a:r>
              <a:rPr lang="de-DE" sz="2000"/>
              <a:t>Sicherheit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Char char="§"/>
            </a:pPr>
            <a:r>
              <a:rPr lang="de-DE" sz="2000"/>
              <a:t>Wirtschaftliches Auskommen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Char char="§"/>
            </a:pPr>
            <a:r>
              <a:rPr lang="de-DE" sz="2000"/>
              <a:t>Zugehörigkeitsgefühl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Char char="§"/>
            </a:pPr>
            <a:r>
              <a:rPr lang="de-DE" sz="2000"/>
              <a:t>Anerkennung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Char char="§"/>
            </a:pPr>
            <a:r>
              <a:rPr lang="de-DE" sz="2000"/>
              <a:t>Selbstbestimmung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2000"/>
              <a:t>			--&gt; sind nicht verhandelbar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Verhandlungen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665413"/>
            <a:ext cx="7772400" cy="4579937"/>
          </a:xfrm>
        </p:spPr>
        <p:txBody>
          <a:bodyPr/>
          <a:lstStyle/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1800" b="1"/>
              <a:t>3.  Entwicklung alternativer Lösungsoptionen:</a:t>
            </a:r>
            <a:endParaRPr lang="de-DE" sz="18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endParaRPr lang="de-DE" sz="18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1800"/>
              <a:t>Anwendung von Brainstorming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endParaRPr lang="de-DE" sz="18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1800" b="1"/>
              <a:t>4. Anwendung objektiver Beurteilungskriterien:</a:t>
            </a:r>
            <a:endParaRPr lang="de-DE" sz="18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endParaRPr lang="de-DE" sz="1800"/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1800"/>
              <a:t>Wissenschaftliche Gutachten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1800"/>
              <a:t>Meinungen von Sachverständigen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r>
              <a:rPr lang="de-DE" sz="1800"/>
              <a:t>Etc.</a:t>
            </a:r>
          </a:p>
          <a:p>
            <a:pPr marL="990600" lvl="1" indent="-533400">
              <a:lnSpc>
                <a:spcPct val="90000"/>
              </a:lnSpc>
              <a:buSzTx/>
              <a:buFont typeface="Times" charset="0"/>
              <a:buNone/>
            </a:pPr>
            <a:endParaRPr lang="de-DE" sz="1800"/>
          </a:p>
          <a:p>
            <a:pPr marL="990600" lvl="1" indent="-533400">
              <a:lnSpc>
                <a:spcPct val="90000"/>
              </a:lnSpc>
              <a:buSzTx/>
              <a:buFont typeface="Wingdings" charset="2"/>
              <a:buChar char="à"/>
            </a:pPr>
            <a:r>
              <a:rPr lang="de-DE" sz="1800"/>
              <a:t>Vergleich mit der Besten Alternative zur Verhandlungsübereinkunft (BATNA = Best Alternative to negotiated agreement)</a:t>
            </a:r>
          </a:p>
          <a:p>
            <a:pPr marL="990600" lvl="1" indent="-533400">
              <a:lnSpc>
                <a:spcPct val="90000"/>
              </a:lnSpc>
              <a:buSzTx/>
              <a:buFont typeface="Wingdings" charset="2"/>
              <a:buChar char="à"/>
            </a:pPr>
            <a:endParaRPr lang="de-DE" sz="18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>
              <a:buNone/>
            </a:pPr>
            <a:endParaRPr lang="de-DE" dirty="0"/>
          </a:p>
          <a:p>
            <a:pPr>
              <a:buNone/>
            </a:pPr>
            <a:endParaRPr lang="de-DE" dirty="0"/>
          </a:p>
          <a:p>
            <a:pPr algn="ctr">
              <a:buNone/>
            </a:pPr>
            <a:r>
              <a:rPr lang="de-DE" sz="4500" b="1" dirty="0"/>
              <a:t>Danke für Ihre Aufmerksamkeit</a:t>
            </a:r>
          </a:p>
          <a:p>
            <a:pPr algn="ctr"/>
            <a:endParaRPr lang="de-DE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3886200"/>
            <a:ext cx="1627188" cy="1752600"/>
          </a:xfrm>
          <a:prstGeom prst="rect">
            <a:avLst/>
          </a:prstGeo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3886200"/>
            <a:ext cx="1627188" cy="1752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6597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Nonverbale Kommunikation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 typeface="Times" charset="0"/>
              <a:buNone/>
            </a:pPr>
            <a:endParaRPr lang="de-DE" dirty="0"/>
          </a:p>
          <a:p>
            <a:pPr lvl="2">
              <a:buClr>
                <a:schemeClr val="accent2"/>
              </a:buClr>
            </a:pPr>
            <a:endParaRPr lang="de-DE" dirty="0"/>
          </a:p>
          <a:p>
            <a:pPr lvl="2">
              <a:lnSpc>
                <a:spcPct val="110000"/>
              </a:lnSpc>
              <a:buClr>
                <a:schemeClr val="accent2"/>
              </a:buClr>
              <a:buFont typeface="Wingdings" charset="2"/>
              <a:buChar char="ü"/>
            </a:pPr>
            <a:r>
              <a:rPr lang="de-DE" b="1" dirty="0"/>
              <a:t> Um Lücken in der verbalen Kommunikation      </a:t>
            </a:r>
            <a:br>
              <a:rPr lang="de-DE" b="1" dirty="0"/>
            </a:br>
            <a:r>
              <a:rPr lang="de-DE" b="1" dirty="0"/>
              <a:t> zu schließen</a:t>
            </a:r>
          </a:p>
          <a:p>
            <a:pPr lvl="2">
              <a:lnSpc>
                <a:spcPct val="110000"/>
              </a:lnSpc>
              <a:buClr>
                <a:schemeClr val="accent2"/>
              </a:buClr>
              <a:buFont typeface="Wingdings" charset="2"/>
              <a:buChar char="ü"/>
            </a:pPr>
            <a:endParaRPr lang="de-DE" b="1" dirty="0"/>
          </a:p>
          <a:p>
            <a:pPr lvl="2">
              <a:lnSpc>
                <a:spcPct val="110000"/>
              </a:lnSpc>
              <a:buClr>
                <a:schemeClr val="accent2"/>
              </a:buClr>
              <a:buFont typeface="Wingdings" charset="2"/>
              <a:buChar char="ü"/>
            </a:pPr>
            <a:r>
              <a:rPr lang="de-DE" b="1" dirty="0"/>
              <a:t> Ausdruck von Sympathie und Antipathie</a:t>
            </a:r>
            <a:endParaRPr lang="de-DE" sz="750" b="1" dirty="0"/>
          </a:p>
          <a:p>
            <a:pPr lvl="2">
              <a:lnSpc>
                <a:spcPct val="110000"/>
              </a:lnSpc>
              <a:buClr>
                <a:schemeClr val="accent2"/>
              </a:buClr>
            </a:pPr>
            <a:endParaRPr lang="de-DE" b="1" dirty="0"/>
          </a:p>
          <a:p>
            <a:pPr lvl="2">
              <a:lnSpc>
                <a:spcPct val="110000"/>
              </a:lnSpc>
              <a:buClr>
                <a:schemeClr val="accent2"/>
              </a:buClr>
              <a:buFont typeface="Wingdings" charset="2"/>
              <a:buChar char="ü"/>
            </a:pPr>
            <a:r>
              <a:rPr lang="de-DE" b="1" dirty="0"/>
              <a:t> Um die Wirkung des Gesagten zu erhöhen</a:t>
            </a:r>
          </a:p>
          <a:p>
            <a:pPr lvl="2">
              <a:lnSpc>
                <a:spcPct val="110000"/>
              </a:lnSpc>
              <a:buClr>
                <a:schemeClr val="accent2"/>
              </a:buClr>
              <a:buFont typeface="Wingdings" charset="2"/>
              <a:buChar char="ü"/>
            </a:pPr>
            <a:endParaRPr lang="de-DE" b="1" dirty="0"/>
          </a:p>
          <a:p>
            <a:pPr lvl="2">
              <a:lnSpc>
                <a:spcPct val="110000"/>
              </a:lnSpc>
              <a:buClr>
                <a:schemeClr val="accent2"/>
              </a:buClr>
              <a:buFont typeface="Wingdings" charset="2"/>
              <a:buChar char="ü"/>
            </a:pPr>
            <a:r>
              <a:rPr lang="de-DE" b="1" dirty="0"/>
              <a:t> Zur Strukturierung der Kommunikation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3906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Sicherheits- und Unsicherheitssignale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Sicherheitssignale (Signale der Stärke)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Unsicherheitssignale (Signale der Schwäche)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Gute Gesamtverfassung: aufrechte Haltung; gute Spannung; Tiefenatmung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Schlechte Gesamtverfassung: nachlässige, schiefe / gekrümmte Haltung; Überspanntheit; flacher Atem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Sicherer Stand, aufrechter Kopf entspannte</a:t>
                      </a:r>
                      <a:r>
                        <a:rPr lang="de-DE" baseline="0" dirty="0"/>
                        <a:t> Schultern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Hin- und Herpendeln, hochgezogene Schultern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Im Zentrum einer Bühne stehen</a:t>
                      </a:r>
                    </a:p>
                    <a:p>
                      <a:r>
                        <a:rPr lang="de-DE" dirty="0"/>
                        <a:t>Beim Sitzen und Stehen viel</a:t>
                      </a:r>
                      <a:r>
                        <a:rPr lang="de-DE" baseline="0" dirty="0"/>
                        <a:t> Raum beanspruchen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Rand</a:t>
                      </a:r>
                      <a:r>
                        <a:rPr lang="de-DE" baseline="0" dirty="0"/>
                        <a:t> einer Bühne stehen</a:t>
                      </a:r>
                    </a:p>
                    <a:p>
                      <a:r>
                        <a:rPr lang="de-DE" baseline="0" dirty="0"/>
                        <a:t>Beim Sitzen und Stehen wenig Raum beanspruchen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Offener,</a:t>
                      </a:r>
                      <a:r>
                        <a:rPr lang="de-DE" baseline="0" dirty="0"/>
                        <a:t> ruhiger und fester Blick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Unsteter,</a:t>
                      </a:r>
                      <a:r>
                        <a:rPr lang="de-DE" baseline="0" dirty="0"/>
                        <a:t> hektischer Blick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Klare Sprache, mäßiges Grundtempo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Zu leises Sprechen, Schnellsprechen, kaum Pausen, äh, Monotonie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219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Sicherheits- und Unsicherheitssignale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Sicherheitssignale (Signale der Stärke)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Unsicherheitssignale (Signale der Schwäche)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Positive und imageförderliche Argumentation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Negative und </a:t>
                      </a:r>
                      <a:r>
                        <a:rPr lang="de-DE" dirty="0" err="1"/>
                        <a:t>imagesenkende</a:t>
                      </a:r>
                      <a:r>
                        <a:rPr lang="de-DE" dirty="0"/>
                        <a:t> Argumentation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Kurze, gegliederte Sätze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Lange, ungegliederte Sätze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Klare, anschauliche Botschaften mit anschaulichen Beispielen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Umständliche und abstrakte Botschaften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Hohes Engagement, Begeisterung und Dynamik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Wenig Engagement und Begeisterung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Die Nähe der </a:t>
                      </a:r>
                      <a:r>
                        <a:rPr lang="de-DE" dirty="0" err="1"/>
                        <a:t>ZuhörerInnen</a:t>
                      </a:r>
                      <a:r>
                        <a:rPr lang="de-DE" dirty="0"/>
                        <a:t> suchend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Distanz zu den </a:t>
                      </a:r>
                      <a:r>
                        <a:rPr lang="de-DE" dirty="0" err="1"/>
                        <a:t>ZuhörerInnen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ZuhörerInnen</a:t>
                      </a:r>
                      <a:r>
                        <a:rPr lang="de-DE" dirty="0"/>
                        <a:t> selbstsicher ansprechen und einbinden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Kaum Bezüge zu den </a:t>
                      </a:r>
                      <a:r>
                        <a:rPr lang="de-DE" dirty="0" err="1"/>
                        <a:t>ZuhörerInnen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5329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Gesichtsausdruck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Ruhig</a:t>
            </a:r>
          </a:p>
          <a:p>
            <a:r>
              <a:rPr lang="de-DE" dirty="0"/>
              <a:t>Interessiert</a:t>
            </a:r>
          </a:p>
          <a:p>
            <a:r>
              <a:rPr lang="de-DE" dirty="0"/>
              <a:t>Blickkontakt</a:t>
            </a:r>
          </a:p>
          <a:p>
            <a:r>
              <a:rPr lang="de-DE" dirty="0"/>
              <a:t>freundlich</a:t>
            </a:r>
          </a:p>
        </p:txBody>
      </p:sp>
    </p:spTree>
    <p:extLst>
      <p:ext uri="{BB962C8B-B14F-4D97-AF65-F5344CB8AC3E}">
        <p14:creationId xmlns:p14="http://schemas.microsoft.com/office/powerpoint/2010/main" val="16686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2207</Words>
  <Application>Microsoft Office PowerPoint</Application>
  <PresentationFormat>Bildschirmpräsentation (4:3)</PresentationFormat>
  <Paragraphs>444</Paragraphs>
  <Slides>59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59</vt:i4>
      </vt:variant>
    </vt:vector>
  </HeadingPairs>
  <TitlesOfParts>
    <vt:vector size="65" baseType="lpstr">
      <vt:lpstr>Arial</vt:lpstr>
      <vt:lpstr>Calibri</vt:lpstr>
      <vt:lpstr>Courier New</vt:lpstr>
      <vt:lpstr>Times</vt:lpstr>
      <vt:lpstr>Wingdings</vt:lpstr>
      <vt:lpstr>Office-Design</vt:lpstr>
      <vt:lpstr>Grundlagen der Kommunikation für Führungskräfte </vt:lpstr>
      <vt:lpstr>PowerPoint-Präsentation</vt:lpstr>
      <vt:lpstr>Kommunikations“theorien“ gibt es viele....</vt:lpstr>
      <vt:lpstr>PowerPoint-Präsentation</vt:lpstr>
      <vt:lpstr>Nonverbale Kommunikation</vt:lpstr>
      <vt:lpstr>Nonverbale Kommunikation</vt:lpstr>
      <vt:lpstr>Sicherheits- und Unsicherheitssignale</vt:lpstr>
      <vt:lpstr>Sicherheits- und Unsicherheitssignale</vt:lpstr>
      <vt:lpstr>Gesichtsausdruck</vt:lpstr>
      <vt:lpstr>Gesichtsausdruck</vt:lpstr>
      <vt:lpstr>Haltung und Gestik</vt:lpstr>
      <vt:lpstr>Blickkontakt</vt:lpstr>
      <vt:lpstr>Vorstellen meiner Station / meiner Dienststelle</vt:lpstr>
      <vt:lpstr>Eisbergmodell der Kommunikation</vt:lpstr>
      <vt:lpstr>PowerPoint-Präsentation</vt:lpstr>
      <vt:lpstr>Gesprächsmethoden</vt:lpstr>
      <vt:lpstr>Gesprächsmethoden</vt:lpstr>
      <vt:lpstr>Gesprächsmethoden</vt:lpstr>
      <vt:lpstr>Gesprächsmethoden</vt:lpstr>
      <vt:lpstr>Gesprächsmethoden</vt:lpstr>
      <vt:lpstr>Gesprächsmethoden</vt:lpstr>
      <vt:lpstr>Die vier Aspekte einer Nachricht</vt:lpstr>
      <vt:lpstr>PowerPoint-Präsentation</vt:lpstr>
      <vt:lpstr>Feedback-Regeln</vt:lpstr>
      <vt:lpstr>Feedback-Regeln</vt:lpstr>
      <vt:lpstr>Feedback-Regeln</vt:lpstr>
      <vt:lpstr>Feedback-Regeln</vt:lpstr>
      <vt:lpstr>Feedback-Regeln</vt:lpstr>
      <vt:lpstr>Präsentation</vt:lpstr>
      <vt:lpstr>Zielgruppenanalyse</vt:lpstr>
      <vt:lpstr>PowerPoint-Präsentation</vt:lpstr>
      <vt:lpstr>Aufbau einer Präsentation</vt:lpstr>
      <vt:lpstr>Manuskript für die Präsentation</vt:lpstr>
      <vt:lpstr>Reaktion auf Fragen</vt:lpstr>
      <vt:lpstr>Schwierige Fragen</vt:lpstr>
      <vt:lpstr>Störungen haben Vorrang</vt:lpstr>
      <vt:lpstr>Reden</vt:lpstr>
      <vt:lpstr>PowerPoint-Präsentation</vt:lpstr>
      <vt:lpstr>Gruppenübung</vt:lpstr>
      <vt:lpstr>Gruppenübung</vt:lpstr>
      <vt:lpstr>PowerPoint-Präsentation</vt:lpstr>
      <vt:lpstr>5-Satz-Schema von Hellmut Geissner (1969)</vt:lpstr>
      <vt:lpstr>Kette</vt:lpstr>
      <vt:lpstr>Kette (2)</vt:lpstr>
      <vt:lpstr>PowerPoint-Präsentation</vt:lpstr>
      <vt:lpstr>Ausklammerung</vt:lpstr>
      <vt:lpstr>PowerPoint-Präsentation</vt:lpstr>
      <vt:lpstr>Kompromiss </vt:lpstr>
      <vt:lpstr>PowerPoint-Präsentation</vt:lpstr>
      <vt:lpstr>Gabel</vt:lpstr>
      <vt:lpstr>PowerPoint-Präsentation</vt:lpstr>
      <vt:lpstr>Dialexe /Kompromiss</vt:lpstr>
      <vt:lpstr>Gruppenübung</vt:lpstr>
      <vt:lpstr>Das Harvard-Modell von Fisher, Ury &amp; Patton</vt:lpstr>
      <vt:lpstr>Verhandlungen</vt:lpstr>
      <vt:lpstr>6Verhandlungen</vt:lpstr>
      <vt:lpstr>Verhandlungen</vt:lpstr>
      <vt:lpstr>Verhandlungen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Grundlagen der Kommunikation</dc:title>
  <dc:creator>Andreas Olbrich-Baumann</dc:creator>
  <cp:lastModifiedBy>Andreas Olbrich-Baumann</cp:lastModifiedBy>
  <cp:revision>16</cp:revision>
  <cp:lastPrinted>2018-10-21T04:22:12Z</cp:lastPrinted>
  <dcterms:created xsi:type="dcterms:W3CDTF">2018-10-08T17:48:11Z</dcterms:created>
  <dcterms:modified xsi:type="dcterms:W3CDTF">2026-08-16T12:39:31Z</dcterms:modified>
</cp:coreProperties>
</file>